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342" r:id="rId4"/>
    <p:sldId id="343" r:id="rId5"/>
    <p:sldId id="344" r:id="rId6"/>
    <p:sldId id="346" r:id="rId7"/>
    <p:sldId id="345" r:id="rId8"/>
    <p:sldId id="348" r:id="rId9"/>
    <p:sldId id="347" r:id="rId10"/>
    <p:sldId id="349" r:id="rId11"/>
    <p:sldId id="350" r:id="rId12"/>
    <p:sldId id="351" r:id="rId13"/>
    <p:sldId id="352" r:id="rId14"/>
    <p:sldId id="355" r:id="rId15"/>
    <p:sldId id="361" r:id="rId16"/>
    <p:sldId id="365" r:id="rId17"/>
    <p:sldId id="359" r:id="rId18"/>
    <p:sldId id="360" r:id="rId19"/>
    <p:sldId id="362" r:id="rId20"/>
    <p:sldId id="363" r:id="rId21"/>
    <p:sldId id="364" r:id="rId22"/>
    <p:sldId id="356" r:id="rId23"/>
    <p:sldId id="366" r:id="rId24"/>
    <p:sldId id="367" r:id="rId25"/>
    <p:sldId id="287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00"/>
    <a:srgbClr val="C0BC08"/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77405" autoAdjust="0"/>
  </p:normalViewPr>
  <p:slideViewPr>
    <p:cSldViewPr snapToGrid="0">
      <p:cViewPr varScale="1">
        <p:scale>
          <a:sx n="113" d="100"/>
          <a:sy n="113" d="100"/>
        </p:scale>
        <p:origin x="-544" y="-96"/>
      </p:cViewPr>
      <p:guideLst>
        <p:guide orient="horz" pos="323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8E3DE4-EAD9-48FF-927D-542DFE172FB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0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B275EE-12D7-4681-8D27-18D6A826D3A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16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EB50-CDF7-4776-8CC0-458B39B7B01D}" type="slidenum">
              <a:rPr lang="en-GB"/>
              <a:pPr/>
              <a:t>1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B91E2-08DA-409A-9BA6-2CBC518BC2C1}" type="slidenum">
              <a:rPr lang="en-GB"/>
              <a:pPr/>
              <a:t>10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B13E7-E20B-44A6-9BDE-68567D620E13}" type="slidenum">
              <a:rPr lang="en-GB"/>
              <a:pPr/>
              <a:t>11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39947-DA10-4464-913C-1CBFC641604F}" type="slidenum">
              <a:rPr lang="en-GB"/>
              <a:pPr/>
              <a:t>12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445A4-2167-46F8-BAB1-819F9D0DEECA}" type="slidenum">
              <a:rPr lang="en-GB"/>
              <a:pPr/>
              <a:t>13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EE0DA-D41F-4FBF-958E-D7F57DE1AB44}" type="slidenum">
              <a:rPr lang="en-GB"/>
              <a:pPr/>
              <a:t>14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91204-0F6A-4E31-AEBC-8E843E5C234A}" type="slidenum">
              <a:rPr lang="en-GB"/>
              <a:pPr/>
              <a:t>15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81E2F-FC9D-48BE-85FB-B75082A80CC2}" type="slidenum">
              <a:rPr lang="en-GB"/>
              <a:pPr/>
              <a:t>16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6E742-289B-47B1-8905-6F7FBC00541F}" type="slidenum">
              <a:rPr lang="en-GB"/>
              <a:pPr/>
              <a:t>17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6FC2F-AD6D-4849-AAD7-EEF33513BE31}" type="slidenum">
              <a:rPr lang="en-GB"/>
              <a:pPr/>
              <a:t>18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D5347-793A-46C0-A389-6D2864FF08C7}" type="slidenum">
              <a:rPr lang="en-GB"/>
              <a:pPr/>
              <a:t>19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57AB-6EA3-4C7D-A9ED-5FCBCC86ADD3}" type="slidenum">
              <a:rPr lang="en-GB"/>
              <a:pPr/>
              <a:t>2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E1A78-A638-4AE9-997E-36E14BB99120}" type="slidenum">
              <a:rPr lang="en-GB"/>
              <a:pPr/>
              <a:t>20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377FA-219C-46D7-A3C5-06D308793F7F}" type="slidenum">
              <a:rPr lang="en-GB"/>
              <a:pPr/>
              <a:t>21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04BA9-546C-45F7-93D8-59AB98EAEB80}" type="slidenum">
              <a:rPr lang="en-GB"/>
              <a:pPr/>
              <a:t>22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C1BD3-D0A8-48A8-A899-6E196E1E9584}" type="slidenum">
              <a:rPr lang="en-GB"/>
              <a:pPr/>
              <a:t>23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D8666-5062-4CF7-A599-72E8F39B4CC4}" type="slidenum">
              <a:rPr lang="en-GB"/>
              <a:pPr/>
              <a:t>24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16815-B44F-404E-AFF0-B9148074320A}" type="slidenum">
              <a:rPr lang="en-GB"/>
              <a:pPr/>
              <a:t>3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FA2FC-D9BA-448D-B232-38CF4565300B}" type="slidenum">
              <a:rPr lang="en-GB"/>
              <a:pPr/>
              <a:t>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F6329-8931-4BF1-A2B6-33399800D665}" type="slidenum">
              <a:rPr lang="en-GB"/>
              <a:pPr/>
              <a:t>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0563D-BA13-45C4-86C6-6E54583F3DF7}" type="slidenum">
              <a:rPr lang="en-GB"/>
              <a:pPr/>
              <a:t>6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138F12-BE23-4ACC-9C16-776C308F973B}" type="slidenum">
              <a:rPr lang="en-GB"/>
              <a:pPr/>
              <a:t>7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69996-D982-4768-8D69-A6DDF0AC3D10}" type="slidenum">
              <a:rPr lang="en-GB"/>
              <a:pPr/>
              <a:t>8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A99D7-33D5-45BC-9335-0140D00320B8}" type="slidenum">
              <a:rPr lang="en-GB"/>
              <a:pPr/>
              <a:t>9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 sz="24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AEA3D-0F67-4B4B-8914-49A31A4941F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6DF2E-F2CA-43B7-BC85-EAE1665D50A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8" y="631825"/>
            <a:ext cx="1693862" cy="48736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631825"/>
            <a:ext cx="4933950" cy="48736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0CB4-074A-403B-8FFC-2907BD84EF5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9F809-9BC9-4CFA-9252-2425FBC8254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98165-D0C4-463C-AAE7-4D504770726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8" y="1376363"/>
            <a:ext cx="3313112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314700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30BDA-92FD-48B3-ACBF-65371BDC9BC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1461-5790-4F3F-833F-20E58114525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3620-F978-415F-85D9-9D77BD09CE9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9DD38-9058-4323-8961-4E9E8959636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11530-0D66-404F-AF69-A2CD903DE38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28E9-C585-4AE0-B50C-45E7663DE41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8" y="631825"/>
            <a:ext cx="6780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8" y="1376363"/>
            <a:ext cx="678021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E40755B-DD88-4F11-A2A5-C44BDD14EAE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0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i="1">
          <a:solidFill>
            <a:schemeClr val="accent1"/>
          </a:solidFill>
          <a:latin typeface="+mn-lt"/>
        </a:defRPr>
      </a:lvl2pPr>
      <a:lvl3pPr marL="985838" indent="-177800" algn="l" rtl="0" eaLnBrk="0" fontAlgn="base" hangingPunct="0">
        <a:spcBef>
          <a:spcPct val="20000"/>
        </a:spcBef>
        <a:spcAft>
          <a:spcPct val="0"/>
        </a:spcAft>
        <a:buChar char="–"/>
        <a:defRPr sz="1400" i="1">
          <a:solidFill>
            <a:schemeClr val="tx1"/>
          </a:solidFill>
          <a:latin typeface="+mn-lt"/>
        </a:defRPr>
      </a:lvl3pPr>
      <a:lvl4pPr marL="1343025" indent="-177800" algn="l" rtl="0" eaLnBrk="0" fontAlgn="base" hangingPunct="0">
        <a:spcBef>
          <a:spcPct val="20000"/>
        </a:spcBef>
        <a:spcAft>
          <a:spcPct val="0"/>
        </a:spcAft>
        <a:buChar char="–"/>
        <a:defRPr sz="1200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ml.apache.org/fo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iclway.co.uk/mhkay/sax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php5/articles/php5-xmlphp.php?article=php5-xmlphp&amp;kind=php5&amp;id=6673&amp;open=1&amp;anc=0&amp;view=1" TargetMode="External"/><Relationship Id="rId4" Type="http://schemas.openxmlformats.org/officeDocument/2006/relationships/hyperlink" Target="http://www.php-mag.net/itr/online_artikel/psecom,id,503,nodeid,11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5A0A32-3047-4761-BBC8-063FF112A6B4}" type="slidenum">
              <a:rPr lang="en-GB"/>
              <a:pPr/>
              <a:t>10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000" smtClean="0"/>
              <a:t>XML Parsers</a:t>
            </a:r>
            <a:r>
              <a:rPr lang="nl-BE" smtClean="0"/>
              <a:t>: voorbeelden</a:t>
            </a:r>
            <a:endParaRPr lang="nl-NL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smtClean="0"/>
              <a:t>Non-validating parser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2484438" y="3068638"/>
            <a:ext cx="1871662" cy="10795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1400" b="1">
              <a:solidFill>
                <a:srgbClr val="0099FF"/>
              </a:solidFill>
              <a:latin typeface="Comic Sans MS" pitchFamily="66" charset="0"/>
            </a:endParaRPr>
          </a:p>
        </p:txBody>
      </p:sp>
      <p:sp>
        <p:nvSpPr>
          <p:cNvPr id="11270" name="AutoShape 5"/>
          <p:cNvSpPr>
            <a:spLocks noChangeArrowheads="1"/>
          </p:cNvSpPr>
          <p:nvPr/>
        </p:nvSpPr>
        <p:spPr bwMode="auto">
          <a:xfrm>
            <a:off x="900113" y="2276475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827088" y="4005263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000"/>
              <a:t>XSL(T)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 rot="2363261">
            <a:off x="2082800" y="2760663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4500563" y="3429000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11274" name="Picture 9" descr="xmlbrow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2060575"/>
            <a:ext cx="38100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AutoShape 10"/>
          <p:cNvSpPr>
            <a:spLocks noChangeArrowheads="1"/>
          </p:cNvSpPr>
          <p:nvPr/>
        </p:nvSpPr>
        <p:spPr bwMode="auto">
          <a:xfrm rot="-2431903">
            <a:off x="2051050" y="4221163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pic>
        <p:nvPicPr>
          <p:cNvPr id="11276" name="Picture 11" descr="ie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375" y="3284538"/>
            <a:ext cx="5651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1850" y="327818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FC16A3-E6E9-47F9-A3BF-0B87D013273D}" type="slidenum">
              <a:rPr lang="en-GB"/>
              <a:pPr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voorbeelden</a:t>
            </a:r>
            <a:endParaRPr lang="en-GB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mtClean="0"/>
              <a:t>DOM gebaseerde formatter</a:t>
            </a:r>
          </a:p>
        </p:txBody>
      </p:sp>
      <p:sp>
        <p:nvSpPr>
          <p:cNvPr id="12293" name="Rectangle 4" descr="25%"/>
          <p:cNvSpPr>
            <a:spLocks noChangeArrowheads="1"/>
          </p:cNvSpPr>
          <p:nvPr/>
        </p:nvSpPr>
        <p:spPr bwMode="auto">
          <a:xfrm>
            <a:off x="2854325" y="5453063"/>
            <a:ext cx="4325938" cy="360362"/>
          </a:xfrm>
          <a:prstGeom prst="rect">
            <a:avLst/>
          </a:prstGeom>
          <a:pattFill prst="pct25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0000FF"/>
                </a:solidFill>
              </a:rPr>
              <a:t>FOP = Formatting Output Processor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2484438" y="3346450"/>
            <a:ext cx="1871662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99FF"/>
                </a:solidFill>
                <a:hlinkClick r:id="rId3"/>
              </a:rPr>
              <a:t>FOP</a:t>
            </a:r>
            <a:endParaRPr lang="en-US" sz="3200" b="1">
              <a:solidFill>
                <a:srgbClr val="0099FF"/>
              </a:solidFill>
            </a:endParaRPr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838200" y="2259013"/>
            <a:ext cx="1223963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827088" y="3490913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00FF99"/>
              </a:gs>
              <a:gs pos="100000">
                <a:srgbClr val="00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XSL</a:t>
            </a:r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 rot="2363261">
            <a:off x="2082800" y="3038475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4500563" y="3706813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299" name="AutoShape 10"/>
          <p:cNvSpPr>
            <a:spLocks noChangeArrowheads="1"/>
          </p:cNvSpPr>
          <p:nvPr/>
        </p:nvSpPr>
        <p:spPr bwMode="auto">
          <a:xfrm rot="-2431903">
            <a:off x="2051050" y="4498975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300" name="AutoShape 11"/>
          <p:cNvSpPr>
            <a:spLocks noChangeArrowheads="1"/>
          </p:cNvSpPr>
          <p:nvPr/>
        </p:nvSpPr>
        <p:spPr bwMode="auto">
          <a:xfrm>
            <a:off x="801688" y="4714875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000"/>
              <a:t>XSL-FO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>
            <a:off x="4711700" y="2681288"/>
            <a:ext cx="1444625" cy="1744662"/>
            <a:chOff x="3513" y="1378"/>
            <a:chExt cx="910" cy="1099"/>
          </a:xfrm>
        </p:grpSpPr>
        <p:sp>
          <p:nvSpPr>
            <p:cNvPr id="375821" name="Rectangle 13"/>
            <p:cNvSpPr>
              <a:spLocks noChangeArrowheads="1"/>
            </p:cNvSpPr>
            <p:nvPr/>
          </p:nvSpPr>
          <p:spPr bwMode="auto">
            <a:xfrm>
              <a:off x="3833" y="1797"/>
              <a:ext cx="590" cy="68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pic>
          <p:nvPicPr>
            <p:cNvPr id="12311" name="Picture 14" descr="pd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13" y="1378"/>
              <a:ext cx="39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7019925" y="2986088"/>
            <a:ext cx="1008063" cy="720725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1400" b="1">
              <a:solidFill>
                <a:srgbClr val="0099FF"/>
              </a:solidFill>
              <a:latin typeface="Comic Sans MS" pitchFamily="66" charset="0"/>
            </a:endParaRPr>
          </a:p>
        </p:txBody>
      </p:sp>
      <p:pic>
        <p:nvPicPr>
          <p:cNvPr id="12303" name="Picture 16" descr="prin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5825" y="3057525"/>
            <a:ext cx="571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304" name="Group 17"/>
          <p:cNvGrpSpPr>
            <a:grpSpLocks/>
          </p:cNvGrpSpPr>
          <p:nvPr/>
        </p:nvGrpSpPr>
        <p:grpSpPr bwMode="auto">
          <a:xfrm>
            <a:off x="7010400" y="4087813"/>
            <a:ext cx="1008063" cy="720725"/>
            <a:chOff x="4377" y="2432"/>
            <a:chExt cx="635" cy="454"/>
          </a:xfrm>
        </p:grpSpPr>
        <p:sp>
          <p:nvSpPr>
            <p:cNvPr id="12308" name="Oval 18"/>
            <p:cNvSpPr>
              <a:spLocks noChangeArrowheads="1"/>
            </p:cNvSpPr>
            <p:nvPr/>
          </p:nvSpPr>
          <p:spPr bwMode="auto">
            <a:xfrm>
              <a:off x="4377" y="2432"/>
              <a:ext cx="635" cy="45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400" b="1">
                <a:solidFill>
                  <a:srgbClr val="0099FF"/>
                </a:solidFill>
                <a:latin typeface="Comic Sans MS" pitchFamily="66" charset="0"/>
              </a:endParaRPr>
            </a:p>
          </p:txBody>
        </p:sp>
        <p:pic>
          <p:nvPicPr>
            <p:cNvPr id="12309" name="Picture 19" descr="adobe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50" y="2506"/>
              <a:ext cx="30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05" name="AutoShape 20"/>
          <p:cNvSpPr>
            <a:spLocks noChangeArrowheads="1"/>
          </p:cNvSpPr>
          <p:nvPr/>
        </p:nvSpPr>
        <p:spPr bwMode="auto">
          <a:xfrm rot="2000443">
            <a:off x="6300788" y="4067175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306" name="AutoShape 21"/>
          <p:cNvSpPr>
            <a:spLocks noChangeArrowheads="1"/>
          </p:cNvSpPr>
          <p:nvPr/>
        </p:nvSpPr>
        <p:spPr bwMode="auto">
          <a:xfrm rot="-1728647">
            <a:off x="6300788" y="3490913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2307" name="AutoShape 22"/>
          <p:cNvSpPr>
            <a:spLocks noChangeArrowheads="1"/>
          </p:cNvSpPr>
          <p:nvPr/>
        </p:nvSpPr>
        <p:spPr bwMode="auto">
          <a:xfrm>
            <a:off x="1981200" y="3706813"/>
            <a:ext cx="457200" cy="288925"/>
          </a:xfrm>
          <a:prstGeom prst="rightArrow">
            <a:avLst>
              <a:gd name="adj1" fmla="val 50000"/>
              <a:gd name="adj2" fmla="val 39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399CD0-1309-4CD3-B47B-E682DF7F3F29}" type="slidenum">
              <a:rPr lang="en-GB"/>
              <a:pPr/>
              <a:t>12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voorbeelden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DOM gebaseerde tree-bewerking: zie samples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3005138" y="3219450"/>
            <a:ext cx="1871662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/>
              <a:t>DOM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1358900" y="2513013"/>
            <a:ext cx="1223963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 rot="2363261">
            <a:off x="2709863" y="2949575"/>
            <a:ext cx="517525" cy="515938"/>
          </a:xfrm>
          <a:prstGeom prst="rightArrow">
            <a:avLst>
              <a:gd name="adj1" fmla="val 50000"/>
              <a:gd name="adj2" fmla="val 250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 rot="-2340000">
            <a:off x="4940300" y="3046413"/>
            <a:ext cx="517525" cy="515937"/>
          </a:xfrm>
          <a:prstGeom prst="rightArrow">
            <a:avLst>
              <a:gd name="adj1" fmla="val 50000"/>
              <a:gd name="adj2" fmla="val 250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5621338" y="2500313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77EA19-23FE-439D-9EB2-5167A2A64A97}" type="slidenum">
              <a:rPr lang="en-GB"/>
              <a:pPr/>
              <a:t>13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voorbeelden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SAX parser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798763" y="3460750"/>
            <a:ext cx="1871662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0099FF"/>
                </a:solidFill>
                <a:hlinkClick r:id="rId3"/>
              </a:rPr>
              <a:t>SAXON</a:t>
            </a:r>
            <a:endParaRPr lang="en-US" sz="3200" b="1">
              <a:solidFill>
                <a:srgbClr val="0099FF"/>
              </a:solidFill>
            </a:endParaRP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998538" y="2452688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1141413" y="4397375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XSLT</a:t>
            </a: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 rot="2363261">
            <a:off x="2397125" y="3152775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4814888" y="3821113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46" name="AutoShape 9"/>
          <p:cNvSpPr>
            <a:spLocks noChangeArrowheads="1"/>
          </p:cNvSpPr>
          <p:nvPr/>
        </p:nvSpPr>
        <p:spPr bwMode="auto">
          <a:xfrm rot="-2431903">
            <a:off x="2365375" y="4613275"/>
            <a:ext cx="720725" cy="288925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47" name="AutoShape 10"/>
          <p:cNvSpPr>
            <a:spLocks noChangeArrowheads="1"/>
          </p:cNvSpPr>
          <p:nvPr/>
        </p:nvSpPr>
        <p:spPr bwMode="auto">
          <a:xfrm>
            <a:off x="5391150" y="3460750"/>
            <a:ext cx="1223963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  <p:sp>
        <p:nvSpPr>
          <p:cNvPr id="14348" name="AutoShape 11"/>
          <p:cNvSpPr>
            <a:spLocks noChangeArrowheads="1"/>
          </p:cNvSpPr>
          <p:nvPr/>
        </p:nvSpPr>
        <p:spPr bwMode="auto">
          <a:xfrm>
            <a:off x="5391150" y="4684713"/>
            <a:ext cx="1223963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CCFFFF"/>
              </a:gs>
              <a:gs pos="100000">
                <a:srgbClr val="5E7676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/>
              <a:t>&lt;TAB&gt;</a:t>
            </a:r>
            <a:r>
              <a:rPr lang="nl-NL" sz="2400"/>
              <a:t> </a:t>
            </a:r>
            <a:br>
              <a:rPr lang="nl-NL" sz="2400"/>
            </a:br>
            <a:r>
              <a:rPr lang="nl-NL"/>
              <a:t>of</a:t>
            </a:r>
            <a:r>
              <a:rPr lang="nl-NL" sz="2400"/>
              <a:t/>
            </a:r>
            <a:br>
              <a:rPr lang="nl-NL" sz="2400"/>
            </a:br>
            <a:endParaRPr lang="nl-NL" sz="2400"/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5391150" y="2236788"/>
            <a:ext cx="1223963" cy="1079500"/>
          </a:xfrm>
          <a:prstGeom prst="verticalScroll">
            <a:avLst>
              <a:gd name="adj" fmla="val 12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HTML</a:t>
            </a:r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7334250" y="2381250"/>
            <a:ext cx="1008063" cy="720725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en-US" sz="1400" b="1">
              <a:solidFill>
                <a:srgbClr val="0099FF"/>
              </a:solidFill>
            </a:endParaRPr>
          </a:p>
        </p:txBody>
      </p:sp>
      <p:pic>
        <p:nvPicPr>
          <p:cNvPr id="14351" name="Picture 14" descr="ie6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558088" y="2365375"/>
            <a:ext cx="539750" cy="746125"/>
          </a:xfrm>
          <a:noFill/>
        </p:spPr>
      </p:pic>
      <p:grpSp>
        <p:nvGrpSpPr>
          <p:cNvPr id="14352" name="Group 15"/>
          <p:cNvGrpSpPr>
            <a:grpSpLocks/>
          </p:cNvGrpSpPr>
          <p:nvPr/>
        </p:nvGrpSpPr>
        <p:grpSpPr bwMode="auto">
          <a:xfrm>
            <a:off x="7334250" y="3676650"/>
            <a:ext cx="1008063" cy="720725"/>
            <a:chOff x="4377" y="890"/>
            <a:chExt cx="635" cy="454"/>
          </a:xfrm>
        </p:grpSpPr>
        <p:sp>
          <p:nvSpPr>
            <p:cNvPr id="14364" name="Oval 16"/>
            <p:cNvSpPr>
              <a:spLocks noChangeArrowheads="1"/>
            </p:cNvSpPr>
            <p:nvPr/>
          </p:nvSpPr>
          <p:spPr bwMode="auto">
            <a:xfrm>
              <a:off x="4377" y="890"/>
              <a:ext cx="635" cy="45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400" b="1">
                <a:solidFill>
                  <a:srgbClr val="0099FF"/>
                </a:solidFill>
              </a:endParaRPr>
            </a:p>
          </p:txBody>
        </p:sp>
        <p:pic>
          <p:nvPicPr>
            <p:cNvPr id="14365" name="Picture 17" descr="acces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58" y="981"/>
              <a:ext cx="270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353" name="Group 18"/>
          <p:cNvGrpSpPr>
            <a:grpSpLocks/>
          </p:cNvGrpSpPr>
          <p:nvPr/>
        </p:nvGrpSpPr>
        <p:grpSpPr bwMode="auto">
          <a:xfrm>
            <a:off x="7334250" y="4541838"/>
            <a:ext cx="1008063" cy="720725"/>
            <a:chOff x="4241" y="2659"/>
            <a:chExt cx="635" cy="454"/>
          </a:xfrm>
        </p:grpSpPr>
        <p:sp>
          <p:nvSpPr>
            <p:cNvPr id="14362" name="Oval 19"/>
            <p:cNvSpPr>
              <a:spLocks noChangeArrowheads="1"/>
            </p:cNvSpPr>
            <p:nvPr/>
          </p:nvSpPr>
          <p:spPr bwMode="auto">
            <a:xfrm>
              <a:off x="4241" y="2659"/>
              <a:ext cx="635" cy="45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400" b="1">
                <a:solidFill>
                  <a:srgbClr val="0099FF"/>
                </a:solidFill>
              </a:endParaRPr>
            </a:p>
          </p:txBody>
        </p:sp>
        <p:pic>
          <p:nvPicPr>
            <p:cNvPr id="14363" name="Picture 20" descr="exce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22" y="2750"/>
              <a:ext cx="27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54" name="Oval 21"/>
          <p:cNvSpPr>
            <a:spLocks noChangeArrowheads="1"/>
          </p:cNvSpPr>
          <p:nvPr/>
        </p:nvSpPr>
        <p:spPr bwMode="auto">
          <a:xfrm>
            <a:off x="7334250" y="5405438"/>
            <a:ext cx="1008063" cy="720725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C++</a:t>
            </a:r>
            <a:br>
              <a:rPr lang="en-US" sz="2000"/>
            </a:br>
            <a:r>
              <a:rPr lang="en-US" sz="2000"/>
              <a:t>Appl.</a:t>
            </a:r>
          </a:p>
        </p:txBody>
      </p:sp>
      <p:sp>
        <p:nvSpPr>
          <p:cNvPr id="14355" name="AutoShape 22"/>
          <p:cNvSpPr>
            <a:spLocks noChangeArrowheads="1"/>
          </p:cNvSpPr>
          <p:nvPr/>
        </p:nvSpPr>
        <p:spPr bwMode="auto">
          <a:xfrm>
            <a:off x="6686550" y="4829175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56" name="AutoShape 23"/>
          <p:cNvSpPr>
            <a:spLocks noChangeArrowheads="1"/>
          </p:cNvSpPr>
          <p:nvPr/>
        </p:nvSpPr>
        <p:spPr bwMode="auto">
          <a:xfrm rot="2052942">
            <a:off x="6686550" y="5189538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57" name="AutoShape 24"/>
          <p:cNvSpPr>
            <a:spLocks noChangeArrowheads="1"/>
          </p:cNvSpPr>
          <p:nvPr/>
        </p:nvSpPr>
        <p:spPr bwMode="auto">
          <a:xfrm>
            <a:off x="6686550" y="2597150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5848350" y="5105400"/>
            <a:ext cx="3317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3200"/>
              <a:t>,</a:t>
            </a:r>
          </a:p>
        </p:txBody>
      </p:sp>
      <p:sp>
        <p:nvSpPr>
          <p:cNvPr id="14359" name="AutoShape 26"/>
          <p:cNvSpPr>
            <a:spLocks noChangeArrowheads="1"/>
          </p:cNvSpPr>
          <p:nvPr/>
        </p:nvSpPr>
        <p:spPr bwMode="auto">
          <a:xfrm>
            <a:off x="6615113" y="3821113"/>
            <a:ext cx="576262" cy="288925"/>
          </a:xfrm>
          <a:prstGeom prst="leftRightArrow">
            <a:avLst>
              <a:gd name="adj1" fmla="val 50000"/>
              <a:gd name="adj2" fmla="val 3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60" name="AutoShape 27"/>
          <p:cNvSpPr>
            <a:spLocks noChangeArrowheads="1"/>
          </p:cNvSpPr>
          <p:nvPr/>
        </p:nvSpPr>
        <p:spPr bwMode="auto">
          <a:xfrm rot="2041046">
            <a:off x="6615113" y="4252913"/>
            <a:ext cx="576262" cy="288925"/>
          </a:xfrm>
          <a:prstGeom prst="leftRightArrow">
            <a:avLst>
              <a:gd name="adj1" fmla="val 50000"/>
              <a:gd name="adj2" fmla="val 3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4361" name="AutoShape 28"/>
          <p:cNvSpPr>
            <a:spLocks noChangeArrowheads="1"/>
          </p:cNvSpPr>
          <p:nvPr/>
        </p:nvSpPr>
        <p:spPr bwMode="auto">
          <a:xfrm>
            <a:off x="1214438" y="2668588"/>
            <a:ext cx="1223962" cy="1079500"/>
          </a:xfrm>
          <a:prstGeom prst="verticalScroll">
            <a:avLst>
              <a:gd name="adj" fmla="val 12500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2400"/>
              <a:t>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831CB6-8549-4AD3-8F07-75D2FB72263E}" type="slidenum">
              <a:rPr lang="en-GB"/>
              <a:pPr/>
              <a:t>14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DOM – lezen (PHP)</a:t>
            </a:r>
            <a:endParaRPr lang="en-GB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427163"/>
            <a:ext cx="7112000" cy="3578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$dom = new DOMDocument();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// Please don’t bother with whitespace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$dom-&gt;preserveWhiteSpace = false;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endParaRPr lang="en-US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// read from a file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if (!$dom-&gt;load($file))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{ //error 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endParaRPr lang="en-US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//vraag de root op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$root = $dom-&gt;documentElement;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//en vervolgens de domTree vanaf de root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domTree($root, 0);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0717F1-AAED-4990-8F0E-59E9BE46291F}" type="slidenum">
              <a:rPr lang="en-GB"/>
              <a:pPr/>
              <a:t>15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DOM - lezen</a:t>
            </a:r>
            <a:endParaRPr lang="en-GB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47738" y="1403350"/>
            <a:ext cx="69262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chemeClr val="folHlink"/>
                </a:solidFill>
                <a:latin typeface="Courier New" pitchFamily="49" charset="0"/>
              </a:rPr>
              <a:t>function domTree($node, $depth) {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…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if ($node-&gt;nodeType == XML_ELEMENT_NODE)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{ // element, dan alle children doorlopen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// eerst attributen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foreach ($node-&gt;attributes as $child)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  {domTree($child,$depth);}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// dan alle children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foreach ($node-&gt;childNodes as $child)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    {domTree($child,$depth+1);}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  }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…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None/>
              <a:tabLst>
                <a:tab pos="1250950" algn="l"/>
              </a:tabLst>
            </a:pPr>
            <a:r>
              <a:rPr lang="en-US" sz="18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497691-777E-49D8-9C33-F1138A574574}" type="slidenum">
              <a:rPr lang="en-GB"/>
              <a:pPr/>
              <a:t>16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Demo &amp; Tussenoefening</a:t>
            </a:r>
            <a:endParaRPr lang="en-GB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947738" y="1403350"/>
            <a:ext cx="69262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Char char="•"/>
              <a:tabLst>
                <a:tab pos="1250950" algn="l"/>
              </a:tabLst>
            </a:pPr>
            <a:r>
              <a:rPr lang="en-US" sz="2000" i="1">
                <a:solidFill>
                  <a:srgbClr val="00B050"/>
                </a:solidFill>
              </a:rPr>
              <a:t>Demo’s JavaScript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Char char="•"/>
              <a:tabLst>
                <a:tab pos="1250950" algn="l"/>
              </a:tabLst>
            </a:pPr>
            <a:r>
              <a:rPr lang="en-US" sz="2000" i="1">
                <a:solidFill>
                  <a:srgbClr val="00B050"/>
                </a:solidFill>
              </a:rPr>
              <a:t>Demo’s C#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Char char="•"/>
              <a:tabLst>
                <a:tab pos="1250950" algn="l"/>
              </a:tabLst>
            </a:pPr>
            <a:endParaRPr lang="en-US" sz="2000" i="1"/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 typeface="Verdana" pitchFamily="34" charset="0"/>
              <a:buChar char="•"/>
              <a:tabLst>
                <a:tab pos="1250950" algn="l"/>
              </a:tabLst>
            </a:pPr>
            <a:r>
              <a:rPr lang="en-US" sz="2000" i="1"/>
              <a:t>Tussenoefening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06AFE7-6ECE-4F16-A9FD-A57962BBEB16}" type="slidenum">
              <a:rPr lang="en-GB"/>
              <a:pPr/>
              <a:t>17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SAX-1 (PHP)</a:t>
            </a:r>
            <a:endParaRPr lang="en-GB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376363"/>
            <a:ext cx="7953375" cy="4703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$parser = xml_parser_create();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xml_set_element_handler($parser, 'start_element', 'end_element');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xml_set_character_data_handler($parser, 'character_data');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if (!($fp = fopen($filename,'r'))) {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$blockSize = 4 * 1024;         // read in 4 KB chunks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while($data = fread($fp, $blockSize)) {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  if (!xml_parse($parser, $data, feof($fp))) {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     // an error occurred; tell the user where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     echo 'Parse error:'.xml_error_string($parser).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       "at line".xml_get_current_line_number($parser);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fclose($fp);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xml_parser_free($parser);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DBF41B-7DC2-45B5-8325-9990DDBC7362}" type="slidenum">
              <a:rPr lang="en-GB"/>
              <a:pPr/>
              <a:t>18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SAX-2</a:t>
            </a:r>
            <a:endParaRPr lang="en-GB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376363"/>
            <a:ext cx="7810500" cy="4433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function start_element($parser, $name, &amp;$attributes) {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… doe wat je aan het begin van een element moet doen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function end_element($parser, $name) {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… doe wat je aan het einde van een element moet doen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function character_data($parser, $data) {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… doe wat je met character data moet doen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function processing_instruction($inParser, $inTarget, $inCode) {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… doe wat je met processing instructions moet doen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function external_entity_reference($inParser, $inNames, $inBase,$inSystemID, $inPublicID) {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… doe wat je met external entity references moet doen</a:t>
            </a:r>
          </a:p>
          <a:p>
            <a:pPr eaLnBrk="1" hangingPunct="1">
              <a:lnSpc>
                <a:spcPct val="80000"/>
              </a:lnSpc>
              <a:buFont typeface="Verdana" pitchFamily="34" charset="0"/>
              <a:buNone/>
              <a:tabLst>
                <a:tab pos="1250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D3F0F4-41D6-4785-8749-C0665A4F9C33}" type="slidenum">
              <a:rPr lang="en-GB"/>
              <a:pPr/>
              <a:t>19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en PHP 4 / 5</a:t>
            </a:r>
            <a:endParaRPr lang="nl-NL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ondersteuning in PHP4 ‘gebrekkig’</a:t>
            </a:r>
          </a:p>
          <a:p>
            <a:pPr eaLnBrk="1" hangingPunct="1"/>
            <a:r>
              <a:rPr lang="nl-NL" smtClean="0"/>
              <a:t>In PHP5 opnieuw geschreven:</a:t>
            </a:r>
          </a:p>
          <a:p>
            <a:pPr lvl="1" eaLnBrk="1" hangingPunct="1"/>
            <a:r>
              <a:rPr lang="nl-NL" smtClean="0"/>
              <a:t>Stabieler</a:t>
            </a:r>
          </a:p>
          <a:p>
            <a:pPr lvl="1" eaLnBrk="1" hangingPunct="1"/>
            <a:r>
              <a:rPr lang="nl-NL" smtClean="0"/>
              <a:t>Consistente modules (gebaseerd op zelfde library)</a:t>
            </a:r>
          </a:p>
          <a:p>
            <a:pPr lvl="1" eaLnBrk="1" hangingPunct="1"/>
            <a:r>
              <a:rPr lang="nl-NL" smtClean="0"/>
              <a:t>Diverse uitbreidingen</a:t>
            </a:r>
          </a:p>
          <a:p>
            <a:pPr lvl="1" eaLnBrk="1" hangingPunct="1"/>
            <a:r>
              <a:rPr lang="nl-NL" smtClean="0"/>
              <a:t>Bevat:</a:t>
            </a:r>
          </a:p>
          <a:p>
            <a:pPr lvl="2" eaLnBrk="1" hangingPunct="1"/>
            <a:r>
              <a:rPr lang="nl-NL" smtClean="0"/>
              <a:t>DOM</a:t>
            </a:r>
          </a:p>
          <a:p>
            <a:pPr lvl="2" eaLnBrk="1" hangingPunct="1"/>
            <a:r>
              <a:rPr lang="nl-NL" smtClean="0"/>
              <a:t>SAX</a:t>
            </a:r>
          </a:p>
          <a:p>
            <a:pPr lvl="2" eaLnBrk="1" hangingPunct="1"/>
            <a:r>
              <a:rPr lang="nl-NL" smtClean="0"/>
              <a:t>SimpleXML</a:t>
            </a:r>
          </a:p>
          <a:p>
            <a:pPr lvl="2" eaLnBrk="1" hangingPunct="1"/>
            <a:r>
              <a:rPr lang="nl-NL" smtClean="0"/>
              <a:t>XSLT</a:t>
            </a:r>
          </a:p>
          <a:p>
            <a:pPr lvl="2" eaLnBrk="1" hangingPunct="1"/>
            <a:r>
              <a:rPr lang="nl-NL" smtClean="0"/>
              <a:t>Validatie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0E0774-E45F-428E-861A-073F66FCA9C7}" type="slidenum">
              <a:rPr lang="en-GB"/>
              <a:pPr/>
              <a:t>2</a:t>
            </a:fld>
            <a:endParaRPr lang="en-GB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sz="2800" smtClean="0"/>
              <a:t>Module XML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Week4: DOM, SAX, XML-programmeren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ACA6BE-4FBC-42D2-90C0-9A56802BD2F8}" type="slidenum">
              <a:rPr lang="en-GB"/>
              <a:pPr/>
              <a:t>20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genereren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dirty="0" smtClean="0"/>
              <a:t>PHP kan ook XML genereren </a:t>
            </a:r>
            <a:r>
              <a:rPr lang="nl-NL" dirty="0" err="1" smtClean="0"/>
              <a:t>ipv</a:t>
            </a:r>
            <a:r>
              <a:rPr lang="nl-NL" dirty="0" smtClean="0"/>
              <a:t> HTML:</a:t>
            </a:r>
          </a:p>
          <a:p>
            <a:pPr eaLnBrk="1" hangingPunct="1"/>
            <a:r>
              <a:rPr lang="nl-NL" dirty="0" smtClean="0"/>
              <a:t>Via </a:t>
            </a:r>
            <a:r>
              <a:rPr lang="nl-NL" dirty="0" err="1" smtClean="0"/>
              <a:t>header</a:t>
            </a:r>
            <a:r>
              <a:rPr lang="nl-NL" dirty="0" smtClean="0"/>
              <a:t>()-functie </a:t>
            </a:r>
            <a:r>
              <a:rPr lang="nl-NL" dirty="0" err="1" smtClean="0"/>
              <a:t>MIME-type</a:t>
            </a:r>
            <a:r>
              <a:rPr lang="nl-NL" dirty="0" smtClean="0"/>
              <a:t> omzetten naar “</a:t>
            </a:r>
            <a:r>
              <a:rPr lang="nl-NL" dirty="0" err="1" smtClean="0"/>
              <a:t>text</a:t>
            </a:r>
            <a:r>
              <a:rPr lang="nl-NL" dirty="0" smtClean="0"/>
              <a:t>/</a:t>
            </a:r>
            <a:r>
              <a:rPr lang="nl-NL" dirty="0" err="1" smtClean="0"/>
              <a:t>xml</a:t>
            </a:r>
            <a:r>
              <a:rPr lang="nl-NL" dirty="0" smtClean="0"/>
              <a:t>” </a:t>
            </a:r>
            <a:r>
              <a:rPr lang="nl-NL" dirty="0" err="1" smtClean="0"/>
              <a:t>ipv</a:t>
            </a:r>
            <a:r>
              <a:rPr lang="nl-NL" dirty="0" smtClean="0"/>
              <a:t> (standaard) “</a:t>
            </a:r>
            <a:r>
              <a:rPr lang="nl-NL" dirty="0" err="1" smtClean="0"/>
              <a:t>text</a:t>
            </a:r>
            <a:r>
              <a:rPr lang="nl-NL" dirty="0" smtClean="0"/>
              <a:t>/</a:t>
            </a:r>
            <a:r>
              <a:rPr lang="nl-NL" dirty="0" err="1" smtClean="0"/>
              <a:t>html</a:t>
            </a:r>
            <a:r>
              <a:rPr lang="nl-NL" dirty="0" smtClean="0"/>
              <a:t>”</a:t>
            </a:r>
          </a:p>
          <a:p>
            <a:pPr eaLnBrk="1" hangingPunct="1"/>
            <a:r>
              <a:rPr lang="nl-NL" dirty="0" smtClean="0"/>
              <a:t>Vervolgens </a:t>
            </a:r>
            <a:r>
              <a:rPr lang="nl-NL" dirty="0" err="1" smtClean="0"/>
              <a:t>XML-tags</a:t>
            </a:r>
            <a:r>
              <a:rPr lang="nl-NL" dirty="0" smtClean="0"/>
              <a:t> uitspugen </a:t>
            </a:r>
            <a:r>
              <a:rPr lang="nl-NL" dirty="0" err="1" smtClean="0"/>
              <a:t>mbv</a:t>
            </a:r>
            <a:r>
              <a:rPr lang="nl-NL" dirty="0" smtClean="0"/>
              <a:t> PHP</a:t>
            </a:r>
          </a:p>
          <a:p>
            <a:pPr eaLnBrk="1" hangingPunct="1"/>
            <a:r>
              <a:rPr lang="nl-NL" dirty="0" err="1" smtClean="0"/>
              <a:t>B.v</a:t>
            </a:r>
            <a:r>
              <a:rPr lang="nl-NL" dirty="0" smtClean="0"/>
              <a:t>. te gebruiken voor RSS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en-US" dirty="0" smtClean="0"/>
              <a:t>Really Simple Syndication of </a:t>
            </a:r>
            <a:r>
              <a:rPr lang="nl-NL" dirty="0" err="1" smtClean="0"/>
              <a:t>Rich</a:t>
            </a:r>
            <a:r>
              <a:rPr lang="nl-NL" dirty="0" smtClean="0"/>
              <a:t> Site </a:t>
            </a:r>
            <a:r>
              <a:rPr lang="nl-NL" dirty="0" err="1" smtClean="0"/>
              <a:t>Summary</a:t>
            </a:r>
            <a:r>
              <a:rPr lang="nl-NL" dirty="0" smtClean="0"/>
              <a:t>)</a:t>
            </a:r>
          </a:p>
          <a:p>
            <a:pPr eaLnBrk="1" hangingPunct="1"/>
            <a:endParaRPr lang="nl-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0418DC-7D6A-4A5D-8DC4-F5AF442C72C8}" type="slidenum">
              <a:rPr lang="en-GB"/>
              <a:pPr/>
              <a:t>21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</a:t>
            </a:r>
            <a:r>
              <a:rPr lang="nl-NL" smtClean="0"/>
              <a:t>tonen met XSLT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08875" cy="4129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sz="1600" smtClean="0"/>
              <a:t>on-the-fly gegenereerde XML tonen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echo “&lt;?xml-stylesheet href=‘aii.xsl’ type=‘text/xsl’ ?&gt;”;</a:t>
            </a:r>
          </a:p>
          <a:p>
            <a:pPr eaLnBrk="1" hangingPunct="1">
              <a:lnSpc>
                <a:spcPct val="90000"/>
              </a:lnSpc>
            </a:pPr>
            <a:r>
              <a:rPr lang="nl-NL" sz="1600" smtClean="0"/>
              <a:t>XML-file of XML-stream tonen (PHP5)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// load XML-source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$xml = new DOMDocument;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$xml-&gt;load('aii.xml');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// load XSL-source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$xsl = new DOMDocument;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$xsl-&gt;load('aii.xsl');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// create XSLT-processor and attach XSL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$proc = new XSLTProcessor;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$proc-&gt;importStyleSheet($xsl);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// and do it!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1400" b="1" i="0" smtClean="0">
                <a:solidFill>
                  <a:srgbClr val="0000FF"/>
                </a:solidFill>
                <a:latin typeface="Courier New" pitchFamily="49" charset="0"/>
              </a:rPr>
              <a:t>echo $proc-&gt;transformToXML($xml);</a:t>
            </a:r>
          </a:p>
          <a:p>
            <a:pPr eaLnBrk="1" hangingPunct="1">
              <a:lnSpc>
                <a:spcPct val="90000"/>
              </a:lnSpc>
            </a:pPr>
            <a:endParaRPr lang="nl-NL" sz="1400" smtClean="0"/>
          </a:p>
          <a:p>
            <a:pPr eaLnBrk="1" hangingPunct="1">
              <a:lnSpc>
                <a:spcPct val="90000"/>
              </a:lnSpc>
            </a:pPr>
            <a:r>
              <a:rPr lang="nl-NL" sz="1600" smtClean="0">
                <a:solidFill>
                  <a:srgbClr val="00B050"/>
                </a:solidFill>
              </a:rPr>
              <a:t>Demo’s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96FAA8-1003-4153-8F42-17090D68D3EF}" type="slidenum">
              <a:rPr lang="en-GB"/>
              <a:pPr/>
              <a:t>22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PHP5 &amp; XML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SimpleXML</a:t>
            </a:r>
          </a:p>
          <a:p>
            <a:pPr lvl="1" eaLnBrk="1" hangingPunct="1"/>
            <a:r>
              <a:rPr lang="en-US" smtClean="0"/>
              <a:t>Behandelt XML-DOM als PHP-OO</a:t>
            </a:r>
          </a:p>
          <a:p>
            <a:pPr eaLnBrk="1" hangingPunct="1"/>
            <a:r>
              <a:rPr lang="en-US" smtClean="0"/>
              <a:t>Nuttige artikelen (zie BB)</a:t>
            </a:r>
          </a:p>
          <a:p>
            <a:pPr lvl="1" eaLnBrk="1" hangingPunct="1"/>
            <a:r>
              <a:rPr lang="en-US" smtClean="0">
                <a:hlinkClick r:id="rId3"/>
              </a:rPr>
              <a:t>XML in PHP 5 - What's New? (ZEND)</a:t>
            </a:r>
            <a:r>
              <a:rPr lang="nl-NL" smtClean="0"/>
              <a:t> </a:t>
            </a:r>
          </a:p>
          <a:p>
            <a:pPr lvl="1" eaLnBrk="1" hangingPunct="1"/>
            <a:r>
              <a:rPr lang="en-US" smtClean="0">
                <a:hlinkClick r:id="rId4"/>
              </a:rPr>
              <a:t>PHP 5 Meets XML and the DOM (Trachtenberg)</a:t>
            </a:r>
            <a:r>
              <a:rPr lang="nl-NL" smtClean="0"/>
              <a:t> </a:t>
            </a:r>
          </a:p>
          <a:p>
            <a:pPr eaLnBrk="1" hangingPunct="1"/>
            <a:r>
              <a:rPr lang="nl-NL" smtClean="0"/>
              <a:t>RSS:</a:t>
            </a:r>
          </a:p>
          <a:p>
            <a:pPr lvl="1" eaLnBrk="1" hangingPunct="1"/>
            <a:r>
              <a:rPr lang="en-US" smtClean="0"/>
              <a:t>Nuttige artikelen (zie BB-Websites)</a:t>
            </a: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51B34F-2FB5-4574-98EB-E71C161F2009}" type="slidenum">
              <a:rPr lang="en-GB"/>
              <a:pPr/>
              <a:t>23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Demo’s</a:t>
            </a:r>
            <a:endParaRPr lang="en-GB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Zie wk4_samples.zip</a:t>
            </a:r>
          </a:p>
          <a:p>
            <a:pPr lvl="1" eaLnBrk="1" hangingPunct="1"/>
            <a:r>
              <a:rPr lang="en-US" smtClean="0"/>
              <a:t>PHP:</a:t>
            </a:r>
          </a:p>
          <a:p>
            <a:pPr lvl="2" eaLnBrk="1" hangingPunct="1"/>
            <a:r>
              <a:rPr lang="en-US" smtClean="0"/>
              <a:t>XML genereren vanuit PHP</a:t>
            </a:r>
          </a:p>
          <a:p>
            <a:pPr lvl="2" eaLnBrk="1" hangingPunct="1"/>
            <a:r>
              <a:rPr lang="en-US" smtClean="0"/>
              <a:t>XML tonen mbv XSLT</a:t>
            </a:r>
          </a:p>
          <a:p>
            <a:pPr lvl="2" eaLnBrk="1" hangingPunct="1"/>
            <a:r>
              <a:rPr lang="en-US" smtClean="0"/>
              <a:t>DOM/SAX</a:t>
            </a:r>
          </a:p>
          <a:p>
            <a:pPr lvl="1" eaLnBrk="1" hangingPunct="1"/>
            <a:r>
              <a:rPr lang="en-US" smtClean="0"/>
              <a:t>Javascript:</a:t>
            </a:r>
          </a:p>
          <a:p>
            <a:pPr lvl="2" eaLnBrk="1" hangingPunct="1"/>
            <a:r>
              <a:rPr lang="en-US" smtClean="0"/>
              <a:t>XML tonen mbv XSLT</a:t>
            </a:r>
          </a:p>
          <a:p>
            <a:pPr lvl="3" eaLnBrk="1" hangingPunct="1"/>
            <a:r>
              <a:rPr lang="en-US" smtClean="0"/>
              <a:t>IE &lt;-&gt; FF &lt;-&gt; Sarissa</a:t>
            </a:r>
          </a:p>
          <a:p>
            <a:pPr lvl="1" eaLnBrk="1" hangingPunct="1"/>
            <a:r>
              <a:rPr lang="en-US" smtClean="0"/>
              <a:t>C#</a:t>
            </a:r>
          </a:p>
          <a:p>
            <a:pPr lvl="2" eaLnBrk="1" hangingPunct="1"/>
            <a:r>
              <a:rPr lang="en-US" smtClean="0"/>
              <a:t>XML schrijven</a:t>
            </a:r>
          </a:p>
          <a:p>
            <a:pPr lvl="2" eaLnBrk="1" hangingPunct="1"/>
            <a:r>
              <a:rPr lang="en-US" smtClean="0"/>
              <a:t>XML lezen mbv DOM</a:t>
            </a:r>
          </a:p>
          <a:p>
            <a:pPr lvl="2" eaLnBrk="1" hangingPunct="1"/>
            <a:r>
              <a:rPr lang="en-US" smtClean="0"/>
              <a:t>XML valideren</a:t>
            </a:r>
          </a:p>
          <a:p>
            <a:pPr lvl="2" eaLnBrk="1" hangingPunct="1"/>
            <a:r>
              <a:rPr lang="en-US" smtClean="0"/>
              <a:t>XML tonen mbv XSLT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466FA7-84EA-487E-B700-A0B4137C5AE0}" type="slidenum">
              <a:rPr lang="en-GB"/>
              <a:pPr/>
              <a:t>24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Praktijktoets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dirty="0" smtClean="0"/>
              <a:t>Praktijktoets in lesweek 8 of 9: 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nl-NL" dirty="0" smtClean="0"/>
              <a:t>toetsstof = lesstof van eerste 3 workshops</a:t>
            </a:r>
          </a:p>
          <a:p>
            <a:pPr lvl="2" eaLnBrk="1" hangingPunct="1">
              <a:lnSpc>
                <a:spcPct val="90000"/>
              </a:lnSpc>
            </a:pPr>
            <a:r>
              <a:rPr lang="nl-NL" dirty="0"/>
              <a:t>DTD, Schema, XSL(T)</a:t>
            </a:r>
            <a:endParaRPr lang="nl-NL" dirty="0" smtClean="0"/>
          </a:p>
          <a:p>
            <a:pPr lvl="1" eaLnBrk="1" hangingPunct="1">
              <a:lnSpc>
                <a:spcPct val="90000"/>
              </a:lnSpc>
            </a:pPr>
            <a:r>
              <a:rPr lang="nl-NL" dirty="0" smtClean="0"/>
              <a:t>‘open boek’, maar GEEN generatoren e.d. !!!</a:t>
            </a:r>
          </a:p>
          <a:p>
            <a:pPr lvl="2" eaLnBrk="1" hangingPunct="1">
              <a:lnSpc>
                <a:spcPct val="90000"/>
              </a:lnSpc>
            </a:pPr>
            <a:r>
              <a:rPr lang="nl-NL" dirty="0" smtClean="0"/>
              <a:t>Big </a:t>
            </a:r>
            <a:r>
              <a:rPr lang="nl-NL" dirty="0" err="1" smtClean="0"/>
              <a:t>Brother</a:t>
            </a:r>
            <a:r>
              <a:rPr lang="nl-NL" dirty="0" smtClean="0"/>
              <a:t> is </a:t>
            </a:r>
            <a:r>
              <a:rPr lang="nl-NL" dirty="0" err="1" smtClean="0"/>
              <a:t>watching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NotePad</a:t>
            </a:r>
            <a:r>
              <a:rPr lang="en-US" dirty="0" smtClean="0"/>
              <a:t>++ is maximum </a:t>
            </a:r>
            <a:r>
              <a:rPr lang="en-US" dirty="0" err="1" smtClean="0"/>
              <a:t>aan</a:t>
            </a:r>
            <a:r>
              <a:rPr lang="en-US" dirty="0" smtClean="0"/>
              <a:t> editors!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werken</a:t>
            </a:r>
            <a:r>
              <a:rPr lang="en-US" dirty="0" smtClean="0"/>
              <a:t> met </a:t>
            </a:r>
            <a:r>
              <a:rPr lang="en-US" dirty="0" err="1"/>
              <a:t>XML Tools Plugin voor NotePad++</a:t>
            </a:r>
            <a:endParaRPr lang="nl-NL" dirty="0" smtClean="0"/>
          </a:p>
          <a:p>
            <a:pPr lvl="1" eaLnBrk="1" hangingPunct="1">
              <a:lnSpc>
                <a:spcPct val="90000"/>
              </a:lnSpc>
            </a:pPr>
            <a:r>
              <a:rPr lang="nl-NL" dirty="0" smtClean="0"/>
              <a:t>opgaven zullen vergelijkbaar zijn met huiswerk</a:t>
            </a:r>
          </a:p>
          <a:p>
            <a:pPr lvl="1" eaLnBrk="1" hangingPunct="1">
              <a:lnSpc>
                <a:spcPct val="90000"/>
              </a:lnSpc>
            </a:pPr>
            <a:r>
              <a:rPr lang="nl-NL" dirty="0"/>
              <a:t>proeftentamen in course aanwezig</a:t>
            </a:r>
            <a:endParaRPr lang="nl-NL" dirty="0" smtClean="0"/>
          </a:p>
          <a:p>
            <a:pPr lvl="1" eaLnBrk="1" hangingPunct="1">
              <a:lnSpc>
                <a:spcPct val="90000"/>
              </a:lnSpc>
            </a:pPr>
            <a:r>
              <a:rPr lang="nl-NL" dirty="0" smtClean="0"/>
              <a:t>oefenen … oefenen … oefenen</a:t>
            </a:r>
          </a:p>
          <a:p>
            <a:pPr lvl="1" eaLnBrk="1" hangingPunct="1">
              <a:lnSpc>
                <a:spcPct val="90000"/>
              </a:lnSpc>
            </a:pPr>
            <a:r>
              <a:rPr lang="nl-NL" dirty="0" smtClean="0"/>
              <a:t>levert je 2 EC op (code WEBS4-PR onder cursus IIIN-WEBS4)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BD023C-9345-472C-AA7C-B279C6C2385D}" type="slidenum">
              <a:rPr lang="en-GB"/>
              <a:pPr/>
              <a:t>25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Vragen ???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88F07D-F8E7-4D33-B8B4-F0C0B1BE2A55}" type="slidenum">
              <a:rPr lang="en-GB"/>
              <a:pPr/>
              <a:t>3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</a:t>
            </a:r>
            <a:r>
              <a:rPr lang="nl-BE" smtClean="0"/>
              <a:t>: definitie</a:t>
            </a:r>
            <a:endParaRPr lang="nl-NL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Een XML Parser is code die een XML document:</a:t>
            </a:r>
          </a:p>
          <a:p>
            <a:pPr eaLnBrk="1" hangingPunct="1"/>
            <a:r>
              <a:rPr lang="nl-NL" smtClean="0"/>
              <a:t>In het geheugen leest (van schijf of via TCP/IP)</a:t>
            </a:r>
          </a:p>
          <a:p>
            <a:pPr eaLnBrk="1" hangingPunct="1"/>
            <a:r>
              <a:rPr lang="nl-NL" smtClean="0"/>
              <a:t>Analyseert (structuur achterhaalt)</a:t>
            </a:r>
          </a:p>
          <a:p>
            <a:pPr eaLnBrk="1" hangingPunct="1"/>
            <a:r>
              <a:rPr lang="nl-NL" smtClean="0"/>
              <a:t>Valideert (optioneel)</a:t>
            </a:r>
          </a:p>
          <a:p>
            <a:pPr eaLnBrk="1" hangingPunct="1"/>
            <a:r>
              <a:rPr lang="nl-NL" smtClean="0"/>
              <a:t>Presenteert aan programmeurs via API (optioneel)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735013" y="4995863"/>
            <a:ext cx="7470775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D385"/>
              </a:buClr>
              <a:buFont typeface="Wingdings" pitchFamily="2" charset="2"/>
              <a:buNone/>
            </a:pPr>
            <a:r>
              <a:rPr lang="nl-NL" sz="2400">
                <a:solidFill>
                  <a:srgbClr val="0000FF"/>
                </a:solidFill>
              </a:rPr>
              <a:t>Elke XML applicatie heeft een XML Parser nodig</a:t>
            </a:r>
            <a:endParaRPr 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0AD906-B59A-421C-9552-8EF847BA18CC}" type="slidenum">
              <a:rPr lang="en-GB"/>
              <a:pPr/>
              <a:t>4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overzicht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Categorieën XML Parsers:</a:t>
            </a:r>
          </a:p>
          <a:p>
            <a:pPr eaLnBrk="1" hangingPunct="1"/>
            <a:r>
              <a:rPr lang="nl-NL" smtClean="0"/>
              <a:t>Validerende en niet-validerende parsers</a:t>
            </a:r>
          </a:p>
          <a:p>
            <a:pPr eaLnBrk="1" hangingPunct="1"/>
            <a:r>
              <a:rPr lang="nl-NL" smtClean="0"/>
              <a:t>Parsers met support voor SAX</a:t>
            </a:r>
          </a:p>
          <a:p>
            <a:pPr eaLnBrk="1" hangingPunct="1"/>
            <a:r>
              <a:rPr lang="nl-NL" smtClean="0"/>
              <a:t>Parsers met support voor DOM</a:t>
            </a:r>
          </a:p>
          <a:p>
            <a:pPr eaLnBrk="1" hangingPunct="1"/>
            <a:r>
              <a:rPr lang="nl-NL" smtClean="0"/>
              <a:t>Parsers geschreven in bepaalde taal (Java, C++, etc.)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6ABF68-0ED4-465E-820B-0F3AF767FD06}" type="slidenum">
              <a:rPr lang="en-GB"/>
              <a:pPr/>
              <a:t>5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validerend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Alle parsers checken op “well-formed”.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Validerende parsers checken de grammatica aan de hand van de DTD of het XML-Schema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Het valideren van XML-documenten is ‘niet eenvoudig’.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72BD1A-2511-450A-89D3-E4C918BCFDAF}" type="slidenum">
              <a:rPr lang="en-GB"/>
              <a:pPr/>
              <a:t>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DOM support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DOM = </a:t>
            </a:r>
            <a:r>
              <a:rPr lang="nl-NL" sz="2000" b="1" smtClean="0">
                <a:solidFill>
                  <a:schemeClr val="accent1"/>
                </a:solidFill>
              </a:rPr>
              <a:t>D</a:t>
            </a:r>
            <a:r>
              <a:rPr lang="nl-NL" smtClean="0"/>
              <a:t>ocument </a:t>
            </a:r>
            <a:r>
              <a:rPr lang="nl-NL" sz="2000" b="1" smtClean="0">
                <a:solidFill>
                  <a:schemeClr val="accent1"/>
                </a:solidFill>
              </a:rPr>
              <a:t>O</a:t>
            </a:r>
            <a:r>
              <a:rPr lang="nl-NL" smtClean="0"/>
              <a:t>bject </a:t>
            </a:r>
            <a:r>
              <a:rPr lang="nl-NL" sz="2000" b="1" smtClean="0">
                <a:solidFill>
                  <a:schemeClr val="accent1"/>
                </a:solidFill>
              </a:rPr>
              <a:t>M</a:t>
            </a:r>
            <a:r>
              <a:rPr lang="nl-NL" smtClean="0"/>
              <a:t>odel</a:t>
            </a:r>
          </a:p>
          <a:p>
            <a:pPr eaLnBrk="1" hangingPunct="1"/>
            <a:endParaRPr lang="nl-NL" smtClean="0"/>
          </a:p>
          <a:p>
            <a:pPr eaLnBrk="1" hangingPunct="1">
              <a:buFont typeface="Verdana" pitchFamily="34" charset="0"/>
              <a:buNone/>
            </a:pPr>
            <a:r>
              <a:rPr lang="nl-NL" smtClean="0"/>
              <a:t>DOM Parsers:</a:t>
            </a:r>
          </a:p>
          <a:p>
            <a:pPr eaLnBrk="1" hangingPunct="1"/>
            <a:r>
              <a:rPr lang="nl-NL" smtClean="0"/>
              <a:t>Creëren een Document Object in de vorm van een boomstructuur.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Definiëren een API waarmee applicaties de stijl, structuur en inhoud van een XML-doc kunnen lezen en schrijven.</a:t>
            </a:r>
          </a:p>
          <a:p>
            <a:pPr lvl="1" eaLnBrk="1" hangingPunct="1"/>
            <a:r>
              <a:rPr lang="nl-NL" smtClean="0"/>
              <a:t>(API is verzameling methoden)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Zetten het </a:t>
            </a:r>
            <a:r>
              <a:rPr lang="nl-NL" b="1" smtClean="0">
                <a:solidFill>
                  <a:schemeClr val="accent1"/>
                </a:solidFill>
              </a:rPr>
              <a:t>hele</a:t>
            </a:r>
            <a:r>
              <a:rPr lang="nl-NL" smtClean="0"/>
              <a:t> document object in het actieve geheugen.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37E205-7725-4F12-BA76-D5078DFA620C}" type="slidenum">
              <a:rPr lang="en-GB"/>
              <a:pPr/>
              <a:t>7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SAX support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smtClean="0"/>
              <a:t>SAX = </a:t>
            </a:r>
            <a:r>
              <a:rPr lang="nl-NL" b="1" smtClean="0">
                <a:solidFill>
                  <a:schemeClr val="accent1"/>
                </a:solidFill>
              </a:rPr>
              <a:t>S</a:t>
            </a:r>
            <a:r>
              <a:rPr lang="nl-NL" smtClean="0"/>
              <a:t>imple </a:t>
            </a:r>
            <a:r>
              <a:rPr lang="nl-NL" b="1" smtClean="0">
                <a:solidFill>
                  <a:schemeClr val="accent1"/>
                </a:solidFill>
              </a:rPr>
              <a:t>A</a:t>
            </a:r>
            <a:r>
              <a:rPr lang="nl-NL" smtClean="0"/>
              <a:t>PI for </a:t>
            </a:r>
            <a:r>
              <a:rPr lang="nl-NL" b="1" smtClean="0">
                <a:solidFill>
                  <a:schemeClr val="accent1"/>
                </a:solidFill>
              </a:rPr>
              <a:t>X</a:t>
            </a:r>
            <a:r>
              <a:rPr lang="nl-NL" smtClean="0"/>
              <a:t>ML</a:t>
            </a:r>
          </a:p>
          <a:p>
            <a:pPr eaLnBrk="1" hangingPunct="1"/>
            <a:endParaRPr lang="nl-NL" smtClean="0"/>
          </a:p>
          <a:p>
            <a:pPr eaLnBrk="1" hangingPunct="1">
              <a:buFont typeface="Verdana" pitchFamily="34" charset="0"/>
              <a:buNone/>
            </a:pPr>
            <a:r>
              <a:rPr lang="nl-NL" smtClean="0"/>
              <a:t>SAX Parsers:</a:t>
            </a:r>
          </a:p>
          <a:p>
            <a:pPr eaLnBrk="1" hangingPunct="1"/>
            <a:r>
              <a:rPr lang="nl-NL" smtClean="0"/>
              <a:t>Gaan element-voor-element van boven naar beneden door een XML-doc en genereren events naar een XML-applicatie (op streaming manier)</a:t>
            </a:r>
          </a:p>
          <a:p>
            <a:pPr eaLnBrk="1" hangingPunct="1"/>
            <a:r>
              <a:rPr lang="nl-NL" smtClean="0"/>
              <a:t>Zelf data-structuur opbouwen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097774-8681-4876-9AD2-039AFE7EAA34}" type="slidenum">
              <a:rPr lang="en-GB"/>
              <a:pPr/>
              <a:t>8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wanneer DOM?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Documenten zijn (relatief) klein tov beschikbaar geheugen</a:t>
            </a:r>
          </a:p>
          <a:p>
            <a:pPr eaLnBrk="1" hangingPunct="1"/>
            <a:r>
              <a:rPr lang="nl-NL" smtClean="0"/>
              <a:t>Snelheid is minder belangrijk</a:t>
            </a:r>
          </a:p>
          <a:p>
            <a:pPr eaLnBrk="1" hangingPunct="1"/>
            <a:r>
              <a:rPr lang="nl-NL" smtClean="0"/>
              <a:t>Verwerking vraagt ‘heen en weer’, dus random access tot gegevens</a:t>
            </a:r>
          </a:p>
          <a:p>
            <a:pPr eaLnBrk="1" hangingPunct="1"/>
            <a:r>
              <a:rPr lang="nl-NL" smtClean="0"/>
              <a:t>Ontwikkelaars werken i.h.a. liever met tree structuur dan met events-sequence</a:t>
            </a:r>
          </a:p>
          <a:p>
            <a:pPr eaLnBrk="1" hangingPunct="1"/>
            <a:r>
              <a:rPr lang="nl-NL" smtClean="0"/>
              <a:t>Betere portabiliteit (??): DOM is W3C standaard</a:t>
            </a:r>
          </a:p>
          <a:p>
            <a:pPr eaLnBrk="1" hangingPunct="1"/>
            <a:endParaRPr lang="nl-NL" smtClean="0"/>
          </a:p>
          <a:p>
            <a:pPr eaLnBrk="1" hangingPunct="1">
              <a:buFont typeface="Verdana" pitchFamily="34" charset="0"/>
              <a:buNone/>
            </a:pPr>
            <a:r>
              <a:rPr lang="nl-NL" smtClean="0"/>
              <a:t>Hoe meer van deze eigenschappen, hoe beter DOM past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690C0C-1416-43AC-ADBC-AB5174E08481}" type="slidenum">
              <a:rPr lang="en-GB"/>
              <a:pPr/>
              <a:t>9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Parsers: wanneer SAX?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Snelheid is belangrijk</a:t>
            </a:r>
          </a:p>
          <a:p>
            <a:pPr eaLnBrk="1" hangingPunct="1"/>
            <a:r>
              <a:rPr lang="nl-NL" smtClean="0"/>
              <a:t>Beperkt geheugen</a:t>
            </a:r>
          </a:p>
          <a:p>
            <a:pPr eaLnBrk="1" hangingPunct="1"/>
            <a:r>
              <a:rPr lang="nl-NL" smtClean="0"/>
              <a:t>Als je kleine, aaneengesloten ‘chunk’s per stuk wilt verwerken</a:t>
            </a:r>
          </a:p>
          <a:p>
            <a:pPr eaLnBrk="1" hangingPunct="1"/>
            <a:r>
              <a:rPr lang="nl-NL" smtClean="0"/>
              <a:t>Interne data-structuur van programma is anders dan het XML document zelf</a:t>
            </a:r>
          </a:p>
          <a:p>
            <a:pPr eaLnBrk="1" hangingPunct="1"/>
            <a:r>
              <a:rPr lang="nl-NL" smtClean="0"/>
              <a:t>Wel lezen, maar niet (terug)schrijven</a:t>
            </a:r>
          </a:p>
          <a:p>
            <a:pPr eaLnBrk="1" hangingPunct="1"/>
            <a:endParaRPr lang="nl-NL" smtClean="0"/>
          </a:p>
          <a:p>
            <a:pPr eaLnBrk="1" hangingPunct="1">
              <a:buFont typeface="Verdana" pitchFamily="34" charset="0"/>
              <a:buNone/>
            </a:pPr>
            <a:r>
              <a:rPr lang="nl-NL" smtClean="0"/>
              <a:t>Hoe meer van deze eigenschappen, hoe beter SAX past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1395</Words>
  <Application>Microsoft Macintosh PowerPoint</Application>
  <PresentationFormat>Diavoorstelling (4:3)</PresentationFormat>
  <Paragraphs>265</Paragraphs>
  <Slides>25</Slides>
  <Notes>24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Default Design</vt:lpstr>
      <vt:lpstr>PowerPoint-presentatie</vt:lpstr>
      <vt:lpstr>Module XML</vt:lpstr>
      <vt:lpstr>XML Parsers: definitie</vt:lpstr>
      <vt:lpstr>XML Parsers: overzicht</vt:lpstr>
      <vt:lpstr>XML Parsers: validerend</vt:lpstr>
      <vt:lpstr>XML Parsers: DOM support</vt:lpstr>
      <vt:lpstr>XML Parsers: SAX support</vt:lpstr>
      <vt:lpstr>XML Parsers: wanneer DOM?</vt:lpstr>
      <vt:lpstr>XML Parsers: wanneer SAX?</vt:lpstr>
      <vt:lpstr>XML Parsers: voorbeelden</vt:lpstr>
      <vt:lpstr>XML Parsers: voorbeelden</vt:lpstr>
      <vt:lpstr>XML Parsers: voorbeelden</vt:lpstr>
      <vt:lpstr>XML Parsers: voorbeelden</vt:lpstr>
      <vt:lpstr>XML Parsers: DOM – lezen (PHP)</vt:lpstr>
      <vt:lpstr>XML Parsers: DOM - lezen</vt:lpstr>
      <vt:lpstr>Demo &amp; Tussenoefening</vt:lpstr>
      <vt:lpstr>XML Parsers: SAX-1 (PHP)</vt:lpstr>
      <vt:lpstr>XML Parsers: SAX-2</vt:lpstr>
      <vt:lpstr>XML en PHP 4 / 5</vt:lpstr>
      <vt:lpstr>XML genereren</vt:lpstr>
      <vt:lpstr>XML tonen met XSLT</vt:lpstr>
      <vt:lpstr>PHP5 &amp; XML</vt:lpstr>
      <vt:lpstr>Demo’s</vt:lpstr>
      <vt:lpstr>Praktijktoets</vt:lpstr>
      <vt:lpstr>Vragen ???</vt:lpstr>
    </vt:vector>
  </TitlesOfParts>
  <Company>Avans 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PHP</dc:title>
  <dc:subject>PHP Basis</dc:subject>
  <dc:creator>Frans van Seggelen</dc:creator>
  <cp:lastModifiedBy>Dion Thiers</cp:lastModifiedBy>
  <cp:revision>284</cp:revision>
  <dcterms:created xsi:type="dcterms:W3CDTF">2004-06-16T13:57:44Z</dcterms:created>
  <dcterms:modified xsi:type="dcterms:W3CDTF">2015-06-01T08:53:53Z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7: Spelontwerp (Afronding)</vt:lpwstr>
  </property>
  <property fmtid="{D5CDD505-2E9C-101B-9397-08002B2CF9AE}" pid="6" name="subtitle">
    <vt:lpwstr>Gameplay &amp; Design</vt:lpwstr>
  </property>
  <property fmtid="{D5CDD505-2E9C-101B-9397-08002B2CF9AE}" pid="7" name="ref">
    <vt:lpwstr>GPD</vt:lpwstr>
  </property>
  <property fmtid="{D5CDD505-2E9C-101B-9397-08002B2CF9AE}" pid="8" name="speaker">
    <vt:lpwstr>Frans van Seggelen</vt:lpwstr>
  </property>
  <property fmtid="{D5CDD505-2E9C-101B-9397-08002B2CF9AE}" pid="9" name="dt">
    <vt:lpwstr>22-03-2006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1043</vt:lpwstr>
  </property>
  <property fmtid="{D5CDD505-2E9C-101B-9397-08002B2CF9AE}" pid="15" name="sliden">
    <vt:lpwstr>Yes</vt:lpwstr>
  </property>
  <property fmtid="{D5CDD505-2E9C-101B-9397-08002B2CF9AE}" pid="16" name="level1">
    <vt:lpwstr/>
  </property>
  <property fmtid="{D5CDD505-2E9C-101B-9397-08002B2CF9AE}" pid="17" name="level11">
    <vt:lpwstr/>
  </property>
</Properties>
</file>