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marL="0" algn="l" defTabSz="4388050" rtl="0" eaLnBrk="1" latinLnBrk="0" hangingPunct="1">
      <a:defRPr sz="8600" kern="1200">
        <a:solidFill>
          <a:schemeClr val="tx1"/>
        </a:solidFill>
        <a:latin typeface="+mn-lt"/>
        <a:ea typeface="+mn-ea"/>
        <a:cs typeface="+mn-cs"/>
      </a:defRPr>
    </a:lvl1pPr>
    <a:lvl2pPr marL="2194022" algn="l" defTabSz="4388050" rtl="0" eaLnBrk="1" latinLnBrk="0" hangingPunct="1">
      <a:defRPr sz="8600" kern="1200">
        <a:solidFill>
          <a:schemeClr val="tx1"/>
        </a:solidFill>
        <a:latin typeface="+mn-lt"/>
        <a:ea typeface="+mn-ea"/>
        <a:cs typeface="+mn-cs"/>
      </a:defRPr>
    </a:lvl2pPr>
    <a:lvl3pPr marL="4388050" algn="l" defTabSz="4388050" rtl="0" eaLnBrk="1" latinLnBrk="0" hangingPunct="1">
      <a:defRPr sz="8600" kern="1200">
        <a:solidFill>
          <a:schemeClr val="tx1"/>
        </a:solidFill>
        <a:latin typeface="+mn-lt"/>
        <a:ea typeface="+mn-ea"/>
        <a:cs typeface="+mn-cs"/>
      </a:defRPr>
    </a:lvl3pPr>
    <a:lvl4pPr marL="6582072" algn="l" defTabSz="4388050" rtl="0" eaLnBrk="1" latinLnBrk="0" hangingPunct="1">
      <a:defRPr sz="8600" kern="1200">
        <a:solidFill>
          <a:schemeClr val="tx1"/>
        </a:solidFill>
        <a:latin typeface="+mn-lt"/>
        <a:ea typeface="+mn-ea"/>
        <a:cs typeface="+mn-cs"/>
      </a:defRPr>
    </a:lvl4pPr>
    <a:lvl5pPr marL="8776099" algn="l" defTabSz="4388050" rtl="0" eaLnBrk="1" latinLnBrk="0" hangingPunct="1">
      <a:defRPr sz="8600" kern="1200">
        <a:solidFill>
          <a:schemeClr val="tx1"/>
        </a:solidFill>
        <a:latin typeface="+mn-lt"/>
        <a:ea typeface="+mn-ea"/>
        <a:cs typeface="+mn-cs"/>
      </a:defRPr>
    </a:lvl5pPr>
    <a:lvl6pPr marL="10970122" algn="l" defTabSz="4388050" rtl="0" eaLnBrk="1" latinLnBrk="0" hangingPunct="1">
      <a:defRPr sz="8600" kern="1200">
        <a:solidFill>
          <a:schemeClr val="tx1"/>
        </a:solidFill>
        <a:latin typeface="+mn-lt"/>
        <a:ea typeface="+mn-ea"/>
        <a:cs typeface="+mn-cs"/>
      </a:defRPr>
    </a:lvl6pPr>
    <a:lvl7pPr marL="13164149" algn="l" defTabSz="4388050" rtl="0" eaLnBrk="1" latinLnBrk="0" hangingPunct="1">
      <a:defRPr sz="8600" kern="1200">
        <a:solidFill>
          <a:schemeClr val="tx1"/>
        </a:solidFill>
        <a:latin typeface="+mn-lt"/>
        <a:ea typeface="+mn-ea"/>
        <a:cs typeface="+mn-cs"/>
      </a:defRPr>
    </a:lvl7pPr>
    <a:lvl8pPr marL="15358171" algn="l" defTabSz="4388050" rtl="0" eaLnBrk="1" latinLnBrk="0" hangingPunct="1">
      <a:defRPr sz="8600" kern="1200">
        <a:solidFill>
          <a:schemeClr val="tx1"/>
        </a:solidFill>
        <a:latin typeface="+mn-lt"/>
        <a:ea typeface="+mn-ea"/>
        <a:cs typeface="+mn-cs"/>
      </a:defRPr>
    </a:lvl8pPr>
    <a:lvl9pPr marL="17552198" algn="l" defTabSz="438805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1B5"/>
    <a:srgbClr val="EBC3C9"/>
    <a:srgbClr val="D8F7D5"/>
    <a:srgbClr val="A8DBA2"/>
    <a:srgbClr val="F7F7A8"/>
    <a:srgbClr val="B8DEC0"/>
    <a:srgbClr val="A9C9FC"/>
    <a:srgbClr val="155BD4"/>
    <a:srgbClr val="B6D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66E02-3F77-9556-A4B2-01308B0AC2E2}" v="830" dt="2023-04-16T20:58:01.215"/>
    <p1510:client id="{058EF836-F69A-9317-E6BB-56CA82F61E3D}" v="738" dt="2023-04-17T20:36:08.438"/>
    <p1510:client id="{178159BB-004F-070B-2E6D-F923BBE5CFC8}" v="23" dt="2023-04-17T20:40:25.154"/>
    <p1510:client id="{3B1673CF-7AB4-4749-8535-723AFF62D71C}" v="1" dt="2023-04-16T17:31:48.335"/>
    <p1510:client id="{837672BB-58BC-EBDC-3E7E-66C62C835CE4}" v="539" dt="2023-04-17T21:08:53.198"/>
    <p1510:client id="{8786D6A9-14D6-07F0-6891-08FA8EAF1DE8}" v="40" dt="2023-04-16T22:15:36.714"/>
    <p1510:client id="{E4DF0E1C-E77D-14A6-B7F2-63D5BEA31C86}" v="2767" dt="2023-04-17T19:48:38.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51"/>
    <p:restoredTop sz="94694"/>
  </p:normalViewPr>
  <p:slideViewPr>
    <p:cSldViewPr snapToGrid="0">
      <p:cViewPr>
        <p:scale>
          <a:sx n="54" d="100"/>
          <a:sy n="54" d="100"/>
        </p:scale>
        <p:origin x="520" y="-550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BD75ED-A125-CCBD-B2FF-1EA57C9047F7}"/>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5DA8A2-00FE-B195-058B-62D8AF6E77FF}"/>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D3CD3FD-974F-49F0-9B51-40B6793CA8CB}" type="datetimeFigureOut">
              <a:rPr lang="en-US" smtClean="0"/>
              <a:t>7/3/23</a:t>
            </a:fld>
            <a:endParaRPr lang="en-US"/>
          </a:p>
        </p:txBody>
      </p:sp>
      <p:sp>
        <p:nvSpPr>
          <p:cNvPr id="4" name="Footer Placeholder 3">
            <a:extLst>
              <a:ext uri="{FF2B5EF4-FFF2-40B4-BE49-F238E27FC236}">
                <a16:creationId xmlns:a16="http://schemas.microsoft.com/office/drawing/2014/main" id="{A83320E5-664F-D616-F242-2C4EA89C6B6A}"/>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E2F7C0-48FB-9FBD-D0F9-B145EED719A3}"/>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9C20FDE-C91B-40FC-A41E-8B2FCC121A6B}" type="slidenum">
              <a:rPr lang="en-US" smtClean="0"/>
              <a:t>‹#›</a:t>
            </a:fld>
            <a:endParaRPr lang="en-US"/>
          </a:p>
        </p:txBody>
      </p:sp>
    </p:spTree>
    <p:extLst>
      <p:ext uri="{BB962C8B-B14F-4D97-AF65-F5344CB8AC3E}">
        <p14:creationId xmlns:p14="http://schemas.microsoft.com/office/powerpoint/2010/main" val="1122203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30173AF-D5D0-1D43-8376-065C03167697}" type="datetimeFigureOut">
              <a:rPr lang="en-US" smtClean="0"/>
              <a:t>7/3/23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6769AE7-561A-1748-85D9-D626B0EAE978}" type="slidenum">
              <a:rPr lang="en-US" smtClean="0"/>
              <a:t>‹#›</a:t>
            </a:fld>
            <a:endParaRPr lang="en-US"/>
          </a:p>
        </p:txBody>
      </p:sp>
    </p:spTree>
    <p:extLst>
      <p:ext uri="{BB962C8B-B14F-4D97-AF65-F5344CB8AC3E}">
        <p14:creationId xmlns:p14="http://schemas.microsoft.com/office/powerpoint/2010/main" val="256202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769AE7-561A-1748-85D9-D626B0EAE978}" type="slidenum">
              <a:rPr lang="en-US" smtClean="0"/>
              <a:t>1</a:t>
            </a:fld>
            <a:endParaRPr lang="en-US"/>
          </a:p>
        </p:txBody>
      </p:sp>
    </p:spTree>
    <p:extLst>
      <p:ext uri="{BB962C8B-B14F-4D97-AF65-F5344CB8AC3E}">
        <p14:creationId xmlns:p14="http://schemas.microsoft.com/office/powerpoint/2010/main" val="159719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43891" y="2651750"/>
            <a:ext cx="43935091" cy="275676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806" tIns="219403" rIns="438806" bIns="219403"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20947049" y="2651758"/>
            <a:ext cx="22944149" cy="19015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8806" tIns="219403" rIns="438806" bIns="219403" anchor="t" compatLnSpc="1"/>
          <a:lstStyle/>
          <a:p>
            <a:pPr marL="0" algn="l" rtl="0" eaLnBrk="1" latinLnBrk="0" hangingPunct="1"/>
            <a:endParaRPr kumimoji="0" lang="en-US">
              <a:solidFill>
                <a:schemeClr val="tx1"/>
              </a:solidFill>
              <a:latin typeface="+mn-lt"/>
              <a:ea typeface="+mn-ea"/>
              <a:cs typeface="+mn-cs"/>
            </a:endParaRPr>
          </a:p>
        </p:txBody>
      </p:sp>
      <p:grpSp>
        <p:nvGrpSpPr>
          <p:cNvPr id="2" name="Group 1"/>
          <p:cNvGrpSpPr/>
          <p:nvPr/>
        </p:nvGrpSpPr>
        <p:grpSpPr>
          <a:xfrm>
            <a:off x="-175431" y="3086750"/>
            <a:ext cx="44228842" cy="81421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p:cNvSpPr/>
          <p:nvPr userDrawn="1"/>
        </p:nvSpPr>
        <p:spPr>
          <a:xfrm>
            <a:off x="0" y="0"/>
            <a:ext cx="43891200"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806" tIns="219403" rIns="438806" bIns="219403" rtlCol="0" anchor="ctr"/>
          <a:lstStyle/>
          <a:p>
            <a:pPr algn="ctr"/>
            <a:endParaRPr lang="en-US"/>
          </a:p>
        </p:txBody>
      </p:sp>
      <p:cxnSp>
        <p:nvCxnSpPr>
          <p:cNvPr id="15" name="Straight Connector 14"/>
          <p:cNvCxnSpPr/>
          <p:nvPr userDrawn="1"/>
        </p:nvCxnSpPr>
        <p:spPr>
          <a:xfrm>
            <a:off x="0" y="3291840"/>
            <a:ext cx="43891200" cy="0"/>
          </a:xfrm>
          <a:prstGeom prst="line">
            <a:avLst/>
          </a:prstGeom>
          <a:ln w="88900" cmpd="sng">
            <a:gradFill flip="none" rotWithShape="1">
              <a:gsLst>
                <a:gs pos="100000">
                  <a:schemeClr val="accent1">
                    <a:shade val="30000"/>
                    <a:satMod val="115000"/>
                  </a:schemeClr>
                </a:gs>
                <a:gs pos="0">
                  <a:schemeClr val="accent1">
                    <a:shade val="67500"/>
                    <a:satMod val="115000"/>
                  </a:schemeClr>
                </a:gs>
                <a:gs pos="0">
                  <a:schemeClr val="accent1">
                    <a:shade val="100000"/>
                    <a:satMod val="115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userDrawn="1"/>
        </p:nvSpPr>
        <p:spPr>
          <a:xfrm>
            <a:off x="1463040" y="4389120"/>
            <a:ext cx="12801600" cy="27691080"/>
          </a:xfrm>
          <a:prstGeom prst="roundRect">
            <a:avLst/>
          </a:prstGeom>
          <a:solidFill>
            <a:schemeClr val="bg1">
              <a:alpha val="50000"/>
            </a:schemeClr>
          </a:solidFill>
          <a:ln w="1460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438806" tIns="219403" rIns="438806" bIns="219403" rtlCol="0" anchor="ctr"/>
          <a:lstStyle/>
          <a:p>
            <a:pPr algn="ctr"/>
            <a:endParaRPr lang="en-US"/>
          </a:p>
        </p:txBody>
      </p:sp>
      <p:sp>
        <p:nvSpPr>
          <p:cNvPr id="21" name="Rounded Rectangle 20"/>
          <p:cNvSpPr/>
          <p:nvPr userDrawn="1"/>
        </p:nvSpPr>
        <p:spPr>
          <a:xfrm>
            <a:off x="15361920" y="4389120"/>
            <a:ext cx="12801600" cy="27691080"/>
          </a:xfrm>
          <a:prstGeom prst="roundRect">
            <a:avLst/>
          </a:prstGeom>
          <a:solidFill>
            <a:schemeClr val="bg1">
              <a:alpha val="50000"/>
            </a:schemeClr>
          </a:solidFill>
          <a:ln w="1460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438806" tIns="219403" rIns="438806" bIns="219403" rtlCol="0" anchor="ctr"/>
          <a:lstStyle/>
          <a:p>
            <a:pPr algn="ctr"/>
            <a:endParaRPr lang="en-US"/>
          </a:p>
        </p:txBody>
      </p:sp>
      <p:sp>
        <p:nvSpPr>
          <p:cNvPr id="22" name="Rounded Rectangle 21"/>
          <p:cNvSpPr/>
          <p:nvPr userDrawn="1"/>
        </p:nvSpPr>
        <p:spPr>
          <a:xfrm>
            <a:off x="29263250" y="4389120"/>
            <a:ext cx="12801600" cy="27691080"/>
          </a:xfrm>
          <a:prstGeom prst="roundRect">
            <a:avLst/>
          </a:prstGeom>
          <a:solidFill>
            <a:schemeClr val="bg1">
              <a:alpha val="50000"/>
            </a:schemeClr>
          </a:solidFill>
          <a:ln w="1460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438806" tIns="219403" rIns="438806" bIns="219403" rtlCol="0" anchor="ctr"/>
          <a:lstStyle/>
          <a:p>
            <a:pPr algn="ctr"/>
            <a:endParaRPr lang="en-US"/>
          </a:p>
        </p:txBody>
      </p:sp>
      <p:pic>
        <p:nvPicPr>
          <p:cNvPr id="4" name="Picture 3" descr="Text&#10;&#10;Description automatically generated with low confidence">
            <a:extLst>
              <a:ext uri="{FF2B5EF4-FFF2-40B4-BE49-F238E27FC236}">
                <a16:creationId xmlns:a16="http://schemas.microsoft.com/office/drawing/2014/main" id="{A657C0C5-DC8A-4AFF-969F-C7A2970FB6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4096" t="14625" r="4039" b="12727"/>
          <a:stretch/>
        </p:blipFill>
        <p:spPr>
          <a:xfrm>
            <a:off x="36183445" y="10498"/>
            <a:ext cx="7479155" cy="1712586"/>
          </a:xfrm>
          <a:prstGeom prst="rect">
            <a:avLst/>
          </a:prstGeom>
        </p:spPr>
      </p:pic>
      <p:pic>
        <p:nvPicPr>
          <p:cNvPr id="6" name="Picture 5" descr="Logo&#10;&#10;Description automatically generated">
            <a:extLst>
              <a:ext uri="{FF2B5EF4-FFF2-40B4-BE49-F238E27FC236}">
                <a16:creationId xmlns:a16="http://schemas.microsoft.com/office/drawing/2014/main" id="{537C94D4-0FB8-4EBF-8BB8-E4053E94145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2387" y="183529"/>
            <a:ext cx="2678595" cy="2398992"/>
          </a:xfrm>
          <a:prstGeom prst="rect">
            <a:avLst/>
          </a:prstGeom>
        </p:spPr>
      </p:pic>
      <p:sp>
        <p:nvSpPr>
          <p:cNvPr id="19" name="Title Placeholder 8">
            <a:extLst>
              <a:ext uri="{FF2B5EF4-FFF2-40B4-BE49-F238E27FC236}">
                <a16:creationId xmlns:a16="http://schemas.microsoft.com/office/drawing/2014/main" id="{4950C5CA-A16C-45D2-8387-EABACAAE2DD3}"/>
              </a:ext>
            </a:extLst>
          </p:cNvPr>
          <p:cNvSpPr txBox="1">
            <a:spLocks/>
          </p:cNvSpPr>
          <p:nvPr userDrawn="1"/>
        </p:nvSpPr>
        <p:spPr>
          <a:xfrm>
            <a:off x="3108247" y="349442"/>
            <a:ext cx="4771729" cy="140591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Californian FB" panose="0207040306080B030204" pitchFamily="18" charset="0"/>
                <a:ea typeface="+mj-ea"/>
                <a:cs typeface="+mj-cs"/>
              </a:defRPr>
            </a:lvl1pPr>
          </a:lstStyle>
          <a:p>
            <a:r>
              <a:rPr lang="en-US" sz="4000" b="1">
                <a:solidFill>
                  <a:srgbClr val="0066CC"/>
                </a:solidFill>
                <a:latin typeface="Helvetica" panose="020B0604020202020204" pitchFamily="34" charset="0"/>
                <a:cs typeface="Helvetica" panose="020B0604020202020204" pitchFamily="34" charset="0"/>
              </a:rPr>
              <a:t>Faculty of Physics and Astronomy</a:t>
            </a: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ctr" rtl="0" eaLnBrk="1" latinLnBrk="0" hangingPunct="1">
        <a:spcBef>
          <a:spcPct val="0"/>
        </a:spcBef>
        <a:buNone/>
        <a:defRPr kumimoji="0" sz="19200" b="0" kern="1200" baseline="0">
          <a:ln>
            <a:noFill/>
          </a:ln>
          <a:solidFill>
            <a:srgbClr val="0070C0"/>
          </a:solidFill>
          <a:effectLst/>
          <a:latin typeface="+mj-lt"/>
          <a:ea typeface="+mj-ea"/>
          <a:cs typeface="+mj-cs"/>
        </a:defRPr>
      </a:lvl1pPr>
    </p:titleStyle>
    <p:bodyStyle>
      <a:lvl1pPr marL="2468280" indent="-2468280" algn="l" rtl="0" eaLnBrk="1" latinLnBrk="0" hangingPunct="1">
        <a:spcBef>
          <a:spcPct val="20000"/>
        </a:spcBef>
        <a:buClr>
          <a:schemeClr val="tx1"/>
        </a:buClr>
        <a:buSzPct val="95000"/>
        <a:buFont typeface="+mj-lt"/>
        <a:buNone/>
        <a:defRPr kumimoji="0" sz="5300" kern="1200">
          <a:solidFill>
            <a:schemeClr val="tx1"/>
          </a:solidFill>
          <a:latin typeface="Californian FB" pitchFamily="18" charset="0"/>
          <a:ea typeface="+mn-ea"/>
          <a:cs typeface="+mn-cs"/>
        </a:defRPr>
      </a:lvl1pPr>
      <a:lvl2pPr marL="4080883" indent="-2194022" algn="l" rtl="0" eaLnBrk="1" latinLnBrk="0" hangingPunct="1">
        <a:spcBef>
          <a:spcPct val="20000"/>
        </a:spcBef>
        <a:buClr>
          <a:schemeClr val="tx1"/>
        </a:buClr>
        <a:buSzPct val="85000"/>
        <a:buFont typeface="+mj-lt"/>
        <a:buAutoNum type="alphaUcPeriod"/>
        <a:defRPr kumimoji="0" sz="5300" kern="1200">
          <a:solidFill>
            <a:schemeClr val="tx1"/>
          </a:solidFill>
          <a:latin typeface="Californian FB" pitchFamily="18" charset="0"/>
          <a:ea typeface="+mn-ea"/>
          <a:cs typeface="+mn-cs"/>
        </a:defRPr>
      </a:lvl2pPr>
      <a:lvl3pPr marL="5397298" indent="-2194022" algn="l" rtl="0" eaLnBrk="1" latinLnBrk="0" hangingPunct="1">
        <a:spcBef>
          <a:spcPct val="20000"/>
        </a:spcBef>
        <a:buClr>
          <a:schemeClr val="tx1"/>
        </a:buClr>
        <a:buSzPct val="70000"/>
        <a:buFont typeface="+mj-lt"/>
        <a:buAutoNum type="arabicPeriod"/>
        <a:defRPr kumimoji="0" sz="5300" kern="1200">
          <a:solidFill>
            <a:schemeClr val="tx1"/>
          </a:solidFill>
          <a:latin typeface="Californian FB" pitchFamily="18" charset="0"/>
          <a:ea typeface="+mn-ea"/>
          <a:cs typeface="+mn-cs"/>
        </a:defRPr>
      </a:lvl3pPr>
      <a:lvl4pPr marL="6889238" indent="-2194022" algn="l" rtl="0" eaLnBrk="1" latinLnBrk="0" hangingPunct="1">
        <a:spcBef>
          <a:spcPct val="20000"/>
        </a:spcBef>
        <a:buClr>
          <a:schemeClr val="tx1"/>
        </a:buClr>
        <a:buSzPct val="65000"/>
        <a:buFont typeface="+mj-lt"/>
        <a:buAutoNum type="alphaLcPeriod"/>
        <a:defRPr kumimoji="0" sz="5300" kern="1200">
          <a:solidFill>
            <a:schemeClr val="tx1"/>
          </a:solidFill>
          <a:latin typeface="Californian FB" pitchFamily="18" charset="0"/>
          <a:ea typeface="+mn-ea"/>
          <a:cs typeface="+mn-cs"/>
        </a:defRPr>
      </a:lvl4pPr>
      <a:lvl5pPr marL="8205653" indent="-2194022" algn="l" rtl="0" eaLnBrk="1" latinLnBrk="0" hangingPunct="1">
        <a:spcBef>
          <a:spcPct val="20000"/>
        </a:spcBef>
        <a:buClr>
          <a:schemeClr val="tx1"/>
        </a:buClr>
        <a:buSzPct val="65000"/>
        <a:buFont typeface="+mj-lt"/>
        <a:buAutoNum type="romanLcPeriod"/>
        <a:defRPr kumimoji="0" sz="5300" kern="1200">
          <a:solidFill>
            <a:schemeClr val="tx1"/>
          </a:solidFill>
          <a:latin typeface="Californian FB" pitchFamily="18" charset="0"/>
          <a:ea typeface="+mn-ea"/>
          <a:cs typeface="+mn-cs"/>
        </a:defRPr>
      </a:lvl5pPr>
      <a:lvl6pPr marL="8337293" indent="-1009253" algn="l" rtl="0" eaLnBrk="1" latinLnBrk="0" hangingPunct="1">
        <a:spcBef>
          <a:spcPct val="20000"/>
        </a:spcBef>
        <a:buClr>
          <a:schemeClr val="accent5"/>
        </a:buClr>
        <a:buSzPct val="80000"/>
        <a:buFont typeface="Wingdings 2"/>
        <a:buChar char=""/>
        <a:defRPr kumimoji="0" sz="8600" kern="1200">
          <a:solidFill>
            <a:schemeClr val="tx1"/>
          </a:solidFill>
          <a:latin typeface="+mn-lt"/>
          <a:ea typeface="+mn-ea"/>
          <a:cs typeface="+mn-cs"/>
        </a:defRPr>
      </a:lvl6pPr>
      <a:lvl7pPr marL="9214901" indent="-877608" algn="l" rtl="0" eaLnBrk="1" latinLnBrk="0" hangingPunct="1">
        <a:spcBef>
          <a:spcPct val="20000"/>
        </a:spcBef>
        <a:buClr>
          <a:schemeClr val="accent6"/>
        </a:buClr>
        <a:buSzPct val="80000"/>
        <a:buFont typeface="Wingdings 2"/>
        <a:buChar char=""/>
        <a:defRPr kumimoji="0" sz="7700" kern="1200" baseline="0">
          <a:solidFill>
            <a:schemeClr val="tx1"/>
          </a:solidFill>
          <a:latin typeface="+mn-lt"/>
          <a:ea typeface="+mn-ea"/>
          <a:cs typeface="+mn-cs"/>
        </a:defRPr>
      </a:lvl7pPr>
      <a:lvl8pPr marL="10531320" indent="-877608" algn="l" rtl="0" eaLnBrk="1" latinLnBrk="0" hangingPunct="1">
        <a:spcBef>
          <a:spcPct val="20000"/>
        </a:spcBef>
        <a:buClr>
          <a:schemeClr val="tx2"/>
        </a:buClr>
        <a:buChar char="•"/>
        <a:defRPr kumimoji="0" sz="7700" kern="1200">
          <a:solidFill>
            <a:schemeClr val="tx1"/>
          </a:solidFill>
          <a:latin typeface="+mn-lt"/>
          <a:ea typeface="+mn-ea"/>
          <a:cs typeface="+mn-cs"/>
        </a:defRPr>
      </a:lvl8pPr>
      <a:lvl9pPr marL="11847734" indent="-877608" algn="l" rtl="0" eaLnBrk="1" latinLnBrk="0" hangingPunct="1">
        <a:spcBef>
          <a:spcPct val="20000"/>
        </a:spcBef>
        <a:buClr>
          <a:schemeClr val="tx2"/>
        </a:buClr>
        <a:buFontTx/>
        <a:buChar char="•"/>
        <a:defRPr kumimoji="0" sz="6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022" algn="l" rtl="0" eaLnBrk="1" latinLnBrk="0" hangingPunct="1">
        <a:defRPr kumimoji="0" kern="1200">
          <a:solidFill>
            <a:schemeClr val="tx1"/>
          </a:solidFill>
          <a:latin typeface="+mn-lt"/>
          <a:ea typeface="+mn-ea"/>
          <a:cs typeface="+mn-cs"/>
        </a:defRPr>
      </a:lvl2pPr>
      <a:lvl3pPr marL="4388050" algn="l" rtl="0" eaLnBrk="1" latinLnBrk="0" hangingPunct="1">
        <a:defRPr kumimoji="0" kern="1200">
          <a:solidFill>
            <a:schemeClr val="tx1"/>
          </a:solidFill>
          <a:latin typeface="+mn-lt"/>
          <a:ea typeface="+mn-ea"/>
          <a:cs typeface="+mn-cs"/>
        </a:defRPr>
      </a:lvl3pPr>
      <a:lvl4pPr marL="6582072" algn="l" rtl="0" eaLnBrk="1" latinLnBrk="0" hangingPunct="1">
        <a:defRPr kumimoji="0" kern="1200">
          <a:solidFill>
            <a:schemeClr val="tx1"/>
          </a:solidFill>
          <a:latin typeface="+mn-lt"/>
          <a:ea typeface="+mn-ea"/>
          <a:cs typeface="+mn-cs"/>
        </a:defRPr>
      </a:lvl4pPr>
      <a:lvl5pPr marL="8776099" algn="l" rtl="0" eaLnBrk="1" latinLnBrk="0" hangingPunct="1">
        <a:defRPr kumimoji="0" kern="1200">
          <a:solidFill>
            <a:schemeClr val="tx1"/>
          </a:solidFill>
          <a:latin typeface="+mn-lt"/>
          <a:ea typeface="+mn-ea"/>
          <a:cs typeface="+mn-cs"/>
        </a:defRPr>
      </a:lvl5pPr>
      <a:lvl6pPr marL="10970122" algn="l" rtl="0" eaLnBrk="1" latinLnBrk="0" hangingPunct="1">
        <a:defRPr kumimoji="0" kern="1200">
          <a:solidFill>
            <a:schemeClr val="tx1"/>
          </a:solidFill>
          <a:latin typeface="+mn-lt"/>
          <a:ea typeface="+mn-ea"/>
          <a:cs typeface="+mn-cs"/>
        </a:defRPr>
      </a:lvl6pPr>
      <a:lvl7pPr marL="13164149" algn="l" rtl="0" eaLnBrk="1" latinLnBrk="0" hangingPunct="1">
        <a:defRPr kumimoji="0" kern="1200">
          <a:solidFill>
            <a:schemeClr val="tx1"/>
          </a:solidFill>
          <a:latin typeface="+mn-lt"/>
          <a:ea typeface="+mn-ea"/>
          <a:cs typeface="+mn-cs"/>
        </a:defRPr>
      </a:lvl7pPr>
      <a:lvl8pPr marL="15358171" algn="l" rtl="0" eaLnBrk="1" latinLnBrk="0" hangingPunct="1">
        <a:defRPr kumimoji="0" kern="1200">
          <a:solidFill>
            <a:schemeClr val="tx1"/>
          </a:solidFill>
          <a:latin typeface="+mn-lt"/>
          <a:ea typeface="+mn-ea"/>
          <a:cs typeface="+mn-cs"/>
        </a:defRPr>
      </a:lvl8pPr>
      <a:lvl9pPr marL="1755219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oleObject" Target="../embeddings/oleObject3.bin"/><Relationship Id="rId26" Type="http://schemas.openxmlformats.org/officeDocument/2006/relationships/oleObject" Target="../embeddings/oleObject6.bin"/><Relationship Id="rId39" Type="http://schemas.openxmlformats.org/officeDocument/2006/relationships/image" Target="../media/image30.png"/><Relationship Id="rId21" Type="http://schemas.openxmlformats.org/officeDocument/2006/relationships/image" Target="../media/image16.svg"/><Relationship Id="rId34" Type="http://schemas.openxmlformats.org/officeDocument/2006/relationships/image" Target="../media/image25.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3.wmf"/><Relationship Id="rId25" Type="http://schemas.openxmlformats.org/officeDocument/2006/relationships/image" Target="../media/image18.wmf"/><Relationship Id="rId33" Type="http://schemas.openxmlformats.org/officeDocument/2006/relationships/image" Target="../media/image24.png"/><Relationship Id="rId38"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oleObject" Target="../embeddings/oleObject2.bin"/><Relationship Id="rId20" Type="http://schemas.openxmlformats.org/officeDocument/2006/relationships/image" Target="../media/image15.png"/><Relationship Id="rId29" Type="http://schemas.openxmlformats.org/officeDocument/2006/relationships/image" Target="../media/image20.wm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oleObject" Target="../embeddings/oleObject5.bin"/><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5" Type="http://schemas.openxmlformats.org/officeDocument/2006/relationships/hyperlink" Target="https://doi.org/10.1093/acprof:oso/9780199575800.003.0003" TargetMode="External"/><Relationship Id="rId15" Type="http://schemas.openxmlformats.org/officeDocument/2006/relationships/image" Target="../media/image12.wmf"/><Relationship Id="rId23" Type="http://schemas.openxmlformats.org/officeDocument/2006/relationships/image" Target="../media/image17.wmf"/><Relationship Id="rId28" Type="http://schemas.openxmlformats.org/officeDocument/2006/relationships/oleObject" Target="../embeddings/oleObject7.bin"/><Relationship Id="rId36" Type="http://schemas.openxmlformats.org/officeDocument/2006/relationships/image" Target="../media/image27.png"/><Relationship Id="rId10" Type="http://schemas.openxmlformats.org/officeDocument/2006/relationships/image" Target="../media/image8.png"/><Relationship Id="rId19" Type="http://schemas.openxmlformats.org/officeDocument/2006/relationships/image" Target="../media/image14.wmf"/><Relationship Id="rId31" Type="http://schemas.openxmlformats.org/officeDocument/2006/relationships/image" Target="../media/image22.png"/><Relationship Id="rId4" Type="http://schemas.openxmlformats.org/officeDocument/2006/relationships/hyperlink" Target="https://doi.org/10.1088/2516-1075/ac572f" TargetMode="External"/><Relationship Id="rId9" Type="http://schemas.openxmlformats.org/officeDocument/2006/relationships/image" Target="../media/image7.png"/><Relationship Id="rId14" Type="http://schemas.openxmlformats.org/officeDocument/2006/relationships/oleObject" Target="../embeddings/oleObject1.bin"/><Relationship Id="rId22" Type="http://schemas.openxmlformats.org/officeDocument/2006/relationships/oleObject" Target="../embeddings/oleObject4.bin"/><Relationship Id="rId27" Type="http://schemas.openxmlformats.org/officeDocument/2006/relationships/image" Target="../media/image19.wmf"/><Relationship Id="rId30" Type="http://schemas.openxmlformats.org/officeDocument/2006/relationships/image" Target="../media/image21.png"/><Relationship Id="rId35" Type="http://schemas.openxmlformats.org/officeDocument/2006/relationships/image" Target="../media/image26.jpeg"/><Relationship Id="rId8" Type="http://schemas.openxmlformats.org/officeDocument/2006/relationships/image" Target="../media/image6.png"/><Relationship Id="rId3" Type="http://schemas.openxmlformats.org/officeDocument/2006/relationships/hyperlink" Target="mailto:rulisp@umkc.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13821" y="-1022530"/>
            <a:ext cx="15263559" cy="4028369"/>
          </a:xfrm>
          <a:prstGeom prst="rect">
            <a:avLst/>
          </a:prstGeom>
          <a:noFill/>
        </p:spPr>
        <p:txBody>
          <a:bodyPr wrap="square" lIns="0" tIns="0" rIns="0" bIns="0" rtlCol="0" anchor="ctr" anchorCtr="0">
            <a:normAutofit/>
          </a:bodyPr>
          <a:lstStyle/>
          <a:p>
            <a:pPr algn="ctr"/>
            <a:r>
              <a:rPr lang="en-US" sz="5400" b="1" dirty="0">
                <a:solidFill>
                  <a:srgbClr val="0070C0"/>
                </a:solidFill>
                <a:latin typeface="Calibri"/>
                <a:ea typeface="+mn-lt"/>
                <a:cs typeface="+mn-lt"/>
              </a:rPr>
              <a:t>Machine Learning Potential Function Generation for </a:t>
            </a:r>
            <a:r>
              <a:rPr lang="en-US" sz="5400" b="1" i="1" dirty="0">
                <a:solidFill>
                  <a:srgbClr val="0070C0"/>
                </a:solidFill>
                <a:latin typeface="Calibri"/>
                <a:ea typeface="+mn-lt"/>
                <a:cs typeface="+mn-lt"/>
              </a:rPr>
              <a:t>ab initio </a:t>
            </a:r>
            <a:r>
              <a:rPr lang="en-US" sz="5400" b="1" dirty="0">
                <a:solidFill>
                  <a:srgbClr val="0070C0"/>
                </a:solidFill>
                <a:latin typeface="Calibri"/>
                <a:ea typeface="+mn-lt"/>
                <a:cs typeface="+mn-lt"/>
              </a:rPr>
              <a:t>Electronic Structure Calculations</a:t>
            </a:r>
            <a:endParaRPr lang="en-US" sz="6600" b="1" dirty="0">
              <a:solidFill>
                <a:srgbClr val="0070C0"/>
              </a:solidFill>
              <a:latin typeface="Calibri"/>
              <a:cs typeface="Calibri"/>
            </a:endParaRPr>
          </a:p>
        </p:txBody>
      </p:sp>
      <p:sp>
        <p:nvSpPr>
          <p:cNvPr id="7" name="TextBox 6"/>
          <p:cNvSpPr txBox="1"/>
          <p:nvPr/>
        </p:nvSpPr>
        <p:spPr>
          <a:xfrm>
            <a:off x="16578458" y="1800273"/>
            <a:ext cx="10734285" cy="1033734"/>
          </a:xfrm>
          <a:prstGeom prst="rect">
            <a:avLst/>
          </a:prstGeom>
          <a:noFill/>
        </p:spPr>
        <p:txBody>
          <a:bodyPr wrap="square" lIns="0" tIns="0" rIns="0" bIns="0" rtlCol="0" anchor="ctr" anchorCtr="0">
            <a:noAutofit/>
          </a:bodyPr>
          <a:lstStyle/>
          <a:p>
            <a:pPr algn="ctr"/>
            <a:r>
              <a:rPr lang="en-US" sz="4800" dirty="0">
                <a:latin typeface="Californian FB"/>
              </a:rPr>
              <a:t>Duong Hoang and Paul Rulis</a:t>
            </a:r>
          </a:p>
        </p:txBody>
      </p:sp>
      <p:sp>
        <p:nvSpPr>
          <p:cNvPr id="8" name="TextBox 7"/>
          <p:cNvSpPr txBox="1"/>
          <p:nvPr/>
        </p:nvSpPr>
        <p:spPr>
          <a:xfrm>
            <a:off x="13789172" y="2541543"/>
            <a:ext cx="16312856" cy="884765"/>
          </a:xfrm>
          <a:prstGeom prst="rect">
            <a:avLst/>
          </a:prstGeom>
          <a:noFill/>
        </p:spPr>
        <p:txBody>
          <a:bodyPr wrap="square" lIns="0" tIns="0" rIns="0" bIns="0" rtlCol="0" anchor="ctr" anchorCtr="0">
            <a:noAutofit/>
          </a:bodyPr>
          <a:lstStyle/>
          <a:p>
            <a:pPr algn="ctr"/>
            <a:r>
              <a:rPr lang="en-US" sz="2800" dirty="0">
                <a:latin typeface="Californian FB"/>
              </a:rPr>
              <a:t>Division of Energy, Matter, and Systems at the University of Missouri – Kansas City</a:t>
            </a:r>
          </a:p>
        </p:txBody>
      </p:sp>
      <p:sp>
        <p:nvSpPr>
          <p:cNvPr id="51" name="TextBox 50"/>
          <p:cNvSpPr txBox="1"/>
          <p:nvPr/>
        </p:nvSpPr>
        <p:spPr>
          <a:xfrm>
            <a:off x="1977435" y="4756000"/>
            <a:ext cx="11582400" cy="838200"/>
          </a:xfrm>
          <a:prstGeom prst="rect">
            <a:avLst/>
          </a:prstGeom>
          <a:noFill/>
        </p:spPr>
        <p:txBody>
          <a:bodyPr wrap="square" lIns="0" tIns="0" rIns="0" bIns="0" rtlCol="0" anchor="t">
            <a:noAutofit/>
          </a:bodyPr>
          <a:lstStyle/>
          <a:p>
            <a:pPr algn="ctr"/>
            <a:r>
              <a:rPr lang="en-US" sz="4800" b="1">
                <a:latin typeface="Californian FB"/>
              </a:rPr>
              <a:t>Introduction </a:t>
            </a:r>
          </a:p>
          <a:p>
            <a:pPr algn="ctr"/>
            <a:endParaRPr lang="en-US" sz="4800" b="1">
              <a:latin typeface="Californian FB"/>
            </a:endParaRPr>
          </a:p>
          <a:p>
            <a:pPr algn="ctr"/>
            <a:endParaRPr lang="en-US" sz="2800">
              <a:latin typeface="Californian FB"/>
            </a:endParaRPr>
          </a:p>
          <a:p>
            <a:pPr algn="ctr"/>
            <a:endParaRPr lang="en-US" sz="2800">
              <a:latin typeface="Californian FB"/>
            </a:endParaRPr>
          </a:p>
        </p:txBody>
      </p:sp>
      <p:sp>
        <p:nvSpPr>
          <p:cNvPr id="52" name="Rectangle 12"/>
          <p:cNvSpPr>
            <a:spLocks noChangeArrowheads="1"/>
          </p:cNvSpPr>
          <p:nvPr/>
        </p:nvSpPr>
        <p:spPr bwMode="auto">
          <a:xfrm>
            <a:off x="31711392" y="32071951"/>
            <a:ext cx="10052030" cy="838200"/>
          </a:xfrm>
          <a:prstGeom prst="rect">
            <a:avLst/>
          </a:prstGeom>
          <a:noFill/>
          <a:ln>
            <a:noFill/>
          </a:ln>
          <a:effectLst/>
          <a:extLst>
            <a:ext uri="{909E8E84-426E-40DD-AFC4-6F175D3DCCD1}">
              <a14:hiddenFill xmlns:a14="http://schemas.microsoft.com/office/drawing/2010/main">
                <a:solidFill>
                  <a:srgbClr val="0055D2"/>
                </a:solidFill>
              </a14:hiddenFill>
            </a:ext>
            <a:ext uri="{91240B29-F687-4F45-9708-019B960494DF}">
              <a14:hiddenLine xmlns:a14="http://schemas.microsoft.com/office/drawing/2010/main" w="254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8563" tIns="64282" rIns="128563" bIns="64282" anchor="ctr"/>
          <a:lstStyle/>
          <a:p>
            <a:pPr defTabSz="1285875"/>
            <a:r>
              <a:rPr lang="en-US" altLang="zh-CN" sz="2800" dirty="0">
                <a:latin typeface="+mj-lt"/>
                <a:ea typeface="SimSun"/>
              </a:rPr>
              <a:t>Contact us at:</a:t>
            </a:r>
            <a:r>
              <a:rPr lang="en-US" altLang="zh-CN" sz="2800" dirty="0">
                <a:solidFill>
                  <a:schemeClr val="accent4">
                    <a:lumMod val="75000"/>
                  </a:schemeClr>
                </a:solidFill>
                <a:latin typeface="+mj-lt"/>
                <a:ea typeface="SimSun"/>
              </a:rPr>
              <a:t>  </a:t>
            </a:r>
            <a:r>
              <a:rPr lang="en-US" altLang="zh-CN" sz="2800" dirty="0">
                <a:solidFill>
                  <a:schemeClr val="accent4">
                    <a:lumMod val="75000"/>
                  </a:schemeClr>
                </a:solidFill>
                <a:latin typeface="+mj-lt"/>
                <a:ea typeface="SimSun"/>
                <a:hlinkClick r:id="rId3">
                  <a:extLst>
                    <a:ext uri="{A12FA001-AC4F-418D-AE19-62706E023703}">
                      <ahyp:hlinkClr xmlns:ahyp="http://schemas.microsoft.com/office/drawing/2018/hyperlinkcolor" val="tx"/>
                    </a:ext>
                  </a:extLst>
                </a:hlinkClick>
              </a:rPr>
              <a:t>rulisp@umkc.edu</a:t>
            </a:r>
            <a:r>
              <a:rPr lang="en-US" altLang="zh-CN" sz="2800" i="1" dirty="0">
                <a:solidFill>
                  <a:schemeClr val="accent4">
                    <a:lumMod val="75000"/>
                  </a:schemeClr>
                </a:solidFill>
                <a:latin typeface="+mj-lt"/>
                <a:ea typeface="SimSun"/>
              </a:rPr>
              <a:t> ,</a:t>
            </a:r>
            <a:r>
              <a:rPr lang="en-US" altLang="zh-CN" sz="2800" dirty="0">
                <a:solidFill>
                  <a:schemeClr val="accent4">
                    <a:lumMod val="75000"/>
                  </a:schemeClr>
                </a:solidFill>
                <a:latin typeface="+mj-lt"/>
                <a:ea typeface="SimSun"/>
              </a:rPr>
              <a:t> </a:t>
            </a:r>
            <a:r>
              <a:rPr lang="en-US" altLang="zh-CN" sz="2800" u="sng" dirty="0">
                <a:solidFill>
                  <a:schemeClr val="accent4">
                    <a:lumMod val="75000"/>
                  </a:schemeClr>
                </a:solidFill>
                <a:latin typeface="+mj-lt"/>
                <a:ea typeface="SimSun"/>
              </a:rPr>
              <a:t>dtht2d@umsystem.edu</a:t>
            </a:r>
            <a:endParaRPr lang="en-US" altLang="zh-CN" sz="2800" u="sng" dirty="0">
              <a:solidFill>
                <a:schemeClr val="accent4">
                  <a:lumMod val="75000"/>
                </a:schemeClr>
              </a:solidFill>
              <a:latin typeface="+mj-lt"/>
              <a:ea typeface="SimSun" pitchFamily="2" charset="-122"/>
              <a:cs typeface="Calibri"/>
            </a:endParaRPr>
          </a:p>
        </p:txBody>
      </p:sp>
      <p:sp>
        <p:nvSpPr>
          <p:cNvPr id="68" name="Rectangle 12"/>
          <p:cNvSpPr>
            <a:spLocks noChangeArrowheads="1"/>
          </p:cNvSpPr>
          <p:nvPr/>
        </p:nvSpPr>
        <p:spPr bwMode="auto">
          <a:xfrm>
            <a:off x="16058597" y="32176518"/>
            <a:ext cx="11276829" cy="742057"/>
          </a:xfrm>
          <a:prstGeom prst="rect">
            <a:avLst/>
          </a:prstGeom>
          <a:noFill/>
          <a:ln>
            <a:noFill/>
          </a:ln>
          <a:effectLst/>
          <a:extLst>
            <a:ext uri="{909E8E84-426E-40DD-AFC4-6F175D3DCCD1}">
              <a14:hiddenFill xmlns:a14="http://schemas.microsoft.com/office/drawing/2010/main">
                <a:solidFill>
                  <a:srgbClr val="0055D2"/>
                </a:solidFill>
              </a14:hiddenFill>
            </a:ext>
            <a:ext uri="{91240B29-F687-4F45-9708-019B960494DF}">
              <a14:hiddenLine xmlns:a14="http://schemas.microsoft.com/office/drawing/2010/main" w="254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8563" tIns="64282" rIns="128563" bIns="64282" anchor="ctr"/>
          <a:lstStyle/>
          <a:p>
            <a:pPr algn="ctr" defTabSz="1285875"/>
            <a:r>
              <a:rPr lang="en-US" altLang="zh-CN" sz="2400" dirty="0">
                <a:latin typeface="+mj-lt"/>
                <a:ea typeface="SimSun"/>
              </a:rPr>
              <a:t>Work supported by the Computational Physics Group and </a:t>
            </a:r>
          </a:p>
          <a:p>
            <a:pPr algn="ctr" defTabSz="1285875"/>
            <a:r>
              <a:rPr lang="en-US" altLang="zh-CN" sz="2400" dirty="0">
                <a:latin typeface="+mj-lt"/>
                <a:ea typeface="SimSun"/>
              </a:rPr>
              <a:t>The UMKC Physics and Astronomy Program</a:t>
            </a:r>
            <a:endParaRPr lang="en-US" altLang="zh-CN" sz="2400" dirty="0">
              <a:latin typeface="+mj-lt"/>
              <a:ea typeface="SimSun"/>
              <a:cs typeface="Calibri"/>
            </a:endParaRPr>
          </a:p>
        </p:txBody>
      </p:sp>
      <p:sp>
        <p:nvSpPr>
          <p:cNvPr id="69" name="Rectangle 12"/>
          <p:cNvSpPr>
            <a:spLocks noChangeArrowheads="1"/>
          </p:cNvSpPr>
          <p:nvPr/>
        </p:nvSpPr>
        <p:spPr bwMode="auto">
          <a:xfrm>
            <a:off x="-1806215" y="32071951"/>
            <a:ext cx="10515600" cy="838200"/>
          </a:xfrm>
          <a:prstGeom prst="rect">
            <a:avLst/>
          </a:prstGeom>
          <a:noFill/>
          <a:ln>
            <a:noFill/>
          </a:ln>
          <a:effectLst/>
          <a:extLst>
            <a:ext uri="{909E8E84-426E-40DD-AFC4-6F175D3DCCD1}">
              <a14:hiddenFill xmlns:a14="http://schemas.microsoft.com/office/drawing/2010/main">
                <a:solidFill>
                  <a:srgbClr val="0055D2"/>
                </a:solidFill>
              </a14:hiddenFill>
            </a:ext>
            <a:ext uri="{91240B29-F687-4F45-9708-019B960494DF}">
              <a14:hiddenLine xmlns:a14="http://schemas.microsoft.com/office/drawing/2010/main" w="254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8563" tIns="64282" rIns="128563" bIns="64282" anchor="ctr"/>
          <a:lstStyle/>
          <a:p>
            <a:pPr algn="ctr" defTabSz="1285875"/>
            <a:r>
              <a:rPr lang="en-US" altLang="zh-CN" sz="2800">
                <a:latin typeface="Californian FB" pitchFamily="18" charset="0"/>
                <a:ea typeface="SimSun" pitchFamily="2" charset="-122"/>
              </a:rPr>
              <a:t>Copyright © 2023 UMKC</a:t>
            </a:r>
          </a:p>
        </p:txBody>
      </p:sp>
      <p:sp>
        <p:nvSpPr>
          <p:cNvPr id="70" name="TextBox 69"/>
          <p:cNvSpPr txBox="1"/>
          <p:nvPr/>
        </p:nvSpPr>
        <p:spPr>
          <a:xfrm>
            <a:off x="2065126" y="5544325"/>
            <a:ext cx="11599653" cy="5981209"/>
          </a:xfrm>
          <a:prstGeom prst="rect">
            <a:avLst/>
          </a:prstGeom>
          <a:noFill/>
        </p:spPr>
        <p:txBody>
          <a:bodyPr wrap="square" lIns="0" tIns="0" rIns="0" bIns="0" rtlCol="0" anchor="ctr">
            <a:noAutofit/>
          </a:bodyPr>
          <a:lstStyle/>
          <a:p>
            <a:pPr algn="just">
              <a:spcAft>
                <a:spcPts val="1200"/>
              </a:spcAft>
            </a:pPr>
            <a:r>
              <a:rPr lang="en-US" sz="2600" dirty="0">
                <a:latin typeface="Calibri"/>
                <a:ea typeface="+mn-lt"/>
                <a:cs typeface="+mn-lt"/>
              </a:rPr>
              <a:t>First-principles electronic structure calculations play a vital role in condensed matter materials physics research and its many related fields, but they are well-known for being computationally demanding because of their typical O(N</a:t>
            </a:r>
            <a:r>
              <a:rPr lang="en-US" sz="2600" baseline="30000" dirty="0">
                <a:latin typeface="Calibri"/>
                <a:ea typeface="+mn-lt"/>
                <a:cs typeface="+mn-lt"/>
              </a:rPr>
              <a:t>3</a:t>
            </a:r>
            <a:r>
              <a:rPr lang="en-US" sz="2600" dirty="0">
                <a:latin typeface="Calibri"/>
                <a:ea typeface="+mn-lt"/>
                <a:cs typeface="+mn-lt"/>
              </a:rPr>
              <a:t>) scaling rate. In recent years a range of methods—including machine learning based approaches—have been developed to try to overcome the tremendous roadblock of the algorithmic complexity scaling problem [1]. </a:t>
            </a:r>
          </a:p>
          <a:p>
            <a:pPr algn="just">
              <a:spcAft>
                <a:spcPts val="1200"/>
              </a:spcAft>
            </a:pPr>
            <a:r>
              <a:rPr lang="en-US" sz="2600" dirty="0">
                <a:latin typeface="Calibri"/>
                <a:ea typeface="+mn-lt"/>
                <a:cs typeface="+mn-lt"/>
              </a:rPr>
              <a:t>In this poster we present progress toward the implementation of a machine learning based method to predict the electronic potential function of amorphous silicon in the form used by the orthogonalized linear combination of atomic orbitals (OLCAO) method [2]. The OLCAO potential function is expressed as a linear combination of atom-centered Gaussian functions. The local environment of each atom is characterized using the bispectrum components. The bispectrum components and potential function coefficients are used as the input/output training pairs for an artificial neural network (ANN) based machine learning scheme.</a:t>
            </a:r>
            <a:endParaRPr lang="en-US" sz="2600" dirty="0">
              <a:latin typeface="Calibri"/>
              <a:cs typeface="Calibri"/>
            </a:endParaRPr>
          </a:p>
        </p:txBody>
      </p:sp>
      <p:sp>
        <p:nvSpPr>
          <p:cNvPr id="71" name="TextBox 70"/>
          <p:cNvSpPr txBox="1"/>
          <p:nvPr/>
        </p:nvSpPr>
        <p:spPr>
          <a:xfrm>
            <a:off x="2410184" y="11779370"/>
            <a:ext cx="10926793" cy="838200"/>
          </a:xfrm>
          <a:prstGeom prst="rect">
            <a:avLst/>
          </a:prstGeom>
          <a:noFill/>
        </p:spPr>
        <p:txBody>
          <a:bodyPr wrap="square" lIns="0" tIns="0" rIns="0" bIns="0" rtlCol="0" anchor="t">
            <a:noAutofit/>
          </a:bodyPr>
          <a:lstStyle/>
          <a:p>
            <a:pPr algn="ctr"/>
            <a:r>
              <a:rPr lang="en-US" sz="4800" b="1" dirty="0">
                <a:latin typeface="Californian FB"/>
              </a:rPr>
              <a:t>OLCAO Potential Function </a:t>
            </a:r>
            <a:endParaRPr lang="en-US" sz="4800" b="1" dirty="0">
              <a:latin typeface="Californian FB" pitchFamily="18" charset="0"/>
            </a:endParaRPr>
          </a:p>
          <a:p>
            <a:pPr algn="just"/>
            <a:endParaRPr lang="en-US" sz="2800" dirty="0">
              <a:latin typeface="Californian FB"/>
            </a:endParaRPr>
          </a:p>
          <a:p>
            <a:pPr algn="just"/>
            <a:endParaRPr lang="en-US" sz="2800" dirty="0">
              <a:latin typeface="Californian FB"/>
            </a:endParaRPr>
          </a:p>
        </p:txBody>
      </p:sp>
      <p:sp>
        <p:nvSpPr>
          <p:cNvPr id="73" name="TextBox 72"/>
          <p:cNvSpPr txBox="1"/>
          <p:nvPr/>
        </p:nvSpPr>
        <p:spPr>
          <a:xfrm>
            <a:off x="29412730" y="4556975"/>
            <a:ext cx="11582400" cy="838200"/>
          </a:xfrm>
          <a:prstGeom prst="rect">
            <a:avLst/>
          </a:prstGeom>
          <a:noFill/>
        </p:spPr>
        <p:txBody>
          <a:bodyPr wrap="square" lIns="0" tIns="0" rIns="0" bIns="0" rtlCol="0">
            <a:noAutofit/>
          </a:bodyPr>
          <a:lstStyle/>
          <a:p>
            <a:pPr algn="ctr"/>
            <a:r>
              <a:rPr lang="en-US" sz="4800" b="1" dirty="0">
                <a:latin typeface="Californian FB" pitchFamily="18" charset="0"/>
              </a:rPr>
              <a:t>Systems</a:t>
            </a:r>
          </a:p>
          <a:p>
            <a:pPr algn="just"/>
            <a:endParaRPr lang="en-US" sz="2800" dirty="0">
              <a:latin typeface="Californian FB"/>
            </a:endParaRPr>
          </a:p>
          <a:p>
            <a:pPr algn="just"/>
            <a:endParaRPr lang="en-US" sz="2800" dirty="0">
              <a:latin typeface="Californian FB"/>
            </a:endParaRPr>
          </a:p>
        </p:txBody>
      </p:sp>
      <p:sp>
        <p:nvSpPr>
          <p:cNvPr id="75" name="TextBox 74"/>
          <p:cNvSpPr txBox="1"/>
          <p:nvPr/>
        </p:nvSpPr>
        <p:spPr>
          <a:xfrm>
            <a:off x="15828584" y="4727383"/>
            <a:ext cx="11582400" cy="838200"/>
          </a:xfrm>
          <a:prstGeom prst="rect">
            <a:avLst/>
          </a:prstGeom>
          <a:noFill/>
        </p:spPr>
        <p:txBody>
          <a:bodyPr wrap="square" lIns="0" tIns="0" rIns="0" bIns="0" rtlCol="0">
            <a:noAutofit/>
          </a:bodyPr>
          <a:lstStyle/>
          <a:p>
            <a:pPr algn="ctr"/>
            <a:r>
              <a:rPr lang="en-US" sz="4800" b="1" dirty="0">
                <a:latin typeface="Californian FB" pitchFamily="18" charset="0"/>
              </a:rPr>
              <a:t>Artificial Neural Network</a:t>
            </a:r>
          </a:p>
          <a:p>
            <a:pPr algn="just"/>
            <a:endParaRPr lang="en-US" sz="2800" dirty="0">
              <a:latin typeface="Californian FB"/>
            </a:endParaRPr>
          </a:p>
          <a:p>
            <a:pPr algn="just"/>
            <a:endParaRPr lang="en-US" sz="2800" dirty="0">
              <a:latin typeface="Californian FB"/>
            </a:endParaRPr>
          </a:p>
        </p:txBody>
      </p:sp>
      <p:sp>
        <p:nvSpPr>
          <p:cNvPr id="77" name="TextBox 76"/>
          <p:cNvSpPr txBox="1"/>
          <p:nvPr/>
        </p:nvSpPr>
        <p:spPr>
          <a:xfrm>
            <a:off x="29926108" y="13695008"/>
            <a:ext cx="11582400" cy="1325784"/>
          </a:xfrm>
          <a:prstGeom prst="rect">
            <a:avLst/>
          </a:prstGeom>
          <a:noFill/>
        </p:spPr>
        <p:txBody>
          <a:bodyPr wrap="square" lIns="0" tIns="0" rIns="0" bIns="0" rtlCol="0" anchor="t">
            <a:noAutofit/>
          </a:bodyPr>
          <a:lstStyle/>
          <a:p>
            <a:pPr algn="ctr"/>
            <a:r>
              <a:rPr lang="en-US" sz="4800" b="1" dirty="0">
                <a:latin typeface="Californian FB"/>
              </a:rPr>
              <a:t>Preliminary Results</a:t>
            </a:r>
            <a:endParaRPr lang="en-US" sz="4800" b="1" dirty="0">
              <a:latin typeface="Californian FB" pitchFamily="18" charset="0"/>
            </a:endParaRPr>
          </a:p>
          <a:p>
            <a:pPr algn="just"/>
            <a:r>
              <a:rPr lang="en-US" sz="2800" b="1" dirty="0" err="1">
                <a:solidFill>
                  <a:srgbClr val="000000"/>
                </a:solidFill>
                <a:latin typeface="+mj-lt"/>
              </a:rPr>
              <a:t>Bispectrum</a:t>
            </a:r>
            <a:r>
              <a:rPr lang="en-US" sz="2800" b="1" dirty="0">
                <a:solidFill>
                  <a:srgbClr val="000000"/>
                </a:solidFill>
                <a:latin typeface="+mj-lt"/>
              </a:rPr>
              <a:t> calculation for a center atom in amorphous silicon cell </a:t>
            </a:r>
          </a:p>
          <a:p>
            <a:pPr algn="just"/>
            <a:endParaRPr lang="en-US" sz="2800" dirty="0">
              <a:solidFill>
                <a:srgbClr val="000000"/>
              </a:solidFill>
              <a:latin typeface="+mj-lt"/>
            </a:endParaRPr>
          </a:p>
          <a:p>
            <a:pPr algn="just"/>
            <a:endParaRPr lang="en-US" sz="2800" dirty="0">
              <a:latin typeface="Californian FB"/>
            </a:endParaRPr>
          </a:p>
          <a:p>
            <a:pPr algn="just"/>
            <a:endParaRPr lang="en-US" sz="2800" dirty="0">
              <a:latin typeface="Californian FB"/>
            </a:endParaRPr>
          </a:p>
        </p:txBody>
      </p:sp>
      <p:sp>
        <p:nvSpPr>
          <p:cNvPr id="79" name="TextBox 78"/>
          <p:cNvSpPr txBox="1"/>
          <p:nvPr/>
        </p:nvSpPr>
        <p:spPr>
          <a:xfrm>
            <a:off x="29837109" y="21873155"/>
            <a:ext cx="11582400" cy="838200"/>
          </a:xfrm>
          <a:prstGeom prst="rect">
            <a:avLst/>
          </a:prstGeom>
          <a:noFill/>
        </p:spPr>
        <p:txBody>
          <a:bodyPr wrap="square" lIns="0" tIns="0" rIns="0" bIns="0" rtlCol="0">
            <a:noAutofit/>
          </a:bodyPr>
          <a:lstStyle/>
          <a:p>
            <a:pPr algn="ctr"/>
            <a:r>
              <a:rPr lang="en-US" sz="4800" b="1" dirty="0">
                <a:latin typeface="Californian FB" pitchFamily="18" charset="0"/>
              </a:rPr>
              <a:t>Discussion</a:t>
            </a:r>
          </a:p>
          <a:p>
            <a:pPr algn="just"/>
            <a:endParaRPr lang="en-US" sz="2800" dirty="0">
              <a:latin typeface="Californian FB"/>
            </a:endParaRPr>
          </a:p>
          <a:p>
            <a:pPr algn="just"/>
            <a:endParaRPr lang="en-US" sz="2800" dirty="0">
              <a:latin typeface="Californian FB"/>
            </a:endParaRPr>
          </a:p>
        </p:txBody>
      </p:sp>
      <p:sp>
        <p:nvSpPr>
          <p:cNvPr id="81" name="TextBox 80"/>
          <p:cNvSpPr txBox="1"/>
          <p:nvPr/>
        </p:nvSpPr>
        <p:spPr>
          <a:xfrm>
            <a:off x="29765399" y="26319677"/>
            <a:ext cx="11582400" cy="838200"/>
          </a:xfrm>
          <a:prstGeom prst="rect">
            <a:avLst/>
          </a:prstGeom>
          <a:noFill/>
        </p:spPr>
        <p:txBody>
          <a:bodyPr wrap="square" lIns="0" tIns="0" rIns="0" bIns="0" rtlCol="0" anchor="t">
            <a:noAutofit/>
          </a:bodyPr>
          <a:lstStyle/>
          <a:p>
            <a:pPr algn="ctr"/>
            <a:r>
              <a:rPr lang="en-US" sz="4800" b="1" dirty="0">
                <a:latin typeface="Californian FB"/>
              </a:rPr>
              <a:t> Future Work</a:t>
            </a:r>
          </a:p>
          <a:p>
            <a:pPr algn="just"/>
            <a:endParaRPr lang="en-US" sz="2800" dirty="0">
              <a:latin typeface="Californian FB"/>
            </a:endParaRPr>
          </a:p>
          <a:p>
            <a:pPr algn="just"/>
            <a:endParaRPr lang="en-US" sz="2800" dirty="0">
              <a:latin typeface="Californian FB"/>
            </a:endParaRPr>
          </a:p>
        </p:txBody>
      </p:sp>
      <p:sp>
        <p:nvSpPr>
          <p:cNvPr id="85" name="TextBox 84"/>
          <p:cNvSpPr txBox="1"/>
          <p:nvPr/>
        </p:nvSpPr>
        <p:spPr>
          <a:xfrm>
            <a:off x="29825996" y="29617216"/>
            <a:ext cx="11582400" cy="838200"/>
          </a:xfrm>
          <a:prstGeom prst="rect">
            <a:avLst/>
          </a:prstGeom>
          <a:noFill/>
        </p:spPr>
        <p:txBody>
          <a:bodyPr wrap="square" lIns="0" tIns="0" rIns="0" bIns="0" rtlCol="0">
            <a:noAutofit/>
          </a:bodyPr>
          <a:lstStyle/>
          <a:p>
            <a:pPr algn="ctr"/>
            <a:r>
              <a:rPr lang="en-US" sz="4800" b="1" dirty="0">
                <a:latin typeface="Californian FB" pitchFamily="18" charset="0"/>
              </a:rPr>
              <a:t>References</a:t>
            </a:r>
          </a:p>
          <a:p>
            <a:pPr algn="just"/>
            <a:endParaRPr lang="en-US" sz="2800" dirty="0">
              <a:latin typeface="Californian FB"/>
            </a:endParaRPr>
          </a:p>
          <a:p>
            <a:pPr algn="just"/>
            <a:endParaRPr lang="en-US" sz="2800" dirty="0">
              <a:latin typeface="Californian FB"/>
            </a:endParaRPr>
          </a:p>
        </p:txBody>
      </p:sp>
      <p:sp>
        <p:nvSpPr>
          <p:cNvPr id="86" name="TextBox 85"/>
          <p:cNvSpPr txBox="1"/>
          <p:nvPr/>
        </p:nvSpPr>
        <p:spPr>
          <a:xfrm>
            <a:off x="30373009" y="30505610"/>
            <a:ext cx="11056752" cy="1312053"/>
          </a:xfrm>
          <a:prstGeom prst="rect">
            <a:avLst/>
          </a:prstGeom>
          <a:noFill/>
        </p:spPr>
        <p:txBody>
          <a:bodyPr wrap="square" lIns="0" tIns="0" rIns="0" bIns="0" rtlCol="0" anchor="t">
            <a:normAutofit fontScale="850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[1] Kulik, H. J., Welborn, M., </a:t>
            </a:r>
            <a:r>
              <a:rPr lang="en-US" sz="1800" b="0" i="0" u="none" strike="noStrike" dirty="0" err="1">
                <a:solidFill>
                  <a:srgbClr val="000000"/>
                </a:solidFill>
                <a:effectLst/>
                <a:latin typeface="Arial" panose="020B0604020202020204" pitchFamily="34" charset="0"/>
              </a:rPr>
              <a:t>Marom</a:t>
            </a:r>
            <a:r>
              <a:rPr lang="en-US" sz="1800" b="0" i="0" u="none" strike="noStrike" dirty="0">
                <a:solidFill>
                  <a:srgbClr val="000000"/>
                </a:solidFill>
                <a:effectLst/>
                <a:latin typeface="Arial" panose="020B0604020202020204" pitchFamily="34" charset="0"/>
              </a:rPr>
              <a:t>, N., </a:t>
            </a:r>
            <a:r>
              <a:rPr lang="en-US" sz="1800" b="0" i="0" u="none" strike="noStrike" dirty="0" err="1">
                <a:solidFill>
                  <a:srgbClr val="000000"/>
                </a:solidFill>
                <a:effectLst/>
                <a:latin typeface="Arial" panose="020B0604020202020204" pitchFamily="34" charset="0"/>
              </a:rPr>
              <a:t>Tkatchenko</a:t>
            </a:r>
            <a:r>
              <a:rPr lang="en-US" sz="1800" b="0" i="0" u="none" strike="noStrike" dirty="0">
                <a:solidFill>
                  <a:srgbClr val="000000"/>
                </a:solidFill>
                <a:effectLst/>
                <a:latin typeface="Arial" panose="020B0604020202020204" pitchFamily="34" charset="0"/>
              </a:rPr>
              <a:t>, A., Hennig, R. G., </a:t>
            </a:r>
            <a:r>
              <a:rPr lang="en-US" sz="1800" b="0" i="0" u="none" strike="noStrike" dirty="0" err="1">
                <a:solidFill>
                  <a:srgbClr val="000000"/>
                </a:solidFill>
                <a:effectLst/>
                <a:latin typeface="Arial" panose="020B0604020202020204" pitchFamily="34" charset="0"/>
              </a:rPr>
              <a:t>Kästner</a:t>
            </a:r>
            <a:r>
              <a:rPr lang="en-US" sz="1800" b="0" i="0" u="none" strike="noStrike" dirty="0">
                <a:solidFill>
                  <a:srgbClr val="000000"/>
                </a:solidFill>
                <a:effectLst/>
                <a:latin typeface="Arial" panose="020B0604020202020204" pitchFamily="34" charset="0"/>
              </a:rPr>
              <a:t>, J., Lilienfeld, O. A. v., &amp; Yang, T. (2022). Roadmap on Machine learning in electronic structure. Electronic Structure, 4, 023004.</a:t>
            </a:r>
            <a:r>
              <a:rPr lang="en-US" sz="1800" b="0" i="0" u="none" strike="noStrike" dirty="0">
                <a:solidFill>
                  <a:srgbClr val="000000"/>
                </a:solidFill>
                <a:effectLst/>
                <a:latin typeface="Arial" panose="020B0604020202020204" pitchFamily="34" charset="0"/>
                <a:hlinkClick r:id="rId4"/>
              </a:rPr>
              <a:t> </a:t>
            </a:r>
            <a:r>
              <a:rPr lang="en-US" sz="1800" b="0" i="0" u="sng" strike="noStrike" dirty="0">
                <a:solidFill>
                  <a:srgbClr val="1155CC"/>
                </a:solidFill>
                <a:effectLst/>
                <a:latin typeface="Arial" panose="020B0604020202020204" pitchFamily="34" charset="0"/>
                <a:hlinkClick r:id="rId4"/>
              </a:rPr>
              <a:t>https://doi.org/10.1088/2516-1075/ac572f</a:t>
            </a:r>
            <a:endParaRPr lang="en-US" sz="800" dirty="0">
              <a:effectLst/>
            </a:endParaRPr>
          </a:p>
          <a:p>
            <a:r>
              <a:rPr lang="en-US" sz="1800" b="0" i="0" u="none" strike="noStrike" dirty="0">
                <a:solidFill>
                  <a:srgbClr val="000000"/>
                </a:solidFill>
                <a:effectLst/>
                <a:latin typeface="Arial" panose="020B0604020202020204" pitchFamily="34" charset="0"/>
              </a:rPr>
              <a:t>[2] Ching, W.-Y., &amp; </a:t>
            </a:r>
            <a:r>
              <a:rPr lang="en-US" sz="1800" b="0" i="0" u="none" strike="noStrike" dirty="0" err="1">
                <a:solidFill>
                  <a:srgbClr val="000000"/>
                </a:solidFill>
                <a:effectLst/>
                <a:latin typeface="Arial" panose="020B0604020202020204" pitchFamily="34" charset="0"/>
              </a:rPr>
              <a:t>Rulis</a:t>
            </a:r>
            <a:r>
              <a:rPr lang="en-US" sz="1800" b="0" i="0" u="none" strike="noStrike" dirty="0">
                <a:solidFill>
                  <a:srgbClr val="000000"/>
                </a:solidFill>
                <a:effectLst/>
                <a:latin typeface="Arial" panose="020B0604020202020204" pitchFamily="34" charset="0"/>
              </a:rPr>
              <a:t>, P. (2012). Basic Theory and Techniques of the OLCAO Method. In A. </a:t>
            </a:r>
            <a:r>
              <a:rPr lang="en-US" sz="1800" b="0" i="0" u="none" strike="noStrike" dirty="0" err="1">
                <a:solidFill>
                  <a:srgbClr val="000000"/>
                </a:solidFill>
                <a:effectLst/>
                <a:latin typeface="Arial" panose="020B0604020202020204" pitchFamily="34" charset="0"/>
              </a:rPr>
              <a:t>Zunger</a:t>
            </a:r>
            <a:r>
              <a:rPr lang="en-US" sz="1800" b="0" i="0" u="none" strike="noStrike" dirty="0">
                <a:solidFill>
                  <a:srgbClr val="000000"/>
                </a:solidFill>
                <a:effectLst/>
                <a:latin typeface="Arial" panose="020B0604020202020204" pitchFamily="34" charset="0"/>
              </a:rPr>
              <a:t> (Ed.), Modern Methods of Crystal Structure Prediction (pp. 61-83). Oxford University Press.</a:t>
            </a:r>
            <a:r>
              <a:rPr lang="en-US" sz="1800" b="0" i="0" u="none" strike="noStrike" dirty="0">
                <a:solidFill>
                  <a:srgbClr val="000000"/>
                </a:solidFill>
                <a:effectLst/>
                <a:latin typeface="Arial" panose="020B0604020202020204" pitchFamily="34" charset="0"/>
                <a:hlinkClick r:id="rId5"/>
              </a:rPr>
              <a:t> </a:t>
            </a:r>
            <a:r>
              <a:rPr lang="en-US" sz="1800" b="0" i="0" u="sng" strike="noStrike" dirty="0">
                <a:solidFill>
                  <a:srgbClr val="1155CC"/>
                </a:solidFill>
                <a:effectLst/>
                <a:latin typeface="Arial" panose="020B0604020202020204" pitchFamily="34" charset="0"/>
                <a:hlinkClick r:id="rId5"/>
              </a:rPr>
              <a:t>https://doi.org/10.1093/acprof:oso/9780199575800.003.0003</a:t>
            </a:r>
            <a:endParaRPr lang="en-US" sz="1800" dirty="0">
              <a:latin typeface="Calibri"/>
              <a:cs typeface="Calibri"/>
            </a:endParaRPr>
          </a:p>
        </p:txBody>
      </p:sp>
      <p:sp>
        <p:nvSpPr>
          <p:cNvPr id="6" name="TextBox 5">
            <a:extLst>
              <a:ext uri="{FF2B5EF4-FFF2-40B4-BE49-F238E27FC236}">
                <a16:creationId xmlns:a16="http://schemas.microsoft.com/office/drawing/2014/main" id="{DB39FF75-B190-5541-3429-4C2385E70BB8}"/>
              </a:ext>
            </a:extLst>
          </p:cNvPr>
          <p:cNvSpPr txBox="1"/>
          <p:nvPr/>
        </p:nvSpPr>
        <p:spPr>
          <a:xfrm>
            <a:off x="17615526" y="15745721"/>
            <a:ext cx="4613003"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7" name="TextBox 26">
            <a:extLst>
              <a:ext uri="{FF2B5EF4-FFF2-40B4-BE49-F238E27FC236}">
                <a16:creationId xmlns:a16="http://schemas.microsoft.com/office/drawing/2014/main" id="{2EB091CF-4B68-128A-C549-1F53A20B10BA}"/>
              </a:ext>
            </a:extLst>
          </p:cNvPr>
          <p:cNvSpPr txBox="1"/>
          <p:nvPr/>
        </p:nvSpPr>
        <p:spPr>
          <a:xfrm>
            <a:off x="15830550" y="5503988"/>
            <a:ext cx="1166812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latin typeface="+mj-lt"/>
              </a:rPr>
              <a:t>The conceptual idea behind an artificial neural network (ANN) </a:t>
            </a:r>
          </a:p>
        </p:txBody>
      </p:sp>
      <p:sp>
        <p:nvSpPr>
          <p:cNvPr id="29" name="TextBox 28">
            <a:extLst>
              <a:ext uri="{FF2B5EF4-FFF2-40B4-BE49-F238E27FC236}">
                <a16:creationId xmlns:a16="http://schemas.microsoft.com/office/drawing/2014/main" id="{7D92FA9A-0FEB-EE85-11BC-54DF60AD20E2}"/>
              </a:ext>
            </a:extLst>
          </p:cNvPr>
          <p:cNvSpPr txBox="1"/>
          <p:nvPr/>
        </p:nvSpPr>
        <p:spPr>
          <a:xfrm>
            <a:off x="18848717" y="1714500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000">
              <a:latin typeface="Lustria"/>
            </a:endParaRPr>
          </a:p>
        </p:txBody>
      </p:sp>
      <p:sp>
        <p:nvSpPr>
          <p:cNvPr id="39" name="Rectangle: Rounded Corners 38">
            <a:extLst>
              <a:ext uri="{FF2B5EF4-FFF2-40B4-BE49-F238E27FC236}">
                <a16:creationId xmlns:a16="http://schemas.microsoft.com/office/drawing/2014/main" id="{44E811C1-BC8A-882F-F93E-1C7B2482B9F6}"/>
              </a:ext>
            </a:extLst>
          </p:cNvPr>
          <p:cNvSpPr/>
          <p:nvPr/>
        </p:nvSpPr>
        <p:spPr>
          <a:xfrm>
            <a:off x="15677983" y="24451565"/>
            <a:ext cx="12157506" cy="6356681"/>
          </a:xfrm>
          <a:prstGeom prst="roundRect">
            <a:avLst>
              <a:gd name="adj" fmla="val 1487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64">
            <a:extLst>
              <a:ext uri="{FF2B5EF4-FFF2-40B4-BE49-F238E27FC236}">
                <a16:creationId xmlns:a16="http://schemas.microsoft.com/office/drawing/2014/main" id="{8ACCBF04-38AB-5E5F-51DF-3A8E912C9434}"/>
              </a:ext>
            </a:extLst>
          </p:cNvPr>
          <p:cNvGraphicFramePr>
            <a:graphicFrameLocks noGrp="1"/>
          </p:cNvGraphicFramePr>
          <p:nvPr>
            <p:extLst>
              <p:ext uri="{D42A27DB-BD31-4B8C-83A1-F6EECF244321}">
                <p14:modId xmlns:p14="http://schemas.microsoft.com/office/powerpoint/2010/main" val="484166845"/>
              </p:ext>
            </p:extLst>
          </p:nvPr>
        </p:nvGraphicFramePr>
        <p:xfrm>
          <a:off x="16005872" y="12681130"/>
          <a:ext cx="11612455" cy="3489312"/>
        </p:xfrm>
        <a:graphic>
          <a:graphicData uri="http://schemas.openxmlformats.org/drawingml/2006/table">
            <a:tbl>
              <a:tblPr firstRow="1" bandRow="1">
                <a:tableStyleId>{3C2FFA5D-87B4-456A-9821-1D502468CF0F}</a:tableStyleId>
              </a:tblPr>
              <a:tblGrid>
                <a:gridCol w="5695953">
                  <a:extLst>
                    <a:ext uri="{9D8B030D-6E8A-4147-A177-3AD203B41FA5}">
                      <a16:colId xmlns:a16="http://schemas.microsoft.com/office/drawing/2014/main" val="3446324417"/>
                    </a:ext>
                  </a:extLst>
                </a:gridCol>
                <a:gridCol w="5916502">
                  <a:extLst>
                    <a:ext uri="{9D8B030D-6E8A-4147-A177-3AD203B41FA5}">
                      <a16:colId xmlns:a16="http://schemas.microsoft.com/office/drawing/2014/main" val="3946075638"/>
                    </a:ext>
                  </a:extLst>
                </a:gridCol>
              </a:tblGrid>
              <a:tr h="670353">
                <a:tc>
                  <a:txBody>
                    <a:bodyPr/>
                    <a:lstStyle/>
                    <a:p>
                      <a:pPr algn="ctr"/>
                      <a:r>
                        <a:rPr lang="en-US" sz="2400" dirty="0">
                          <a:solidFill>
                            <a:schemeClr val="tx1"/>
                          </a:solidFill>
                          <a:latin typeface="Calibri"/>
                        </a:rPr>
                        <a:t>3D</a:t>
                      </a:r>
                    </a:p>
                  </a:txBody>
                  <a:tcPr anchor="ctr"/>
                </a:tc>
                <a:tc>
                  <a:txBody>
                    <a:bodyPr/>
                    <a:lstStyle/>
                    <a:p>
                      <a:pPr algn="ctr"/>
                      <a:r>
                        <a:rPr lang="en-US" sz="2400" dirty="0">
                          <a:solidFill>
                            <a:schemeClr val="tx1"/>
                          </a:solidFill>
                          <a:latin typeface="Calibri"/>
                        </a:rPr>
                        <a:t>4D</a:t>
                      </a:r>
                    </a:p>
                  </a:txBody>
                  <a:tcPr anchor="ctr"/>
                </a:tc>
                <a:extLst>
                  <a:ext uri="{0D108BD9-81ED-4DB2-BD59-A6C34878D82A}">
                    <a16:rowId xmlns:a16="http://schemas.microsoft.com/office/drawing/2014/main" val="2530178265"/>
                  </a:ext>
                </a:extLst>
              </a:tr>
              <a:tr h="1134538">
                <a:tc>
                  <a:txBody>
                    <a:bodyPr/>
                    <a:lstStyle/>
                    <a:p>
                      <a:pPr algn="l"/>
                      <a:endParaRPr lang="en-US" sz="2400" dirty="0"/>
                    </a:p>
                  </a:txBody>
                  <a:tcPr anchor="ctr"/>
                </a:tc>
                <a:tc>
                  <a:txBody>
                    <a:bodyPr/>
                    <a:lstStyle/>
                    <a:p>
                      <a:pPr algn="l"/>
                      <a:endParaRPr lang="en-US" sz="2400" dirty="0"/>
                    </a:p>
                  </a:txBody>
                  <a:tcPr anchor="ctr"/>
                </a:tc>
                <a:extLst>
                  <a:ext uri="{0D108BD9-81ED-4DB2-BD59-A6C34878D82A}">
                    <a16:rowId xmlns:a16="http://schemas.microsoft.com/office/drawing/2014/main" val="67732659"/>
                  </a:ext>
                </a:extLst>
              </a:tr>
              <a:tr h="1684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Cons: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 missing all “phase” information</a:t>
                      </a:r>
                      <a:br>
                        <a:rPr lang="en-US" sz="2400" dirty="0"/>
                      </a:br>
                      <a:r>
                        <a:rPr lang="en-US" sz="2400" dirty="0"/>
                        <a:t>(the relative phases of the different plane waves), </a:t>
                      </a:r>
                    </a:p>
                  </a:txBody>
                  <a:tcPr/>
                </a:tc>
                <a:tc>
                  <a:txBody>
                    <a:bodyPr/>
                    <a:lstStyle/>
                    <a:p>
                      <a:pPr algn="l"/>
                      <a:r>
                        <a:rPr lang="en-US" sz="2400" dirty="0"/>
                        <a:t>Pros: </a:t>
                      </a:r>
                    </a:p>
                    <a:p>
                      <a:pPr algn="l"/>
                      <a:r>
                        <a:rPr lang="en-US" sz="2400" dirty="0"/>
                        <a:t>- o</a:t>
                      </a:r>
                      <a:r>
                        <a:rPr kumimoji="0" lang="en-US" sz="2400" kern="1200" dirty="0">
                          <a:solidFill>
                            <a:schemeClr val="dk1"/>
                          </a:solidFill>
                          <a:effectLst/>
                          <a:latin typeface="+mn-lt"/>
                          <a:ea typeface="+mn-ea"/>
                          <a:cs typeface="+mn-cs"/>
                        </a:rPr>
                        <a:t>ne-to-one representation of</a:t>
                      </a:r>
                      <a:br>
                        <a:rPr lang="en-US" sz="2400" dirty="0"/>
                      </a:br>
                      <a:r>
                        <a:rPr kumimoji="0" lang="en-US" sz="2400" kern="1200" dirty="0">
                          <a:solidFill>
                            <a:schemeClr val="dk1"/>
                          </a:solidFill>
                          <a:effectLst/>
                          <a:latin typeface="+mn-lt"/>
                          <a:ea typeface="+mn-ea"/>
                          <a:cs typeface="+mn-cs"/>
                        </a:rPr>
                        <a:t>the atomic neighborhood, </a:t>
                      </a:r>
                      <a:r>
                        <a:rPr lang="en-US" sz="2400" dirty="0"/>
                        <a:t>include phase angels</a:t>
                      </a:r>
                    </a:p>
                  </a:txBody>
                  <a:tcPr/>
                </a:tc>
                <a:extLst>
                  <a:ext uri="{0D108BD9-81ED-4DB2-BD59-A6C34878D82A}">
                    <a16:rowId xmlns:a16="http://schemas.microsoft.com/office/drawing/2014/main" val="2622710515"/>
                  </a:ext>
                </a:extLst>
              </a:tr>
            </a:tbl>
          </a:graphicData>
        </a:graphic>
      </p:graphicFrame>
      <p:graphicFrame>
        <p:nvGraphicFramePr>
          <p:cNvPr id="57" name="Table 21">
            <a:extLst>
              <a:ext uri="{FF2B5EF4-FFF2-40B4-BE49-F238E27FC236}">
                <a16:creationId xmlns:a16="http://schemas.microsoft.com/office/drawing/2014/main" id="{F5C92F2A-A2A9-E480-8552-B72A62011408}"/>
              </a:ext>
            </a:extLst>
          </p:cNvPr>
          <p:cNvGraphicFramePr>
            <a:graphicFrameLocks noGrp="1"/>
          </p:cNvGraphicFramePr>
          <p:nvPr>
            <p:extLst>
              <p:ext uri="{D42A27DB-BD31-4B8C-83A1-F6EECF244321}">
                <p14:modId xmlns:p14="http://schemas.microsoft.com/office/powerpoint/2010/main" val="4079536939"/>
              </p:ext>
            </p:extLst>
          </p:nvPr>
        </p:nvGraphicFramePr>
        <p:xfrm>
          <a:off x="15878733" y="19310797"/>
          <a:ext cx="11594614" cy="4325440"/>
        </p:xfrm>
        <a:graphic>
          <a:graphicData uri="http://schemas.openxmlformats.org/drawingml/2006/table">
            <a:tbl>
              <a:tblPr firstRow="1" bandRow="1">
                <a:tableStyleId>{3C2FFA5D-87B4-456A-9821-1D502468CF0F}</a:tableStyleId>
              </a:tblPr>
              <a:tblGrid>
                <a:gridCol w="5691178">
                  <a:extLst>
                    <a:ext uri="{9D8B030D-6E8A-4147-A177-3AD203B41FA5}">
                      <a16:colId xmlns:a16="http://schemas.microsoft.com/office/drawing/2014/main" val="3701820358"/>
                    </a:ext>
                  </a:extLst>
                </a:gridCol>
                <a:gridCol w="5903436">
                  <a:extLst>
                    <a:ext uri="{9D8B030D-6E8A-4147-A177-3AD203B41FA5}">
                      <a16:colId xmlns:a16="http://schemas.microsoft.com/office/drawing/2014/main" val="598527557"/>
                    </a:ext>
                  </a:extLst>
                </a:gridCol>
              </a:tblGrid>
              <a:tr h="629092">
                <a:tc>
                  <a:txBody>
                    <a:bodyPr/>
                    <a:lstStyle/>
                    <a:p>
                      <a:pPr lvl="0" algn="ctr">
                        <a:buNone/>
                      </a:pPr>
                      <a:r>
                        <a:rPr lang="en-US" sz="2400" dirty="0">
                          <a:solidFill>
                            <a:schemeClr val="tx1"/>
                          </a:solidFill>
                          <a:latin typeface="Calibri"/>
                        </a:rPr>
                        <a:t>Equation</a:t>
                      </a:r>
                    </a:p>
                  </a:txBody>
                  <a:tcPr anchor="ctr"/>
                </a:tc>
                <a:tc>
                  <a:txBody>
                    <a:bodyPr/>
                    <a:lstStyle/>
                    <a:p>
                      <a:pPr lvl="0" algn="ctr">
                        <a:buNone/>
                      </a:pPr>
                      <a:r>
                        <a:rPr lang="en-US" sz="2400" u="none" strike="noStrike" noProof="0" dirty="0">
                          <a:solidFill>
                            <a:schemeClr val="tx1"/>
                          </a:solidFill>
                          <a:latin typeface="Calibri"/>
                        </a:rPr>
                        <a:t>Definition</a:t>
                      </a:r>
                    </a:p>
                  </a:txBody>
                  <a:tcPr anchor="ctr"/>
                </a:tc>
                <a:extLst>
                  <a:ext uri="{0D108BD9-81ED-4DB2-BD59-A6C34878D82A}">
                    <a16:rowId xmlns:a16="http://schemas.microsoft.com/office/drawing/2014/main" val="2333306537"/>
                  </a:ext>
                </a:extLst>
              </a:tr>
              <a:tr h="964608">
                <a:tc>
                  <a:txBody>
                    <a:bodyPr/>
                    <a:lstStyle/>
                    <a:p>
                      <a:endParaRPr lang="en-US" sz="2200" dirty="0">
                        <a:solidFill>
                          <a:schemeClr val="tx1"/>
                        </a:solidFill>
                        <a:latin typeface="Calibri"/>
                      </a:endParaRPr>
                    </a:p>
                  </a:txBody>
                  <a:tcPr/>
                </a:tc>
                <a:tc>
                  <a:txBody>
                    <a:bodyPr/>
                    <a:lstStyle/>
                    <a:p>
                      <a:r>
                        <a:rPr lang="en-US" sz="2200" dirty="0" err="1">
                          <a:solidFill>
                            <a:schemeClr val="tx1"/>
                          </a:solidFill>
                          <a:latin typeface="Calibri"/>
                        </a:rPr>
                        <a:t>Exapansion</a:t>
                      </a:r>
                      <a:r>
                        <a:rPr lang="en-US" sz="2200" dirty="0">
                          <a:solidFill>
                            <a:schemeClr val="tx1"/>
                          </a:solidFill>
                          <a:latin typeface="Calibri"/>
                        </a:rPr>
                        <a:t> density coefficient function </a:t>
                      </a:r>
                      <a:r>
                        <a:rPr lang="en-US" sz="2200" u="none" strike="noStrike" noProof="0" dirty="0">
                          <a:solidFill>
                            <a:schemeClr val="tx1"/>
                          </a:solidFill>
                          <a:latin typeface="Calibri"/>
                        </a:rPr>
                        <a:t>relates to the probability density of atoms' orientations in the material</a:t>
                      </a:r>
                      <a:endParaRPr lang="en-US" sz="2200" dirty="0">
                        <a:solidFill>
                          <a:schemeClr val="tx1"/>
                        </a:solidFill>
                        <a:latin typeface="Calibri"/>
                      </a:endParaRPr>
                    </a:p>
                  </a:txBody>
                  <a:tcPr/>
                </a:tc>
                <a:extLst>
                  <a:ext uri="{0D108BD9-81ED-4DB2-BD59-A6C34878D82A}">
                    <a16:rowId xmlns:a16="http://schemas.microsoft.com/office/drawing/2014/main" val="99711228"/>
                  </a:ext>
                </a:extLst>
              </a:tr>
              <a:tr h="1216245">
                <a:tc>
                  <a:txBody>
                    <a:bodyPr/>
                    <a:lstStyle/>
                    <a:p>
                      <a:endParaRPr lang="en-US" sz="2200" dirty="0">
                        <a:solidFill>
                          <a:schemeClr val="tx1"/>
                        </a:solidFill>
                        <a:latin typeface="Calibri"/>
                      </a:endParaRPr>
                    </a:p>
                  </a:txBody>
                  <a:tcPr/>
                </a:tc>
                <a:tc>
                  <a:txBody>
                    <a:bodyPr/>
                    <a:lstStyle/>
                    <a:p>
                      <a:r>
                        <a:rPr lang="en-US" sz="2200" dirty="0">
                          <a:solidFill>
                            <a:schemeClr val="tx1"/>
                          </a:solidFill>
                          <a:latin typeface="Calibri"/>
                        </a:rPr>
                        <a:t>Clebsch Gordan coefficient, </a:t>
                      </a:r>
                      <a:r>
                        <a:rPr lang="en-US" sz="2200" u="none" strike="noStrike" noProof="0" dirty="0">
                          <a:solidFill>
                            <a:schemeClr val="tx1"/>
                          </a:solidFill>
                          <a:latin typeface="Calibri"/>
                        </a:rPr>
                        <a:t>represent the probability amplitude that j1 and j2 are coupled into a resultant angular momentum j with projection m.</a:t>
                      </a:r>
                      <a:endParaRPr lang="en-US" sz="2200" dirty="0">
                        <a:solidFill>
                          <a:schemeClr val="tx1"/>
                        </a:solidFill>
                        <a:latin typeface="Calibri"/>
                      </a:endParaRPr>
                    </a:p>
                  </a:txBody>
                  <a:tcPr/>
                </a:tc>
                <a:extLst>
                  <a:ext uri="{0D108BD9-81ED-4DB2-BD59-A6C34878D82A}">
                    <a16:rowId xmlns:a16="http://schemas.microsoft.com/office/drawing/2014/main" val="2304795990"/>
                  </a:ext>
                </a:extLst>
              </a:tr>
              <a:tr h="1166508">
                <a:tc>
                  <a:txBody>
                    <a:bodyPr/>
                    <a:lstStyle/>
                    <a:p>
                      <a:endParaRPr lang="en-US" sz="2200" dirty="0">
                        <a:solidFill>
                          <a:schemeClr val="tx1"/>
                        </a:solidFill>
                        <a:latin typeface="Calibri"/>
                      </a:endParaRPr>
                    </a:p>
                  </a:txBody>
                  <a:tcPr/>
                </a:tc>
                <a:tc>
                  <a:txBody>
                    <a:bodyPr/>
                    <a:lstStyle/>
                    <a:p>
                      <a:pPr lvl="0">
                        <a:buNone/>
                      </a:pPr>
                      <a:r>
                        <a:rPr lang="en-US" sz="2200" u="none" strike="noStrike" noProof="0" dirty="0">
                          <a:solidFill>
                            <a:schemeClr val="tx1"/>
                          </a:solidFill>
                          <a:latin typeface="Calibri"/>
                        </a:rPr>
                        <a:t>Coupling coefficients in four-dimensional spherical harmonic, analogous to the Clebsch-Gordan coefficients for rotations in two dimensions.</a:t>
                      </a:r>
                      <a:endParaRPr lang="en-US" sz="2200" dirty="0">
                        <a:solidFill>
                          <a:schemeClr val="tx1"/>
                        </a:solidFill>
                        <a:latin typeface="Calibri"/>
                      </a:endParaRPr>
                    </a:p>
                  </a:txBody>
                  <a:tcPr/>
                </a:tc>
                <a:extLst>
                  <a:ext uri="{0D108BD9-81ED-4DB2-BD59-A6C34878D82A}">
                    <a16:rowId xmlns:a16="http://schemas.microsoft.com/office/drawing/2014/main" val="3737579450"/>
                  </a:ext>
                </a:extLst>
              </a:tr>
            </a:tbl>
          </a:graphicData>
        </a:graphic>
      </p:graphicFrame>
      <p:sp>
        <p:nvSpPr>
          <p:cNvPr id="58" name="TextBox 57">
            <a:extLst>
              <a:ext uri="{FF2B5EF4-FFF2-40B4-BE49-F238E27FC236}">
                <a16:creationId xmlns:a16="http://schemas.microsoft.com/office/drawing/2014/main" id="{254C7F43-D882-46D8-2E02-68AA1A2566FA}"/>
              </a:ext>
            </a:extLst>
          </p:cNvPr>
          <p:cNvSpPr txBox="1"/>
          <p:nvPr/>
        </p:nvSpPr>
        <p:spPr>
          <a:xfrm>
            <a:off x="16058597" y="16904649"/>
            <a:ext cx="11559730" cy="2261559"/>
          </a:xfrm>
          <a:prstGeom prst="rect">
            <a:avLst/>
          </a:prstGeom>
          <a:noFill/>
        </p:spPr>
        <p:txBody>
          <a:bodyPr wrap="square" lIns="0" tIns="0" rIns="0" bIns="0" rtlCol="0" anchor="t">
            <a:normAutofit/>
          </a:bodyPr>
          <a:lstStyle/>
          <a:p>
            <a:pPr algn="just"/>
            <a:r>
              <a:rPr lang="en-US" sz="2600" dirty="0">
                <a:latin typeface="+mj-lt"/>
                <a:cs typeface="Calibri"/>
              </a:rPr>
              <a:t>The atomic environment descriptor proposed by Bartok et al [3], </a:t>
            </a:r>
            <a:r>
              <a:rPr lang="en-US" sz="2600" dirty="0">
                <a:latin typeface="+mj-lt"/>
                <a:ea typeface="+mn-lt"/>
                <a:cs typeface="+mn-lt"/>
              </a:rPr>
              <a:t>that have real value and remain invariant under translation, rotation, and permutation of atoms:</a:t>
            </a:r>
          </a:p>
        </p:txBody>
      </p:sp>
      <p:pic>
        <p:nvPicPr>
          <p:cNvPr id="65" name="Picture 5">
            <a:extLst>
              <a:ext uri="{FF2B5EF4-FFF2-40B4-BE49-F238E27FC236}">
                <a16:creationId xmlns:a16="http://schemas.microsoft.com/office/drawing/2014/main" id="{846426E2-D6CE-F084-1A36-36712D0A2207}"/>
              </a:ext>
            </a:extLst>
          </p:cNvPr>
          <p:cNvPicPr>
            <a:picLocks noChangeAspect="1"/>
          </p:cNvPicPr>
          <p:nvPr/>
        </p:nvPicPr>
        <p:blipFill>
          <a:blip r:embed="rId6"/>
          <a:stretch>
            <a:fillRect/>
          </a:stretch>
        </p:blipFill>
        <p:spPr>
          <a:xfrm>
            <a:off x="17572720" y="20317092"/>
            <a:ext cx="2262792" cy="505420"/>
          </a:xfrm>
          <a:prstGeom prst="rect">
            <a:avLst/>
          </a:prstGeom>
        </p:spPr>
      </p:pic>
      <p:pic>
        <p:nvPicPr>
          <p:cNvPr id="66" name="Picture 11">
            <a:extLst>
              <a:ext uri="{FF2B5EF4-FFF2-40B4-BE49-F238E27FC236}">
                <a16:creationId xmlns:a16="http://schemas.microsoft.com/office/drawing/2014/main" id="{EB4BE894-1C4F-8B35-68BE-624ADEDBD5BC}"/>
              </a:ext>
            </a:extLst>
          </p:cNvPr>
          <p:cNvPicPr>
            <a:picLocks noChangeAspect="1"/>
          </p:cNvPicPr>
          <p:nvPr/>
        </p:nvPicPr>
        <p:blipFill>
          <a:blip r:embed="rId7"/>
          <a:stretch>
            <a:fillRect/>
          </a:stretch>
        </p:blipFill>
        <p:spPr>
          <a:xfrm>
            <a:off x="17006320" y="21427198"/>
            <a:ext cx="3555082" cy="500281"/>
          </a:xfrm>
          <a:prstGeom prst="rect">
            <a:avLst/>
          </a:prstGeom>
        </p:spPr>
      </p:pic>
      <p:pic>
        <p:nvPicPr>
          <p:cNvPr id="67" name="Picture 23">
            <a:extLst>
              <a:ext uri="{FF2B5EF4-FFF2-40B4-BE49-F238E27FC236}">
                <a16:creationId xmlns:a16="http://schemas.microsoft.com/office/drawing/2014/main" id="{10518C75-15B3-8341-58EA-DC069B052401}"/>
              </a:ext>
            </a:extLst>
          </p:cNvPr>
          <p:cNvPicPr>
            <a:picLocks noChangeAspect="1"/>
          </p:cNvPicPr>
          <p:nvPr/>
        </p:nvPicPr>
        <p:blipFill>
          <a:blip r:embed="rId8"/>
          <a:stretch>
            <a:fillRect/>
          </a:stretch>
        </p:blipFill>
        <p:spPr>
          <a:xfrm>
            <a:off x="16402694" y="22753906"/>
            <a:ext cx="4834424" cy="527320"/>
          </a:xfrm>
          <a:prstGeom prst="rect">
            <a:avLst/>
          </a:prstGeom>
        </p:spPr>
      </p:pic>
      <p:pic>
        <p:nvPicPr>
          <p:cNvPr id="72" name="Picture 26">
            <a:extLst>
              <a:ext uri="{FF2B5EF4-FFF2-40B4-BE49-F238E27FC236}">
                <a16:creationId xmlns:a16="http://schemas.microsoft.com/office/drawing/2014/main" id="{4D693C88-4168-6FEA-0063-0AE3CBDA46C9}"/>
              </a:ext>
            </a:extLst>
          </p:cNvPr>
          <p:cNvPicPr>
            <a:picLocks noChangeAspect="1"/>
          </p:cNvPicPr>
          <p:nvPr/>
        </p:nvPicPr>
        <p:blipFill>
          <a:blip r:embed="rId9"/>
          <a:stretch>
            <a:fillRect/>
          </a:stretch>
        </p:blipFill>
        <p:spPr>
          <a:xfrm>
            <a:off x="16123238" y="18026158"/>
            <a:ext cx="10994799" cy="1076976"/>
          </a:xfrm>
          <a:prstGeom prst="rect">
            <a:avLst/>
          </a:prstGeom>
        </p:spPr>
      </p:pic>
      <p:sp>
        <p:nvSpPr>
          <p:cNvPr id="74" name="TextBox 73">
            <a:extLst>
              <a:ext uri="{FF2B5EF4-FFF2-40B4-BE49-F238E27FC236}">
                <a16:creationId xmlns:a16="http://schemas.microsoft.com/office/drawing/2014/main" id="{F0C2EB23-A0D6-476E-513D-EE81354BC981}"/>
              </a:ext>
            </a:extLst>
          </p:cNvPr>
          <p:cNvSpPr txBox="1"/>
          <p:nvPr/>
        </p:nvSpPr>
        <p:spPr>
          <a:xfrm>
            <a:off x="17555485" y="23794317"/>
            <a:ext cx="871317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Calibri"/>
                <a:cs typeface="Calibri"/>
              </a:rPr>
              <a:t>Table 1:  Mathematical equations  definition for </a:t>
            </a:r>
            <a:r>
              <a:rPr lang="en-US" sz="2200" dirty="0" err="1">
                <a:latin typeface="Calibri"/>
                <a:cs typeface="Calibri"/>
              </a:rPr>
              <a:t>bispectrum</a:t>
            </a:r>
            <a:r>
              <a:rPr lang="en-US" sz="2200" dirty="0">
                <a:latin typeface="Calibri"/>
                <a:cs typeface="Calibri"/>
              </a:rPr>
              <a:t> calculation </a:t>
            </a:r>
            <a:endParaRPr lang="en-US" dirty="0"/>
          </a:p>
        </p:txBody>
      </p:sp>
      <p:sp>
        <p:nvSpPr>
          <p:cNvPr id="76" name="TextBox 75">
            <a:extLst>
              <a:ext uri="{FF2B5EF4-FFF2-40B4-BE49-F238E27FC236}">
                <a16:creationId xmlns:a16="http://schemas.microsoft.com/office/drawing/2014/main" id="{8945BC94-654B-38F0-E09E-FC7B5F784670}"/>
              </a:ext>
            </a:extLst>
          </p:cNvPr>
          <p:cNvSpPr txBox="1"/>
          <p:nvPr/>
        </p:nvSpPr>
        <p:spPr>
          <a:xfrm>
            <a:off x="15878733" y="11998404"/>
            <a:ext cx="94884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alibri"/>
                <a:cs typeface="Calibri"/>
              </a:rPr>
              <a:t>Local density neighbor function in 3D/ 4D dimensional space</a:t>
            </a:r>
            <a:endParaRPr lang="en-US" sz="2800" b="1" dirty="0"/>
          </a:p>
        </p:txBody>
      </p:sp>
      <p:pic>
        <p:nvPicPr>
          <p:cNvPr id="82" name="Picture 60">
            <a:extLst>
              <a:ext uri="{FF2B5EF4-FFF2-40B4-BE49-F238E27FC236}">
                <a16:creationId xmlns:a16="http://schemas.microsoft.com/office/drawing/2014/main" id="{36317984-A0FF-E42A-50EC-9C9BC995F438}"/>
              </a:ext>
            </a:extLst>
          </p:cNvPr>
          <p:cNvPicPr>
            <a:picLocks noChangeAspect="1"/>
          </p:cNvPicPr>
          <p:nvPr/>
        </p:nvPicPr>
        <p:blipFill>
          <a:blip r:embed="rId10"/>
          <a:stretch>
            <a:fillRect/>
          </a:stretch>
        </p:blipFill>
        <p:spPr>
          <a:xfrm>
            <a:off x="22750750" y="13478614"/>
            <a:ext cx="4170555" cy="838249"/>
          </a:xfrm>
          <a:prstGeom prst="rect">
            <a:avLst/>
          </a:prstGeom>
        </p:spPr>
      </p:pic>
      <p:pic>
        <p:nvPicPr>
          <p:cNvPr id="83" name="Picture 63">
            <a:extLst>
              <a:ext uri="{FF2B5EF4-FFF2-40B4-BE49-F238E27FC236}">
                <a16:creationId xmlns:a16="http://schemas.microsoft.com/office/drawing/2014/main" id="{2FA1392E-FD8F-3056-E16C-37212FE9A985}"/>
              </a:ext>
            </a:extLst>
          </p:cNvPr>
          <p:cNvPicPr>
            <a:picLocks noChangeAspect="1"/>
          </p:cNvPicPr>
          <p:nvPr/>
        </p:nvPicPr>
        <p:blipFill>
          <a:blip r:embed="rId11"/>
          <a:stretch>
            <a:fillRect/>
          </a:stretch>
        </p:blipFill>
        <p:spPr>
          <a:xfrm>
            <a:off x="16747403" y="13598754"/>
            <a:ext cx="4348972" cy="681161"/>
          </a:xfrm>
          <a:prstGeom prst="rect">
            <a:avLst/>
          </a:prstGeom>
        </p:spPr>
      </p:pic>
      <p:pic>
        <p:nvPicPr>
          <p:cNvPr id="84" name="Picture 2" descr="C:\Users\rulisp\Documents\ESG Projects\SiC\Cubic.png">
            <a:extLst>
              <a:ext uri="{FF2B5EF4-FFF2-40B4-BE49-F238E27FC236}">
                <a16:creationId xmlns:a16="http://schemas.microsoft.com/office/drawing/2014/main" id="{CB9197F8-4387-2A47-2DA7-2DC99A0B24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9444" y="17052336"/>
            <a:ext cx="4749973" cy="474997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 descr="C:\Users\rulisp\Documents\Dissertation\Figures\potOL-PeriodicCell.png">
            <a:extLst>
              <a:ext uri="{FF2B5EF4-FFF2-40B4-BE49-F238E27FC236}">
                <a16:creationId xmlns:a16="http://schemas.microsoft.com/office/drawing/2014/main" id="{0D09EB7E-07E4-0DC4-57DA-9373CBC754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58594" y="16939107"/>
            <a:ext cx="6400800" cy="48003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9" name="Object 88">
            <a:extLst>
              <a:ext uri="{FF2B5EF4-FFF2-40B4-BE49-F238E27FC236}">
                <a16:creationId xmlns:a16="http://schemas.microsoft.com/office/drawing/2014/main" id="{426571F7-3841-A861-5811-2B610EBAFA09}"/>
              </a:ext>
            </a:extLst>
          </p:cNvPr>
          <p:cNvGraphicFramePr>
            <a:graphicFrameLocks noChangeAspect="1"/>
          </p:cNvGraphicFramePr>
          <p:nvPr>
            <p:extLst>
              <p:ext uri="{D42A27DB-BD31-4B8C-83A1-F6EECF244321}">
                <p14:modId xmlns:p14="http://schemas.microsoft.com/office/powerpoint/2010/main" val="48916580"/>
              </p:ext>
            </p:extLst>
          </p:nvPr>
        </p:nvGraphicFramePr>
        <p:xfrm>
          <a:off x="4106214" y="15506952"/>
          <a:ext cx="7566025" cy="1171575"/>
        </p:xfrm>
        <a:graphic>
          <a:graphicData uri="http://schemas.openxmlformats.org/presentationml/2006/ole">
            <mc:AlternateContent xmlns:mc="http://schemas.openxmlformats.org/markup-compatibility/2006">
              <mc:Choice xmlns:v="urn:schemas-microsoft-com:vml" Requires="v">
                <p:oleObj name="Equation" r:id="rId14" imgW="2781000" imgH="444240" progId="Equation.DSMT4">
                  <p:embed/>
                </p:oleObj>
              </mc:Choice>
              <mc:Fallback>
                <p:oleObj name="Equation" r:id="rId14" imgW="2781000" imgH="444240" progId="Equation.DSMT4">
                  <p:embed/>
                  <p:pic>
                    <p:nvPicPr>
                      <p:cNvPr id="89" name="Object 88">
                        <a:extLst>
                          <a:ext uri="{FF2B5EF4-FFF2-40B4-BE49-F238E27FC236}">
                            <a16:creationId xmlns:a16="http://schemas.microsoft.com/office/drawing/2014/main" id="{426571F7-3841-A861-5811-2B610EBAFA09}"/>
                          </a:ext>
                        </a:extLst>
                      </p:cNvPr>
                      <p:cNvPicPr>
                        <a:picLocks noChangeAspect="1" noChangeArrowheads="1"/>
                      </p:cNvPicPr>
                      <p:nvPr/>
                    </p:nvPicPr>
                    <p:blipFill>
                      <a:blip r:embed="rId15"/>
                      <a:srcRect/>
                      <a:stretch>
                        <a:fillRect/>
                      </a:stretch>
                    </p:blipFill>
                    <p:spPr bwMode="auto">
                      <a:xfrm>
                        <a:off x="4106214" y="15506952"/>
                        <a:ext cx="7566025" cy="1171575"/>
                      </a:xfrm>
                      <a:prstGeom prst="rect">
                        <a:avLst/>
                      </a:prstGeom>
                      <a:noFill/>
                    </p:spPr>
                  </p:pic>
                </p:oleObj>
              </mc:Fallback>
            </mc:AlternateContent>
          </a:graphicData>
        </a:graphic>
      </p:graphicFrame>
      <p:sp>
        <p:nvSpPr>
          <p:cNvPr id="90" name="TextBox 89">
            <a:extLst>
              <a:ext uri="{FF2B5EF4-FFF2-40B4-BE49-F238E27FC236}">
                <a16:creationId xmlns:a16="http://schemas.microsoft.com/office/drawing/2014/main" id="{AF03D1AD-87C4-DC01-021C-EB2C1140B606}"/>
              </a:ext>
            </a:extLst>
          </p:cNvPr>
          <p:cNvSpPr txBox="1"/>
          <p:nvPr/>
        </p:nvSpPr>
        <p:spPr>
          <a:xfrm>
            <a:off x="2065126" y="22093811"/>
            <a:ext cx="11400739" cy="1114935"/>
          </a:xfrm>
          <a:prstGeom prst="rect">
            <a:avLst/>
          </a:prstGeom>
          <a:noFill/>
        </p:spPr>
        <p:txBody>
          <a:bodyPr wrap="square" lIns="0" tIns="0" rIns="0" bIns="0" rtlCol="0" anchor="t" anchorCtr="0">
            <a:noAutofit/>
          </a:bodyPr>
          <a:lstStyle/>
          <a:p>
            <a:pPr algn="just">
              <a:spcAft>
                <a:spcPts val="1200"/>
              </a:spcAft>
            </a:pPr>
            <a:r>
              <a:rPr lang="en-US" sz="2400" dirty="0">
                <a:latin typeface="Calibri"/>
                <a:ea typeface="+mn-lt"/>
                <a:cs typeface="+mn-lt"/>
              </a:rPr>
              <a:t>Figure 1: (Left) Ball and stick model of crystalline Silicon Carbide with large balls for the Si and small balls for the C. (Right) A cross sectional slice of the potential function for Silicon Carbide showing the atom centered spherical Gaussians at each atomic site.</a:t>
            </a:r>
            <a:endParaRPr lang="en-US" sz="2400" dirty="0">
              <a:latin typeface="Calibri"/>
              <a:cs typeface="Calibri"/>
            </a:endParaRPr>
          </a:p>
        </p:txBody>
      </p:sp>
      <p:graphicFrame>
        <p:nvGraphicFramePr>
          <p:cNvPr id="91" name="Object 90">
            <a:extLst>
              <a:ext uri="{FF2B5EF4-FFF2-40B4-BE49-F238E27FC236}">
                <a16:creationId xmlns:a16="http://schemas.microsoft.com/office/drawing/2014/main" id="{ECEB310A-2AE4-A06C-66A4-F1AE3E77481B}"/>
              </a:ext>
            </a:extLst>
          </p:cNvPr>
          <p:cNvGraphicFramePr>
            <a:graphicFrameLocks noChangeAspect="1"/>
          </p:cNvGraphicFramePr>
          <p:nvPr>
            <p:extLst>
              <p:ext uri="{D42A27DB-BD31-4B8C-83A1-F6EECF244321}">
                <p14:modId xmlns:p14="http://schemas.microsoft.com/office/powerpoint/2010/main" val="2629687020"/>
              </p:ext>
            </p:extLst>
          </p:nvPr>
        </p:nvGraphicFramePr>
        <p:xfrm>
          <a:off x="8873125" y="23387456"/>
          <a:ext cx="5330952" cy="4536815"/>
        </p:xfrm>
        <a:graphic>
          <a:graphicData uri="http://schemas.openxmlformats.org/presentationml/2006/ole">
            <mc:AlternateContent xmlns:mc="http://schemas.openxmlformats.org/markup-compatibility/2006">
              <mc:Choice xmlns:v="urn:schemas-microsoft-com:vml" Requires="v">
                <p:oleObj name="Graph" r:id="rId16" imgW="3672250" imgH="3121657" progId="Origin50.Graph">
                  <p:embed/>
                </p:oleObj>
              </mc:Choice>
              <mc:Fallback>
                <p:oleObj name="Graph" r:id="rId16" imgW="3672250" imgH="3121657" progId="Origin50.Graph">
                  <p:embed/>
                  <p:pic>
                    <p:nvPicPr>
                      <p:cNvPr id="91" name="Object 90">
                        <a:extLst>
                          <a:ext uri="{FF2B5EF4-FFF2-40B4-BE49-F238E27FC236}">
                            <a16:creationId xmlns:a16="http://schemas.microsoft.com/office/drawing/2014/main" id="{ECEB310A-2AE4-A06C-66A4-F1AE3E77481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73125" y="23387456"/>
                        <a:ext cx="5330952" cy="4536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 name="Object 91">
            <a:extLst>
              <a:ext uri="{FF2B5EF4-FFF2-40B4-BE49-F238E27FC236}">
                <a16:creationId xmlns:a16="http://schemas.microsoft.com/office/drawing/2014/main" id="{521D9270-A57A-7059-78A8-74CA4B1A87DF}"/>
              </a:ext>
            </a:extLst>
          </p:cNvPr>
          <p:cNvGraphicFramePr>
            <a:graphicFrameLocks noChangeAspect="1"/>
          </p:cNvGraphicFramePr>
          <p:nvPr>
            <p:extLst>
              <p:ext uri="{D42A27DB-BD31-4B8C-83A1-F6EECF244321}">
                <p14:modId xmlns:p14="http://schemas.microsoft.com/office/powerpoint/2010/main" val="3845185808"/>
              </p:ext>
            </p:extLst>
          </p:nvPr>
        </p:nvGraphicFramePr>
        <p:xfrm>
          <a:off x="4563937" y="23406796"/>
          <a:ext cx="5334000" cy="4548634"/>
        </p:xfrm>
        <a:graphic>
          <a:graphicData uri="http://schemas.openxmlformats.org/presentationml/2006/ole">
            <mc:AlternateContent xmlns:mc="http://schemas.openxmlformats.org/markup-compatibility/2006">
              <mc:Choice xmlns:v="urn:schemas-microsoft-com:vml" Requires="v">
                <p:oleObj name="Graph" r:id="rId18" imgW="3672250" imgH="3127761" progId="Origin50.Graph">
                  <p:embed/>
                </p:oleObj>
              </mc:Choice>
              <mc:Fallback>
                <p:oleObj name="Graph" r:id="rId18" imgW="3672250" imgH="3127761" progId="Origin50.Graph">
                  <p:embed/>
                  <p:pic>
                    <p:nvPicPr>
                      <p:cNvPr id="92" name="Object 91">
                        <a:extLst>
                          <a:ext uri="{FF2B5EF4-FFF2-40B4-BE49-F238E27FC236}">
                            <a16:creationId xmlns:a16="http://schemas.microsoft.com/office/drawing/2014/main" id="{521D9270-A57A-7059-78A8-74CA4B1A87D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3937" y="23406796"/>
                        <a:ext cx="5334000" cy="4548634"/>
                      </a:xfrm>
                      <a:prstGeom prst="rect">
                        <a:avLst/>
                      </a:prstGeom>
                      <a:noFill/>
                      <a:ln>
                        <a:noFill/>
                      </a:ln>
                      <a:effectLst/>
                    </p:spPr>
                  </p:pic>
                </p:oleObj>
              </mc:Fallback>
            </mc:AlternateContent>
          </a:graphicData>
        </a:graphic>
      </p:graphicFrame>
      <p:sp>
        <p:nvSpPr>
          <p:cNvPr id="93" name="Content Placeholder 2">
            <a:extLst>
              <a:ext uri="{FF2B5EF4-FFF2-40B4-BE49-F238E27FC236}">
                <a16:creationId xmlns:a16="http://schemas.microsoft.com/office/drawing/2014/main" id="{B002CDDA-AD47-5F18-65F9-45B770E3E100}"/>
              </a:ext>
            </a:extLst>
          </p:cNvPr>
          <p:cNvSpPr txBox="1">
            <a:spLocks/>
          </p:cNvSpPr>
          <p:nvPr/>
        </p:nvSpPr>
        <p:spPr bwMode="auto">
          <a:xfrm>
            <a:off x="2084556" y="23766136"/>
            <a:ext cx="4351878" cy="5594410"/>
          </a:xfrm>
          <a:prstGeom prst="rect">
            <a:avLst/>
          </a:prstGeom>
          <a:noFill/>
          <a:ln w="9525">
            <a:noFill/>
            <a:miter lim="800000"/>
            <a:headEnd/>
            <a:tailEnd/>
          </a:ln>
        </p:spPr>
        <p:txBody>
          <a:bodyPr lIns="101366" tIns="50683" rIns="101366" bIns="50683"/>
          <a:lstStyle/>
          <a:p>
            <a:pPr marL="342900" indent="-342900" eaLnBrk="0" hangingPunct="0">
              <a:spcBef>
                <a:spcPct val="20000"/>
              </a:spcBef>
              <a:defRPr/>
            </a:pPr>
            <a:r>
              <a:rPr lang="en-US" sz="1400" kern="0" dirty="0">
                <a:latin typeface="+mj-lt"/>
              </a:rPr>
              <a:t>           Coefficients (A</a:t>
            </a:r>
            <a:r>
              <a:rPr lang="en-US" sz="1400" kern="0" baseline="-25000" dirty="0">
                <a:latin typeface="+mj-lt"/>
              </a:rPr>
              <a:t>i</a:t>
            </a:r>
            <a:r>
              <a:rPr lang="en-US" sz="1400" kern="0" dirty="0">
                <a:latin typeface="+mj-lt"/>
              </a:rPr>
              <a:t>)          Exp </a:t>
            </a:r>
            <a:r>
              <a:rPr lang="en-US" sz="1400" kern="0" dirty="0" err="1">
                <a:latin typeface="+mj-lt"/>
              </a:rPr>
              <a:t>Coeffs</a:t>
            </a:r>
            <a:r>
              <a:rPr lang="en-US" sz="1400" kern="0" dirty="0">
                <a:latin typeface="+mj-lt"/>
              </a:rPr>
              <a:t> (</a:t>
            </a:r>
            <a:r>
              <a:rPr lang="el-GR" sz="1400" kern="0" dirty="0">
                <a:latin typeface="+mj-lt"/>
              </a:rPr>
              <a:t>α</a:t>
            </a:r>
            <a:r>
              <a:rPr lang="en-US" sz="1400" kern="0" baseline="-25000" dirty="0" err="1">
                <a:latin typeface="+mj-lt"/>
              </a:rPr>
              <a:t>i</a:t>
            </a:r>
            <a:r>
              <a:rPr lang="en-US" sz="1400" kern="0" dirty="0">
                <a:latin typeface="+mj-lt"/>
              </a:rPr>
              <a:t>)</a:t>
            </a:r>
          </a:p>
          <a:p>
            <a:pPr marL="342900" indent="-342900" eaLnBrk="0" hangingPunct="0">
              <a:spcBef>
                <a:spcPct val="20000"/>
              </a:spcBef>
              <a:defRPr/>
            </a:pPr>
            <a:r>
              <a:rPr lang="en-US" sz="1400" kern="0" dirty="0">
                <a:latin typeface="+mj-lt"/>
              </a:rPr>
              <a:t>---------------------------------------------------------</a:t>
            </a:r>
          </a:p>
          <a:p>
            <a:pPr marL="342900" indent="-342900" eaLnBrk="0" hangingPunct="0">
              <a:spcBef>
                <a:spcPct val="20000"/>
              </a:spcBef>
              <a:defRPr/>
            </a:pPr>
            <a:r>
              <a:rPr lang="en-US" sz="1400" kern="0" dirty="0">
                <a:latin typeface="+mj-lt"/>
              </a:rPr>
              <a:t>#1     -0.60672619E+00    0.15000000E+00</a:t>
            </a:r>
          </a:p>
          <a:p>
            <a:pPr marL="342900" indent="-342900" eaLnBrk="0" hangingPunct="0">
              <a:spcBef>
                <a:spcPct val="20000"/>
              </a:spcBef>
              <a:defRPr/>
            </a:pPr>
            <a:r>
              <a:rPr lang="en-US" sz="1400" kern="0" dirty="0">
                <a:latin typeface="+mj-lt"/>
              </a:rPr>
              <a:t>#2     -0.12407671E+01    0.42758111E+00</a:t>
            </a:r>
          </a:p>
          <a:p>
            <a:pPr marL="342900" indent="-342900" eaLnBrk="0" hangingPunct="0">
              <a:spcBef>
                <a:spcPct val="20000"/>
              </a:spcBef>
              <a:defRPr/>
            </a:pPr>
            <a:r>
              <a:rPr lang="en-US" sz="1400" kern="0" dirty="0">
                <a:latin typeface="+mj-lt"/>
              </a:rPr>
              <a:t>#3     -0.36166706E+01    0.12188374E+01</a:t>
            </a:r>
          </a:p>
          <a:p>
            <a:pPr marL="342900" indent="-342900" eaLnBrk="0" hangingPunct="0">
              <a:spcBef>
                <a:spcPct val="20000"/>
              </a:spcBef>
              <a:defRPr/>
            </a:pPr>
            <a:r>
              <a:rPr lang="en-US" sz="1400" kern="0" dirty="0">
                <a:latin typeface="+mj-lt"/>
              </a:rPr>
              <a:t>#4     -0.91724811E+01    0.34743455E+01</a:t>
            </a:r>
          </a:p>
          <a:p>
            <a:pPr marL="342900" indent="-342900" eaLnBrk="0" hangingPunct="0">
              <a:spcBef>
                <a:spcPct val="20000"/>
              </a:spcBef>
              <a:defRPr/>
            </a:pPr>
            <a:r>
              <a:rPr lang="en-US" sz="1400" kern="0" dirty="0">
                <a:latin typeface="+mj-lt"/>
              </a:rPr>
              <a:t>#5     -0.16959754E+02    0.99037634E+01</a:t>
            </a:r>
          </a:p>
          <a:p>
            <a:pPr marL="342900" indent="-342900" eaLnBrk="0" hangingPunct="0">
              <a:spcBef>
                <a:spcPct val="20000"/>
              </a:spcBef>
              <a:defRPr/>
            </a:pPr>
            <a:r>
              <a:rPr lang="en-US" sz="1400" kern="0" dirty="0">
                <a:latin typeface="+mj-lt"/>
              </a:rPr>
              <a:t>#6      0.40745139E+02    0.28231081E+02</a:t>
            </a:r>
          </a:p>
          <a:p>
            <a:pPr marL="342900" indent="-342900" eaLnBrk="0" hangingPunct="0">
              <a:spcBef>
                <a:spcPct val="20000"/>
              </a:spcBef>
              <a:defRPr/>
            </a:pPr>
            <a:r>
              <a:rPr lang="en-US" sz="1400" kern="0" dirty="0">
                <a:latin typeface="+mj-lt"/>
              </a:rPr>
              <a:t>#7      0.12733590E+02    0.80473846E+02</a:t>
            </a:r>
          </a:p>
          <a:p>
            <a:pPr marL="342900" indent="-342900" eaLnBrk="0" hangingPunct="0">
              <a:spcBef>
                <a:spcPct val="20000"/>
              </a:spcBef>
              <a:defRPr/>
            </a:pPr>
            <a:r>
              <a:rPr lang="en-US" sz="1400" kern="0" dirty="0">
                <a:latin typeface="+mj-lt"/>
              </a:rPr>
              <a:t>#8      0.10442423E+02    0.22939397E+03</a:t>
            </a:r>
          </a:p>
          <a:p>
            <a:pPr marL="342900" indent="-342900" eaLnBrk="0" hangingPunct="0">
              <a:spcBef>
                <a:spcPct val="20000"/>
              </a:spcBef>
              <a:defRPr/>
            </a:pPr>
            <a:r>
              <a:rPr lang="en-US" sz="1400" kern="0" dirty="0">
                <a:latin typeface="+mj-lt"/>
              </a:rPr>
              <a:t>#9     -0.19109966E-01    0.65389686E+03</a:t>
            </a:r>
          </a:p>
          <a:p>
            <a:pPr marL="342900" indent="-342900" eaLnBrk="0" hangingPunct="0">
              <a:spcBef>
                <a:spcPct val="20000"/>
              </a:spcBef>
              <a:defRPr/>
            </a:pPr>
            <a:r>
              <a:rPr lang="en-US" sz="1400" kern="0" dirty="0">
                <a:latin typeface="+mj-lt"/>
              </a:rPr>
              <a:t>#10    0.54010939E+01    0.18639596E+04</a:t>
            </a:r>
          </a:p>
          <a:p>
            <a:pPr marL="342900" indent="-342900" eaLnBrk="0" hangingPunct="0">
              <a:spcBef>
                <a:spcPct val="20000"/>
              </a:spcBef>
              <a:defRPr/>
            </a:pPr>
            <a:r>
              <a:rPr lang="en-US" sz="1400" kern="0" dirty="0">
                <a:latin typeface="+mj-lt"/>
              </a:rPr>
              <a:t>#11   -0.42032006E+01    0.53132928E+04</a:t>
            </a:r>
          </a:p>
          <a:p>
            <a:pPr marL="342900" indent="-342900" eaLnBrk="0" hangingPunct="0">
              <a:spcBef>
                <a:spcPct val="20000"/>
              </a:spcBef>
              <a:defRPr/>
            </a:pPr>
            <a:r>
              <a:rPr lang="en-US" sz="1400" kern="0" dirty="0">
                <a:latin typeface="+mj-lt"/>
              </a:rPr>
              <a:t>#12    0.66156017E+01    0.15145758E+05</a:t>
            </a:r>
          </a:p>
          <a:p>
            <a:pPr marL="342900" indent="-342900" eaLnBrk="0" hangingPunct="0">
              <a:spcBef>
                <a:spcPct val="20000"/>
              </a:spcBef>
              <a:defRPr/>
            </a:pPr>
            <a:r>
              <a:rPr lang="en-US" sz="1400" kern="0" dirty="0">
                <a:latin typeface="+mj-lt"/>
              </a:rPr>
              <a:t>#13   -0.74064920E+01    0.43173599E+05</a:t>
            </a:r>
          </a:p>
          <a:p>
            <a:pPr marL="342900" indent="-342900" eaLnBrk="0" hangingPunct="0">
              <a:spcBef>
                <a:spcPct val="20000"/>
              </a:spcBef>
              <a:defRPr/>
            </a:pPr>
            <a:r>
              <a:rPr lang="en-US" sz="1400" kern="0" dirty="0">
                <a:latin typeface="+mj-lt"/>
              </a:rPr>
              <a:t>#14    0.91870114E+01    0.12306810E+06</a:t>
            </a:r>
          </a:p>
          <a:p>
            <a:pPr marL="342900" indent="-342900" eaLnBrk="0" hangingPunct="0">
              <a:spcBef>
                <a:spcPct val="20000"/>
              </a:spcBef>
              <a:defRPr/>
            </a:pPr>
            <a:r>
              <a:rPr lang="en-US" sz="1400" kern="0" dirty="0">
                <a:latin typeface="+mj-lt"/>
              </a:rPr>
              <a:t>#15   -0.92689314E+01    0.35081063E+06</a:t>
            </a:r>
          </a:p>
          <a:p>
            <a:pPr marL="342900" indent="-342900" eaLnBrk="0" hangingPunct="0">
              <a:spcBef>
                <a:spcPct val="20000"/>
              </a:spcBef>
              <a:defRPr/>
            </a:pPr>
            <a:r>
              <a:rPr lang="en-US" sz="1400" kern="0" dirty="0">
                <a:latin typeface="+mj-lt"/>
              </a:rPr>
              <a:t>#16    0.63220401E+01    0.10000000E+07</a:t>
            </a:r>
          </a:p>
        </p:txBody>
      </p:sp>
      <p:sp>
        <p:nvSpPr>
          <p:cNvPr id="94" name="TextBox 93">
            <a:extLst>
              <a:ext uri="{FF2B5EF4-FFF2-40B4-BE49-F238E27FC236}">
                <a16:creationId xmlns:a16="http://schemas.microsoft.com/office/drawing/2014/main" id="{AC0DB1B4-B4F0-12D4-F403-2B8289A5CAD0}"/>
              </a:ext>
            </a:extLst>
          </p:cNvPr>
          <p:cNvSpPr txBox="1"/>
          <p:nvPr/>
        </p:nvSpPr>
        <p:spPr>
          <a:xfrm>
            <a:off x="2097558" y="29072702"/>
            <a:ext cx="11594614" cy="1432908"/>
          </a:xfrm>
          <a:prstGeom prst="rect">
            <a:avLst/>
          </a:prstGeom>
          <a:noFill/>
        </p:spPr>
        <p:txBody>
          <a:bodyPr wrap="square" lIns="0" tIns="0" rIns="0" bIns="0" rtlCol="0" anchor="t" anchorCtr="0">
            <a:noAutofit/>
          </a:bodyPr>
          <a:lstStyle/>
          <a:p>
            <a:pPr algn="just">
              <a:spcAft>
                <a:spcPts val="1200"/>
              </a:spcAft>
            </a:pPr>
            <a:r>
              <a:rPr lang="en-US" sz="2400" dirty="0">
                <a:latin typeface="Calibri"/>
                <a:ea typeface="+mn-lt"/>
                <a:cs typeface="+mn-lt"/>
              </a:rPr>
              <a:t>Figure 2: (Left) Table of the numerical values of the A</a:t>
            </a:r>
            <a:r>
              <a:rPr lang="en-US" sz="2400" baseline="-25000" dirty="0">
                <a:latin typeface="Calibri"/>
                <a:ea typeface="+mn-lt"/>
                <a:cs typeface="+mn-lt"/>
              </a:rPr>
              <a:t>i</a:t>
            </a:r>
            <a:r>
              <a:rPr lang="en-US" sz="2400" dirty="0">
                <a:latin typeface="Calibri"/>
                <a:ea typeface="+mn-lt"/>
                <a:cs typeface="+mn-lt"/>
              </a:rPr>
              <a:t> and </a:t>
            </a:r>
            <a:r>
              <a:rPr lang="el-GR" sz="2400" dirty="0">
                <a:latin typeface="Calibri"/>
                <a:ea typeface="+mn-lt"/>
                <a:cs typeface="+mn-lt"/>
              </a:rPr>
              <a:t>α</a:t>
            </a:r>
            <a:r>
              <a:rPr lang="en-US" sz="2400" baseline="-25000" dirty="0" err="1">
                <a:latin typeface="Calibri"/>
                <a:ea typeface="+mn-lt"/>
                <a:cs typeface="+mn-lt"/>
              </a:rPr>
              <a:t>i</a:t>
            </a:r>
            <a:r>
              <a:rPr lang="en-US" sz="2400" dirty="0">
                <a:latin typeface="Calibri"/>
                <a:ea typeface="+mn-lt"/>
                <a:cs typeface="+mn-lt"/>
              </a:rPr>
              <a:t> exponential coefficients for the Si potential function; (Middle) The first four potential functions are plotted (black lines) and summed together (red line); (Right) All Gaussian functions for one Si atomic site are summed together. </a:t>
            </a:r>
            <a:endParaRPr lang="en-US" sz="2400" dirty="0">
              <a:latin typeface="Calibri"/>
              <a:cs typeface="Calibri"/>
            </a:endParaRPr>
          </a:p>
        </p:txBody>
      </p:sp>
      <p:sp>
        <p:nvSpPr>
          <p:cNvPr id="95" name="TextBox 94">
            <a:extLst>
              <a:ext uri="{FF2B5EF4-FFF2-40B4-BE49-F238E27FC236}">
                <a16:creationId xmlns:a16="http://schemas.microsoft.com/office/drawing/2014/main" id="{C32DEDF9-301F-CE01-2DAA-708046008D38}"/>
              </a:ext>
            </a:extLst>
          </p:cNvPr>
          <p:cNvSpPr txBox="1"/>
          <p:nvPr/>
        </p:nvSpPr>
        <p:spPr>
          <a:xfrm>
            <a:off x="1961202" y="12680815"/>
            <a:ext cx="11599653" cy="2953137"/>
          </a:xfrm>
          <a:prstGeom prst="rect">
            <a:avLst/>
          </a:prstGeom>
          <a:noFill/>
        </p:spPr>
        <p:txBody>
          <a:bodyPr wrap="square" lIns="0" tIns="0" rIns="0" bIns="0" rtlCol="0" anchor="t" anchorCtr="0">
            <a:noAutofit/>
          </a:bodyPr>
          <a:lstStyle/>
          <a:p>
            <a:pPr algn="just">
              <a:spcAft>
                <a:spcPts val="1200"/>
              </a:spcAft>
            </a:pPr>
            <a:r>
              <a:rPr lang="en-US" sz="2600" b="0" i="0" u="none" strike="noStrike" dirty="0">
                <a:solidFill>
                  <a:srgbClr val="000000"/>
                </a:solidFill>
                <a:effectLst/>
                <a:latin typeface="+mj-lt"/>
              </a:rPr>
              <a:t>The total electronic potential function of the crystal, </a:t>
            </a:r>
            <a:r>
              <a:rPr lang="en-US" sz="2600" b="0" i="0" u="none" strike="noStrike" dirty="0" err="1">
                <a:solidFill>
                  <a:srgbClr val="000000"/>
                </a:solidFill>
                <a:effectLst/>
                <a:latin typeface="+mj-lt"/>
              </a:rPr>
              <a:t>V</a:t>
            </a:r>
            <a:r>
              <a:rPr lang="en-US" sz="2600" b="0" i="0" u="none" strike="noStrike" baseline="-25000" dirty="0" err="1">
                <a:solidFill>
                  <a:srgbClr val="000000"/>
                </a:solidFill>
                <a:effectLst/>
                <a:latin typeface="+mj-lt"/>
              </a:rPr>
              <a:t>cry</a:t>
            </a:r>
            <a:r>
              <a:rPr lang="en-US" sz="2600" b="0" i="0" u="none" strike="noStrike" dirty="0">
                <a:solidFill>
                  <a:srgbClr val="000000"/>
                </a:solidFill>
                <a:effectLst/>
                <a:latin typeface="+mj-lt"/>
              </a:rPr>
              <a:t>, is expressed as a sum of atom-centered </a:t>
            </a:r>
            <a:r>
              <a:rPr lang="en-US" sz="2600" dirty="0">
                <a:solidFill>
                  <a:srgbClr val="000000"/>
                </a:solidFill>
                <a:latin typeface="+mj-lt"/>
              </a:rPr>
              <a:t>potential functions, V</a:t>
            </a:r>
            <a:r>
              <a:rPr lang="en-US" sz="2600" baseline="-25000" dirty="0">
                <a:solidFill>
                  <a:srgbClr val="000000"/>
                </a:solidFill>
                <a:latin typeface="+mj-lt"/>
              </a:rPr>
              <a:t>B</a:t>
            </a:r>
            <a:r>
              <a:rPr lang="en-US" sz="2600" b="0" i="0" u="none" strike="noStrike" dirty="0">
                <a:solidFill>
                  <a:srgbClr val="000000"/>
                </a:solidFill>
                <a:effectLst/>
                <a:latin typeface="+mj-lt"/>
              </a:rPr>
              <a:t>. Each atom-centered potential function is expressed as a sum of spherical Gaussian functions. Each Gaussian function, </a:t>
            </a:r>
            <a:r>
              <a:rPr lang="en-US" sz="2600" b="0" i="0" u="none" strike="noStrike" dirty="0" err="1">
                <a:solidFill>
                  <a:srgbClr val="000000"/>
                </a:solidFill>
                <a:effectLst/>
                <a:latin typeface="+mj-lt"/>
              </a:rPr>
              <a:t>i</a:t>
            </a:r>
            <a:r>
              <a:rPr lang="en-US" sz="2600" b="0" i="0" u="none" strike="noStrike" dirty="0">
                <a:solidFill>
                  <a:srgbClr val="000000"/>
                </a:solidFill>
                <a:effectLst/>
                <a:latin typeface="+mj-lt"/>
              </a:rPr>
              <a:t>, in the set of all Gaussian functions has a fixed (α</a:t>
            </a:r>
            <a:r>
              <a:rPr lang="en-US" sz="2600" b="0" i="0" u="none" strike="noStrike" baseline="-25000" dirty="0" err="1">
                <a:solidFill>
                  <a:srgbClr val="000000"/>
                </a:solidFill>
                <a:effectLst/>
                <a:latin typeface="+mj-lt"/>
              </a:rPr>
              <a:t>i</a:t>
            </a:r>
            <a:r>
              <a:rPr lang="en-US" sz="2600" b="0" i="0" u="none" strike="noStrike" dirty="0">
                <a:solidFill>
                  <a:srgbClr val="000000"/>
                </a:solidFill>
                <a:effectLst/>
                <a:latin typeface="+mj-lt"/>
              </a:rPr>
              <a:t>) coefficient but a variable (A</a:t>
            </a:r>
            <a:r>
              <a:rPr lang="en-US" sz="2600" b="0" i="0" u="none" strike="noStrike" baseline="-25000" dirty="0">
                <a:solidFill>
                  <a:srgbClr val="000000"/>
                </a:solidFill>
                <a:effectLst/>
                <a:latin typeface="+mj-lt"/>
              </a:rPr>
              <a:t>i</a:t>
            </a:r>
            <a:r>
              <a:rPr lang="en-US" sz="2600" b="0" i="0" u="none" strike="noStrike" dirty="0">
                <a:solidFill>
                  <a:srgbClr val="000000"/>
                </a:solidFill>
                <a:effectLst/>
                <a:latin typeface="+mj-lt"/>
              </a:rPr>
              <a:t>) coefficient in its functional form: A</a:t>
            </a:r>
            <a:r>
              <a:rPr lang="en-US" sz="2600" b="0" i="0" u="none" strike="noStrike" baseline="-25000" dirty="0">
                <a:solidFill>
                  <a:srgbClr val="000000"/>
                </a:solidFill>
                <a:effectLst/>
                <a:latin typeface="+mj-lt"/>
              </a:rPr>
              <a:t>i</a:t>
            </a:r>
            <a:r>
              <a:rPr lang="en-US" sz="2600" b="0" i="0" u="none" strike="noStrike" dirty="0">
                <a:solidFill>
                  <a:srgbClr val="000000"/>
                </a:solidFill>
                <a:effectLst/>
                <a:latin typeface="+mj-lt"/>
              </a:rPr>
              <a:t> exp(-α</a:t>
            </a:r>
            <a:r>
              <a:rPr lang="en-US" sz="2600" b="0" i="0" u="none" strike="noStrike" baseline="-25000" dirty="0" err="1">
                <a:solidFill>
                  <a:srgbClr val="000000"/>
                </a:solidFill>
                <a:effectLst/>
                <a:latin typeface="+mj-lt"/>
              </a:rPr>
              <a:t>i</a:t>
            </a:r>
            <a:r>
              <a:rPr lang="en-US" sz="2600" b="0" i="0" u="none" strike="noStrike" dirty="0">
                <a:solidFill>
                  <a:srgbClr val="000000"/>
                </a:solidFill>
                <a:effectLst/>
                <a:latin typeface="+mj-lt"/>
              </a:rPr>
              <a:t> r</a:t>
            </a:r>
            <a:r>
              <a:rPr lang="en-US" sz="2600" b="0" i="0" u="none" strike="noStrike" baseline="30000" dirty="0">
                <a:solidFill>
                  <a:srgbClr val="000000"/>
                </a:solidFill>
                <a:effectLst/>
                <a:latin typeface="+mj-lt"/>
              </a:rPr>
              <a:t>2</a:t>
            </a:r>
            <a:r>
              <a:rPr lang="en-US" sz="2600" b="0" i="0" u="none" strike="noStrike" dirty="0">
                <a:solidFill>
                  <a:srgbClr val="000000"/>
                </a:solidFill>
                <a:effectLst/>
                <a:latin typeface="+mj-lt"/>
              </a:rPr>
              <a:t>). The crystal potential function can be visualized as in Figure 1 and the potential function for an individual atom can be evaluated and plotted as in Figure 2. </a:t>
            </a:r>
            <a:r>
              <a:rPr lang="en-US" sz="2600" b="1" i="1" dirty="0">
                <a:solidFill>
                  <a:srgbClr val="000000"/>
                </a:solidFill>
                <a:latin typeface="+mj-lt"/>
              </a:rPr>
              <a:t>Project goal: Predict the A</a:t>
            </a:r>
            <a:r>
              <a:rPr lang="en-US" sz="2600" b="1" i="1" baseline="-25000" dirty="0">
                <a:solidFill>
                  <a:srgbClr val="000000"/>
                </a:solidFill>
                <a:latin typeface="+mj-lt"/>
              </a:rPr>
              <a:t>i</a:t>
            </a:r>
            <a:r>
              <a:rPr lang="en-US" sz="2600" b="1" i="1" dirty="0">
                <a:solidFill>
                  <a:srgbClr val="000000"/>
                </a:solidFill>
                <a:latin typeface="+mj-lt"/>
              </a:rPr>
              <a:t> coefficients using an ANN.</a:t>
            </a:r>
            <a:endParaRPr lang="en-US" sz="2600" b="1" i="1" dirty="0">
              <a:latin typeface="+mj-lt"/>
              <a:cs typeface="Calibri"/>
            </a:endParaRPr>
          </a:p>
        </p:txBody>
      </p:sp>
      <p:pic>
        <p:nvPicPr>
          <p:cNvPr id="97" name="Picture 2">
            <a:extLst>
              <a:ext uri="{FF2B5EF4-FFF2-40B4-BE49-F238E27FC236}">
                <a16:creationId xmlns:a16="http://schemas.microsoft.com/office/drawing/2014/main" id="{7E5B9AD8-D301-D6AF-5A66-1C0737552D81}"/>
              </a:ext>
            </a:extLst>
          </p:cNvPr>
          <p:cNvPicPr>
            <a:picLocks noChangeAspect="1" noChangeArrowheads="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bwMode="auto">
          <a:xfrm>
            <a:off x="15807182" y="6655617"/>
            <a:ext cx="4905741" cy="270952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oup 97">
            <a:extLst>
              <a:ext uri="{FF2B5EF4-FFF2-40B4-BE49-F238E27FC236}">
                <a16:creationId xmlns:a16="http://schemas.microsoft.com/office/drawing/2014/main" id="{5C1FC138-09AB-6656-759D-6360AA82D82B}"/>
              </a:ext>
            </a:extLst>
          </p:cNvPr>
          <p:cNvGrpSpPr>
            <a:grpSpLocks noChangeAspect="1"/>
          </p:cNvGrpSpPr>
          <p:nvPr/>
        </p:nvGrpSpPr>
        <p:grpSpPr>
          <a:xfrm>
            <a:off x="20859971" y="6589393"/>
            <a:ext cx="4508509" cy="2591239"/>
            <a:chOff x="873962" y="2438400"/>
            <a:chExt cx="8270038" cy="4753156"/>
          </a:xfrm>
        </p:grpSpPr>
        <p:sp>
          <p:nvSpPr>
            <p:cNvPr id="99" name="TextBox 98">
              <a:extLst>
                <a:ext uri="{FF2B5EF4-FFF2-40B4-BE49-F238E27FC236}">
                  <a16:creationId xmlns:a16="http://schemas.microsoft.com/office/drawing/2014/main" id="{2EEA7F05-084F-A24C-0049-B565CB150566}"/>
                </a:ext>
              </a:extLst>
            </p:cNvPr>
            <p:cNvSpPr txBox="1"/>
            <p:nvPr/>
          </p:nvSpPr>
          <p:spPr>
            <a:xfrm rot="16200000">
              <a:off x="394521" y="4317985"/>
              <a:ext cx="1648887" cy="690005"/>
            </a:xfrm>
            <a:prstGeom prst="rect">
              <a:avLst/>
            </a:prstGeom>
            <a:noFill/>
          </p:spPr>
          <p:txBody>
            <a:bodyPr wrap="square" rtlCol="0">
              <a:spAutoFit/>
            </a:bodyPr>
            <a:lstStyle/>
            <a:p>
              <a:r>
                <a:rPr lang="en-US" sz="2000" dirty="0"/>
                <a:t>Inputs</a:t>
              </a:r>
            </a:p>
          </p:txBody>
        </p:sp>
        <p:sp>
          <p:nvSpPr>
            <p:cNvPr id="100" name="TextBox 99">
              <a:extLst>
                <a:ext uri="{FF2B5EF4-FFF2-40B4-BE49-F238E27FC236}">
                  <a16:creationId xmlns:a16="http://schemas.microsoft.com/office/drawing/2014/main" id="{530DB3D8-3617-E24A-11FB-496A93809BCE}"/>
                </a:ext>
              </a:extLst>
            </p:cNvPr>
            <p:cNvSpPr txBox="1"/>
            <p:nvPr/>
          </p:nvSpPr>
          <p:spPr>
            <a:xfrm>
              <a:off x="1146020" y="6607707"/>
              <a:ext cx="1827932" cy="583849"/>
            </a:xfrm>
            <a:prstGeom prst="rect">
              <a:avLst/>
            </a:prstGeom>
            <a:noFill/>
          </p:spPr>
          <p:txBody>
            <a:bodyPr wrap="square" rtlCol="0">
              <a:spAutoFit/>
            </a:bodyPr>
            <a:lstStyle/>
            <a:p>
              <a:r>
                <a:rPr lang="en-US" sz="1600" dirty="0"/>
                <a:t>Bias Node</a:t>
              </a:r>
            </a:p>
          </p:txBody>
        </p:sp>
        <p:grpSp>
          <p:nvGrpSpPr>
            <p:cNvPr id="101" name="Group 100">
              <a:extLst>
                <a:ext uri="{FF2B5EF4-FFF2-40B4-BE49-F238E27FC236}">
                  <a16:creationId xmlns:a16="http://schemas.microsoft.com/office/drawing/2014/main" id="{D3A0481A-7E27-46F7-7C55-23BC61971BEE}"/>
                </a:ext>
              </a:extLst>
            </p:cNvPr>
            <p:cNvGrpSpPr/>
            <p:nvPr/>
          </p:nvGrpSpPr>
          <p:grpSpPr>
            <a:xfrm>
              <a:off x="1521041" y="2438400"/>
              <a:ext cx="7622959" cy="4191000"/>
              <a:chOff x="1521041" y="2438400"/>
              <a:chExt cx="7622959" cy="4191000"/>
            </a:xfrm>
          </p:grpSpPr>
          <p:grpSp>
            <p:nvGrpSpPr>
              <p:cNvPr id="102" name="Group 101">
                <a:extLst>
                  <a:ext uri="{FF2B5EF4-FFF2-40B4-BE49-F238E27FC236}">
                    <a16:creationId xmlns:a16="http://schemas.microsoft.com/office/drawing/2014/main" id="{BBB7B9FA-140C-A5FE-E24A-7ADEB7BC37AD}"/>
                  </a:ext>
                </a:extLst>
              </p:cNvPr>
              <p:cNvGrpSpPr/>
              <p:nvPr/>
            </p:nvGrpSpPr>
            <p:grpSpPr>
              <a:xfrm>
                <a:off x="1521041" y="2438400"/>
                <a:ext cx="1097277" cy="914400"/>
                <a:chOff x="1521041" y="2514600"/>
                <a:chExt cx="1097277" cy="914400"/>
              </a:xfrm>
            </p:grpSpPr>
            <p:sp>
              <p:nvSpPr>
                <p:cNvPr id="132" name="Oval 131">
                  <a:extLst>
                    <a:ext uri="{FF2B5EF4-FFF2-40B4-BE49-F238E27FC236}">
                      <a16:creationId xmlns:a16="http://schemas.microsoft.com/office/drawing/2014/main" id="{FBE24557-7BA8-A02C-505C-9B39042260F3}"/>
                    </a:ext>
                  </a:extLst>
                </p:cNvPr>
                <p:cNvSpPr>
                  <a:spLocks noChangeAspect="1"/>
                </p:cNvSpPr>
                <p:nvPr/>
              </p:nvSpPr>
              <p:spPr>
                <a:xfrm>
                  <a:off x="1521041" y="2514600"/>
                  <a:ext cx="914400" cy="914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E13FE750-3747-654E-7CB6-250EFAD06EAE}"/>
                    </a:ext>
                  </a:extLst>
                </p:cNvPr>
                <p:cNvSpPr txBox="1"/>
                <p:nvPr/>
              </p:nvSpPr>
              <p:spPr>
                <a:xfrm>
                  <a:off x="1667508" y="2674627"/>
                  <a:ext cx="950810" cy="583849"/>
                </a:xfrm>
                <a:prstGeom prst="rect">
                  <a:avLst/>
                </a:prstGeom>
                <a:noFill/>
              </p:spPr>
              <p:txBody>
                <a:bodyPr wrap="square" rtlCol="0">
                  <a:spAutoFit/>
                </a:bodyPr>
                <a:lstStyle/>
                <a:p>
                  <a:r>
                    <a:rPr lang="en-US" sz="1600" dirty="0">
                      <a:solidFill>
                        <a:schemeClr val="bg1"/>
                      </a:solidFill>
                      <a:latin typeface="Times New Roman" pitchFamily="18" charset="0"/>
                      <a:cs typeface="Times New Roman" pitchFamily="18" charset="0"/>
                    </a:rPr>
                    <a:t>X</a:t>
                  </a:r>
                  <a:r>
                    <a:rPr lang="en-US" sz="1600" baseline="-25000" dirty="0">
                      <a:solidFill>
                        <a:schemeClr val="bg1"/>
                      </a:solidFill>
                      <a:latin typeface="Times New Roman" pitchFamily="18" charset="0"/>
                      <a:cs typeface="Times New Roman" pitchFamily="18" charset="0"/>
                    </a:rPr>
                    <a:t>3</a:t>
                  </a:r>
                </a:p>
              </p:txBody>
            </p:sp>
          </p:grpSp>
          <p:grpSp>
            <p:nvGrpSpPr>
              <p:cNvPr id="103" name="Group 102">
                <a:extLst>
                  <a:ext uri="{FF2B5EF4-FFF2-40B4-BE49-F238E27FC236}">
                    <a16:creationId xmlns:a16="http://schemas.microsoft.com/office/drawing/2014/main" id="{C82FD2A2-749F-68E3-D47E-DDB666BD5C95}"/>
                  </a:ext>
                </a:extLst>
              </p:cNvPr>
              <p:cNvGrpSpPr/>
              <p:nvPr/>
            </p:nvGrpSpPr>
            <p:grpSpPr>
              <a:xfrm>
                <a:off x="1521041" y="3581400"/>
                <a:ext cx="1026805" cy="914400"/>
                <a:chOff x="1521041" y="2514600"/>
                <a:chExt cx="1026805" cy="914400"/>
              </a:xfrm>
            </p:grpSpPr>
            <p:sp>
              <p:nvSpPr>
                <p:cNvPr id="130" name="Oval 129">
                  <a:extLst>
                    <a:ext uri="{FF2B5EF4-FFF2-40B4-BE49-F238E27FC236}">
                      <a16:creationId xmlns:a16="http://schemas.microsoft.com/office/drawing/2014/main" id="{503ADCEC-7E72-53EE-40EC-04BA51B19B09}"/>
                    </a:ext>
                  </a:extLst>
                </p:cNvPr>
                <p:cNvSpPr>
                  <a:spLocks noChangeAspect="1"/>
                </p:cNvSpPr>
                <p:nvPr/>
              </p:nvSpPr>
              <p:spPr>
                <a:xfrm>
                  <a:off x="1521041" y="2514600"/>
                  <a:ext cx="914400" cy="914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2227D683-8381-427F-AA5E-B417DD3CD26C}"/>
                    </a:ext>
                  </a:extLst>
                </p:cNvPr>
                <p:cNvSpPr txBox="1"/>
                <p:nvPr/>
              </p:nvSpPr>
              <p:spPr>
                <a:xfrm>
                  <a:off x="1686500" y="2656640"/>
                  <a:ext cx="861346" cy="583849"/>
                </a:xfrm>
                <a:prstGeom prst="rect">
                  <a:avLst/>
                </a:prstGeom>
                <a:noFill/>
              </p:spPr>
              <p:txBody>
                <a:bodyPr wrap="square" rtlCol="0">
                  <a:spAutoFit/>
                </a:bodyPr>
                <a:lstStyle/>
                <a:p>
                  <a:r>
                    <a:rPr lang="en-US" sz="1600" dirty="0">
                      <a:solidFill>
                        <a:schemeClr val="bg1"/>
                      </a:solidFill>
                      <a:latin typeface="Times New Roman" pitchFamily="18" charset="0"/>
                      <a:cs typeface="Times New Roman" pitchFamily="18" charset="0"/>
                    </a:rPr>
                    <a:t>X</a:t>
                  </a:r>
                  <a:r>
                    <a:rPr lang="en-US" sz="1600" baseline="-25000" dirty="0">
                      <a:solidFill>
                        <a:schemeClr val="bg1"/>
                      </a:solidFill>
                      <a:latin typeface="Times New Roman" pitchFamily="18" charset="0"/>
                      <a:cs typeface="Times New Roman" pitchFamily="18" charset="0"/>
                    </a:rPr>
                    <a:t>2</a:t>
                  </a:r>
                </a:p>
              </p:txBody>
            </p:sp>
          </p:grpSp>
          <p:grpSp>
            <p:nvGrpSpPr>
              <p:cNvPr id="104" name="Group 103">
                <a:extLst>
                  <a:ext uri="{FF2B5EF4-FFF2-40B4-BE49-F238E27FC236}">
                    <a16:creationId xmlns:a16="http://schemas.microsoft.com/office/drawing/2014/main" id="{E6924A3F-F13B-676C-D2BD-3BE9977F4393}"/>
                  </a:ext>
                </a:extLst>
              </p:cNvPr>
              <p:cNvGrpSpPr/>
              <p:nvPr/>
            </p:nvGrpSpPr>
            <p:grpSpPr>
              <a:xfrm>
                <a:off x="1521041" y="4648200"/>
                <a:ext cx="939415" cy="914400"/>
                <a:chOff x="1521041" y="2514600"/>
                <a:chExt cx="939415" cy="914400"/>
              </a:xfrm>
            </p:grpSpPr>
            <p:sp>
              <p:nvSpPr>
                <p:cNvPr id="128" name="Oval 127">
                  <a:extLst>
                    <a:ext uri="{FF2B5EF4-FFF2-40B4-BE49-F238E27FC236}">
                      <a16:creationId xmlns:a16="http://schemas.microsoft.com/office/drawing/2014/main" id="{3D945BA3-528B-ACF7-3DBA-703AF6B02FE1}"/>
                    </a:ext>
                  </a:extLst>
                </p:cNvPr>
                <p:cNvSpPr>
                  <a:spLocks noChangeAspect="1"/>
                </p:cNvSpPr>
                <p:nvPr/>
              </p:nvSpPr>
              <p:spPr>
                <a:xfrm>
                  <a:off x="1521041" y="2514600"/>
                  <a:ext cx="914400" cy="914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6EF1332A-16D6-4611-940F-A60996345BB2}"/>
                    </a:ext>
                  </a:extLst>
                </p:cNvPr>
                <p:cNvSpPr txBox="1"/>
                <p:nvPr/>
              </p:nvSpPr>
              <p:spPr>
                <a:xfrm>
                  <a:off x="1701990" y="2672569"/>
                  <a:ext cx="758466" cy="583849"/>
                </a:xfrm>
                <a:prstGeom prst="rect">
                  <a:avLst/>
                </a:prstGeom>
                <a:noFill/>
              </p:spPr>
              <p:txBody>
                <a:bodyPr wrap="square" rtlCol="0">
                  <a:spAutoFit/>
                </a:bodyPr>
                <a:lstStyle/>
                <a:p>
                  <a:r>
                    <a:rPr lang="en-US" sz="1600" dirty="0">
                      <a:solidFill>
                        <a:schemeClr val="bg1"/>
                      </a:solidFill>
                      <a:latin typeface="Times New Roman" pitchFamily="18" charset="0"/>
                      <a:cs typeface="Times New Roman" pitchFamily="18" charset="0"/>
                    </a:rPr>
                    <a:t>X</a:t>
                  </a:r>
                  <a:r>
                    <a:rPr lang="en-US" sz="1600" baseline="-25000" dirty="0">
                      <a:solidFill>
                        <a:schemeClr val="bg1"/>
                      </a:solidFill>
                      <a:latin typeface="Times New Roman" pitchFamily="18" charset="0"/>
                      <a:cs typeface="Times New Roman" pitchFamily="18" charset="0"/>
                    </a:rPr>
                    <a:t>1</a:t>
                  </a:r>
                </a:p>
              </p:txBody>
            </p:sp>
          </p:grpSp>
          <p:grpSp>
            <p:nvGrpSpPr>
              <p:cNvPr id="105" name="Group 104">
                <a:extLst>
                  <a:ext uri="{FF2B5EF4-FFF2-40B4-BE49-F238E27FC236}">
                    <a16:creationId xmlns:a16="http://schemas.microsoft.com/office/drawing/2014/main" id="{5C44C203-8943-036E-DB00-5A84F7B20B03}"/>
                  </a:ext>
                </a:extLst>
              </p:cNvPr>
              <p:cNvGrpSpPr/>
              <p:nvPr/>
            </p:nvGrpSpPr>
            <p:grpSpPr>
              <a:xfrm>
                <a:off x="1521041" y="5715000"/>
                <a:ext cx="995234" cy="914400"/>
                <a:chOff x="1521041" y="2514600"/>
                <a:chExt cx="995234" cy="914400"/>
              </a:xfrm>
            </p:grpSpPr>
            <p:sp>
              <p:nvSpPr>
                <p:cNvPr id="126" name="Oval 125">
                  <a:extLst>
                    <a:ext uri="{FF2B5EF4-FFF2-40B4-BE49-F238E27FC236}">
                      <a16:creationId xmlns:a16="http://schemas.microsoft.com/office/drawing/2014/main" id="{6A4239E7-CCA9-2B3D-4565-3A3653DE3E99}"/>
                    </a:ext>
                  </a:extLst>
                </p:cNvPr>
                <p:cNvSpPr>
                  <a:spLocks noChangeAspect="1"/>
                </p:cNvSpPr>
                <p:nvPr/>
              </p:nvSpPr>
              <p:spPr>
                <a:xfrm>
                  <a:off x="1521041" y="2514600"/>
                  <a:ext cx="914400" cy="914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CE3CE69F-62E7-9595-D38D-5A3F10288F6B}"/>
                    </a:ext>
                  </a:extLst>
                </p:cNvPr>
                <p:cNvSpPr txBox="1"/>
                <p:nvPr/>
              </p:nvSpPr>
              <p:spPr>
                <a:xfrm>
                  <a:off x="1718068" y="2672704"/>
                  <a:ext cx="798207" cy="583849"/>
                </a:xfrm>
                <a:prstGeom prst="rect">
                  <a:avLst/>
                </a:prstGeom>
                <a:noFill/>
              </p:spPr>
              <p:txBody>
                <a:bodyPr wrap="square" rtlCol="0">
                  <a:spAutoFit/>
                </a:bodyPr>
                <a:lstStyle/>
                <a:p>
                  <a:r>
                    <a:rPr lang="en-US" sz="1600" dirty="0">
                      <a:solidFill>
                        <a:schemeClr val="bg1"/>
                      </a:solidFill>
                      <a:latin typeface="Times New Roman" pitchFamily="18" charset="0"/>
                      <a:cs typeface="Times New Roman" pitchFamily="18" charset="0"/>
                    </a:rPr>
                    <a:t>X</a:t>
                  </a:r>
                  <a:r>
                    <a:rPr lang="en-US" sz="1600" baseline="-25000" dirty="0">
                      <a:solidFill>
                        <a:schemeClr val="bg1"/>
                      </a:solidFill>
                      <a:latin typeface="Times New Roman" pitchFamily="18" charset="0"/>
                      <a:cs typeface="Times New Roman" pitchFamily="18" charset="0"/>
                    </a:rPr>
                    <a:t>0</a:t>
                  </a:r>
                </a:p>
              </p:txBody>
            </p:sp>
          </p:grpSp>
          <p:grpSp>
            <p:nvGrpSpPr>
              <p:cNvPr id="106" name="Group 105">
                <a:extLst>
                  <a:ext uri="{FF2B5EF4-FFF2-40B4-BE49-F238E27FC236}">
                    <a16:creationId xmlns:a16="http://schemas.microsoft.com/office/drawing/2014/main" id="{4619729A-4283-F9DD-8080-ACCD7F9D4C4B}"/>
                  </a:ext>
                </a:extLst>
              </p:cNvPr>
              <p:cNvGrpSpPr/>
              <p:nvPr/>
            </p:nvGrpSpPr>
            <p:grpSpPr>
              <a:xfrm>
                <a:off x="2435441" y="2852561"/>
                <a:ext cx="6708559" cy="3319639"/>
                <a:chOff x="2435441" y="2852561"/>
                <a:chExt cx="6708559" cy="3319639"/>
              </a:xfrm>
            </p:grpSpPr>
            <p:sp>
              <p:nvSpPr>
                <p:cNvPr id="107" name="Oval 106">
                  <a:extLst>
                    <a:ext uri="{FF2B5EF4-FFF2-40B4-BE49-F238E27FC236}">
                      <a16:creationId xmlns:a16="http://schemas.microsoft.com/office/drawing/2014/main" id="{F85DBC19-4EE1-A727-59FE-009CD4F81657}"/>
                    </a:ext>
                  </a:extLst>
                </p:cNvPr>
                <p:cNvSpPr/>
                <p:nvPr/>
              </p:nvSpPr>
              <p:spPr>
                <a:xfrm>
                  <a:off x="4010488" y="3733800"/>
                  <a:ext cx="3048000" cy="1724055"/>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60596B5E-0E04-AE55-6970-48010702CACD}"/>
                    </a:ext>
                  </a:extLst>
                </p:cNvPr>
                <p:cNvCxnSpPr/>
                <p:nvPr/>
              </p:nvCxnSpPr>
              <p:spPr>
                <a:xfrm>
                  <a:off x="5534488" y="3997404"/>
                  <a:ext cx="0" cy="118419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9" name="Object 108">
                  <a:extLst>
                    <a:ext uri="{FF2B5EF4-FFF2-40B4-BE49-F238E27FC236}">
                      <a16:creationId xmlns:a16="http://schemas.microsoft.com/office/drawing/2014/main" id="{E84B04C8-78DD-406E-A8AC-9808E8BA07A0}"/>
                    </a:ext>
                  </a:extLst>
                </p:cNvPr>
                <p:cNvGraphicFramePr>
                  <a:graphicFrameLocks noChangeAspect="1"/>
                </p:cNvGraphicFramePr>
                <p:nvPr>
                  <p:extLst>
                    <p:ext uri="{D42A27DB-BD31-4B8C-83A1-F6EECF244321}">
                      <p14:modId xmlns:p14="http://schemas.microsoft.com/office/powerpoint/2010/main" val="2994865317"/>
                    </p:ext>
                  </p:extLst>
                </p:nvPr>
              </p:nvGraphicFramePr>
              <p:xfrm>
                <a:off x="5791200" y="4317199"/>
                <a:ext cx="786652" cy="544605"/>
              </p:xfrm>
              <a:graphic>
                <a:graphicData uri="http://schemas.openxmlformats.org/presentationml/2006/ole">
                  <mc:AlternateContent xmlns:mc="http://schemas.openxmlformats.org/markup-compatibility/2006">
                    <mc:Choice xmlns:v="urn:schemas-microsoft-com:vml" Requires="v">
                      <p:oleObj name="Equation" r:id="rId22" imgW="330120" imgH="228600" progId="Equation.DSMT4">
                        <p:embed/>
                      </p:oleObj>
                    </mc:Choice>
                    <mc:Fallback>
                      <p:oleObj name="Equation" r:id="rId22" imgW="330120" imgH="228600" progId="Equation.DSMT4">
                        <p:embed/>
                        <p:pic>
                          <p:nvPicPr>
                            <p:cNvPr id="109" name="Object 108">
                              <a:extLst>
                                <a:ext uri="{FF2B5EF4-FFF2-40B4-BE49-F238E27FC236}">
                                  <a16:creationId xmlns:a16="http://schemas.microsoft.com/office/drawing/2014/main" id="{E84B04C8-78DD-406E-A8AC-9808E8BA07A0}"/>
                                </a:ext>
                              </a:extLst>
                            </p:cNvPr>
                            <p:cNvPicPr/>
                            <p:nvPr/>
                          </p:nvPicPr>
                          <p:blipFill>
                            <a:blip r:embed="rId23"/>
                            <a:stretch>
                              <a:fillRect/>
                            </a:stretch>
                          </p:blipFill>
                          <p:spPr>
                            <a:xfrm>
                              <a:off x="5791200" y="4317199"/>
                              <a:ext cx="786652" cy="544605"/>
                            </a:xfrm>
                            <a:prstGeom prst="rect">
                              <a:avLst/>
                            </a:prstGeom>
                          </p:spPr>
                        </p:pic>
                      </p:oleObj>
                    </mc:Fallback>
                  </mc:AlternateContent>
                </a:graphicData>
              </a:graphic>
            </p:graphicFrame>
            <p:graphicFrame>
              <p:nvGraphicFramePr>
                <p:cNvPr id="110" name="Object 109">
                  <a:extLst>
                    <a:ext uri="{FF2B5EF4-FFF2-40B4-BE49-F238E27FC236}">
                      <a16:creationId xmlns:a16="http://schemas.microsoft.com/office/drawing/2014/main" id="{2ACCCB6A-3548-4CAD-7C73-325A59A02D75}"/>
                    </a:ext>
                  </a:extLst>
                </p:cNvPr>
                <p:cNvGraphicFramePr>
                  <a:graphicFrameLocks noChangeAspect="1"/>
                </p:cNvGraphicFramePr>
                <p:nvPr>
                  <p:extLst>
                    <p:ext uri="{D42A27DB-BD31-4B8C-83A1-F6EECF244321}">
                      <p14:modId xmlns:p14="http://schemas.microsoft.com/office/powerpoint/2010/main" val="3188557309"/>
                    </p:ext>
                  </p:extLst>
                </p:nvPr>
              </p:nvGraphicFramePr>
              <p:xfrm>
                <a:off x="4572000" y="4263080"/>
                <a:ext cx="544513" cy="652843"/>
              </p:xfrm>
              <a:graphic>
                <a:graphicData uri="http://schemas.openxmlformats.org/presentationml/2006/ole">
                  <mc:AlternateContent xmlns:mc="http://schemas.openxmlformats.org/markup-compatibility/2006">
                    <mc:Choice xmlns:v="urn:schemas-microsoft-com:vml" Requires="v">
                      <p:oleObj name="Equation" r:id="rId24" imgW="126720" imgH="152280" progId="Equation.DSMT4">
                        <p:embed/>
                      </p:oleObj>
                    </mc:Choice>
                    <mc:Fallback>
                      <p:oleObj name="Equation" r:id="rId24" imgW="126720" imgH="152280" progId="Equation.DSMT4">
                        <p:embed/>
                        <p:pic>
                          <p:nvPicPr>
                            <p:cNvPr id="110" name="Object 109">
                              <a:extLst>
                                <a:ext uri="{FF2B5EF4-FFF2-40B4-BE49-F238E27FC236}">
                                  <a16:creationId xmlns:a16="http://schemas.microsoft.com/office/drawing/2014/main" id="{2ACCCB6A-3548-4CAD-7C73-325A59A02D75}"/>
                                </a:ext>
                              </a:extLst>
                            </p:cNvPr>
                            <p:cNvPicPr>
                              <a:picLocks noChangeAspect="1" noChangeArrowheads="1"/>
                            </p:cNvPicPr>
                            <p:nvPr/>
                          </p:nvPicPr>
                          <p:blipFill>
                            <a:blip r:embed="rId25"/>
                            <a:srcRect/>
                            <a:stretch>
                              <a:fillRect/>
                            </a:stretch>
                          </p:blipFill>
                          <p:spPr bwMode="auto">
                            <a:xfrm>
                              <a:off x="4572000" y="4263080"/>
                              <a:ext cx="544513" cy="652843"/>
                            </a:xfrm>
                            <a:prstGeom prst="rect">
                              <a:avLst/>
                            </a:prstGeom>
                            <a:noFill/>
                            <a:ln>
                              <a:noFill/>
                            </a:ln>
                          </p:spPr>
                        </p:pic>
                      </p:oleObj>
                    </mc:Fallback>
                  </mc:AlternateContent>
                </a:graphicData>
              </a:graphic>
            </p:graphicFrame>
            <p:cxnSp>
              <p:nvCxnSpPr>
                <p:cNvPr id="111" name="Straight Connector 110">
                  <a:extLst>
                    <a:ext uri="{FF2B5EF4-FFF2-40B4-BE49-F238E27FC236}">
                      <a16:creationId xmlns:a16="http://schemas.microsoft.com/office/drawing/2014/main" id="{ECF9DFE0-9AC2-E9BC-C818-BCECEF50ABD9}"/>
                    </a:ext>
                  </a:extLst>
                </p:cNvPr>
                <p:cNvCxnSpPr>
                  <a:stCxn id="132" idx="6"/>
                  <a:endCxn id="107" idx="1"/>
                </p:cNvCxnSpPr>
                <p:nvPr/>
              </p:nvCxnSpPr>
              <p:spPr>
                <a:xfrm>
                  <a:off x="2435441" y="2895600"/>
                  <a:ext cx="2021416" cy="1090682"/>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FEA05F6-462E-5C45-D933-AD645BBAA99E}"/>
                    </a:ext>
                  </a:extLst>
                </p:cNvPr>
                <p:cNvCxnSpPr>
                  <a:stCxn id="130" idx="6"/>
                </p:cNvCxnSpPr>
                <p:nvPr/>
              </p:nvCxnSpPr>
              <p:spPr>
                <a:xfrm>
                  <a:off x="2435441" y="4038600"/>
                  <a:ext cx="1679359" cy="200055"/>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58A80D-A405-B92E-8A94-E70937A42013}"/>
                    </a:ext>
                  </a:extLst>
                </p:cNvPr>
                <p:cNvCxnSpPr>
                  <a:stCxn id="128" idx="6"/>
                </p:cNvCxnSpPr>
                <p:nvPr/>
              </p:nvCxnSpPr>
              <p:spPr>
                <a:xfrm flipV="1">
                  <a:off x="2435441" y="4953001"/>
                  <a:ext cx="1679360" cy="152401"/>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3C26408-4B65-848F-6605-F420DAD9FFEB}"/>
                    </a:ext>
                  </a:extLst>
                </p:cNvPr>
                <p:cNvCxnSpPr>
                  <a:stCxn id="126" idx="6"/>
                  <a:endCxn id="107" idx="3"/>
                </p:cNvCxnSpPr>
                <p:nvPr/>
              </p:nvCxnSpPr>
              <p:spPr>
                <a:xfrm flipV="1">
                  <a:off x="2435441" y="5205373"/>
                  <a:ext cx="2021416" cy="966827"/>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02844478-5E2A-5B6C-EDBC-807967EDE076}"/>
                    </a:ext>
                  </a:extLst>
                </p:cNvPr>
                <p:cNvSpPr txBox="1"/>
                <p:nvPr/>
              </p:nvSpPr>
              <p:spPr>
                <a:xfrm>
                  <a:off x="3272900" y="2852561"/>
                  <a:ext cx="950810" cy="690005"/>
                </a:xfrm>
                <a:prstGeom prst="rect">
                  <a:avLst/>
                </a:prstGeom>
                <a:noFill/>
              </p:spPr>
              <p:txBody>
                <a:bodyPr wrap="square" rtlCol="0">
                  <a:spAutoFit/>
                </a:bodyPr>
                <a:lstStyle/>
                <a:p>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3</a:t>
                  </a:r>
                </a:p>
              </p:txBody>
            </p:sp>
            <p:sp>
              <p:nvSpPr>
                <p:cNvPr id="116" name="TextBox 115">
                  <a:extLst>
                    <a:ext uri="{FF2B5EF4-FFF2-40B4-BE49-F238E27FC236}">
                      <a16:creationId xmlns:a16="http://schemas.microsoft.com/office/drawing/2014/main" id="{93AA2B03-394C-D30D-9608-944EA93039DB}"/>
                    </a:ext>
                  </a:extLst>
                </p:cNvPr>
                <p:cNvSpPr txBox="1"/>
                <p:nvPr/>
              </p:nvSpPr>
              <p:spPr>
                <a:xfrm>
                  <a:off x="2942338" y="3517918"/>
                  <a:ext cx="950810" cy="690005"/>
                </a:xfrm>
                <a:prstGeom prst="rect">
                  <a:avLst/>
                </a:prstGeom>
                <a:noFill/>
              </p:spPr>
              <p:txBody>
                <a:bodyPr wrap="square" rtlCol="0">
                  <a:spAutoFit/>
                </a:bodyPr>
                <a:lstStyle/>
                <a:p>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2</a:t>
                  </a:r>
                </a:p>
              </p:txBody>
            </p:sp>
            <p:sp>
              <p:nvSpPr>
                <p:cNvPr id="117" name="TextBox 116">
                  <a:extLst>
                    <a:ext uri="{FF2B5EF4-FFF2-40B4-BE49-F238E27FC236}">
                      <a16:creationId xmlns:a16="http://schemas.microsoft.com/office/drawing/2014/main" id="{F516753A-CE45-6EA9-8D95-320D55622E29}"/>
                    </a:ext>
                  </a:extLst>
                </p:cNvPr>
                <p:cNvSpPr txBox="1"/>
                <p:nvPr/>
              </p:nvSpPr>
              <p:spPr>
                <a:xfrm>
                  <a:off x="2853417" y="4299939"/>
                  <a:ext cx="987641" cy="690005"/>
                </a:xfrm>
                <a:prstGeom prst="rect">
                  <a:avLst/>
                </a:prstGeom>
                <a:noFill/>
              </p:spPr>
              <p:txBody>
                <a:bodyPr wrap="square" rtlCol="0">
                  <a:spAutoFit/>
                </a:bodyPr>
                <a:lstStyle/>
                <a:p>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1</a:t>
                  </a:r>
                </a:p>
              </p:txBody>
            </p:sp>
            <p:sp>
              <p:nvSpPr>
                <p:cNvPr id="118" name="TextBox 117">
                  <a:extLst>
                    <a:ext uri="{FF2B5EF4-FFF2-40B4-BE49-F238E27FC236}">
                      <a16:creationId xmlns:a16="http://schemas.microsoft.com/office/drawing/2014/main" id="{81952D12-9B64-D4AA-BC64-BA70425E3910}"/>
                    </a:ext>
                  </a:extLst>
                </p:cNvPr>
                <p:cNvSpPr txBox="1"/>
                <p:nvPr/>
              </p:nvSpPr>
              <p:spPr>
                <a:xfrm>
                  <a:off x="2817017" y="5075009"/>
                  <a:ext cx="932023" cy="690005"/>
                </a:xfrm>
                <a:prstGeom prst="rect">
                  <a:avLst/>
                </a:prstGeom>
                <a:noFill/>
              </p:spPr>
              <p:txBody>
                <a:bodyPr wrap="square" rtlCol="0">
                  <a:spAutoFit/>
                </a:bodyPr>
                <a:lstStyle/>
                <a:p>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0</a:t>
                  </a:r>
                </a:p>
              </p:txBody>
            </p:sp>
            <p:cxnSp>
              <p:nvCxnSpPr>
                <p:cNvPr id="119" name="Straight Connector 118">
                  <a:extLst>
                    <a:ext uri="{FF2B5EF4-FFF2-40B4-BE49-F238E27FC236}">
                      <a16:creationId xmlns:a16="http://schemas.microsoft.com/office/drawing/2014/main" id="{EF148B77-0E14-E35D-64EA-92BAB8EC38DB}"/>
                    </a:ext>
                  </a:extLst>
                </p:cNvPr>
                <p:cNvCxnSpPr>
                  <a:stCxn id="107" idx="6"/>
                </p:cNvCxnSpPr>
                <p:nvPr/>
              </p:nvCxnSpPr>
              <p:spPr>
                <a:xfrm flipV="1">
                  <a:off x="7058488" y="4589502"/>
                  <a:ext cx="1247312" cy="632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AA4400B0-94B7-1375-C8AA-ACEF9EECAECC}"/>
                    </a:ext>
                  </a:extLst>
                </p:cNvPr>
                <p:cNvSpPr txBox="1"/>
                <p:nvPr/>
              </p:nvSpPr>
              <p:spPr>
                <a:xfrm>
                  <a:off x="6997132" y="3992263"/>
                  <a:ext cx="1760634" cy="583849"/>
                </a:xfrm>
                <a:prstGeom prst="rect">
                  <a:avLst/>
                </a:prstGeom>
                <a:noFill/>
              </p:spPr>
              <p:txBody>
                <a:bodyPr wrap="square" rtlCol="0">
                  <a:spAutoFit/>
                </a:bodyPr>
                <a:lstStyle/>
                <a:p>
                  <a:r>
                    <a:rPr lang="en-US" sz="1600" dirty="0"/>
                    <a:t>Output</a:t>
                  </a:r>
                </a:p>
              </p:txBody>
            </p:sp>
            <p:sp>
              <p:nvSpPr>
                <p:cNvPr id="121" name="TextBox 120">
                  <a:extLst>
                    <a:ext uri="{FF2B5EF4-FFF2-40B4-BE49-F238E27FC236}">
                      <a16:creationId xmlns:a16="http://schemas.microsoft.com/office/drawing/2014/main" id="{ECE5C93D-0182-6862-1217-A1E3F7E25898}"/>
                    </a:ext>
                  </a:extLst>
                </p:cNvPr>
                <p:cNvSpPr txBox="1"/>
                <p:nvPr/>
              </p:nvSpPr>
              <p:spPr>
                <a:xfrm>
                  <a:off x="7485933" y="4512944"/>
                  <a:ext cx="732761" cy="690005"/>
                </a:xfrm>
                <a:prstGeom prst="rect">
                  <a:avLst/>
                </a:prstGeom>
                <a:noFill/>
              </p:spPr>
              <p:txBody>
                <a:bodyPr wrap="square" rtlCol="0">
                  <a:spAutoFit/>
                </a:bodyPr>
                <a:lstStyle/>
                <a:p>
                  <a:r>
                    <a:rPr lang="en-US" sz="2000" dirty="0">
                      <a:latin typeface="Times New Roman" pitchFamily="18" charset="0"/>
                      <a:cs typeface="Times New Roman" pitchFamily="18" charset="0"/>
                    </a:rPr>
                    <a:t>z</a:t>
                  </a:r>
                  <a:endParaRPr lang="en-US" sz="2000" baseline="-25000" dirty="0">
                    <a:latin typeface="Times New Roman" pitchFamily="18" charset="0"/>
                    <a:cs typeface="Times New Roman" pitchFamily="18" charset="0"/>
                  </a:endParaRPr>
                </a:p>
              </p:txBody>
            </p:sp>
            <p:cxnSp>
              <p:nvCxnSpPr>
                <p:cNvPr id="122" name="Straight Connector 121">
                  <a:extLst>
                    <a:ext uri="{FF2B5EF4-FFF2-40B4-BE49-F238E27FC236}">
                      <a16:creationId xmlns:a16="http://schemas.microsoft.com/office/drawing/2014/main" id="{F4DFC74F-2268-74B8-BC64-4AF49E74AA7B}"/>
                    </a:ext>
                  </a:extLst>
                </p:cNvPr>
                <p:cNvCxnSpPr/>
                <p:nvPr/>
              </p:nvCxnSpPr>
              <p:spPr>
                <a:xfrm flipV="1">
                  <a:off x="8305800" y="3733800"/>
                  <a:ext cx="792332" cy="855703"/>
                </a:xfrm>
                <a:prstGeom prst="line">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BF4911A-8BA6-E1CF-E72E-F1E23057114C}"/>
                    </a:ext>
                  </a:extLst>
                </p:cNvPr>
                <p:cNvCxnSpPr/>
                <p:nvPr/>
              </p:nvCxnSpPr>
              <p:spPr>
                <a:xfrm flipV="1">
                  <a:off x="8305800" y="4345956"/>
                  <a:ext cx="792332" cy="249872"/>
                </a:xfrm>
                <a:prstGeom prst="line">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76BDEDA-7247-35AE-3A66-124A4E67BBE3}"/>
                    </a:ext>
                  </a:extLst>
                </p:cNvPr>
                <p:cNvCxnSpPr/>
                <p:nvPr/>
              </p:nvCxnSpPr>
              <p:spPr>
                <a:xfrm>
                  <a:off x="8305800" y="4589503"/>
                  <a:ext cx="792332" cy="213053"/>
                </a:xfrm>
                <a:prstGeom prst="line">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59F1A61-2078-4F4E-1F2C-A8AE7D4F4384}"/>
                    </a:ext>
                  </a:extLst>
                </p:cNvPr>
                <p:cNvCxnSpPr/>
                <p:nvPr/>
              </p:nvCxnSpPr>
              <p:spPr>
                <a:xfrm>
                  <a:off x="8305800" y="4589502"/>
                  <a:ext cx="838200" cy="715953"/>
                </a:xfrm>
                <a:prstGeom prst="line">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grpSp>
      <p:grpSp>
        <p:nvGrpSpPr>
          <p:cNvPr id="134" name="Group 133">
            <a:extLst>
              <a:ext uri="{FF2B5EF4-FFF2-40B4-BE49-F238E27FC236}">
                <a16:creationId xmlns:a16="http://schemas.microsoft.com/office/drawing/2014/main" id="{5C489E57-DCF0-0F21-E9E7-8BE29878B66A}"/>
              </a:ext>
            </a:extLst>
          </p:cNvPr>
          <p:cNvGrpSpPr/>
          <p:nvPr/>
        </p:nvGrpSpPr>
        <p:grpSpPr>
          <a:xfrm>
            <a:off x="25146530" y="6448037"/>
            <a:ext cx="2823295" cy="3047196"/>
            <a:chOff x="6983982" y="-300899"/>
            <a:chExt cx="2823295" cy="3047196"/>
          </a:xfrm>
        </p:grpSpPr>
        <p:graphicFrame>
          <p:nvGraphicFramePr>
            <p:cNvPr id="135" name="Object 134">
              <a:extLst>
                <a:ext uri="{FF2B5EF4-FFF2-40B4-BE49-F238E27FC236}">
                  <a16:creationId xmlns:a16="http://schemas.microsoft.com/office/drawing/2014/main" id="{974F286C-3103-CEFB-E67C-BF53CFA64053}"/>
                </a:ext>
              </a:extLst>
            </p:cNvPr>
            <p:cNvGraphicFramePr>
              <a:graphicFrameLocks noChangeAspect="1"/>
            </p:cNvGraphicFramePr>
            <p:nvPr>
              <p:extLst>
                <p:ext uri="{D42A27DB-BD31-4B8C-83A1-F6EECF244321}">
                  <p14:modId xmlns:p14="http://schemas.microsoft.com/office/powerpoint/2010/main" val="2666821505"/>
                </p:ext>
              </p:extLst>
            </p:nvPr>
          </p:nvGraphicFramePr>
          <p:xfrm>
            <a:off x="7334758" y="1902688"/>
            <a:ext cx="2298214" cy="843609"/>
          </p:xfrm>
          <a:graphic>
            <a:graphicData uri="http://schemas.openxmlformats.org/presentationml/2006/ole">
              <mc:AlternateContent xmlns:mc="http://schemas.openxmlformats.org/markup-compatibility/2006">
                <mc:Choice xmlns:v="urn:schemas-microsoft-com:vml" Requires="v">
                  <p:oleObj name="Equation" r:id="rId26" imgW="1384200" imgH="507960" progId="Equation.DSMT4">
                    <p:embed/>
                  </p:oleObj>
                </mc:Choice>
                <mc:Fallback>
                  <p:oleObj name="Equation" r:id="rId26" imgW="1384200" imgH="507960" progId="Equation.DSMT4">
                    <p:embed/>
                    <p:pic>
                      <p:nvPicPr>
                        <p:cNvPr id="135" name="Object 134">
                          <a:extLst>
                            <a:ext uri="{FF2B5EF4-FFF2-40B4-BE49-F238E27FC236}">
                              <a16:creationId xmlns:a16="http://schemas.microsoft.com/office/drawing/2014/main" id="{974F286C-3103-CEFB-E67C-BF53CFA64053}"/>
                            </a:ext>
                          </a:extLst>
                        </p:cNvPr>
                        <p:cNvPicPr/>
                        <p:nvPr/>
                      </p:nvPicPr>
                      <p:blipFill>
                        <a:blip r:embed="rId27"/>
                        <a:stretch>
                          <a:fillRect/>
                        </a:stretch>
                      </p:blipFill>
                      <p:spPr>
                        <a:xfrm>
                          <a:off x="7334758" y="1902688"/>
                          <a:ext cx="2298214" cy="843609"/>
                        </a:xfrm>
                        <a:prstGeom prst="rect">
                          <a:avLst/>
                        </a:prstGeom>
                      </p:spPr>
                    </p:pic>
                  </p:oleObj>
                </mc:Fallback>
              </mc:AlternateContent>
            </a:graphicData>
          </a:graphic>
        </p:graphicFrame>
        <p:graphicFrame>
          <p:nvGraphicFramePr>
            <p:cNvPr id="136" name="Object 135">
              <a:extLst>
                <a:ext uri="{FF2B5EF4-FFF2-40B4-BE49-F238E27FC236}">
                  <a16:creationId xmlns:a16="http://schemas.microsoft.com/office/drawing/2014/main" id="{D4845C25-074C-9EBE-5D1C-116DAA0C3C57}"/>
                </a:ext>
              </a:extLst>
            </p:cNvPr>
            <p:cNvGraphicFramePr>
              <a:graphicFrameLocks noChangeAspect="1"/>
            </p:cNvGraphicFramePr>
            <p:nvPr>
              <p:extLst>
                <p:ext uri="{D42A27DB-BD31-4B8C-83A1-F6EECF244321}">
                  <p14:modId xmlns:p14="http://schemas.microsoft.com/office/powerpoint/2010/main" val="2042827698"/>
                </p:ext>
              </p:extLst>
            </p:nvPr>
          </p:nvGraphicFramePr>
          <p:xfrm>
            <a:off x="6983982" y="-300899"/>
            <a:ext cx="2823295" cy="2482451"/>
          </p:xfrm>
          <a:graphic>
            <a:graphicData uri="http://schemas.openxmlformats.org/presentationml/2006/ole">
              <mc:AlternateContent xmlns:mc="http://schemas.openxmlformats.org/markup-compatibility/2006">
                <mc:Choice xmlns:v="urn:schemas-microsoft-com:vml" Requires="v">
                  <p:oleObj name="Graph" r:id="rId28" imgW="3758400" imgH="3304800" progId="Origin50.Graph">
                    <p:embed/>
                  </p:oleObj>
                </mc:Choice>
                <mc:Fallback>
                  <p:oleObj name="Graph" r:id="rId28" imgW="3758400" imgH="3304800" progId="Origin50.Graph">
                    <p:embed/>
                    <p:pic>
                      <p:nvPicPr>
                        <p:cNvPr id="136" name="Object 135">
                          <a:extLst>
                            <a:ext uri="{FF2B5EF4-FFF2-40B4-BE49-F238E27FC236}">
                              <a16:creationId xmlns:a16="http://schemas.microsoft.com/office/drawing/2014/main" id="{D4845C25-074C-9EBE-5D1C-116DAA0C3C57}"/>
                            </a:ext>
                          </a:extLst>
                        </p:cNvPr>
                        <p:cNvPicPr/>
                        <p:nvPr/>
                      </p:nvPicPr>
                      <p:blipFill>
                        <a:blip r:embed="rId29"/>
                        <a:stretch>
                          <a:fillRect/>
                        </a:stretch>
                      </p:blipFill>
                      <p:spPr>
                        <a:xfrm>
                          <a:off x="6983982" y="-300899"/>
                          <a:ext cx="2823295" cy="2482451"/>
                        </a:xfrm>
                        <a:prstGeom prst="rect">
                          <a:avLst/>
                        </a:prstGeom>
                      </p:spPr>
                    </p:pic>
                  </p:oleObj>
                </mc:Fallback>
              </mc:AlternateContent>
            </a:graphicData>
          </a:graphic>
        </p:graphicFrame>
      </p:grpSp>
      <p:sp>
        <p:nvSpPr>
          <p:cNvPr id="233" name="TextBox 232">
            <a:extLst>
              <a:ext uri="{FF2B5EF4-FFF2-40B4-BE49-F238E27FC236}">
                <a16:creationId xmlns:a16="http://schemas.microsoft.com/office/drawing/2014/main" id="{6325BE5E-480E-F0C8-472F-A7CB59FBC6DD}"/>
              </a:ext>
            </a:extLst>
          </p:cNvPr>
          <p:cNvSpPr txBox="1"/>
          <p:nvPr/>
        </p:nvSpPr>
        <p:spPr>
          <a:xfrm>
            <a:off x="15825227" y="9764675"/>
            <a:ext cx="120467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mj-lt"/>
              </a:rPr>
              <a:t>Figure 3: (Left) Cartoon sketch of a biological neuron; (Upper Right) Abstract schematic of a single artificial neuron with a hyperbolic tangent based transfer function; (Right) Abstract schematic of an ANN.</a:t>
            </a:r>
          </a:p>
        </p:txBody>
      </p:sp>
      <p:sp>
        <p:nvSpPr>
          <p:cNvPr id="234" name="TextBox 233">
            <a:extLst>
              <a:ext uri="{FF2B5EF4-FFF2-40B4-BE49-F238E27FC236}">
                <a16:creationId xmlns:a16="http://schemas.microsoft.com/office/drawing/2014/main" id="{86E896A7-8D08-9D62-B63F-2589EE294623}"/>
              </a:ext>
            </a:extLst>
          </p:cNvPr>
          <p:cNvSpPr txBox="1"/>
          <p:nvPr/>
        </p:nvSpPr>
        <p:spPr>
          <a:xfrm>
            <a:off x="15800717" y="11055089"/>
            <a:ext cx="11582400" cy="838200"/>
          </a:xfrm>
          <a:prstGeom prst="rect">
            <a:avLst/>
          </a:prstGeom>
          <a:noFill/>
        </p:spPr>
        <p:txBody>
          <a:bodyPr wrap="square" lIns="0" tIns="0" rIns="0" bIns="0" rtlCol="0">
            <a:noAutofit/>
          </a:bodyPr>
          <a:lstStyle/>
          <a:p>
            <a:pPr algn="ctr"/>
            <a:r>
              <a:rPr lang="en-US" sz="4800" b="1" dirty="0">
                <a:latin typeface="Californian FB" pitchFamily="18" charset="0"/>
              </a:rPr>
              <a:t>Bispectrum Components</a:t>
            </a:r>
            <a:endParaRPr lang="en-US" sz="2800" dirty="0">
              <a:latin typeface="Californian FB"/>
            </a:endParaRPr>
          </a:p>
        </p:txBody>
      </p:sp>
      <p:sp>
        <p:nvSpPr>
          <p:cNvPr id="235" name="TextBox 234">
            <a:extLst>
              <a:ext uri="{FF2B5EF4-FFF2-40B4-BE49-F238E27FC236}">
                <a16:creationId xmlns:a16="http://schemas.microsoft.com/office/drawing/2014/main" id="{17A36836-FB44-6833-6A1D-02AC37A7B9B9}"/>
              </a:ext>
            </a:extLst>
          </p:cNvPr>
          <p:cNvSpPr txBox="1"/>
          <p:nvPr/>
        </p:nvSpPr>
        <p:spPr>
          <a:xfrm>
            <a:off x="29892329" y="5277431"/>
            <a:ext cx="11668125"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latin typeface="+mj-lt"/>
              </a:rPr>
              <a:t>A collection of different pure silicon models are used for  computing </a:t>
            </a:r>
            <a:r>
              <a:rPr lang="en-US" sz="2600" dirty="0" err="1">
                <a:latin typeface="+mj-lt"/>
              </a:rPr>
              <a:t>bispectrum</a:t>
            </a:r>
            <a:r>
              <a:rPr lang="en-US" sz="2600" dirty="0">
                <a:latin typeface="+mj-lt"/>
              </a:rPr>
              <a:t> </a:t>
            </a:r>
            <a:r>
              <a:rPr lang="en-US" sz="2600" dirty="0" err="1">
                <a:latin typeface="+mj-lt"/>
              </a:rPr>
              <a:t>compoenty</a:t>
            </a:r>
            <a:r>
              <a:rPr lang="en-US" sz="2600" dirty="0">
                <a:latin typeface="+mj-lt"/>
              </a:rPr>
              <a:t> and used them as training input feature for ANN model training</a:t>
            </a:r>
          </a:p>
        </p:txBody>
      </p:sp>
      <p:pic>
        <p:nvPicPr>
          <p:cNvPr id="236" name="Picture 2" descr="C:\Users\rulisp\Documents\CPG Projects\Si\a-Si\From H2O-new4\origBL-Model.png">
            <a:extLst>
              <a:ext uri="{FF2B5EF4-FFF2-40B4-BE49-F238E27FC236}">
                <a16:creationId xmlns:a16="http://schemas.microsoft.com/office/drawing/2014/main" id="{B4A479B8-C8D7-84E6-A1CF-613231FD2047}"/>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1072405" y="9135958"/>
            <a:ext cx="2743200" cy="2694123"/>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3" descr="C:\Users\rulisp\Documents\CPG Projects\Si\a-Si\From H2O-new4\avgBL-Model.png">
            <a:extLst>
              <a:ext uri="{FF2B5EF4-FFF2-40B4-BE49-F238E27FC236}">
                <a16:creationId xmlns:a16="http://schemas.microsoft.com/office/drawing/2014/main" id="{50F25A04-BC83-DCC6-9179-7A31DCBCE9A7}"/>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4044205" y="9211981"/>
            <a:ext cx="2743200" cy="2542073"/>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rulisp\Documents\CPG Projects\Si\a-Si\From H2O-new4\subAvgBL-Model.png">
            <a:extLst>
              <a:ext uri="{FF2B5EF4-FFF2-40B4-BE49-F238E27FC236}">
                <a16:creationId xmlns:a16="http://schemas.microsoft.com/office/drawing/2014/main" id="{60550383-91F0-83A5-912F-00B9238A18EC}"/>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37016005" y="9211981"/>
            <a:ext cx="2743200" cy="2650299"/>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3" descr="C:\Users\rulisp\Documents\CPG Projects\Si\Si-SI\180-passDef\180-passDef.png">
            <a:extLst>
              <a:ext uri="{FF2B5EF4-FFF2-40B4-BE49-F238E27FC236}">
                <a16:creationId xmlns:a16="http://schemas.microsoft.com/office/drawing/2014/main" id="{D5EE75BF-0A17-EBCC-B2CF-1E7D51EBAD65}"/>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5848621" y="6394658"/>
            <a:ext cx="5720567" cy="2221133"/>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 descr="C:\Users\rulisp\Documents\CPG Projects\Si\Si-I4\I4.png">
            <a:extLst>
              <a:ext uri="{FF2B5EF4-FFF2-40B4-BE49-F238E27FC236}">
                <a16:creationId xmlns:a16="http://schemas.microsoft.com/office/drawing/2014/main" id="{6CFA1D5D-57A5-E7AD-2E4F-30F2FE303E4E}"/>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32765525" y="6324826"/>
            <a:ext cx="2702060" cy="2513368"/>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3" descr="C:\Users\rulisp\Documents\ESG Projects\Si\Cryst-Si.png">
            <a:extLst>
              <a:ext uri="{FF2B5EF4-FFF2-40B4-BE49-F238E27FC236}">
                <a16:creationId xmlns:a16="http://schemas.microsoft.com/office/drawing/2014/main" id="{62763BE3-4681-4C36-0477-0034811075DC}"/>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9784427" y="6276899"/>
            <a:ext cx="2686913" cy="2688999"/>
          </a:xfrm>
          <a:prstGeom prst="rect">
            <a:avLst/>
          </a:prstGeom>
          <a:noFill/>
          <a:extLst>
            <a:ext uri="{909E8E84-426E-40DD-AFC4-6F175D3DCCD1}">
              <a14:hiddenFill xmlns:a14="http://schemas.microsoft.com/office/drawing/2010/main">
                <a:solidFill>
                  <a:srgbClr val="FFFFFF"/>
                </a:solidFill>
              </a14:hiddenFill>
            </a:ext>
          </a:extLst>
        </p:spPr>
      </p:pic>
      <p:sp>
        <p:nvSpPr>
          <p:cNvPr id="242" name="TextBox 241">
            <a:extLst>
              <a:ext uri="{FF2B5EF4-FFF2-40B4-BE49-F238E27FC236}">
                <a16:creationId xmlns:a16="http://schemas.microsoft.com/office/drawing/2014/main" id="{D80E667E-331E-2979-DA56-6DE64A5AEA36}"/>
              </a:ext>
            </a:extLst>
          </p:cNvPr>
          <p:cNvSpPr txBox="1"/>
          <p:nvPr/>
        </p:nvSpPr>
        <p:spPr>
          <a:xfrm>
            <a:off x="29621460" y="12089831"/>
            <a:ext cx="1199147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mj-lt"/>
              </a:rPr>
              <a:t>Figure 4: Six different models of pure silicon. (A) Crystalline silicon; (B) Crystalline silicon with an I4 set of self interstitial silicon; (C) A model of silicon with a passive defect; (D – F) Identically structured models of pure Si with uniform scaling of bond lengths from largest (Bottom Left) to the standard bond length (Bottom Middle) to compressed bond lengths (Bottom Right). </a:t>
            </a:r>
          </a:p>
        </p:txBody>
      </p:sp>
      <p:sp>
        <p:nvSpPr>
          <p:cNvPr id="11" name="TextBox 10">
            <a:extLst>
              <a:ext uri="{FF2B5EF4-FFF2-40B4-BE49-F238E27FC236}">
                <a16:creationId xmlns:a16="http://schemas.microsoft.com/office/drawing/2014/main" id="{A25A7CEF-E341-1E7B-1875-2BB0C18B8B30}"/>
              </a:ext>
            </a:extLst>
          </p:cNvPr>
          <p:cNvSpPr txBox="1"/>
          <p:nvPr/>
        </p:nvSpPr>
        <p:spPr>
          <a:xfrm>
            <a:off x="15904062" y="16383103"/>
            <a:ext cx="79880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err="1">
                <a:latin typeface="Calibri"/>
                <a:ea typeface="+mn-lt"/>
                <a:cs typeface="+mn-lt"/>
              </a:rPr>
              <a:t>Bispectrum</a:t>
            </a:r>
            <a:r>
              <a:rPr lang="en-US" sz="2800" b="1" dirty="0">
                <a:latin typeface="Calibri"/>
                <a:ea typeface="+mn-lt"/>
                <a:cs typeface="+mn-lt"/>
              </a:rPr>
              <a:t> - S(O)4</a:t>
            </a:r>
            <a:endParaRPr lang="en-US" sz="2800" b="1" dirty="0">
              <a:latin typeface="Calibri"/>
              <a:cs typeface="Calibri"/>
            </a:endParaRPr>
          </a:p>
        </p:txBody>
      </p:sp>
      <p:sp>
        <p:nvSpPr>
          <p:cNvPr id="14" name="Rectangle: Rounded Corners 62">
            <a:extLst>
              <a:ext uri="{FF2B5EF4-FFF2-40B4-BE49-F238E27FC236}">
                <a16:creationId xmlns:a16="http://schemas.microsoft.com/office/drawing/2014/main" id="{75727013-2778-46DD-9D8D-120CF3305A53}"/>
              </a:ext>
            </a:extLst>
          </p:cNvPr>
          <p:cNvSpPr/>
          <p:nvPr/>
        </p:nvSpPr>
        <p:spPr>
          <a:xfrm>
            <a:off x="16843934" y="26724335"/>
            <a:ext cx="3107681" cy="1349820"/>
          </a:xfrm>
          <a:prstGeom prst="roundRect">
            <a:avLst/>
          </a:prstGeom>
          <a:solidFill>
            <a:srgbClr val="EBC3C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600" dirty="0">
                <a:solidFill>
                  <a:schemeClr val="tx1"/>
                </a:solidFill>
                <a:latin typeface="Calibri"/>
                <a:cs typeface="Calibri"/>
              </a:rPr>
              <a:t>Test Accuracy</a:t>
            </a:r>
          </a:p>
        </p:txBody>
      </p:sp>
      <p:sp>
        <p:nvSpPr>
          <p:cNvPr id="16" name="Rectangle: Rounded Corners 11">
            <a:extLst>
              <a:ext uri="{FF2B5EF4-FFF2-40B4-BE49-F238E27FC236}">
                <a16:creationId xmlns:a16="http://schemas.microsoft.com/office/drawing/2014/main" id="{5CD90DB0-26EF-EA7E-5407-CA164139343C}"/>
              </a:ext>
            </a:extLst>
          </p:cNvPr>
          <p:cNvSpPr/>
          <p:nvPr/>
        </p:nvSpPr>
        <p:spPr>
          <a:xfrm>
            <a:off x="16287059" y="24959133"/>
            <a:ext cx="2014101" cy="965477"/>
          </a:xfrm>
          <a:prstGeom prst="roundRect">
            <a:avLst/>
          </a:prstGeom>
          <a:solidFill>
            <a:srgbClr val="F5F1B5"/>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solidFill>
                  <a:schemeClr val="tx1"/>
                </a:solidFill>
                <a:latin typeface="Calibri"/>
                <a:cs typeface="Calibri"/>
              </a:rPr>
              <a:t>Data Preparation</a:t>
            </a:r>
          </a:p>
        </p:txBody>
      </p:sp>
      <p:sp>
        <p:nvSpPr>
          <p:cNvPr id="17" name="Rectangle: Rounded Corners 29">
            <a:extLst>
              <a:ext uri="{FF2B5EF4-FFF2-40B4-BE49-F238E27FC236}">
                <a16:creationId xmlns:a16="http://schemas.microsoft.com/office/drawing/2014/main" id="{8082F353-EC93-913D-F3B9-20B0F705B2A4}"/>
              </a:ext>
            </a:extLst>
          </p:cNvPr>
          <p:cNvSpPr/>
          <p:nvPr/>
        </p:nvSpPr>
        <p:spPr>
          <a:xfrm>
            <a:off x="19011336" y="24786983"/>
            <a:ext cx="1880558" cy="1360224"/>
          </a:xfrm>
          <a:prstGeom prst="roundRect">
            <a:avLst/>
          </a:prstGeom>
          <a:solidFill>
            <a:srgbClr val="F5F1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000000"/>
                </a:solidFill>
                <a:latin typeface="Calibri"/>
                <a:ea typeface="+mn-lt"/>
                <a:cs typeface="+mn-lt"/>
              </a:rPr>
              <a:t>Input Parameters</a:t>
            </a:r>
          </a:p>
        </p:txBody>
      </p:sp>
      <p:sp>
        <p:nvSpPr>
          <p:cNvPr id="18" name="Rectangle: Rounded Corners 32">
            <a:extLst>
              <a:ext uri="{FF2B5EF4-FFF2-40B4-BE49-F238E27FC236}">
                <a16:creationId xmlns:a16="http://schemas.microsoft.com/office/drawing/2014/main" id="{721090BC-55C0-B19E-12B9-F532B0148F7B}"/>
              </a:ext>
            </a:extLst>
          </p:cNvPr>
          <p:cNvSpPr/>
          <p:nvPr/>
        </p:nvSpPr>
        <p:spPr>
          <a:xfrm>
            <a:off x="21749184" y="24917607"/>
            <a:ext cx="5313870" cy="1121433"/>
          </a:xfrm>
          <a:prstGeom prst="roundRect">
            <a:avLst/>
          </a:prstGeom>
          <a:solidFill>
            <a:srgbClr val="D8F7D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600" dirty="0">
                <a:solidFill>
                  <a:schemeClr val="tx1"/>
                </a:solidFill>
                <a:latin typeface="Calibri"/>
                <a:ea typeface="+mn-lt"/>
                <a:cs typeface="+mn-lt"/>
              </a:rPr>
              <a:t>Coupling Coefficients </a:t>
            </a:r>
            <a:endParaRPr lang="en-US" sz="2600" dirty="0">
              <a:solidFill>
                <a:schemeClr val="tx1"/>
              </a:solidFill>
              <a:latin typeface="Calibri"/>
              <a:cs typeface="Calibri"/>
            </a:endParaRPr>
          </a:p>
          <a:p>
            <a:pPr algn="ctr"/>
            <a:endParaRPr lang="en-US" sz="2600" dirty="0">
              <a:solidFill>
                <a:schemeClr val="tx1"/>
              </a:solidFill>
              <a:latin typeface="Calibri"/>
              <a:cs typeface="Calibri"/>
            </a:endParaRPr>
          </a:p>
        </p:txBody>
      </p:sp>
      <p:pic>
        <p:nvPicPr>
          <p:cNvPr id="19" name="Picture 34">
            <a:extLst>
              <a:ext uri="{FF2B5EF4-FFF2-40B4-BE49-F238E27FC236}">
                <a16:creationId xmlns:a16="http://schemas.microsoft.com/office/drawing/2014/main" id="{D9DC6DBB-0727-8EF2-F738-9E4334F5F1F8}"/>
              </a:ext>
            </a:extLst>
          </p:cNvPr>
          <p:cNvPicPr>
            <a:picLocks noChangeAspect="1"/>
          </p:cNvPicPr>
          <p:nvPr/>
        </p:nvPicPr>
        <p:blipFill>
          <a:blip r:embed="rId36"/>
          <a:stretch>
            <a:fillRect/>
          </a:stretch>
        </p:blipFill>
        <p:spPr>
          <a:xfrm>
            <a:off x="22525562" y="25452852"/>
            <a:ext cx="3761113" cy="413984"/>
          </a:xfrm>
          <a:prstGeom prst="rect">
            <a:avLst/>
          </a:prstGeom>
        </p:spPr>
      </p:pic>
      <p:sp>
        <p:nvSpPr>
          <p:cNvPr id="20" name="Rectangle: Rounded Corners 34">
            <a:extLst>
              <a:ext uri="{FF2B5EF4-FFF2-40B4-BE49-F238E27FC236}">
                <a16:creationId xmlns:a16="http://schemas.microsoft.com/office/drawing/2014/main" id="{F79BF81A-0D20-AB57-AFC2-6B94E6DC4D6F}"/>
              </a:ext>
            </a:extLst>
          </p:cNvPr>
          <p:cNvSpPr/>
          <p:nvPr/>
        </p:nvSpPr>
        <p:spPr>
          <a:xfrm>
            <a:off x="21008287" y="26743010"/>
            <a:ext cx="6158914" cy="1121433"/>
          </a:xfrm>
          <a:prstGeom prst="roundRect">
            <a:avLst/>
          </a:prstGeom>
          <a:solidFill>
            <a:srgbClr val="D8F7D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600" dirty="0">
                <a:solidFill>
                  <a:schemeClr val="tx1"/>
                </a:solidFill>
                <a:latin typeface="Calibri"/>
                <a:ea typeface="+mn-lt"/>
                <a:cs typeface="+mn-lt"/>
              </a:rPr>
              <a:t>Rotational Matrix U via Wigner D function</a:t>
            </a:r>
            <a:endParaRPr lang="en-US" sz="2600" dirty="0">
              <a:solidFill>
                <a:schemeClr val="tx1"/>
              </a:solidFill>
              <a:latin typeface="Calibri"/>
              <a:cs typeface="Calibri"/>
            </a:endParaRPr>
          </a:p>
          <a:p>
            <a:pPr algn="ctr"/>
            <a:endParaRPr lang="en-US" sz="2600" dirty="0">
              <a:solidFill>
                <a:schemeClr val="tx1"/>
              </a:solidFill>
              <a:latin typeface="Calibri"/>
              <a:cs typeface="Calibri"/>
            </a:endParaRPr>
          </a:p>
        </p:txBody>
      </p:sp>
      <p:pic>
        <p:nvPicPr>
          <p:cNvPr id="21" name="Picture 43">
            <a:extLst>
              <a:ext uri="{FF2B5EF4-FFF2-40B4-BE49-F238E27FC236}">
                <a16:creationId xmlns:a16="http://schemas.microsoft.com/office/drawing/2014/main" id="{E097230F-6827-BF60-1A7A-A3D85CDCEC54}"/>
              </a:ext>
            </a:extLst>
          </p:cNvPr>
          <p:cNvPicPr>
            <a:picLocks noChangeAspect="1"/>
          </p:cNvPicPr>
          <p:nvPr/>
        </p:nvPicPr>
        <p:blipFill>
          <a:blip r:embed="rId37"/>
          <a:stretch>
            <a:fillRect/>
          </a:stretch>
        </p:blipFill>
        <p:spPr>
          <a:xfrm>
            <a:off x="21844728" y="27143438"/>
            <a:ext cx="4658257" cy="650495"/>
          </a:xfrm>
          <a:prstGeom prst="rect">
            <a:avLst/>
          </a:prstGeom>
        </p:spPr>
      </p:pic>
      <p:sp>
        <p:nvSpPr>
          <p:cNvPr id="22" name="Rectangle: Rounded Corners 43">
            <a:extLst>
              <a:ext uri="{FF2B5EF4-FFF2-40B4-BE49-F238E27FC236}">
                <a16:creationId xmlns:a16="http://schemas.microsoft.com/office/drawing/2014/main" id="{170722CA-EA39-78E7-1540-C298D54ADCEE}"/>
              </a:ext>
            </a:extLst>
          </p:cNvPr>
          <p:cNvSpPr/>
          <p:nvPr/>
        </p:nvSpPr>
        <p:spPr>
          <a:xfrm>
            <a:off x="21096375" y="28747387"/>
            <a:ext cx="6018824" cy="1708029"/>
          </a:xfrm>
          <a:prstGeom prst="roundRect">
            <a:avLst/>
          </a:prstGeom>
          <a:solidFill>
            <a:srgbClr val="D8F7D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600" dirty="0">
                <a:solidFill>
                  <a:schemeClr val="tx1"/>
                </a:solidFill>
                <a:latin typeface="Calibri"/>
                <a:ea typeface="+mn-lt"/>
                <a:cs typeface="+mn-lt"/>
              </a:rPr>
              <a:t>Expansion Coefficients</a:t>
            </a:r>
          </a:p>
          <a:p>
            <a:pPr algn="ctr"/>
            <a:endParaRPr lang="en-US" sz="2600" dirty="0">
              <a:solidFill>
                <a:schemeClr val="tx1"/>
              </a:solidFill>
              <a:latin typeface="Calibri"/>
              <a:cs typeface="Calibri"/>
            </a:endParaRPr>
          </a:p>
        </p:txBody>
      </p:sp>
      <p:pic>
        <p:nvPicPr>
          <p:cNvPr id="23" name="Picture 45">
            <a:extLst>
              <a:ext uri="{FF2B5EF4-FFF2-40B4-BE49-F238E27FC236}">
                <a16:creationId xmlns:a16="http://schemas.microsoft.com/office/drawing/2014/main" id="{FC906F11-ED92-4551-6BCC-27BF1CF770DA}"/>
              </a:ext>
            </a:extLst>
          </p:cNvPr>
          <p:cNvPicPr>
            <a:picLocks noChangeAspect="1"/>
          </p:cNvPicPr>
          <p:nvPr/>
        </p:nvPicPr>
        <p:blipFill>
          <a:blip r:embed="rId38"/>
          <a:stretch>
            <a:fillRect/>
          </a:stretch>
        </p:blipFill>
        <p:spPr>
          <a:xfrm>
            <a:off x="22082590" y="29278737"/>
            <a:ext cx="4451228" cy="1043176"/>
          </a:xfrm>
          <a:prstGeom prst="rect">
            <a:avLst/>
          </a:prstGeom>
        </p:spPr>
      </p:pic>
      <p:sp>
        <p:nvSpPr>
          <p:cNvPr id="24" name="Rectangle: Rounded Corners 45">
            <a:extLst>
              <a:ext uri="{FF2B5EF4-FFF2-40B4-BE49-F238E27FC236}">
                <a16:creationId xmlns:a16="http://schemas.microsoft.com/office/drawing/2014/main" id="{604A4394-0DB3-D540-37D5-FFD224E8C237}"/>
              </a:ext>
            </a:extLst>
          </p:cNvPr>
          <p:cNvSpPr/>
          <p:nvPr/>
        </p:nvSpPr>
        <p:spPr>
          <a:xfrm>
            <a:off x="16747403" y="28985763"/>
            <a:ext cx="3300745" cy="1374073"/>
          </a:xfrm>
          <a:prstGeom prst="roundRect">
            <a:avLst/>
          </a:prstGeom>
          <a:solidFill>
            <a:srgbClr val="D8F7D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600" dirty="0">
                <a:solidFill>
                  <a:schemeClr val="tx1"/>
                </a:solidFill>
                <a:latin typeface="Calibri"/>
                <a:cs typeface="Calibri"/>
              </a:rPr>
              <a:t>Generation of </a:t>
            </a:r>
            <a:r>
              <a:rPr lang="en-US" sz="2600" dirty="0" err="1">
                <a:solidFill>
                  <a:schemeClr val="tx1"/>
                </a:solidFill>
                <a:latin typeface="Calibri"/>
                <a:cs typeface="Calibri"/>
              </a:rPr>
              <a:t>Bispectrum</a:t>
            </a:r>
            <a:endParaRPr lang="en-US" sz="2600" dirty="0">
              <a:solidFill>
                <a:schemeClr val="tx1"/>
              </a:solidFill>
              <a:latin typeface="Calibri"/>
              <a:cs typeface="Calibri"/>
            </a:endParaRPr>
          </a:p>
          <a:p>
            <a:pPr algn="ctr"/>
            <a:r>
              <a:rPr lang="en-US" sz="2600" dirty="0">
                <a:solidFill>
                  <a:schemeClr val="tx1"/>
                </a:solidFill>
                <a:latin typeface="Calibri"/>
                <a:cs typeface="Calibri"/>
              </a:rPr>
              <a:t>Coefficients  </a:t>
            </a:r>
          </a:p>
        </p:txBody>
      </p:sp>
      <p:sp>
        <p:nvSpPr>
          <p:cNvPr id="25" name="Arrow: Right 48">
            <a:extLst>
              <a:ext uri="{FF2B5EF4-FFF2-40B4-BE49-F238E27FC236}">
                <a16:creationId xmlns:a16="http://schemas.microsoft.com/office/drawing/2014/main" id="{116A603E-E465-C455-BF91-CEC87BA01973}"/>
              </a:ext>
            </a:extLst>
          </p:cNvPr>
          <p:cNvSpPr/>
          <p:nvPr/>
        </p:nvSpPr>
        <p:spPr>
          <a:xfrm>
            <a:off x="18388522" y="25349303"/>
            <a:ext cx="448573" cy="22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52">
            <a:extLst>
              <a:ext uri="{FF2B5EF4-FFF2-40B4-BE49-F238E27FC236}">
                <a16:creationId xmlns:a16="http://schemas.microsoft.com/office/drawing/2014/main" id="{5DD9443B-DC4D-4CD3-ECFD-AACC9660D6B8}"/>
              </a:ext>
            </a:extLst>
          </p:cNvPr>
          <p:cNvSpPr/>
          <p:nvPr/>
        </p:nvSpPr>
        <p:spPr>
          <a:xfrm rot="5400000">
            <a:off x="24061712" y="28297777"/>
            <a:ext cx="448573" cy="22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53">
            <a:extLst>
              <a:ext uri="{FF2B5EF4-FFF2-40B4-BE49-F238E27FC236}">
                <a16:creationId xmlns:a16="http://schemas.microsoft.com/office/drawing/2014/main" id="{5CDFF919-9EEB-C6A2-B452-B01565993A98}"/>
              </a:ext>
            </a:extLst>
          </p:cNvPr>
          <p:cNvSpPr/>
          <p:nvPr/>
        </p:nvSpPr>
        <p:spPr>
          <a:xfrm rot="16200000">
            <a:off x="18189017" y="28415170"/>
            <a:ext cx="448573" cy="22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55">
            <a:extLst>
              <a:ext uri="{FF2B5EF4-FFF2-40B4-BE49-F238E27FC236}">
                <a16:creationId xmlns:a16="http://schemas.microsoft.com/office/drawing/2014/main" id="{EA56EA37-BCB6-BD56-FED8-DE3FEFCAC743}"/>
              </a:ext>
            </a:extLst>
          </p:cNvPr>
          <p:cNvSpPr/>
          <p:nvPr/>
        </p:nvSpPr>
        <p:spPr>
          <a:xfrm rot="10800000">
            <a:off x="20376085" y="29677013"/>
            <a:ext cx="448573" cy="22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62">
            <a:extLst>
              <a:ext uri="{FF2B5EF4-FFF2-40B4-BE49-F238E27FC236}">
                <a16:creationId xmlns:a16="http://schemas.microsoft.com/office/drawing/2014/main" id="{F1A34C65-8DCC-1401-8584-7ADFC7B94A19}"/>
              </a:ext>
            </a:extLst>
          </p:cNvPr>
          <p:cNvPicPr>
            <a:picLocks noChangeAspect="1"/>
          </p:cNvPicPr>
          <p:nvPr/>
        </p:nvPicPr>
        <p:blipFill>
          <a:blip r:embed="rId39"/>
          <a:stretch>
            <a:fillRect/>
          </a:stretch>
        </p:blipFill>
        <p:spPr>
          <a:xfrm>
            <a:off x="17086926" y="27273288"/>
            <a:ext cx="2743199" cy="646204"/>
          </a:xfrm>
          <a:prstGeom prst="rect">
            <a:avLst/>
          </a:prstGeom>
        </p:spPr>
      </p:pic>
      <p:sp>
        <p:nvSpPr>
          <p:cNvPr id="40" name="Arrow: Right 35">
            <a:extLst>
              <a:ext uri="{FF2B5EF4-FFF2-40B4-BE49-F238E27FC236}">
                <a16:creationId xmlns:a16="http://schemas.microsoft.com/office/drawing/2014/main" id="{7C782C99-FCC7-1E85-3433-F59C7662F282}"/>
              </a:ext>
            </a:extLst>
          </p:cNvPr>
          <p:cNvSpPr/>
          <p:nvPr/>
        </p:nvSpPr>
        <p:spPr>
          <a:xfrm rot="5400000">
            <a:off x="23975600" y="26309677"/>
            <a:ext cx="448573" cy="22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4E544D5-5904-ADF8-8278-C21B02883A31}"/>
              </a:ext>
            </a:extLst>
          </p:cNvPr>
          <p:cNvSpPr txBox="1"/>
          <p:nvPr/>
        </p:nvSpPr>
        <p:spPr>
          <a:xfrm>
            <a:off x="17406455" y="31078942"/>
            <a:ext cx="23141354" cy="461665"/>
          </a:xfrm>
          <a:prstGeom prst="rect">
            <a:avLst/>
          </a:prstGeom>
          <a:noFill/>
        </p:spPr>
        <p:txBody>
          <a:bodyPr wrap="square">
            <a:spAutoFit/>
          </a:bodyPr>
          <a:lstStyle/>
          <a:p>
            <a:r>
              <a:rPr lang="en-US" sz="2400" dirty="0">
                <a:latin typeface="Calibri"/>
                <a:cs typeface="Calibri"/>
              </a:rPr>
              <a:t>Figure 4: </a:t>
            </a:r>
            <a:r>
              <a:rPr lang="en-US" sz="2400" dirty="0" err="1">
                <a:latin typeface="Calibri"/>
                <a:cs typeface="Calibri"/>
              </a:rPr>
              <a:t>Bispectrum</a:t>
            </a:r>
            <a:r>
              <a:rPr lang="en-US" sz="2400" dirty="0">
                <a:latin typeface="Calibri"/>
                <a:cs typeface="Calibri"/>
              </a:rPr>
              <a:t> calculation framework for a chosen center atom  </a:t>
            </a:r>
            <a:endParaRPr lang="en-US" sz="2400" dirty="0"/>
          </a:p>
        </p:txBody>
      </p:sp>
      <p:sp>
        <p:nvSpPr>
          <p:cNvPr id="80" name="TextBox 79">
            <a:extLst>
              <a:ext uri="{FF2B5EF4-FFF2-40B4-BE49-F238E27FC236}">
                <a16:creationId xmlns:a16="http://schemas.microsoft.com/office/drawing/2014/main" id="{3E0F80E6-5836-3FDE-3AB5-C918DFBFF9EC}"/>
              </a:ext>
            </a:extLst>
          </p:cNvPr>
          <p:cNvSpPr txBox="1"/>
          <p:nvPr/>
        </p:nvSpPr>
        <p:spPr>
          <a:xfrm>
            <a:off x="29847361" y="27066627"/>
            <a:ext cx="11837067" cy="3293209"/>
          </a:xfrm>
          <a:prstGeom prst="rect">
            <a:avLst/>
          </a:prstGeom>
          <a:noFill/>
        </p:spPr>
        <p:txBody>
          <a:bodyPr wrap="square">
            <a:spAutoFit/>
          </a:bodyPr>
          <a:lstStyle/>
          <a:p>
            <a:pPr>
              <a:buFont typeface="+mj-lt"/>
              <a:buAutoNum type="arabicPeriod"/>
            </a:pPr>
            <a:r>
              <a:rPr lang="en-US" sz="2600" dirty="0">
                <a:latin typeface="+mj-lt"/>
              </a:rPr>
              <a:t>Study the expansion density function in hyper-spherical harmonic.</a:t>
            </a:r>
          </a:p>
          <a:p>
            <a:pPr>
              <a:buFont typeface="+mj-lt"/>
              <a:buAutoNum type="arabicPeriod"/>
            </a:pPr>
            <a:r>
              <a:rPr lang="en-US" sz="2600" dirty="0">
                <a:latin typeface="+mj-lt"/>
              </a:rPr>
              <a:t>Visualize the relationship between the </a:t>
            </a:r>
            <a:r>
              <a:rPr lang="en-US" sz="2600" dirty="0" err="1">
                <a:latin typeface="+mj-lt"/>
              </a:rPr>
              <a:t>bispectrum</a:t>
            </a:r>
            <a:r>
              <a:rPr lang="en-US" sz="2600" dirty="0">
                <a:latin typeface="+mj-lt"/>
              </a:rPr>
              <a:t> component and input parameters, such as the band limit.</a:t>
            </a:r>
          </a:p>
          <a:p>
            <a:pPr>
              <a:buFont typeface="+mj-lt"/>
              <a:buAutoNum type="arabicPeriod"/>
            </a:pPr>
            <a:r>
              <a:rPr lang="en-US" sz="2600" dirty="0">
                <a:latin typeface="+mj-lt"/>
              </a:rPr>
              <a:t>Define a neural network architecture that is suitable for our purposes.</a:t>
            </a:r>
          </a:p>
          <a:p>
            <a:pPr>
              <a:buFont typeface="+mj-lt"/>
              <a:buAutoNum type="arabicPeriod"/>
            </a:pPr>
            <a:r>
              <a:rPr lang="en-US" sz="2600" dirty="0">
                <a:latin typeface="+mj-lt"/>
              </a:rPr>
              <a:t>Compare the </a:t>
            </a:r>
            <a:r>
              <a:rPr lang="en-US" sz="2600" dirty="0" err="1">
                <a:latin typeface="+mj-lt"/>
              </a:rPr>
              <a:t>bispectrum</a:t>
            </a:r>
            <a:r>
              <a:rPr lang="en-US" sz="2600" dirty="0">
                <a:latin typeface="+mj-lt"/>
              </a:rPr>
              <a:t> to other descriptors for input training, such as Atom-centered Symmetry Functions (ACSFs), Coulomb matrix eigenvalues (CMEs), and Bag of bond.</a:t>
            </a:r>
          </a:p>
          <a:p>
            <a:pPr algn="just" rtl="0" fontAlgn="base"/>
            <a:endParaRPr lang="en-US" sz="2600" b="0" i="0" dirty="0">
              <a:effectLst/>
              <a:latin typeface="+mj-lt"/>
            </a:endParaRPr>
          </a:p>
        </p:txBody>
      </p:sp>
      <p:sp>
        <p:nvSpPr>
          <p:cNvPr id="96" name="TextBox 95">
            <a:extLst>
              <a:ext uri="{FF2B5EF4-FFF2-40B4-BE49-F238E27FC236}">
                <a16:creationId xmlns:a16="http://schemas.microsoft.com/office/drawing/2014/main" id="{865F9FF7-0FD6-49BB-8F75-9FAF6B3D4DA9}"/>
              </a:ext>
            </a:extLst>
          </p:cNvPr>
          <p:cNvSpPr txBox="1"/>
          <p:nvPr/>
        </p:nvSpPr>
        <p:spPr>
          <a:xfrm>
            <a:off x="9636369" y="-5658883"/>
            <a:ext cx="22930338" cy="4093428"/>
          </a:xfrm>
          <a:prstGeom prst="rect">
            <a:avLst/>
          </a:prstGeom>
          <a:noFill/>
        </p:spPr>
        <p:txBody>
          <a:bodyPr wrap="square">
            <a:spAutoFit/>
          </a:bodyPr>
          <a:lstStyle/>
          <a:p>
            <a:pPr algn="just" rtl="0" fontAlgn="base"/>
            <a:r>
              <a:rPr lang="en-US" sz="2600" b="0" i="0" u="none" strike="noStrike" dirty="0">
                <a:solidFill>
                  <a:srgbClr val="000000"/>
                </a:solidFill>
                <a:effectLst/>
                <a:latin typeface="+mj-lt"/>
              </a:rPr>
              <a:t>Understanding the relationship between quantum numbers and the density coefficient function is crucial for accurately describing particle behavior in higher-dimensional space. The expansion density function (u) is particularly essential for calculating the </a:t>
            </a:r>
            <a:r>
              <a:rPr lang="en-US" sz="2600" b="0" i="0" u="none" strike="noStrike" dirty="0" err="1">
                <a:solidFill>
                  <a:srgbClr val="000000"/>
                </a:solidFill>
                <a:effectLst/>
                <a:latin typeface="+mj-lt"/>
              </a:rPr>
              <a:t>bispectrum</a:t>
            </a:r>
            <a:r>
              <a:rPr lang="en-US" sz="2600" b="0" i="0" u="none" strike="noStrike" dirty="0">
                <a:solidFill>
                  <a:srgbClr val="000000"/>
                </a:solidFill>
                <a:effectLst/>
                <a:latin typeface="+mj-lt"/>
              </a:rPr>
              <a:t> component since it relates to the probability density of atoms' orientations in the material. However, interpreting the expansion density function accurately can be challenging due to our incomplete understanding of hyper-spherical harmonics. This lack of understanding can limit the development of methods to predict the material's behavior based on the </a:t>
            </a:r>
            <a:r>
              <a:rPr lang="en-US" sz="2600" b="0" i="0" u="none" strike="noStrike" dirty="0" err="1">
                <a:solidFill>
                  <a:srgbClr val="000000"/>
                </a:solidFill>
                <a:effectLst/>
                <a:latin typeface="+mj-lt"/>
              </a:rPr>
              <a:t>bispectrum</a:t>
            </a:r>
            <a:r>
              <a:rPr lang="en-US" sz="2600" b="0" i="0" u="none" strike="noStrike" dirty="0">
                <a:solidFill>
                  <a:srgbClr val="000000"/>
                </a:solidFill>
                <a:effectLst/>
                <a:latin typeface="+mj-lt"/>
              </a:rPr>
              <a:t>, underscoring the urgent need for further research in this area to realize the full potential of the hyper-spherical harmonic expansion of density function.</a:t>
            </a:r>
            <a:r>
              <a:rPr lang="en-US" sz="2600" b="0" i="0" dirty="0">
                <a:solidFill>
                  <a:srgbClr val="000000"/>
                </a:solidFill>
                <a:effectLst/>
                <a:latin typeface="+mj-lt"/>
              </a:rPr>
              <a:t>​</a:t>
            </a:r>
            <a:endParaRPr lang="en-US" sz="2600" b="0" i="0" dirty="0">
              <a:effectLst/>
              <a:latin typeface="+mj-lt"/>
            </a:endParaRPr>
          </a:p>
          <a:p>
            <a:pPr algn="just" rtl="0" fontAlgn="base"/>
            <a:r>
              <a:rPr lang="en-US" sz="2600" b="0" i="0" dirty="0">
                <a:solidFill>
                  <a:srgbClr val="000000"/>
                </a:solidFill>
                <a:effectLst/>
                <a:latin typeface="+mj-lt"/>
              </a:rPr>
              <a:t>​</a:t>
            </a:r>
            <a:endParaRPr lang="en-US" sz="2600" b="0" i="0" dirty="0">
              <a:effectLst/>
              <a:latin typeface="+mj-lt"/>
            </a:endParaRPr>
          </a:p>
          <a:p>
            <a:pPr algn="just" rtl="0" fontAlgn="base"/>
            <a:r>
              <a:rPr lang="en-US" sz="2600" b="0" i="0" u="none" strike="noStrike" dirty="0">
                <a:solidFill>
                  <a:srgbClr val="000000"/>
                </a:solidFill>
                <a:effectLst/>
                <a:latin typeface="+mj-lt"/>
              </a:rPr>
              <a:t>One challenge in this research is defining a suitable cut-off radius for the cut-off function to avoid neglecting the interaction between the center atom and its defined neighbor. The </a:t>
            </a:r>
            <a:r>
              <a:rPr lang="en-US" sz="2600" b="0" i="0" u="none" strike="noStrike" dirty="0" err="1">
                <a:solidFill>
                  <a:srgbClr val="000000"/>
                </a:solidFill>
                <a:effectLst/>
                <a:latin typeface="+mj-lt"/>
              </a:rPr>
              <a:t>bispectrum</a:t>
            </a:r>
            <a:r>
              <a:rPr lang="en-US" sz="2600" b="0" i="0" u="none" strike="noStrike" dirty="0">
                <a:solidFill>
                  <a:srgbClr val="000000"/>
                </a:solidFill>
                <a:effectLst/>
                <a:latin typeface="+mj-lt"/>
              </a:rPr>
              <a:t> also depends on the (j,j1,j2) values for the expansion, and it is crucial to understand this band limit and undertake further study. By doing so, we can gain a better understanding of the behavior of materials in higher-dimensional space and develop more accurate predictive models.</a:t>
            </a:r>
            <a:r>
              <a:rPr lang="en-US" sz="2600" b="0" i="0" dirty="0">
                <a:solidFill>
                  <a:srgbClr val="000000"/>
                </a:solidFill>
                <a:effectLst/>
                <a:latin typeface="+mj-lt"/>
              </a:rPr>
              <a:t>​</a:t>
            </a:r>
            <a:endParaRPr lang="en-US" sz="2600" b="0" i="0" dirty="0">
              <a:effectLst/>
              <a:latin typeface="+mj-lt"/>
            </a:endParaRPr>
          </a:p>
          <a:p>
            <a:pPr algn="just" rtl="0" fontAlgn="base"/>
            <a:r>
              <a:rPr lang="en-US" sz="2600" b="0" i="0" dirty="0">
                <a:solidFill>
                  <a:srgbClr val="000000"/>
                </a:solidFill>
                <a:effectLst/>
                <a:latin typeface="+mj-lt"/>
              </a:rPr>
              <a:t>​</a:t>
            </a:r>
            <a:endParaRPr lang="en-US" sz="2600" b="0" i="0" dirty="0">
              <a:effectLst/>
              <a:latin typeface="+mj-lt"/>
            </a:endParaRPr>
          </a:p>
        </p:txBody>
      </p:sp>
      <p:sp>
        <p:nvSpPr>
          <p:cNvPr id="232" name="Rounded Rectangle 231">
            <a:extLst>
              <a:ext uri="{FF2B5EF4-FFF2-40B4-BE49-F238E27FC236}">
                <a16:creationId xmlns:a16="http://schemas.microsoft.com/office/drawing/2014/main" id="{0DA0AFA8-C0C0-A545-AAD3-56011B62A475}"/>
              </a:ext>
            </a:extLst>
          </p:cNvPr>
          <p:cNvSpPr/>
          <p:nvPr/>
        </p:nvSpPr>
        <p:spPr>
          <a:xfrm>
            <a:off x="29803701" y="14896187"/>
            <a:ext cx="11649216" cy="2932692"/>
          </a:xfrm>
          <a:prstGeom prst="round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4" name="Picture 243" descr="Text&#10;&#10;Description automatically generated">
            <a:extLst>
              <a:ext uri="{FF2B5EF4-FFF2-40B4-BE49-F238E27FC236}">
                <a16:creationId xmlns:a16="http://schemas.microsoft.com/office/drawing/2014/main" id="{12B6A798-A81F-DBDA-5286-7B4C35754F8C}"/>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0250390" y="15076486"/>
            <a:ext cx="10900056" cy="2584182"/>
          </a:xfrm>
          <a:prstGeom prst="rect">
            <a:avLst/>
          </a:prstGeom>
        </p:spPr>
      </p:pic>
      <p:sp>
        <p:nvSpPr>
          <p:cNvPr id="247" name="Rounded Rectangle 246">
            <a:extLst>
              <a:ext uri="{FF2B5EF4-FFF2-40B4-BE49-F238E27FC236}">
                <a16:creationId xmlns:a16="http://schemas.microsoft.com/office/drawing/2014/main" id="{B97C6229-13A5-4AD0-1691-334142B7F36E}"/>
              </a:ext>
            </a:extLst>
          </p:cNvPr>
          <p:cNvSpPr/>
          <p:nvPr/>
        </p:nvSpPr>
        <p:spPr>
          <a:xfrm>
            <a:off x="30979024" y="18533190"/>
            <a:ext cx="9097848" cy="615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mj-lt"/>
              </a:rPr>
              <a:t>B =2.58542539253139 - 9.71445146547012e-17*I</a:t>
            </a:r>
          </a:p>
        </p:txBody>
      </p:sp>
      <p:sp>
        <p:nvSpPr>
          <p:cNvPr id="250" name="TextBox 249">
            <a:extLst>
              <a:ext uri="{FF2B5EF4-FFF2-40B4-BE49-F238E27FC236}">
                <a16:creationId xmlns:a16="http://schemas.microsoft.com/office/drawing/2014/main" id="{76FFDF72-41D4-F538-4591-AD087353860F}"/>
              </a:ext>
            </a:extLst>
          </p:cNvPr>
          <p:cNvSpPr txBox="1"/>
          <p:nvPr/>
        </p:nvSpPr>
        <p:spPr>
          <a:xfrm>
            <a:off x="29847361" y="19118329"/>
            <a:ext cx="11616179" cy="2554545"/>
          </a:xfrm>
          <a:prstGeom prst="rect">
            <a:avLst/>
          </a:prstGeom>
          <a:noFill/>
        </p:spPr>
        <p:txBody>
          <a:bodyPr wrap="square">
            <a:spAutoFit/>
          </a:bodyPr>
          <a:lstStyle/>
          <a:p>
            <a:pPr algn="ctr"/>
            <a:endParaRPr lang="en-US" sz="2800" dirty="0">
              <a:solidFill>
                <a:schemeClr val="tx1"/>
              </a:solidFill>
              <a:latin typeface="+mj-lt"/>
            </a:endParaRPr>
          </a:p>
          <a:p>
            <a:pPr algn="l" rtl="0" fontAlgn="base"/>
            <a:r>
              <a:rPr lang="en-US" sz="2800" b="1" i="0" u="none" strike="noStrike" dirty="0">
                <a:solidFill>
                  <a:srgbClr val="000000"/>
                </a:solidFill>
                <a:effectLst/>
                <a:latin typeface="+mj-lt"/>
              </a:rPr>
              <a:t>Other Computed Python Functions </a:t>
            </a:r>
            <a:r>
              <a:rPr lang="en-US" sz="2800" b="0" i="0" dirty="0">
                <a:solidFill>
                  <a:srgbClr val="000000"/>
                </a:solidFill>
                <a:effectLst/>
                <a:latin typeface="+mj-lt"/>
              </a:rPr>
              <a:t>​</a:t>
            </a:r>
            <a:endParaRPr lang="en-US" sz="2800" b="0" i="0" dirty="0">
              <a:effectLst/>
              <a:latin typeface="+mj-lt"/>
            </a:endParaRPr>
          </a:p>
          <a:p>
            <a:pPr algn="l" rtl="0" fontAlgn="base">
              <a:buFont typeface="Arial" panose="020B0604020202020204" pitchFamily="34" charset="0"/>
              <a:buChar char="•"/>
            </a:pP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Clebsch</a:t>
            </a:r>
            <a:r>
              <a:rPr lang="en-US" sz="2600" b="0" i="0" u="none" strike="noStrike" dirty="0">
                <a:solidFill>
                  <a:srgbClr val="000000"/>
                </a:solidFill>
                <a:effectLst/>
                <a:latin typeface="+mj-lt"/>
              </a:rPr>
              <a:t>- Gordan Coefficients </a:t>
            </a:r>
            <a:r>
              <a:rPr lang="en-US" sz="2600" b="0" i="0" dirty="0">
                <a:solidFill>
                  <a:srgbClr val="000000"/>
                </a:solidFill>
                <a:effectLst/>
                <a:latin typeface="+mj-lt"/>
              </a:rPr>
              <a:t>​</a:t>
            </a:r>
            <a:r>
              <a:rPr lang="en-US" sz="2600" dirty="0">
                <a:latin typeface="+mj-lt"/>
              </a:rPr>
              <a:t>, </a:t>
            </a:r>
            <a:r>
              <a:rPr lang="en-US" sz="2600" b="0" i="0" u="none" strike="noStrike" dirty="0">
                <a:solidFill>
                  <a:srgbClr val="000000"/>
                </a:solidFill>
                <a:effectLst/>
                <a:latin typeface="+mj-lt"/>
              </a:rPr>
              <a:t>Wigner-D functions</a:t>
            </a:r>
            <a:r>
              <a:rPr lang="en-US" sz="2600" b="0" i="0" dirty="0">
                <a:solidFill>
                  <a:srgbClr val="000000"/>
                </a:solidFill>
                <a:effectLst/>
                <a:latin typeface="+mj-lt"/>
              </a:rPr>
              <a:t>​</a:t>
            </a:r>
            <a:r>
              <a:rPr lang="en-US" sz="2600" dirty="0">
                <a:latin typeface="+mj-lt"/>
              </a:rPr>
              <a:t>, </a:t>
            </a:r>
            <a:r>
              <a:rPr lang="en-US" sz="2600" b="0" i="0" u="none" strike="noStrike" dirty="0">
                <a:solidFill>
                  <a:srgbClr val="000000"/>
                </a:solidFill>
                <a:effectLst/>
                <a:latin typeface="+mj-lt"/>
              </a:rPr>
              <a:t>Rotational Matrix U</a:t>
            </a:r>
            <a:r>
              <a:rPr lang="en-US" sz="2600" b="0" i="0" dirty="0">
                <a:solidFill>
                  <a:srgbClr val="000000"/>
                </a:solidFill>
                <a:effectLst/>
                <a:latin typeface="+mj-lt"/>
              </a:rPr>
              <a:t>​</a:t>
            </a:r>
            <a:r>
              <a:rPr lang="en-US" sz="2600" dirty="0">
                <a:latin typeface="+mj-lt"/>
              </a:rPr>
              <a:t>, </a:t>
            </a:r>
            <a:r>
              <a:rPr lang="en-US" sz="2600" b="0" i="0" u="none" strike="noStrike" dirty="0">
                <a:solidFill>
                  <a:srgbClr val="000000"/>
                </a:solidFill>
                <a:effectLst/>
                <a:latin typeface="+mj-lt"/>
              </a:rPr>
              <a:t>Expansion coefficient density </a:t>
            </a:r>
            <a:r>
              <a:rPr lang="en-US" sz="2600" dirty="0">
                <a:solidFill>
                  <a:srgbClr val="000000"/>
                </a:solidFill>
                <a:latin typeface="+mj-lt"/>
              </a:rPr>
              <a:t>(</a:t>
            </a:r>
            <a:r>
              <a:rPr lang="en-US" sz="2600" b="0" i="0" u="none" strike="noStrike" dirty="0">
                <a:solidFill>
                  <a:srgbClr val="000000"/>
                </a:solidFill>
                <a:effectLst/>
                <a:latin typeface="+mj-lt"/>
              </a:rPr>
              <a:t>function</a:t>
            </a:r>
            <a:r>
              <a:rPr lang="en-US" sz="2600" b="0" i="0" dirty="0">
                <a:solidFill>
                  <a:srgbClr val="000000"/>
                </a:solidFill>
                <a:effectLst/>
                <a:latin typeface="+mj-lt"/>
              </a:rPr>
              <a:t>​</a:t>
            </a:r>
            <a:r>
              <a:rPr lang="en-US" sz="2600" dirty="0">
                <a:latin typeface="+mj-lt"/>
              </a:rPr>
              <a:t> </a:t>
            </a:r>
            <a:r>
              <a:rPr lang="en-US" sz="2600" b="0" i="0" u="none" strike="noStrike" dirty="0">
                <a:solidFill>
                  <a:srgbClr val="000000"/>
                </a:solidFill>
                <a:effectLst/>
                <a:latin typeface="+mj-lt"/>
              </a:rPr>
              <a:t>with optimized running times that do not require the use of third-party libraries such as </a:t>
            </a:r>
            <a:r>
              <a:rPr lang="en-US" sz="2600" b="0" i="0" u="none" strike="noStrike" dirty="0" err="1">
                <a:solidFill>
                  <a:srgbClr val="000000"/>
                </a:solidFill>
                <a:effectLst/>
                <a:latin typeface="+mj-lt"/>
              </a:rPr>
              <a:t>SymPy</a:t>
            </a:r>
            <a:r>
              <a:rPr lang="en-US" sz="2600" b="0" i="0" u="none" strike="noStrike" dirty="0">
                <a:solidFill>
                  <a:srgbClr val="000000"/>
                </a:solidFill>
                <a:effectLst/>
                <a:latin typeface="+mj-lt"/>
              </a:rPr>
              <a:t>. Our custom functions exhibits faster running times than </a:t>
            </a:r>
            <a:r>
              <a:rPr lang="en-US" sz="2600" b="0" i="0" u="none" strike="noStrike" dirty="0" err="1">
                <a:solidFill>
                  <a:srgbClr val="000000"/>
                </a:solidFill>
                <a:effectLst/>
                <a:latin typeface="+mj-lt"/>
              </a:rPr>
              <a:t>SymPy</a:t>
            </a:r>
            <a:r>
              <a:rPr lang="en-US" sz="2600" dirty="0">
                <a:solidFill>
                  <a:srgbClr val="000000"/>
                </a:solidFill>
                <a:latin typeface="+mj-lt"/>
              </a:rPr>
              <a:t> </a:t>
            </a:r>
            <a:r>
              <a:rPr lang="en-US" sz="2600" b="0" i="0" u="none" strike="noStrike" dirty="0">
                <a:solidFill>
                  <a:srgbClr val="000000"/>
                </a:solidFill>
                <a:effectLst/>
                <a:latin typeface="+mj-lt"/>
              </a:rPr>
              <a:t> implementation</a:t>
            </a:r>
            <a:r>
              <a:rPr lang="en-US" sz="2600" b="0" i="0" dirty="0">
                <a:solidFill>
                  <a:srgbClr val="000000"/>
                </a:solidFill>
                <a:effectLst/>
                <a:latin typeface="+mj-lt"/>
              </a:rPr>
              <a:t>​).</a:t>
            </a:r>
            <a:endParaRPr lang="en-US" sz="2600" b="0" i="0" dirty="0">
              <a:effectLst/>
              <a:latin typeface="+mj-lt"/>
            </a:endParaRPr>
          </a:p>
        </p:txBody>
      </p:sp>
      <p:sp>
        <p:nvSpPr>
          <p:cNvPr id="252" name="TextBox 251">
            <a:extLst>
              <a:ext uri="{FF2B5EF4-FFF2-40B4-BE49-F238E27FC236}">
                <a16:creationId xmlns:a16="http://schemas.microsoft.com/office/drawing/2014/main" id="{6C64F8C0-7A04-6505-A303-82A5D08CA1D5}"/>
              </a:ext>
            </a:extLst>
          </p:cNvPr>
          <p:cNvSpPr txBox="1"/>
          <p:nvPr/>
        </p:nvSpPr>
        <p:spPr>
          <a:xfrm>
            <a:off x="29986788" y="22756771"/>
            <a:ext cx="11582400" cy="3293209"/>
          </a:xfrm>
          <a:prstGeom prst="rect">
            <a:avLst/>
          </a:prstGeom>
          <a:noFill/>
        </p:spPr>
        <p:txBody>
          <a:bodyPr wrap="square">
            <a:spAutoFit/>
          </a:bodyPr>
          <a:lstStyle/>
          <a:p>
            <a:r>
              <a:rPr lang="en-US" sz="2600" dirty="0">
                <a:latin typeface="+mj-lt"/>
              </a:rPr>
              <a:t>The effectiveness of machine learning frameworks relies on several factors, including the quality of the input feature training data, the choice of algorithm, and the specific problem being addressed. Therefore, it is necessary to study deeper into the underlying physics of descriptors used in training models.</a:t>
            </a:r>
          </a:p>
          <a:p>
            <a:r>
              <a:rPr lang="en-US" sz="2600" dirty="0">
                <a:latin typeface="+mj-lt"/>
              </a:rPr>
              <a:t>In our case, the expansion density function plays a crucial role in calculating the </a:t>
            </a:r>
            <a:r>
              <a:rPr lang="en-US" sz="2600" dirty="0" err="1">
                <a:latin typeface="+mj-lt"/>
              </a:rPr>
              <a:t>bispectrum</a:t>
            </a:r>
            <a:r>
              <a:rPr lang="en-US" sz="2600" dirty="0">
                <a:latin typeface="+mj-lt"/>
              </a:rPr>
              <a:t> component. However, due to an incomplete understanding of hyper-spherical harmonics, it becomes challenging to comprehend the relationship between  expansion of the density function and quantum numbers.</a:t>
            </a:r>
          </a:p>
        </p:txBody>
      </p:sp>
      <p:sp>
        <p:nvSpPr>
          <p:cNvPr id="253" name="Arrow: Right 35">
            <a:extLst>
              <a:ext uri="{FF2B5EF4-FFF2-40B4-BE49-F238E27FC236}">
                <a16:creationId xmlns:a16="http://schemas.microsoft.com/office/drawing/2014/main" id="{BE0D68E6-6455-8043-DC65-94F7473F9233}"/>
              </a:ext>
            </a:extLst>
          </p:cNvPr>
          <p:cNvSpPr/>
          <p:nvPr/>
        </p:nvSpPr>
        <p:spPr>
          <a:xfrm rot="5400000">
            <a:off x="35191518" y="18077588"/>
            <a:ext cx="448573" cy="22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48">
            <a:extLst>
              <a:ext uri="{FF2B5EF4-FFF2-40B4-BE49-F238E27FC236}">
                <a16:creationId xmlns:a16="http://schemas.microsoft.com/office/drawing/2014/main" id="{D7D5C4DA-E8CC-D1DC-C6F1-34A1C6571103}"/>
              </a:ext>
            </a:extLst>
          </p:cNvPr>
          <p:cNvSpPr/>
          <p:nvPr/>
        </p:nvSpPr>
        <p:spPr>
          <a:xfrm>
            <a:off x="21068295" y="25390265"/>
            <a:ext cx="448573" cy="22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6"/>
                                        </p:tgtEl>
                                        <p:attrNameLst>
                                          <p:attrName>style.visibility</p:attrName>
                                        </p:attrNameLst>
                                      </p:cBhvr>
                                      <p:to>
                                        <p:strVal val="visible"/>
                                      </p:to>
                                    </p:set>
                                    <p:animEffect transition="in" filter="fade">
                                      <p:cBhvr>
                                        <p:cTn id="11" dur="500"/>
                                        <p:tgtEl>
                                          <p:spTgt spid="2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7"/>
                                        </p:tgtEl>
                                        <p:attrNameLst>
                                          <p:attrName>style.visibility</p:attrName>
                                        </p:attrNameLst>
                                      </p:cBhvr>
                                      <p:to>
                                        <p:strVal val="visible"/>
                                      </p:to>
                                    </p:set>
                                    <p:animEffect transition="in" filter="fade">
                                      <p:cBhvr>
                                        <p:cTn id="15" dur="500"/>
                                        <p:tgtEl>
                                          <p:spTgt spid="23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8"/>
                                        </p:tgtEl>
                                        <p:attrNameLst>
                                          <p:attrName>style.visibility</p:attrName>
                                        </p:attrNameLst>
                                      </p:cBhvr>
                                      <p:to>
                                        <p:strVal val="visible"/>
                                      </p:to>
                                    </p:set>
                                    <p:animEffect transition="in" filter="fade">
                                      <p:cBhvr>
                                        <p:cTn id="19"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324CC2E-C767-443F-B50A-367093DA1FA4}">
  <we:reference id="WA200002290" version="1.0.0.3" store="en-US" storeType="omex"/>
  <we:alternateReferences/>
  <we:properties>
    <we:property name="sidebarState" value="&quot;[true,true,true,true]&quot;"/>
    <we:property name="userEmail" value="&quot;dtht2d@gmail.com&quot;"/>
    <we:property name="anonymousId" value="&quot;9e35753ad33f1625fab109b4a&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Flow</Template>
  <TotalTime>1555</TotalTime>
  <Words>1551</Words>
  <Application>Microsoft Macintosh PowerPoint</Application>
  <PresentationFormat>Custom</PresentationFormat>
  <Paragraphs>99</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12" baseType="lpstr">
      <vt:lpstr>Arial</vt:lpstr>
      <vt:lpstr>Calibri</vt:lpstr>
      <vt:lpstr>Californian FB</vt:lpstr>
      <vt:lpstr>Constantia</vt:lpstr>
      <vt:lpstr>Helvetica</vt:lpstr>
      <vt:lpstr>Lustria</vt:lpstr>
      <vt:lpstr>Times New Roman</vt:lpstr>
      <vt:lpstr>Wingdings 2</vt:lpstr>
      <vt:lpstr>Flow</vt:lpstr>
      <vt:lpstr>Equation</vt:lpstr>
      <vt:lpstr>Graph</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Services</dc:creator>
  <cp:lastModifiedBy>Hoang, Duong (UMKC-Student)</cp:lastModifiedBy>
  <cp:revision>151</cp:revision>
  <cp:lastPrinted>2011-06-30T16:39:37Z</cp:lastPrinted>
  <dcterms:created xsi:type="dcterms:W3CDTF">2011-06-16T02:43:25Z</dcterms:created>
  <dcterms:modified xsi:type="dcterms:W3CDTF">2023-07-04T16:58:16Z</dcterms:modified>
</cp:coreProperties>
</file>