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handoutMasterIdLst>
    <p:handoutMasterId r:id="rId4"/>
  </p:handoutMasterIdLst>
  <p:sldIdLst>
    <p:sldId id="256" r:id="rId2"/>
  </p:sldIdLst>
  <p:sldSz cx="38404800" cy="28803600"/>
  <p:notesSz cx="7010400" cy="9296400"/>
  <p:defaultTextStyle>
    <a:defPPr>
      <a:defRPr lang="en-US"/>
    </a:defPPr>
    <a:lvl1pPr marL="0" algn="l" defTabSz="3839544" rtl="0" eaLnBrk="1" latinLnBrk="0" hangingPunct="1">
      <a:defRPr sz="7525" kern="1200">
        <a:solidFill>
          <a:schemeClr val="tx1"/>
        </a:solidFill>
        <a:latin typeface="+mn-lt"/>
        <a:ea typeface="+mn-ea"/>
        <a:cs typeface="+mn-cs"/>
      </a:defRPr>
    </a:lvl1pPr>
    <a:lvl2pPr marL="1919769" algn="l" defTabSz="3839544" rtl="0" eaLnBrk="1" latinLnBrk="0" hangingPunct="1">
      <a:defRPr sz="7525" kern="1200">
        <a:solidFill>
          <a:schemeClr val="tx1"/>
        </a:solidFill>
        <a:latin typeface="+mn-lt"/>
        <a:ea typeface="+mn-ea"/>
        <a:cs typeface="+mn-cs"/>
      </a:defRPr>
    </a:lvl2pPr>
    <a:lvl3pPr marL="3839544" algn="l" defTabSz="3839544" rtl="0" eaLnBrk="1" latinLnBrk="0" hangingPunct="1">
      <a:defRPr sz="7525" kern="1200">
        <a:solidFill>
          <a:schemeClr val="tx1"/>
        </a:solidFill>
        <a:latin typeface="+mn-lt"/>
        <a:ea typeface="+mn-ea"/>
        <a:cs typeface="+mn-cs"/>
      </a:defRPr>
    </a:lvl3pPr>
    <a:lvl4pPr marL="5759313" algn="l" defTabSz="3839544" rtl="0" eaLnBrk="1" latinLnBrk="0" hangingPunct="1">
      <a:defRPr sz="7525" kern="1200">
        <a:solidFill>
          <a:schemeClr val="tx1"/>
        </a:solidFill>
        <a:latin typeface="+mn-lt"/>
        <a:ea typeface="+mn-ea"/>
        <a:cs typeface="+mn-cs"/>
      </a:defRPr>
    </a:lvl4pPr>
    <a:lvl5pPr marL="7679087" algn="l" defTabSz="3839544" rtl="0" eaLnBrk="1" latinLnBrk="0" hangingPunct="1">
      <a:defRPr sz="7525" kern="1200">
        <a:solidFill>
          <a:schemeClr val="tx1"/>
        </a:solidFill>
        <a:latin typeface="+mn-lt"/>
        <a:ea typeface="+mn-ea"/>
        <a:cs typeface="+mn-cs"/>
      </a:defRPr>
    </a:lvl5pPr>
    <a:lvl6pPr marL="9598857" algn="l" defTabSz="3839544" rtl="0" eaLnBrk="1" latinLnBrk="0" hangingPunct="1">
      <a:defRPr sz="7525" kern="1200">
        <a:solidFill>
          <a:schemeClr val="tx1"/>
        </a:solidFill>
        <a:latin typeface="+mn-lt"/>
        <a:ea typeface="+mn-ea"/>
        <a:cs typeface="+mn-cs"/>
      </a:defRPr>
    </a:lvl6pPr>
    <a:lvl7pPr marL="11518630" algn="l" defTabSz="3839544" rtl="0" eaLnBrk="1" latinLnBrk="0" hangingPunct="1">
      <a:defRPr sz="7525" kern="1200">
        <a:solidFill>
          <a:schemeClr val="tx1"/>
        </a:solidFill>
        <a:latin typeface="+mn-lt"/>
        <a:ea typeface="+mn-ea"/>
        <a:cs typeface="+mn-cs"/>
      </a:defRPr>
    </a:lvl7pPr>
    <a:lvl8pPr marL="13438400" algn="l" defTabSz="3839544" rtl="0" eaLnBrk="1" latinLnBrk="0" hangingPunct="1">
      <a:defRPr sz="7525" kern="1200">
        <a:solidFill>
          <a:schemeClr val="tx1"/>
        </a:solidFill>
        <a:latin typeface="+mn-lt"/>
        <a:ea typeface="+mn-ea"/>
        <a:cs typeface="+mn-cs"/>
      </a:defRPr>
    </a:lvl8pPr>
    <a:lvl9pPr marL="15358173" algn="l" defTabSz="3839544" rtl="0" eaLnBrk="1" latinLnBrk="0" hangingPunct="1">
      <a:defRPr sz="75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B331DA-DFC8-A771-0A59-900327E96822}" name="Rulis, Paul" initials="RP" userId="S::rulisp@umsystem.edu::defb1188-b9d3-4b52-a3a5-40d327ef793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5F1B5"/>
    <a:srgbClr val="EBC3C9"/>
    <a:srgbClr val="D8F7D5"/>
    <a:srgbClr val="A8DBA2"/>
    <a:srgbClr val="F7F7A8"/>
    <a:srgbClr val="B8DEC0"/>
    <a:srgbClr val="A9C9FC"/>
    <a:srgbClr val="155BD4"/>
    <a:srgbClr val="B6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9021C-6C3B-45E0-9351-5EA14A21E854}" v="705" dt="2023-07-19T20:53:47.836"/>
    <p1510:client id="{27B29357-5E22-8907-14AB-F49700DB3827}" v="11" dt="2023-07-19T02:15:11.439"/>
    <p1510:client id="{64AA3E6A-2730-380A-30DB-098F470C2886}" v="33" dt="2023-07-19T20:41:36.302"/>
    <p1510:client id="{A36E3663-C401-C29B-CA86-7CACE35113E0}" v="12" dt="2023-07-19T23:11:41.080"/>
    <p1510:client id="{A93395D5-E15B-5917-89BB-091681BE3028}" v="8" dt="2023-07-19T02:23:33.121"/>
    <p1510:client id="{B36707EB-3669-581A-EFBB-F55458077478}" v="34" dt="2023-07-19T02:27:02.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94694"/>
  </p:normalViewPr>
  <p:slideViewPr>
    <p:cSldViewPr snapToGrid="0">
      <p:cViewPr>
        <p:scale>
          <a:sx n="63" d="100"/>
          <a:sy n="63" d="100"/>
        </p:scale>
        <p:origin x="-3776" y="-5944"/>
      </p:cViewPr>
      <p:guideLst>
        <p:guide orient="horz" pos="9072"/>
        <p:guide pos="120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BD75ED-A125-CCBD-B2FF-1EA57C9047F7}"/>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5DA8A2-00FE-B195-058B-62D8AF6E77FF}"/>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D3CD3FD-974F-49F0-9B51-40B6793CA8CB}" type="datetimeFigureOut">
              <a:rPr lang="en-US" smtClean="0"/>
              <a:t>7/19/23</a:t>
            </a:fld>
            <a:endParaRPr lang="en-US"/>
          </a:p>
        </p:txBody>
      </p:sp>
      <p:sp>
        <p:nvSpPr>
          <p:cNvPr id="4" name="Footer Placeholder 3">
            <a:extLst>
              <a:ext uri="{FF2B5EF4-FFF2-40B4-BE49-F238E27FC236}">
                <a16:creationId xmlns:a16="http://schemas.microsoft.com/office/drawing/2014/main" id="{A83320E5-664F-D616-F242-2C4EA89C6B6A}"/>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E2F7C0-48FB-9FBD-D0F9-B145EED719A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9C20FDE-C91B-40FC-A41E-8B2FCC121A6B}" type="slidenum">
              <a:rPr lang="en-US" smtClean="0"/>
              <a:t>‹#›</a:t>
            </a:fld>
            <a:endParaRPr lang="en-US"/>
          </a:p>
        </p:txBody>
      </p:sp>
    </p:spTree>
    <p:extLst>
      <p:ext uri="{BB962C8B-B14F-4D97-AF65-F5344CB8AC3E}">
        <p14:creationId xmlns:p14="http://schemas.microsoft.com/office/powerpoint/2010/main" val="112220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30173AF-D5D0-1D43-8376-065C03167697}" type="datetimeFigureOut">
              <a:rPr lang="en-US" smtClean="0"/>
              <a:t>7/19/23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6769AE7-561A-1748-85D9-D626B0EAE978}" type="slidenum">
              <a:rPr lang="en-US" smtClean="0"/>
              <a:t>‹#›</a:t>
            </a:fld>
            <a:endParaRPr lang="en-US"/>
          </a:p>
        </p:txBody>
      </p:sp>
    </p:spTree>
    <p:extLst>
      <p:ext uri="{BB962C8B-B14F-4D97-AF65-F5344CB8AC3E}">
        <p14:creationId xmlns:p14="http://schemas.microsoft.com/office/powerpoint/2010/main" val="2562020751"/>
      </p:ext>
    </p:extLst>
  </p:cSld>
  <p:clrMap bg1="lt1" tx1="dk1" bg2="lt2" tx2="dk2" accent1="accent1" accent2="accent2" accent3="accent3" accent4="accent4" accent5="accent5" accent6="accent6" hlink="hlink" folHlink="folHlink"/>
  <p:notesStyle>
    <a:lvl1pPr marL="0" algn="l" defTabSz="800100" rtl="0" eaLnBrk="1" latinLnBrk="0" hangingPunct="1">
      <a:defRPr sz="1050" kern="1200">
        <a:solidFill>
          <a:schemeClr val="tx1"/>
        </a:solidFill>
        <a:latin typeface="+mn-lt"/>
        <a:ea typeface="+mn-ea"/>
        <a:cs typeface="+mn-cs"/>
      </a:defRPr>
    </a:lvl1pPr>
    <a:lvl2pPr marL="400050" algn="l" defTabSz="800100" rtl="0" eaLnBrk="1" latinLnBrk="0" hangingPunct="1">
      <a:defRPr sz="1050" kern="1200">
        <a:solidFill>
          <a:schemeClr val="tx1"/>
        </a:solidFill>
        <a:latin typeface="+mn-lt"/>
        <a:ea typeface="+mn-ea"/>
        <a:cs typeface="+mn-cs"/>
      </a:defRPr>
    </a:lvl2pPr>
    <a:lvl3pPr marL="800100" algn="l" defTabSz="800100" rtl="0" eaLnBrk="1" latinLnBrk="0" hangingPunct="1">
      <a:defRPr sz="1050" kern="1200">
        <a:solidFill>
          <a:schemeClr val="tx1"/>
        </a:solidFill>
        <a:latin typeface="+mn-lt"/>
        <a:ea typeface="+mn-ea"/>
        <a:cs typeface="+mn-cs"/>
      </a:defRPr>
    </a:lvl3pPr>
    <a:lvl4pPr marL="1200150" algn="l" defTabSz="800100" rtl="0" eaLnBrk="1" latinLnBrk="0" hangingPunct="1">
      <a:defRPr sz="1050" kern="1200">
        <a:solidFill>
          <a:schemeClr val="tx1"/>
        </a:solidFill>
        <a:latin typeface="+mn-lt"/>
        <a:ea typeface="+mn-ea"/>
        <a:cs typeface="+mn-cs"/>
      </a:defRPr>
    </a:lvl4pPr>
    <a:lvl5pPr marL="1600200" algn="l" defTabSz="800100" rtl="0" eaLnBrk="1" latinLnBrk="0" hangingPunct="1">
      <a:defRPr sz="1050" kern="1200">
        <a:solidFill>
          <a:schemeClr val="tx1"/>
        </a:solidFill>
        <a:latin typeface="+mn-lt"/>
        <a:ea typeface="+mn-ea"/>
        <a:cs typeface="+mn-cs"/>
      </a:defRPr>
    </a:lvl5pPr>
    <a:lvl6pPr marL="2000250" algn="l" defTabSz="800100" rtl="0" eaLnBrk="1" latinLnBrk="0" hangingPunct="1">
      <a:defRPr sz="1050" kern="1200">
        <a:solidFill>
          <a:schemeClr val="tx1"/>
        </a:solidFill>
        <a:latin typeface="+mn-lt"/>
        <a:ea typeface="+mn-ea"/>
        <a:cs typeface="+mn-cs"/>
      </a:defRPr>
    </a:lvl6pPr>
    <a:lvl7pPr marL="2400300" algn="l" defTabSz="800100" rtl="0" eaLnBrk="1" latinLnBrk="0" hangingPunct="1">
      <a:defRPr sz="1050" kern="1200">
        <a:solidFill>
          <a:schemeClr val="tx1"/>
        </a:solidFill>
        <a:latin typeface="+mn-lt"/>
        <a:ea typeface="+mn-ea"/>
        <a:cs typeface="+mn-cs"/>
      </a:defRPr>
    </a:lvl7pPr>
    <a:lvl8pPr marL="2800350" algn="l" defTabSz="800100" rtl="0" eaLnBrk="1" latinLnBrk="0" hangingPunct="1">
      <a:defRPr sz="1050" kern="1200">
        <a:solidFill>
          <a:schemeClr val="tx1"/>
        </a:solidFill>
        <a:latin typeface="+mn-lt"/>
        <a:ea typeface="+mn-ea"/>
        <a:cs typeface="+mn-cs"/>
      </a:defRPr>
    </a:lvl8pPr>
    <a:lvl9pPr marL="3200400" algn="l" defTabSz="800100" rtl="0" eaLnBrk="1" latinLnBrk="0" hangingPunct="1">
      <a:defRPr sz="10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769AE7-561A-1748-85D9-D626B0EAE978}" type="slidenum">
              <a:rPr lang="en-US" smtClean="0"/>
              <a:t>1</a:t>
            </a:fld>
            <a:endParaRPr lang="en-US"/>
          </a:p>
        </p:txBody>
      </p:sp>
    </p:spTree>
    <p:extLst>
      <p:ext uri="{BB962C8B-B14F-4D97-AF65-F5344CB8AC3E}">
        <p14:creationId xmlns:p14="http://schemas.microsoft.com/office/powerpoint/2010/main" val="15971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38404" y="2320282"/>
            <a:ext cx="38443205" cy="241216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383955" tIns="191978" rIns="383955" bIns="191978" anchor="t" compatLnSpc="1"/>
          <a:lstStyle/>
          <a:p>
            <a:pPr marL="0" algn="l" rtl="0" eaLnBrk="1" latinLnBrk="0" hangingPunct="1"/>
            <a:endParaRPr kumimoji="0" lang="en-US" sz="6584">
              <a:solidFill>
                <a:schemeClr val="tx1"/>
              </a:solidFill>
              <a:latin typeface="+mn-lt"/>
              <a:ea typeface="+mn-ea"/>
              <a:cs typeface="+mn-cs"/>
            </a:endParaRPr>
          </a:p>
        </p:txBody>
      </p:sp>
      <p:sp>
        <p:nvSpPr>
          <p:cNvPr id="8" name="Freeform 7"/>
          <p:cNvSpPr>
            <a:spLocks/>
          </p:cNvSpPr>
          <p:nvPr/>
        </p:nvSpPr>
        <p:spPr bwMode="auto">
          <a:xfrm>
            <a:off x="18328669" y="2320289"/>
            <a:ext cx="20076130" cy="166382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383955" tIns="191978" rIns="383955" bIns="191978" anchor="t" compatLnSpc="1"/>
          <a:lstStyle/>
          <a:p>
            <a:pPr marL="0" algn="l" rtl="0" eaLnBrk="1" latinLnBrk="0" hangingPunct="1"/>
            <a:endParaRPr kumimoji="0" lang="en-US" sz="6584">
              <a:solidFill>
                <a:schemeClr val="tx1"/>
              </a:solidFill>
              <a:latin typeface="+mn-lt"/>
              <a:ea typeface="+mn-ea"/>
              <a:cs typeface="+mn-cs"/>
            </a:endParaRPr>
          </a:p>
        </p:txBody>
      </p:sp>
      <p:grpSp>
        <p:nvGrpSpPr>
          <p:cNvPr id="2" name="Group 1"/>
          <p:cNvGrpSpPr/>
          <p:nvPr/>
        </p:nvGrpSpPr>
        <p:grpSpPr>
          <a:xfrm>
            <a:off x="-153502" y="2700906"/>
            <a:ext cx="38700237" cy="71243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6584"/>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6584"/>
            </a:p>
          </p:txBody>
        </p:sp>
      </p:grpSp>
      <p:sp>
        <p:nvSpPr>
          <p:cNvPr id="14" name="Rectangle 13"/>
          <p:cNvSpPr/>
          <p:nvPr userDrawn="1"/>
        </p:nvSpPr>
        <p:spPr>
          <a:xfrm>
            <a:off x="0" y="0"/>
            <a:ext cx="38404800" cy="288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83955" tIns="191978" rIns="383955" bIns="191978" rtlCol="0" anchor="ctr"/>
          <a:lstStyle/>
          <a:p>
            <a:pPr algn="ctr"/>
            <a:endParaRPr lang="en-US" sz="6584"/>
          </a:p>
        </p:txBody>
      </p:sp>
      <p:cxnSp>
        <p:nvCxnSpPr>
          <p:cNvPr id="15" name="Straight Connector 14"/>
          <p:cNvCxnSpPr/>
          <p:nvPr userDrawn="1"/>
        </p:nvCxnSpPr>
        <p:spPr>
          <a:xfrm>
            <a:off x="0" y="2880360"/>
            <a:ext cx="38404800" cy="0"/>
          </a:xfrm>
          <a:prstGeom prst="line">
            <a:avLst/>
          </a:prstGeom>
          <a:ln w="88900" cmpd="sng">
            <a:gradFill flip="none" rotWithShape="1">
              <a:gsLst>
                <a:gs pos="100000">
                  <a:schemeClr val="accent1">
                    <a:shade val="30000"/>
                    <a:satMod val="115000"/>
                  </a:schemeClr>
                </a:gs>
                <a:gs pos="0">
                  <a:schemeClr val="accent1">
                    <a:shade val="67500"/>
                    <a:satMod val="115000"/>
                  </a:schemeClr>
                </a:gs>
                <a:gs pos="0">
                  <a:schemeClr val="accent1">
                    <a:shade val="100000"/>
                    <a:satMod val="115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userDrawn="1"/>
        </p:nvSpPr>
        <p:spPr>
          <a:xfrm>
            <a:off x="1280160" y="3840480"/>
            <a:ext cx="11201400" cy="24229695"/>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83955" tIns="191978" rIns="383955" bIns="191978" rtlCol="0" anchor="ctr"/>
          <a:lstStyle/>
          <a:p>
            <a:pPr algn="ctr"/>
            <a:endParaRPr lang="en-US" sz="6584"/>
          </a:p>
        </p:txBody>
      </p:sp>
      <p:sp>
        <p:nvSpPr>
          <p:cNvPr id="21" name="Rounded Rectangle 20"/>
          <p:cNvSpPr/>
          <p:nvPr userDrawn="1"/>
        </p:nvSpPr>
        <p:spPr>
          <a:xfrm>
            <a:off x="13441680" y="3840480"/>
            <a:ext cx="11201400" cy="24229695"/>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83955" tIns="191978" rIns="383955" bIns="191978" rtlCol="0" anchor="ctr"/>
          <a:lstStyle/>
          <a:p>
            <a:pPr algn="ctr"/>
            <a:endParaRPr lang="en-US" sz="6584"/>
          </a:p>
        </p:txBody>
      </p:sp>
      <p:sp>
        <p:nvSpPr>
          <p:cNvPr id="22" name="Rounded Rectangle 21"/>
          <p:cNvSpPr/>
          <p:nvPr userDrawn="1"/>
        </p:nvSpPr>
        <p:spPr>
          <a:xfrm>
            <a:off x="25605344" y="3840480"/>
            <a:ext cx="11201400" cy="24229695"/>
          </a:xfrm>
          <a:prstGeom prst="roundRect">
            <a:avLst/>
          </a:prstGeom>
          <a:solidFill>
            <a:schemeClr val="bg1">
              <a:alpha val="50000"/>
            </a:schemeClr>
          </a:solidFill>
          <a:ln w="1460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383955" tIns="191978" rIns="383955" bIns="191978" rtlCol="0" anchor="ctr"/>
          <a:lstStyle/>
          <a:p>
            <a:pPr algn="ctr"/>
            <a:endParaRPr lang="en-US" sz="6584"/>
          </a:p>
        </p:txBody>
      </p:sp>
      <p:pic>
        <p:nvPicPr>
          <p:cNvPr id="4" name="Picture 3" descr="Text&#10;&#10;Description automatically generated with low confidence">
            <a:extLst>
              <a:ext uri="{FF2B5EF4-FFF2-40B4-BE49-F238E27FC236}">
                <a16:creationId xmlns:a16="http://schemas.microsoft.com/office/drawing/2014/main" id="{A657C0C5-DC8A-4AFF-969F-C7A2970FB6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4096" t="14625" r="4039" b="12727"/>
          <a:stretch/>
        </p:blipFill>
        <p:spPr>
          <a:xfrm>
            <a:off x="31660515" y="9186"/>
            <a:ext cx="6544261" cy="1498513"/>
          </a:xfrm>
          <a:prstGeom prst="rect">
            <a:avLst/>
          </a:prstGeom>
        </p:spPr>
      </p:pic>
      <p:pic>
        <p:nvPicPr>
          <p:cNvPr id="6" name="Picture 5" descr="Logo&#10;&#10;Description automatically generated">
            <a:extLst>
              <a:ext uri="{FF2B5EF4-FFF2-40B4-BE49-F238E27FC236}">
                <a16:creationId xmlns:a16="http://schemas.microsoft.com/office/drawing/2014/main" id="{537C94D4-0FB8-4EBF-8BB8-E4053E94145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7089" y="160588"/>
            <a:ext cx="2343771" cy="2099118"/>
          </a:xfrm>
          <a:prstGeom prst="rect">
            <a:avLst/>
          </a:prstGeom>
        </p:spPr>
      </p:pic>
      <p:sp>
        <p:nvSpPr>
          <p:cNvPr id="19" name="Title Placeholder 8">
            <a:extLst>
              <a:ext uri="{FF2B5EF4-FFF2-40B4-BE49-F238E27FC236}">
                <a16:creationId xmlns:a16="http://schemas.microsoft.com/office/drawing/2014/main" id="{4950C5CA-A16C-45D2-8387-EABACAAE2DD3}"/>
              </a:ext>
            </a:extLst>
          </p:cNvPr>
          <p:cNvSpPr txBox="1">
            <a:spLocks/>
          </p:cNvSpPr>
          <p:nvPr userDrawn="1"/>
        </p:nvSpPr>
        <p:spPr>
          <a:xfrm>
            <a:off x="2719717" y="305762"/>
            <a:ext cx="4175263" cy="1230175"/>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Californian FB" panose="0207040306080B030204" pitchFamily="18" charset="0"/>
                <a:ea typeface="+mj-ea"/>
                <a:cs typeface="+mj-cs"/>
              </a:defRPr>
            </a:lvl1pPr>
          </a:lstStyle>
          <a:p>
            <a:r>
              <a:rPr lang="en-US" sz="3500" b="1">
                <a:solidFill>
                  <a:srgbClr val="0066CC"/>
                </a:solidFill>
                <a:latin typeface="Helvetica" panose="020B0604020202020204" pitchFamily="34" charset="0"/>
                <a:cs typeface="Helvetica" panose="020B0604020202020204" pitchFamily="34" charset="0"/>
              </a:rPr>
              <a:t>Faculty of Physics and Astronomy</a:t>
            </a: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ctr" rtl="0" eaLnBrk="1" latinLnBrk="0" hangingPunct="1">
        <a:spcBef>
          <a:spcPct val="0"/>
        </a:spcBef>
        <a:buNone/>
        <a:defRPr kumimoji="0" sz="16800" b="0" kern="1200" baseline="0">
          <a:ln>
            <a:noFill/>
          </a:ln>
          <a:solidFill>
            <a:srgbClr val="0070C0"/>
          </a:solidFill>
          <a:effectLst/>
          <a:latin typeface="+mj-lt"/>
          <a:ea typeface="+mj-ea"/>
          <a:cs typeface="+mj-cs"/>
        </a:defRPr>
      </a:lvl1pPr>
    </p:titleStyle>
    <p:bodyStyle>
      <a:lvl1pPr marL="2159745" indent="-2159745" algn="l" rtl="0" eaLnBrk="1" latinLnBrk="0" hangingPunct="1">
        <a:spcBef>
          <a:spcPct val="20000"/>
        </a:spcBef>
        <a:buClr>
          <a:schemeClr val="tx1"/>
        </a:buClr>
        <a:buSzPct val="95000"/>
        <a:buFont typeface="+mj-lt"/>
        <a:buNone/>
        <a:defRPr kumimoji="0" sz="4638" kern="1200">
          <a:solidFill>
            <a:schemeClr val="tx1"/>
          </a:solidFill>
          <a:latin typeface="Californian FB" pitchFamily="18" charset="0"/>
          <a:ea typeface="+mn-ea"/>
          <a:cs typeface="+mn-cs"/>
        </a:defRPr>
      </a:lvl1pPr>
      <a:lvl2pPr marL="3570773" indent="-1919769" algn="l" rtl="0" eaLnBrk="1" latinLnBrk="0" hangingPunct="1">
        <a:spcBef>
          <a:spcPct val="20000"/>
        </a:spcBef>
        <a:buClr>
          <a:schemeClr val="tx1"/>
        </a:buClr>
        <a:buSzPct val="85000"/>
        <a:buFont typeface="+mj-lt"/>
        <a:buAutoNum type="alphaUcPeriod"/>
        <a:defRPr kumimoji="0" sz="4638" kern="1200">
          <a:solidFill>
            <a:schemeClr val="tx1"/>
          </a:solidFill>
          <a:latin typeface="Californian FB" pitchFamily="18" charset="0"/>
          <a:ea typeface="+mn-ea"/>
          <a:cs typeface="+mn-cs"/>
        </a:defRPr>
      </a:lvl2pPr>
      <a:lvl3pPr marL="4722636" indent="-1919769" algn="l" rtl="0" eaLnBrk="1" latinLnBrk="0" hangingPunct="1">
        <a:spcBef>
          <a:spcPct val="20000"/>
        </a:spcBef>
        <a:buClr>
          <a:schemeClr val="tx1"/>
        </a:buClr>
        <a:buSzPct val="70000"/>
        <a:buFont typeface="+mj-lt"/>
        <a:buAutoNum type="arabicPeriod"/>
        <a:defRPr kumimoji="0" sz="4638" kern="1200">
          <a:solidFill>
            <a:schemeClr val="tx1"/>
          </a:solidFill>
          <a:latin typeface="Californian FB" pitchFamily="18" charset="0"/>
          <a:ea typeface="+mn-ea"/>
          <a:cs typeface="+mn-cs"/>
        </a:defRPr>
      </a:lvl3pPr>
      <a:lvl4pPr marL="6028083" indent="-1919769" algn="l" rtl="0" eaLnBrk="1" latinLnBrk="0" hangingPunct="1">
        <a:spcBef>
          <a:spcPct val="20000"/>
        </a:spcBef>
        <a:buClr>
          <a:schemeClr val="tx1"/>
        </a:buClr>
        <a:buSzPct val="65000"/>
        <a:buFont typeface="+mj-lt"/>
        <a:buAutoNum type="alphaLcPeriod"/>
        <a:defRPr kumimoji="0" sz="4638" kern="1200">
          <a:solidFill>
            <a:schemeClr val="tx1"/>
          </a:solidFill>
          <a:latin typeface="Californian FB" pitchFamily="18" charset="0"/>
          <a:ea typeface="+mn-ea"/>
          <a:cs typeface="+mn-cs"/>
        </a:defRPr>
      </a:lvl4pPr>
      <a:lvl5pPr marL="7179946" indent="-1919769" algn="l" rtl="0" eaLnBrk="1" latinLnBrk="0" hangingPunct="1">
        <a:spcBef>
          <a:spcPct val="20000"/>
        </a:spcBef>
        <a:buClr>
          <a:schemeClr val="tx1"/>
        </a:buClr>
        <a:buSzPct val="65000"/>
        <a:buFont typeface="+mj-lt"/>
        <a:buAutoNum type="romanLcPeriod"/>
        <a:defRPr kumimoji="0" sz="4638" kern="1200">
          <a:solidFill>
            <a:schemeClr val="tx1"/>
          </a:solidFill>
          <a:latin typeface="Californian FB" pitchFamily="18" charset="0"/>
          <a:ea typeface="+mn-ea"/>
          <a:cs typeface="+mn-cs"/>
        </a:defRPr>
      </a:lvl5pPr>
      <a:lvl6pPr marL="7295131" indent="-883096" algn="l" rtl="0" eaLnBrk="1" latinLnBrk="0" hangingPunct="1">
        <a:spcBef>
          <a:spcPct val="20000"/>
        </a:spcBef>
        <a:buClr>
          <a:schemeClr val="accent5"/>
        </a:buClr>
        <a:buSzPct val="80000"/>
        <a:buFont typeface="Wingdings 2"/>
        <a:buChar char=""/>
        <a:defRPr kumimoji="0" sz="7525" kern="1200">
          <a:solidFill>
            <a:schemeClr val="tx1"/>
          </a:solidFill>
          <a:latin typeface="+mn-lt"/>
          <a:ea typeface="+mn-ea"/>
          <a:cs typeface="+mn-cs"/>
        </a:defRPr>
      </a:lvl6pPr>
      <a:lvl7pPr marL="8063038" indent="-767907" algn="l" rtl="0" eaLnBrk="1" latinLnBrk="0" hangingPunct="1">
        <a:spcBef>
          <a:spcPct val="20000"/>
        </a:spcBef>
        <a:buClr>
          <a:schemeClr val="accent6"/>
        </a:buClr>
        <a:buSzPct val="80000"/>
        <a:buFont typeface="Wingdings 2"/>
        <a:buChar char=""/>
        <a:defRPr kumimoji="0" sz="6738" kern="1200" baseline="0">
          <a:solidFill>
            <a:schemeClr val="tx1"/>
          </a:solidFill>
          <a:latin typeface="+mn-lt"/>
          <a:ea typeface="+mn-ea"/>
          <a:cs typeface="+mn-cs"/>
        </a:defRPr>
      </a:lvl7pPr>
      <a:lvl8pPr marL="9214905" indent="-767907" algn="l" rtl="0" eaLnBrk="1" latinLnBrk="0" hangingPunct="1">
        <a:spcBef>
          <a:spcPct val="20000"/>
        </a:spcBef>
        <a:buClr>
          <a:schemeClr val="tx2"/>
        </a:buClr>
        <a:buChar char="•"/>
        <a:defRPr kumimoji="0" sz="6738" kern="1200">
          <a:solidFill>
            <a:schemeClr val="tx1"/>
          </a:solidFill>
          <a:latin typeface="+mn-lt"/>
          <a:ea typeface="+mn-ea"/>
          <a:cs typeface="+mn-cs"/>
        </a:defRPr>
      </a:lvl8pPr>
      <a:lvl9pPr marL="10366767" indent="-767907" algn="l" rtl="0" eaLnBrk="1" latinLnBrk="0" hangingPunct="1">
        <a:spcBef>
          <a:spcPct val="20000"/>
        </a:spcBef>
        <a:buClr>
          <a:schemeClr val="tx2"/>
        </a:buClr>
        <a:buFontTx/>
        <a:buChar char="•"/>
        <a:defRPr kumimoji="0" sz="5863"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919769" algn="l" rtl="0" eaLnBrk="1" latinLnBrk="0" hangingPunct="1">
        <a:defRPr kumimoji="0" kern="1200">
          <a:solidFill>
            <a:schemeClr val="tx1"/>
          </a:solidFill>
          <a:latin typeface="+mn-lt"/>
          <a:ea typeface="+mn-ea"/>
          <a:cs typeface="+mn-cs"/>
        </a:defRPr>
      </a:lvl2pPr>
      <a:lvl3pPr marL="3839544" algn="l" rtl="0" eaLnBrk="1" latinLnBrk="0" hangingPunct="1">
        <a:defRPr kumimoji="0" kern="1200">
          <a:solidFill>
            <a:schemeClr val="tx1"/>
          </a:solidFill>
          <a:latin typeface="+mn-lt"/>
          <a:ea typeface="+mn-ea"/>
          <a:cs typeface="+mn-cs"/>
        </a:defRPr>
      </a:lvl3pPr>
      <a:lvl4pPr marL="5759313" algn="l" rtl="0" eaLnBrk="1" latinLnBrk="0" hangingPunct="1">
        <a:defRPr kumimoji="0" kern="1200">
          <a:solidFill>
            <a:schemeClr val="tx1"/>
          </a:solidFill>
          <a:latin typeface="+mn-lt"/>
          <a:ea typeface="+mn-ea"/>
          <a:cs typeface="+mn-cs"/>
        </a:defRPr>
      </a:lvl4pPr>
      <a:lvl5pPr marL="7679087" algn="l" rtl="0" eaLnBrk="1" latinLnBrk="0" hangingPunct="1">
        <a:defRPr kumimoji="0" kern="1200">
          <a:solidFill>
            <a:schemeClr val="tx1"/>
          </a:solidFill>
          <a:latin typeface="+mn-lt"/>
          <a:ea typeface="+mn-ea"/>
          <a:cs typeface="+mn-cs"/>
        </a:defRPr>
      </a:lvl5pPr>
      <a:lvl6pPr marL="9598857" algn="l" rtl="0" eaLnBrk="1" latinLnBrk="0" hangingPunct="1">
        <a:defRPr kumimoji="0" kern="1200">
          <a:solidFill>
            <a:schemeClr val="tx1"/>
          </a:solidFill>
          <a:latin typeface="+mn-lt"/>
          <a:ea typeface="+mn-ea"/>
          <a:cs typeface="+mn-cs"/>
        </a:defRPr>
      </a:lvl6pPr>
      <a:lvl7pPr marL="11518630" algn="l" rtl="0" eaLnBrk="1" latinLnBrk="0" hangingPunct="1">
        <a:defRPr kumimoji="0" kern="1200">
          <a:solidFill>
            <a:schemeClr val="tx1"/>
          </a:solidFill>
          <a:latin typeface="+mn-lt"/>
          <a:ea typeface="+mn-ea"/>
          <a:cs typeface="+mn-cs"/>
        </a:defRPr>
      </a:lvl7pPr>
      <a:lvl8pPr marL="13438400" algn="l" rtl="0" eaLnBrk="1" latinLnBrk="0" hangingPunct="1">
        <a:defRPr kumimoji="0" kern="1200">
          <a:solidFill>
            <a:schemeClr val="tx1"/>
          </a:solidFill>
          <a:latin typeface="+mn-lt"/>
          <a:ea typeface="+mn-ea"/>
          <a:cs typeface="+mn-cs"/>
        </a:defRPr>
      </a:lvl8pPr>
      <a:lvl9pPr marL="1535817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hyperlink" Target="http://arxiv.org/abs/0910.1019" TargetMode="External"/><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7.png"/><Relationship Id="rId12" Type="http://schemas.openxmlformats.org/officeDocument/2006/relationships/image" Target="../media/image10.wmf"/><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hyperlink" Target="https://doi.org/10.1093/acprof:oso/9780199575800.003.0003" TargetMode="Externa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hyperlink" Target="http://arxiv.org/abs/2210.11343" TargetMode="External"/><Relationship Id="rId40" Type="http://schemas.openxmlformats.org/officeDocument/2006/relationships/hyperlink" Target="http://arxiv.org/abs/1409.3880" TargetMode="External"/><Relationship Id="rId5"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9.wmf"/><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4.png"/><Relationship Id="rId9" Type="http://schemas.openxmlformats.org/officeDocument/2006/relationships/oleObject" Target="../embeddings/oleObject1.bin"/><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8.png"/><Relationship Id="rId3" Type="http://schemas.openxmlformats.org/officeDocument/2006/relationships/hyperlink" Target="mailto:rulisp@umk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24594" y="-894713"/>
            <a:ext cx="13355614" cy="3524823"/>
          </a:xfrm>
          <a:prstGeom prst="rect">
            <a:avLst/>
          </a:prstGeom>
          <a:noFill/>
        </p:spPr>
        <p:txBody>
          <a:bodyPr wrap="square" lIns="0" tIns="0" rIns="0" bIns="0" rtlCol="0" anchor="ctr" anchorCtr="0">
            <a:normAutofit/>
          </a:bodyPr>
          <a:lstStyle/>
          <a:p>
            <a:pPr algn="ctr"/>
            <a:r>
              <a:rPr lang="en-US" sz="4725" b="1">
                <a:solidFill>
                  <a:srgbClr val="0070C0"/>
                </a:solidFill>
                <a:latin typeface="Calibri"/>
                <a:ea typeface="+mn-lt"/>
                <a:cs typeface="+mn-lt"/>
              </a:rPr>
              <a:t>Machine Learning Potential Function Generation for </a:t>
            </a:r>
            <a:r>
              <a:rPr lang="en-US" sz="4725" b="1" i="1">
                <a:solidFill>
                  <a:srgbClr val="0070C0"/>
                </a:solidFill>
                <a:latin typeface="Calibri"/>
                <a:ea typeface="+mn-lt"/>
                <a:cs typeface="+mn-lt"/>
              </a:rPr>
              <a:t>ab initio </a:t>
            </a:r>
            <a:r>
              <a:rPr lang="en-US" sz="4725" b="1">
                <a:solidFill>
                  <a:srgbClr val="0070C0"/>
                </a:solidFill>
                <a:latin typeface="Calibri"/>
                <a:ea typeface="+mn-lt"/>
                <a:cs typeface="+mn-lt"/>
              </a:rPr>
              <a:t>Electronic Structure Calculations</a:t>
            </a:r>
            <a:endParaRPr lang="en-US" sz="5775" b="1">
              <a:solidFill>
                <a:srgbClr val="0070C0"/>
              </a:solidFill>
              <a:latin typeface="Calibri"/>
              <a:cs typeface="Calibri"/>
            </a:endParaRPr>
          </a:p>
        </p:txBody>
      </p:sp>
      <p:sp>
        <p:nvSpPr>
          <p:cNvPr id="7" name="TextBox 6"/>
          <p:cNvSpPr txBox="1"/>
          <p:nvPr/>
        </p:nvSpPr>
        <p:spPr>
          <a:xfrm>
            <a:off x="14506151" y="1575239"/>
            <a:ext cx="9392499" cy="904517"/>
          </a:xfrm>
          <a:prstGeom prst="rect">
            <a:avLst/>
          </a:prstGeom>
          <a:noFill/>
        </p:spPr>
        <p:txBody>
          <a:bodyPr wrap="square" lIns="0" tIns="0" rIns="0" bIns="0" rtlCol="0" anchor="ctr" anchorCtr="0">
            <a:noAutofit/>
          </a:bodyPr>
          <a:lstStyle/>
          <a:p>
            <a:pPr algn="ctr"/>
            <a:r>
              <a:rPr lang="en-US" sz="4200">
                <a:latin typeface="Californian FB"/>
              </a:rPr>
              <a:t>Duong Hoang and Paul Rulis</a:t>
            </a:r>
          </a:p>
        </p:txBody>
      </p:sp>
      <p:sp>
        <p:nvSpPr>
          <p:cNvPr id="8" name="TextBox 7"/>
          <p:cNvSpPr txBox="1"/>
          <p:nvPr/>
        </p:nvSpPr>
        <p:spPr>
          <a:xfrm>
            <a:off x="12065526" y="2223851"/>
            <a:ext cx="14273749" cy="774169"/>
          </a:xfrm>
          <a:prstGeom prst="rect">
            <a:avLst/>
          </a:prstGeom>
          <a:noFill/>
        </p:spPr>
        <p:txBody>
          <a:bodyPr wrap="square" lIns="0" tIns="0" rIns="0" bIns="0" rtlCol="0" anchor="ctr" anchorCtr="0">
            <a:noAutofit/>
          </a:bodyPr>
          <a:lstStyle/>
          <a:p>
            <a:pPr algn="ctr"/>
            <a:r>
              <a:rPr lang="en-US" sz="2450">
                <a:latin typeface="Californian FB"/>
              </a:rPr>
              <a:t>Division of Energy, Matter, and Systems at the University of Missouri – Kansas City</a:t>
            </a:r>
          </a:p>
        </p:txBody>
      </p:sp>
      <p:sp>
        <p:nvSpPr>
          <p:cNvPr id="51" name="TextBox 50"/>
          <p:cNvSpPr txBox="1"/>
          <p:nvPr/>
        </p:nvSpPr>
        <p:spPr>
          <a:xfrm>
            <a:off x="1730256" y="4161500"/>
            <a:ext cx="10134600" cy="733425"/>
          </a:xfrm>
          <a:prstGeom prst="rect">
            <a:avLst/>
          </a:prstGeom>
          <a:noFill/>
        </p:spPr>
        <p:txBody>
          <a:bodyPr wrap="square" lIns="0" tIns="0" rIns="0" bIns="0" rtlCol="0" anchor="t">
            <a:noAutofit/>
          </a:bodyPr>
          <a:lstStyle/>
          <a:p>
            <a:pPr algn="ctr"/>
            <a:r>
              <a:rPr lang="en-US" sz="4200" b="1" dirty="0">
                <a:latin typeface="Californian FB"/>
              </a:rPr>
              <a:t>Introduction </a:t>
            </a:r>
          </a:p>
          <a:p>
            <a:pPr algn="ctr"/>
            <a:endParaRPr lang="en-US" sz="4200" b="1" dirty="0">
              <a:latin typeface="Californian FB"/>
            </a:endParaRPr>
          </a:p>
          <a:p>
            <a:pPr algn="ctr"/>
            <a:endParaRPr lang="en-US" sz="4200" dirty="0">
              <a:latin typeface="Californian FB"/>
            </a:endParaRPr>
          </a:p>
          <a:p>
            <a:pPr algn="ctr"/>
            <a:endParaRPr lang="en-US" sz="4200" dirty="0">
              <a:latin typeface="Californian FB"/>
            </a:endParaRPr>
          </a:p>
        </p:txBody>
      </p:sp>
      <p:sp>
        <p:nvSpPr>
          <p:cNvPr id="52" name="Rectangle 12"/>
          <p:cNvSpPr>
            <a:spLocks noChangeArrowheads="1"/>
          </p:cNvSpPr>
          <p:nvPr/>
        </p:nvSpPr>
        <p:spPr bwMode="auto">
          <a:xfrm>
            <a:off x="27747468" y="28062957"/>
            <a:ext cx="8795526" cy="733425"/>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493" tIns="56247" rIns="112493" bIns="56247" anchor="ctr"/>
          <a:lstStyle/>
          <a:p>
            <a:pPr defTabSz="1125141"/>
            <a:r>
              <a:rPr lang="en-US" altLang="zh-CN" sz="2450">
                <a:latin typeface="+mj-lt"/>
                <a:ea typeface="SimSun"/>
              </a:rPr>
              <a:t>Contact us at:</a:t>
            </a:r>
            <a:r>
              <a:rPr lang="en-US" altLang="zh-CN" sz="2450">
                <a:solidFill>
                  <a:schemeClr val="accent4">
                    <a:lumMod val="75000"/>
                  </a:schemeClr>
                </a:solidFill>
                <a:latin typeface="+mj-lt"/>
                <a:ea typeface="SimSun"/>
              </a:rPr>
              <a:t>  </a:t>
            </a:r>
            <a:r>
              <a:rPr lang="en-US" altLang="zh-CN" sz="2450">
                <a:solidFill>
                  <a:schemeClr val="accent4">
                    <a:lumMod val="75000"/>
                  </a:schemeClr>
                </a:solidFill>
                <a:latin typeface="+mj-lt"/>
                <a:ea typeface="SimSun"/>
                <a:hlinkClick r:id="rId3">
                  <a:extLst>
                    <a:ext uri="{A12FA001-AC4F-418D-AE19-62706E023703}">
                      <ahyp:hlinkClr xmlns:ahyp="http://schemas.microsoft.com/office/drawing/2018/hyperlinkcolor" val="tx"/>
                    </a:ext>
                  </a:extLst>
                </a:hlinkClick>
              </a:rPr>
              <a:t>rulisp@umkc.edu</a:t>
            </a:r>
            <a:r>
              <a:rPr lang="en-US" altLang="zh-CN" sz="2450" i="1">
                <a:solidFill>
                  <a:schemeClr val="accent4">
                    <a:lumMod val="75000"/>
                  </a:schemeClr>
                </a:solidFill>
                <a:latin typeface="+mj-lt"/>
                <a:ea typeface="SimSun"/>
              </a:rPr>
              <a:t> ,</a:t>
            </a:r>
            <a:r>
              <a:rPr lang="en-US" altLang="zh-CN" sz="2450">
                <a:solidFill>
                  <a:schemeClr val="accent4">
                    <a:lumMod val="75000"/>
                  </a:schemeClr>
                </a:solidFill>
                <a:latin typeface="+mj-lt"/>
                <a:ea typeface="SimSun"/>
              </a:rPr>
              <a:t> </a:t>
            </a:r>
            <a:r>
              <a:rPr lang="en-US" altLang="zh-CN" sz="2450" u="sng">
                <a:solidFill>
                  <a:schemeClr val="accent4">
                    <a:lumMod val="75000"/>
                  </a:schemeClr>
                </a:solidFill>
                <a:latin typeface="+mj-lt"/>
                <a:ea typeface="SimSun"/>
              </a:rPr>
              <a:t>dtht2d@umsystem.edu</a:t>
            </a:r>
            <a:endParaRPr lang="en-US" altLang="zh-CN" sz="2450" u="sng">
              <a:solidFill>
                <a:schemeClr val="accent4">
                  <a:lumMod val="75000"/>
                </a:schemeClr>
              </a:solidFill>
              <a:latin typeface="+mj-lt"/>
              <a:ea typeface="SimSun" pitchFamily="2" charset="-122"/>
              <a:cs typeface="Calibri"/>
            </a:endParaRPr>
          </a:p>
        </p:txBody>
      </p:sp>
      <p:sp>
        <p:nvSpPr>
          <p:cNvPr id="68" name="Rectangle 12"/>
          <p:cNvSpPr>
            <a:spLocks noChangeArrowheads="1"/>
          </p:cNvSpPr>
          <p:nvPr/>
        </p:nvSpPr>
        <p:spPr bwMode="auto">
          <a:xfrm>
            <a:off x="14066369" y="28063877"/>
            <a:ext cx="10033283" cy="649300"/>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493" tIns="56247" rIns="112493" bIns="56247" anchor="ctr"/>
          <a:lstStyle/>
          <a:p>
            <a:pPr algn="ctr" defTabSz="1125141"/>
            <a:r>
              <a:rPr lang="en-US" altLang="zh-CN" sz="2100">
                <a:latin typeface="+mj-lt"/>
                <a:ea typeface="SimSun"/>
              </a:rPr>
              <a:t>Work supported by the Computational Physics Group and </a:t>
            </a:r>
          </a:p>
          <a:p>
            <a:pPr algn="ctr" defTabSz="1125141"/>
            <a:r>
              <a:rPr lang="en-US" altLang="zh-CN" sz="2100">
                <a:latin typeface="+mj-lt"/>
                <a:ea typeface="SimSun"/>
              </a:rPr>
              <a:t>The UMKC Physics and Astronomy Program</a:t>
            </a:r>
            <a:endParaRPr lang="en-US" altLang="zh-CN" sz="2100">
              <a:latin typeface="+mj-lt"/>
              <a:ea typeface="SimSun"/>
              <a:cs typeface="Calibri"/>
            </a:endParaRPr>
          </a:p>
        </p:txBody>
      </p:sp>
      <p:sp>
        <p:nvSpPr>
          <p:cNvPr id="69" name="Rectangle 12"/>
          <p:cNvSpPr>
            <a:spLocks noChangeArrowheads="1"/>
          </p:cNvSpPr>
          <p:nvPr/>
        </p:nvSpPr>
        <p:spPr bwMode="auto">
          <a:xfrm>
            <a:off x="-1580438" y="28062957"/>
            <a:ext cx="9201150" cy="733425"/>
          </a:xfrm>
          <a:prstGeom prst="rect">
            <a:avLst/>
          </a:prstGeom>
          <a:noFill/>
          <a:ln>
            <a:noFill/>
          </a:ln>
          <a:effectLst/>
          <a:extLst>
            <a:ext uri="{909E8E84-426E-40DD-AFC4-6F175D3DCCD1}">
              <a14:hiddenFill xmlns:a14="http://schemas.microsoft.com/office/drawing/2010/main">
                <a:solidFill>
                  <a:srgbClr val="0055D2"/>
                </a:solidFill>
              </a14:hiddenFill>
            </a:ext>
            <a:ext uri="{91240B29-F687-4F45-9708-019B960494DF}">
              <a14:hiddenLine xmlns:a14="http://schemas.microsoft.com/office/drawing/2010/main" w="2540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493" tIns="56247" rIns="112493" bIns="56247" anchor="ctr"/>
          <a:lstStyle/>
          <a:p>
            <a:pPr algn="ctr" defTabSz="1125141"/>
            <a:r>
              <a:rPr lang="en-US" altLang="zh-CN" sz="2450">
                <a:latin typeface="Californian FB" pitchFamily="18" charset="0"/>
                <a:ea typeface="SimSun" pitchFamily="2" charset="-122"/>
              </a:rPr>
              <a:t>Copyright © 2023 UMKC</a:t>
            </a:r>
          </a:p>
        </p:txBody>
      </p:sp>
      <mc:AlternateContent xmlns:mc="http://schemas.openxmlformats.org/markup-compatibility/2006" xmlns:a14="http://schemas.microsoft.com/office/drawing/2010/main">
        <mc:Choice Requires="a14">
          <p:sp>
            <p:nvSpPr>
              <p:cNvPr id="70" name="TextBox 69"/>
              <p:cNvSpPr txBox="1"/>
              <p:nvPr/>
            </p:nvSpPr>
            <p:spPr>
              <a:xfrm>
                <a:off x="1806986" y="4851285"/>
                <a:ext cx="10149696" cy="5233558"/>
              </a:xfrm>
              <a:prstGeom prst="rect">
                <a:avLst/>
              </a:prstGeom>
              <a:noFill/>
            </p:spPr>
            <p:txBody>
              <a:bodyPr wrap="square" lIns="0" tIns="0" rIns="0" bIns="0" rtlCol="0" anchor="ctr">
                <a:noAutofit/>
              </a:bodyPr>
              <a:lstStyle/>
              <a:p>
                <a:pPr algn="just">
                  <a:spcAft>
                    <a:spcPts val="1050"/>
                  </a:spcAft>
                </a:pPr>
                <a:r>
                  <a:rPr lang="en-US" sz="2275" dirty="0">
                    <a:latin typeface="+mj-lt"/>
                    <a:ea typeface="+mn-lt"/>
                    <a:cs typeface="+mn-lt"/>
                  </a:rPr>
                  <a:t>First-principles electronic structure calculations play a vital role in condensed matter materials physics research and its many related fields, but they are well-known for being computationally demanding because of their typical </a:t>
                </a:r>
                <a14:m>
                  <m:oMath xmlns:m="http://schemas.openxmlformats.org/officeDocument/2006/math">
                    <m:sSup>
                      <m:sSupPr>
                        <m:ctrlPr>
                          <a:rPr lang="en-US" sz="2275" i="1">
                            <a:latin typeface="Cambria Math" panose="02040503050406030204" pitchFamily="18" charset="0"/>
                            <a:ea typeface="+mn-lt"/>
                            <a:cs typeface="+mn-lt"/>
                          </a:rPr>
                        </m:ctrlPr>
                      </m:sSupPr>
                      <m:e>
                        <m:r>
                          <a:rPr lang="en-US" sz="2275" i="1">
                            <a:latin typeface="Cambria Math" panose="02040503050406030204" pitchFamily="18" charset="0"/>
                            <a:ea typeface="+mn-lt"/>
                            <a:cs typeface="+mn-lt"/>
                          </a:rPr>
                          <m:t>𝑂</m:t>
                        </m:r>
                        <m:r>
                          <a:rPr lang="en-US" sz="2275" i="1">
                            <a:latin typeface="Cambria Math" panose="02040503050406030204" pitchFamily="18" charset="0"/>
                            <a:ea typeface="+mn-lt"/>
                            <a:cs typeface="+mn-lt"/>
                          </a:rPr>
                          <m:t>(</m:t>
                        </m:r>
                        <m:r>
                          <a:rPr lang="en-US" sz="2275" i="1">
                            <a:latin typeface="Cambria Math" panose="02040503050406030204" pitchFamily="18" charset="0"/>
                            <a:ea typeface="+mn-lt"/>
                            <a:cs typeface="+mn-lt"/>
                          </a:rPr>
                          <m:t>𝑁</m:t>
                        </m:r>
                      </m:e>
                      <m:sup>
                        <m:r>
                          <a:rPr lang="en-US" sz="2275" i="1">
                            <a:latin typeface="Cambria Math" panose="02040503050406030204" pitchFamily="18" charset="0"/>
                            <a:ea typeface="+mn-lt"/>
                            <a:cs typeface="+mn-lt"/>
                          </a:rPr>
                          <m:t>3</m:t>
                        </m:r>
                      </m:sup>
                    </m:sSup>
                    <m:r>
                      <a:rPr lang="en-US" sz="2275" i="1">
                        <a:latin typeface="Cambria Math" panose="02040503050406030204" pitchFamily="18" charset="0"/>
                        <a:ea typeface="+mn-lt"/>
                        <a:cs typeface="+mn-lt"/>
                      </a:rPr>
                      <m:t>)</m:t>
                    </m:r>
                    <m:r>
                      <a:rPr lang="en-US" sz="2275">
                        <a:latin typeface="Cambria Math" panose="02040503050406030204" pitchFamily="18" charset="0"/>
                        <a:ea typeface="+mn-lt"/>
                        <a:cs typeface="+mn-lt"/>
                      </a:rPr>
                      <m:t> </m:t>
                    </m:r>
                  </m:oMath>
                </a14:m>
                <a:r>
                  <a:rPr lang="en-US" sz="2275" dirty="0">
                    <a:latin typeface="+mj-lt"/>
                    <a:ea typeface="+mn-lt"/>
                    <a:cs typeface="+mn-lt"/>
                  </a:rPr>
                  <a:t>scaling rate. In recent years a range of methods—including machine learning based approaches—have been developed to try to overcome the tremendous roadblock of the algorithmic complexity scaling problem [1].</a:t>
                </a:r>
              </a:p>
              <a:p>
                <a:pPr algn="just">
                  <a:spcAft>
                    <a:spcPts val="1050"/>
                  </a:spcAft>
                </a:pPr>
                <a:r>
                  <a:rPr lang="en-US" sz="2275" dirty="0">
                    <a:latin typeface="+mj-lt"/>
                    <a:ea typeface="+mn-lt"/>
                    <a:cs typeface="+mn-lt"/>
                  </a:rPr>
                  <a:t>In this poster we present progress implementing and applying local atomic descriptors for training neural networks to predict the electronic potential function of amorphous silicon. Our target application is the density functional theory (DFT) based orthogonalized linear combination of atomic orbitals (OLCAO) method [2]. The OLCAO potential function is expressed as a linear combination of atom-centered Gaussian functions. The local environment of each atom is characterized using the bispectrum components. The bispectrum components (descriptors) and potential function coefficients are used as the input/output training pairs for a neural network.</a:t>
                </a:r>
                <a:endParaRPr lang="en-US" sz="2275" dirty="0">
                  <a:latin typeface="+mj-lt"/>
                  <a:cs typeface="Calibri"/>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1806986" y="4851285"/>
                <a:ext cx="10149696" cy="5233558"/>
              </a:xfrm>
              <a:prstGeom prst="rect">
                <a:avLst/>
              </a:prstGeom>
              <a:blipFill>
                <a:blip r:embed="rId4"/>
                <a:stretch>
                  <a:fillRect l="-1682" r="-1742" b="-1166"/>
                </a:stretch>
              </a:blipFill>
            </p:spPr>
            <p:txBody>
              <a:bodyPr/>
              <a:lstStyle/>
              <a:p>
                <a:r>
                  <a:rPr lang="en-US">
                    <a:noFill/>
                  </a:rPr>
                  <a:t> </a:t>
                </a:r>
              </a:p>
            </p:txBody>
          </p:sp>
        </mc:Fallback>
      </mc:AlternateContent>
      <p:sp>
        <p:nvSpPr>
          <p:cNvPr id="71" name="TextBox 70"/>
          <p:cNvSpPr txBox="1"/>
          <p:nvPr/>
        </p:nvSpPr>
        <p:spPr>
          <a:xfrm>
            <a:off x="2135506" y="10407914"/>
            <a:ext cx="9560944" cy="733425"/>
          </a:xfrm>
          <a:prstGeom prst="rect">
            <a:avLst/>
          </a:prstGeom>
          <a:noFill/>
        </p:spPr>
        <p:txBody>
          <a:bodyPr wrap="square" lIns="0" tIns="0" rIns="0" bIns="0" rtlCol="0" anchor="t">
            <a:noAutofit/>
          </a:bodyPr>
          <a:lstStyle/>
          <a:p>
            <a:pPr algn="ctr"/>
            <a:r>
              <a:rPr lang="en-US" sz="4200" b="1">
                <a:latin typeface="Californian FB"/>
              </a:rPr>
              <a:t>OLCAO Potential Function </a:t>
            </a:r>
            <a:endParaRPr lang="en-US" sz="4200" b="1">
              <a:latin typeface="Californian FB" pitchFamily="18" charset="0"/>
            </a:endParaRPr>
          </a:p>
          <a:p>
            <a:pPr algn="just"/>
            <a:endParaRPr lang="en-US" sz="4200">
              <a:latin typeface="Californian FB"/>
            </a:endParaRPr>
          </a:p>
          <a:p>
            <a:pPr algn="just"/>
            <a:endParaRPr lang="en-US" sz="4200">
              <a:latin typeface="Californian FB"/>
            </a:endParaRPr>
          </a:p>
        </p:txBody>
      </p:sp>
      <p:sp>
        <p:nvSpPr>
          <p:cNvPr id="73" name="TextBox 72"/>
          <p:cNvSpPr txBox="1"/>
          <p:nvPr/>
        </p:nvSpPr>
        <p:spPr>
          <a:xfrm>
            <a:off x="26190014" y="4004091"/>
            <a:ext cx="10134600" cy="733425"/>
          </a:xfrm>
          <a:prstGeom prst="rect">
            <a:avLst/>
          </a:prstGeom>
          <a:noFill/>
        </p:spPr>
        <p:txBody>
          <a:bodyPr wrap="square" lIns="0" tIns="0" rIns="0" bIns="0" rtlCol="0">
            <a:noAutofit/>
          </a:bodyPr>
          <a:lstStyle/>
          <a:p>
            <a:pPr algn="ctr"/>
            <a:r>
              <a:rPr lang="en-US" sz="4200" b="1">
                <a:latin typeface="Californian FB" pitchFamily="18" charset="0"/>
              </a:rPr>
              <a:t>Systems</a:t>
            </a:r>
          </a:p>
          <a:p>
            <a:pPr algn="just"/>
            <a:endParaRPr lang="en-US" sz="2450">
              <a:latin typeface="Californian FB"/>
            </a:endParaRPr>
          </a:p>
          <a:p>
            <a:pPr algn="just"/>
            <a:endParaRPr lang="en-US" sz="2450">
              <a:latin typeface="Californian FB"/>
            </a:endParaRPr>
          </a:p>
        </p:txBody>
      </p:sp>
      <p:sp>
        <p:nvSpPr>
          <p:cNvPr id="75" name="TextBox 74"/>
          <p:cNvSpPr txBox="1"/>
          <p:nvPr/>
        </p:nvSpPr>
        <p:spPr>
          <a:xfrm>
            <a:off x="14000789" y="4173397"/>
            <a:ext cx="10134600" cy="733425"/>
          </a:xfrm>
          <a:prstGeom prst="rect">
            <a:avLst/>
          </a:prstGeom>
          <a:noFill/>
        </p:spPr>
        <p:txBody>
          <a:bodyPr wrap="square" lIns="0" tIns="0" rIns="0" bIns="0" rtlCol="0">
            <a:noAutofit/>
          </a:bodyPr>
          <a:lstStyle/>
          <a:p>
            <a:pPr algn="ctr"/>
            <a:r>
              <a:rPr lang="en-US" sz="4200" b="1" dirty="0">
                <a:latin typeface="Californian FB" pitchFamily="18" charset="0"/>
              </a:rPr>
              <a:t>Proposed Neural Network Framework</a:t>
            </a:r>
          </a:p>
          <a:p>
            <a:pPr algn="just"/>
            <a:endParaRPr lang="en-US" sz="2450" dirty="0">
              <a:latin typeface="Californian FB"/>
            </a:endParaRPr>
          </a:p>
          <a:p>
            <a:pPr algn="just"/>
            <a:endParaRPr lang="en-US" sz="2450" dirty="0">
              <a:latin typeface="Californian FB"/>
            </a:endParaRPr>
          </a:p>
        </p:txBody>
      </p:sp>
      <p:sp>
        <p:nvSpPr>
          <p:cNvPr id="77" name="TextBox 76"/>
          <p:cNvSpPr txBox="1"/>
          <p:nvPr/>
        </p:nvSpPr>
        <p:spPr>
          <a:xfrm>
            <a:off x="26289568" y="12214513"/>
            <a:ext cx="10134600" cy="1160061"/>
          </a:xfrm>
          <a:prstGeom prst="rect">
            <a:avLst/>
          </a:prstGeom>
          <a:noFill/>
        </p:spPr>
        <p:txBody>
          <a:bodyPr wrap="square" lIns="0" tIns="0" rIns="0" bIns="0" rtlCol="0" anchor="t">
            <a:noAutofit/>
          </a:bodyPr>
          <a:lstStyle/>
          <a:p>
            <a:pPr algn="ctr"/>
            <a:r>
              <a:rPr lang="en-US" sz="4200" b="1">
                <a:latin typeface="Californian FB"/>
              </a:rPr>
              <a:t>Preliminary Results</a:t>
            </a:r>
            <a:endParaRPr lang="en-US" sz="4200" b="1">
              <a:latin typeface="Californian FB" pitchFamily="18" charset="0"/>
            </a:endParaRPr>
          </a:p>
          <a:p>
            <a:pPr algn="just"/>
            <a:endParaRPr lang="en-US" sz="2450">
              <a:solidFill>
                <a:srgbClr val="000000"/>
              </a:solidFill>
              <a:latin typeface="+mj-lt"/>
            </a:endParaRPr>
          </a:p>
          <a:p>
            <a:pPr algn="just"/>
            <a:endParaRPr lang="en-US" sz="2450">
              <a:latin typeface="Californian FB"/>
            </a:endParaRPr>
          </a:p>
          <a:p>
            <a:pPr algn="just"/>
            <a:endParaRPr lang="en-US" sz="2450">
              <a:latin typeface="Californian FB"/>
            </a:endParaRPr>
          </a:p>
        </p:txBody>
      </p:sp>
      <p:sp>
        <p:nvSpPr>
          <p:cNvPr id="79" name="TextBox 78"/>
          <p:cNvSpPr txBox="1"/>
          <p:nvPr/>
        </p:nvSpPr>
        <p:spPr>
          <a:xfrm>
            <a:off x="26317295" y="19973617"/>
            <a:ext cx="10134600" cy="733425"/>
          </a:xfrm>
          <a:prstGeom prst="rect">
            <a:avLst/>
          </a:prstGeom>
          <a:noFill/>
        </p:spPr>
        <p:txBody>
          <a:bodyPr wrap="square" lIns="0" tIns="0" rIns="0" bIns="0" rtlCol="0" anchor="t">
            <a:noAutofit/>
          </a:bodyPr>
          <a:lstStyle/>
          <a:p>
            <a:pPr algn="ctr"/>
            <a:r>
              <a:rPr lang="en-US" sz="4200" b="1" dirty="0">
                <a:latin typeface="Californian FB"/>
              </a:rPr>
              <a:t>Conclusions and Future Work</a:t>
            </a:r>
            <a:endParaRPr lang="en-US" sz="4200" b="1" dirty="0">
              <a:latin typeface="Californian FB" pitchFamily="18" charset="0"/>
            </a:endParaRPr>
          </a:p>
          <a:p>
            <a:pPr algn="just"/>
            <a:endParaRPr lang="en-US" sz="2450" dirty="0">
              <a:latin typeface="Californian FB"/>
            </a:endParaRPr>
          </a:p>
          <a:p>
            <a:pPr algn="just"/>
            <a:endParaRPr lang="en-US" sz="2450" dirty="0">
              <a:latin typeface="Californian FB"/>
            </a:endParaRPr>
          </a:p>
        </p:txBody>
      </p:sp>
      <p:sp>
        <p:nvSpPr>
          <p:cNvPr id="85" name="TextBox 84"/>
          <p:cNvSpPr txBox="1"/>
          <p:nvPr/>
        </p:nvSpPr>
        <p:spPr>
          <a:xfrm>
            <a:off x="26396573" y="25203729"/>
            <a:ext cx="10134600" cy="733425"/>
          </a:xfrm>
          <a:prstGeom prst="rect">
            <a:avLst/>
          </a:prstGeom>
          <a:noFill/>
        </p:spPr>
        <p:txBody>
          <a:bodyPr wrap="square" lIns="0" tIns="0" rIns="0" bIns="0" rtlCol="0">
            <a:noAutofit/>
          </a:bodyPr>
          <a:lstStyle/>
          <a:p>
            <a:pPr algn="ctr"/>
            <a:r>
              <a:rPr lang="en-US" sz="4200" b="1">
                <a:latin typeface="Californian FB" pitchFamily="18" charset="0"/>
              </a:rPr>
              <a:t>References</a:t>
            </a:r>
          </a:p>
          <a:p>
            <a:pPr algn="just"/>
            <a:endParaRPr lang="en-US" sz="2450">
              <a:latin typeface="Californian FB"/>
            </a:endParaRPr>
          </a:p>
          <a:p>
            <a:pPr algn="just"/>
            <a:endParaRPr lang="en-US" sz="2450">
              <a:latin typeface="Californian FB"/>
            </a:endParaRPr>
          </a:p>
        </p:txBody>
      </p:sp>
      <p:sp>
        <p:nvSpPr>
          <p:cNvPr id="6" name="TextBox 5">
            <a:extLst>
              <a:ext uri="{FF2B5EF4-FFF2-40B4-BE49-F238E27FC236}">
                <a16:creationId xmlns:a16="http://schemas.microsoft.com/office/drawing/2014/main" id="{DB39FF75-B190-5541-3429-4C2385E70BB8}"/>
              </a:ext>
            </a:extLst>
          </p:cNvPr>
          <p:cNvSpPr txBox="1"/>
          <p:nvPr/>
        </p:nvSpPr>
        <p:spPr>
          <a:xfrm>
            <a:off x="15413586" y="13777506"/>
            <a:ext cx="4036378" cy="1094017"/>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endParaRPr lang="en-US" sz="6584"/>
          </a:p>
        </p:txBody>
      </p:sp>
      <p:sp>
        <p:nvSpPr>
          <p:cNvPr id="29" name="TextBox 28">
            <a:extLst>
              <a:ext uri="{FF2B5EF4-FFF2-40B4-BE49-F238E27FC236}">
                <a16:creationId xmlns:a16="http://schemas.microsoft.com/office/drawing/2014/main" id="{7D92FA9A-0FEB-EE85-11BC-54DF60AD20E2}"/>
              </a:ext>
            </a:extLst>
          </p:cNvPr>
          <p:cNvSpPr txBox="1"/>
          <p:nvPr/>
        </p:nvSpPr>
        <p:spPr>
          <a:xfrm>
            <a:off x="16492627" y="15001876"/>
            <a:ext cx="2400300" cy="350096"/>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ctr"/>
            <a:endParaRPr lang="en-US" sz="1750">
              <a:latin typeface="Lustria"/>
            </a:endParaRPr>
          </a:p>
        </p:txBody>
      </p:sp>
      <mc:AlternateContent xmlns:mc="http://schemas.openxmlformats.org/markup-compatibility/2006" xmlns:a14="http://schemas.microsoft.com/office/drawing/2010/main">
        <mc:Choice Requires="a14">
          <p:graphicFrame>
            <p:nvGraphicFramePr>
              <p:cNvPr id="50" name="Table 64">
                <a:extLst>
                  <a:ext uri="{FF2B5EF4-FFF2-40B4-BE49-F238E27FC236}">
                    <a16:creationId xmlns:a16="http://schemas.microsoft.com/office/drawing/2014/main" id="{8ACCBF04-38AB-5E5F-51DF-3A8E912C9434}"/>
                  </a:ext>
                </a:extLst>
              </p:cNvPr>
              <p:cNvGraphicFramePr>
                <a:graphicFrameLocks noGrp="1"/>
              </p:cNvGraphicFramePr>
              <p:nvPr>
                <p:extLst>
                  <p:ext uri="{D42A27DB-BD31-4B8C-83A1-F6EECF244321}">
                    <p14:modId xmlns:p14="http://schemas.microsoft.com/office/powerpoint/2010/main" val="274091976"/>
                  </p:ext>
                </p:extLst>
              </p:nvPr>
            </p:nvGraphicFramePr>
            <p:xfrm>
              <a:off x="13935689" y="11045215"/>
              <a:ext cx="10264800" cy="3304788"/>
            </p:xfrm>
            <a:graphic>
              <a:graphicData uri="http://schemas.openxmlformats.org/drawingml/2006/table">
                <a:tbl>
                  <a:tblPr firstRow="1" bandRow="1">
                    <a:tableStyleId>{3C2FFA5D-87B4-456A-9821-1D502468CF0F}</a:tableStyleId>
                  </a:tblPr>
                  <a:tblGrid>
                    <a:gridCol w="5034923">
                      <a:extLst>
                        <a:ext uri="{9D8B030D-6E8A-4147-A177-3AD203B41FA5}">
                          <a16:colId xmlns:a16="http://schemas.microsoft.com/office/drawing/2014/main" val="3446324417"/>
                        </a:ext>
                      </a:extLst>
                    </a:gridCol>
                    <a:gridCol w="5229877">
                      <a:extLst>
                        <a:ext uri="{9D8B030D-6E8A-4147-A177-3AD203B41FA5}">
                          <a16:colId xmlns:a16="http://schemas.microsoft.com/office/drawing/2014/main" val="3946075638"/>
                        </a:ext>
                      </a:extLst>
                    </a:gridCol>
                  </a:tblGrid>
                  <a:tr h="586559">
                    <a:tc>
                      <a:txBody>
                        <a:bodyPr/>
                        <a:lstStyle/>
                        <a:p>
                          <a:pPr algn="ctr"/>
                          <a:r>
                            <a:rPr lang="en-US" sz="2100" dirty="0">
                              <a:solidFill>
                                <a:schemeClr val="tx1"/>
                              </a:solidFill>
                              <a:latin typeface="Calibri"/>
                            </a:rPr>
                            <a:t>Geometrical Environment</a:t>
                          </a:r>
                        </a:p>
                      </a:txBody>
                      <a:tcPr marL="80010" marR="80010" marT="40005" marB="40005" anchor="ctr"/>
                    </a:tc>
                    <a:tc>
                      <a:txBody>
                        <a:bodyPr/>
                        <a:lstStyle/>
                        <a:p>
                          <a:pPr algn="ctr"/>
                          <a:r>
                            <a:rPr lang="en-US" sz="2100" dirty="0">
                              <a:solidFill>
                                <a:schemeClr val="tx1"/>
                              </a:solidFill>
                              <a:latin typeface="Calibri"/>
                            </a:rPr>
                            <a:t>Map 3D Environment to 3-sphere Surface</a:t>
                          </a:r>
                        </a:p>
                      </a:txBody>
                      <a:tcPr marL="80010" marR="80010" marT="40005" marB="40005" anchor="ctr"/>
                    </a:tc>
                    <a:extLst>
                      <a:ext uri="{0D108BD9-81ED-4DB2-BD59-A6C34878D82A}">
                        <a16:rowId xmlns:a16="http://schemas.microsoft.com/office/drawing/2014/main" val="2530178265"/>
                      </a:ext>
                    </a:extLst>
                  </a:tr>
                  <a:tr h="1038019">
                    <a:tc>
                      <a:txBody>
                        <a:bodyPr/>
                        <a:lstStyle/>
                        <a:p>
                          <a:pPr algn="l"/>
                          <a:endParaRPr lang="en-US" sz="2100">
                            <a:solidFill>
                              <a:schemeClr val="tx1"/>
                            </a:solidFill>
                            <a:latin typeface="Calibri"/>
                          </a:endParaRPr>
                        </a:p>
                      </a:txBody>
                      <a:tcPr marL="80010" marR="80010" marT="40005" marB="40005" anchor="ctr"/>
                    </a:tc>
                    <a:tc>
                      <a:txBody>
                        <a:bodyPr/>
                        <a:lstStyle/>
                        <a:p>
                          <a:pPr algn="l"/>
                          <a14:m>
                            <m:oMathPara xmlns:m="http://schemas.openxmlformats.org/officeDocument/2006/math">
                              <m:oMathParaPr>
                                <m:jc m:val="centerGroup"/>
                              </m:oMathParaPr>
                              <m:oMath xmlns:m="http://schemas.openxmlformats.org/officeDocument/2006/math">
                                <m:sSub>
                                  <m:sSubPr>
                                    <m:ctrlPr>
                                      <a:rPr lang="en-US" sz="2100" i="1" dirty="0" smtClean="0">
                                        <a:solidFill>
                                          <a:schemeClr val="tx1"/>
                                        </a:solidFill>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𝜌</m:t>
                                    </m:r>
                                  </m:e>
                                  <m:sub>
                                    <m:r>
                                      <a:rPr lang="en-US" sz="2100" b="0" i="1" smtClean="0">
                                        <a:latin typeface="Cambria Math" panose="02040503050406030204" pitchFamily="18" charset="0"/>
                                      </a:rPr>
                                      <m:t>𝑖</m:t>
                                    </m:r>
                                  </m:sub>
                                </m:sSub>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𝑟</m:t>
                                    </m:r>
                                  </m:e>
                                </m:d>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 </m:t>
                                </m:r>
                                <m:nary>
                                  <m:naryPr>
                                    <m:chr m:val="∑"/>
                                    <m:ctrlPr>
                                      <a:rPr lang="en-US" sz="2100" b="0" i="1" smtClean="0">
                                        <a:latin typeface="Cambria Math" panose="02040503050406030204" pitchFamily="18" charset="0"/>
                                        <a:ea typeface="Cambria Math" panose="02040503050406030204" pitchFamily="18" charset="0"/>
                                      </a:rPr>
                                    </m:ctrlPr>
                                  </m:naryPr>
                                  <m:sub>
                                    <m:r>
                                      <m:rPr>
                                        <m:brk m:alnAt="23"/>
                                      </m:rPr>
                                      <a:rPr lang="en-US" sz="2100" b="0" i="1" smtClean="0">
                                        <a:latin typeface="Cambria Math" panose="02040503050406030204" pitchFamily="18" charset="0"/>
                                        <a:ea typeface="Cambria Math" panose="02040503050406030204" pitchFamily="18" charset="0"/>
                                      </a:rPr>
                                      <m:t>𝑗</m:t>
                                    </m:r>
                                    <m:r>
                                      <a:rPr lang="en-US" sz="2100" b="0" i="1" smtClean="0">
                                        <a:latin typeface="Cambria Math" panose="02040503050406030204" pitchFamily="18" charset="0"/>
                                        <a:ea typeface="Cambria Math" panose="02040503050406030204" pitchFamily="18" charset="0"/>
                                      </a:rPr>
                                      <m:t>=0</m:t>
                                    </m:r>
                                  </m:sub>
                                  <m:sup>
                                    <m:r>
                                      <a:rPr lang="en-US" sz="2100" b="0" i="1" smtClean="0">
                                        <a:latin typeface="Cambria Math" panose="02040503050406030204" pitchFamily="18" charset="0"/>
                                        <a:ea typeface="Cambria Math" panose="02040503050406030204" pitchFamily="18" charset="0"/>
                                      </a:rPr>
                                      <m:t>∞</m:t>
                                    </m:r>
                                  </m:sup>
                                  <m:e>
                                    <m:nary>
                                      <m:naryPr>
                                        <m:chr m:val="∑"/>
                                        <m:ctrlPr>
                                          <a:rPr lang="en-US" sz="2100" b="0" i="1" smtClean="0">
                                            <a:latin typeface="Cambria Math" panose="02040503050406030204" pitchFamily="18" charset="0"/>
                                            <a:ea typeface="Cambria Math" panose="02040503050406030204" pitchFamily="18" charset="0"/>
                                          </a:rPr>
                                        </m:ctrlPr>
                                      </m:naryPr>
                                      <m:sub>
                                        <m:r>
                                          <m:rPr>
                                            <m:brk m:alnAt="23"/>
                                          </m:rPr>
                                          <a:rPr lang="en-US" sz="2100" b="0" i="1" smtClean="0">
                                            <a:latin typeface="Cambria Math" panose="02040503050406030204" pitchFamily="18" charset="0"/>
                                            <a:ea typeface="Cambria Math" panose="02040503050406030204" pitchFamily="18" charset="0"/>
                                          </a:rPr>
                                          <m:t>𝑚</m:t>
                                        </m:r>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𝑚</m:t>
                                            </m:r>
                                          </m:e>
                                          <m:sup>
                                            <m:r>
                                              <a:rPr lang="en-US" sz="2100" b="0" i="1" smtClean="0">
                                                <a:latin typeface="Cambria Math" panose="02040503050406030204" pitchFamily="18" charset="0"/>
                                                <a:ea typeface="Cambria Math" panose="02040503050406030204" pitchFamily="18" charset="0"/>
                                              </a:rPr>
                                              <m:t>′</m:t>
                                            </m:r>
                                          </m:sup>
                                        </m:sSup>
                                        <m:r>
                                          <m:rPr>
                                            <m:brk m:alnAt="23"/>
                                          </m:rP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𝑗</m:t>
                                        </m:r>
                                      </m:sub>
                                      <m:sup>
                                        <m:r>
                                          <a:rPr lang="en-US" sz="2100" b="0" i="1" smtClean="0">
                                            <a:latin typeface="Cambria Math" panose="02040503050406030204" pitchFamily="18" charset="0"/>
                                            <a:ea typeface="Cambria Math" panose="02040503050406030204" pitchFamily="18" charset="0"/>
                                          </a:rPr>
                                          <m:t>𝑗</m:t>
                                        </m:r>
                                      </m:sup>
                                      <m:e>
                                        <m:sSubSup>
                                          <m:sSubSupPr>
                                            <m:ctrlPr>
                                              <a:rPr lang="en-US" sz="2100" b="0" i="1" smtClean="0">
                                                <a:latin typeface="Cambria Math" panose="02040503050406030204" pitchFamily="18" charset="0"/>
                                              </a:rPr>
                                            </m:ctrlPr>
                                          </m:sSubSupPr>
                                          <m:e>
                                            <m:r>
                                              <a:rPr lang="en-US" sz="2100" b="0" i="1" smtClean="0">
                                                <a:latin typeface="Cambria Math" panose="02040503050406030204" pitchFamily="18" charset="0"/>
                                              </a:rPr>
                                              <m:t>𝑢</m:t>
                                            </m:r>
                                          </m:e>
                                          <m:sub>
                                            <m:r>
                                              <a:rPr lang="en-US" sz="2100" b="0" i="1" smtClean="0">
                                                <a:latin typeface="Cambria Math" panose="02040503050406030204" pitchFamily="18" charset="0"/>
                                              </a:rPr>
                                              <m:t>𝑚</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𝑚</m:t>
                                                </m:r>
                                              </m:e>
                                              <m:sup>
                                                <m:r>
                                                  <a:rPr lang="en-US" sz="2100" b="0" i="1" smtClean="0">
                                                    <a:latin typeface="Cambria Math" panose="02040503050406030204" pitchFamily="18" charset="0"/>
                                                  </a:rPr>
                                                  <m:t>′</m:t>
                                                </m:r>
                                              </m:sup>
                                            </m:sSup>
                                          </m:sub>
                                          <m:sup>
                                            <m:r>
                                              <a:rPr lang="en-US" sz="2100" b="0" i="1" smtClean="0">
                                                <a:latin typeface="Cambria Math" panose="02040503050406030204" pitchFamily="18" charset="0"/>
                                              </a:rPr>
                                              <m:t>𝑗</m:t>
                                            </m:r>
                                          </m:sup>
                                        </m:sSubSup>
                                        <m:r>
                                          <a:rPr lang="en-US" sz="2100" b="0" i="1" smtClean="0">
                                            <a:latin typeface="Cambria Math" panose="02040503050406030204" pitchFamily="18" charset="0"/>
                                          </a:rPr>
                                          <m:t>.</m:t>
                                        </m:r>
                                        <m:sSubSup>
                                          <m:sSubSupPr>
                                            <m:ctrlPr>
                                              <a:rPr lang="en-US" sz="2100" b="0" i="1" smtClean="0">
                                                <a:latin typeface="Cambria Math" panose="02040503050406030204" pitchFamily="18" charset="0"/>
                                              </a:rPr>
                                            </m:ctrlPr>
                                          </m:sSubSupPr>
                                          <m:e>
                                            <m:r>
                                              <a:rPr lang="en-US" sz="2100" b="0" i="1" smtClean="0">
                                                <a:latin typeface="Cambria Math" panose="02040503050406030204" pitchFamily="18" charset="0"/>
                                              </a:rPr>
                                              <m:t>𝑈</m:t>
                                            </m:r>
                                          </m:e>
                                          <m:sub>
                                            <m:r>
                                              <a:rPr lang="en-US" sz="2100" b="0" i="1" smtClean="0">
                                                <a:latin typeface="Cambria Math" panose="02040503050406030204" pitchFamily="18" charset="0"/>
                                              </a:rPr>
                                              <m:t>𝑚</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𝑚</m:t>
                                                </m:r>
                                              </m:e>
                                              <m:sup>
                                                <m:r>
                                                  <a:rPr lang="en-US" sz="2100" b="0" i="1" smtClean="0">
                                                    <a:latin typeface="Cambria Math" panose="02040503050406030204" pitchFamily="18" charset="0"/>
                                                  </a:rPr>
                                                  <m:t>′</m:t>
                                                </m:r>
                                              </m:sup>
                                            </m:sSup>
                                          </m:sub>
                                          <m:sup>
                                            <m:r>
                                              <a:rPr lang="en-US" sz="2100" b="0" i="1" smtClean="0">
                                                <a:latin typeface="Cambria Math" panose="02040503050406030204" pitchFamily="18" charset="0"/>
                                              </a:rPr>
                                              <m:t>𝑗</m:t>
                                            </m:r>
                                          </m:sup>
                                        </m:sSubSup>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𝜃</m:t>
                                            </m:r>
                                          </m:e>
                                          <m:sub>
                                            <m:r>
                                              <a:rPr lang="en-US" sz="2100" b="0" i="1" smtClean="0">
                                                <a:latin typeface="Cambria Math" panose="02040503050406030204" pitchFamily="18" charset="0"/>
                                              </a:rPr>
                                              <m:t>0</m:t>
                                            </m:r>
                                          </m:sub>
                                        </m:sSub>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𝜃</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𝜙</m:t>
                                        </m:r>
                                        <m:r>
                                          <a:rPr lang="en-US" sz="2100" b="0" i="1" smtClean="0">
                                            <a:latin typeface="Cambria Math" panose="02040503050406030204" pitchFamily="18" charset="0"/>
                                          </a:rPr>
                                          <m:t>)</m:t>
                                        </m:r>
                                      </m:e>
                                    </m:nary>
                                  </m:e>
                                </m:nary>
                              </m:oMath>
                            </m:oMathPara>
                          </a14:m>
                          <a:endParaRPr lang="en-US" sz="2100"/>
                        </a:p>
                      </a:txBody>
                      <a:tcPr marL="80010" marR="80010" marT="40005" marB="40005" anchor="ctr"/>
                    </a:tc>
                    <a:extLst>
                      <a:ext uri="{0D108BD9-81ED-4DB2-BD59-A6C34878D82A}">
                        <a16:rowId xmlns:a16="http://schemas.microsoft.com/office/drawing/2014/main" val="67732659"/>
                      </a:ext>
                    </a:extLst>
                  </a:tr>
                  <a:tr h="1473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Con: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Not invariant with respect to rotations.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Pro: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Exact description of the local geometry.</a:t>
                          </a:r>
                        </a:p>
                      </a:txBody>
                      <a:tcPr marL="80010" marR="80010" marT="40005" marB="40005"/>
                    </a:tc>
                    <a:tc>
                      <a:txBody>
                        <a:bodyPr/>
                        <a:lstStyle/>
                        <a:p>
                          <a:pPr marL="0" marR="0" lvl="0" indent="0" algn="l" rtl="0" eaLnBrk="1" fontAlgn="auto" latinLnBrk="0" hangingPunct="1">
                            <a:lnSpc>
                              <a:spcPct val="100000"/>
                            </a:lnSpc>
                            <a:spcBef>
                              <a:spcPts val="0"/>
                            </a:spcBef>
                            <a:spcAft>
                              <a:spcPts val="0"/>
                            </a:spcAft>
                            <a:buClrTx/>
                            <a:buSzTx/>
                            <a:buFontTx/>
                            <a:buNone/>
                          </a:pPr>
                          <a:r>
                            <a:rPr lang="en-US" sz="2100" b="0" i="0" u="none" strike="noStrike" kern="1200" cap="none" spc="0" normalizeH="0" baseline="0" noProof="0" dirty="0">
                              <a:ln>
                                <a:noFill/>
                              </a:ln>
                              <a:solidFill>
                                <a:schemeClr val="tx1"/>
                              </a:solidFill>
                              <a:effectLst/>
                              <a:uLnTx/>
                              <a:uFillTx/>
                              <a:latin typeface="Calibri"/>
                              <a:ea typeface="+mn-ea"/>
                              <a:cs typeface="+mn-cs"/>
                            </a:rPr>
                            <a:t>Pro: </a:t>
                          </a:r>
                        </a:p>
                        <a:p>
                          <a:pPr marL="342900" marR="0" lvl="0" indent="-342900" algn="l" rtl="0" eaLnBrk="1" fontAlgn="auto" latinLnBrk="0" hangingPunct="1">
                            <a:lnSpc>
                              <a:spcPct val="100000"/>
                            </a:lnSpc>
                            <a:spcBef>
                              <a:spcPts val="0"/>
                            </a:spcBef>
                            <a:spcAft>
                              <a:spcPts val="0"/>
                            </a:spcAft>
                            <a:buClrTx/>
                            <a:buSzTx/>
                            <a:buFontTx/>
                            <a:buChar char="-"/>
                          </a:pPr>
                          <a:r>
                            <a:rPr lang="en-US" sz="2100" b="0" i="0" u="none" strike="noStrike" kern="1200" cap="none" spc="0" normalizeH="0" baseline="0" noProof="0" dirty="0">
                              <a:ln>
                                <a:noFill/>
                              </a:ln>
                              <a:solidFill>
                                <a:schemeClr val="tx1"/>
                              </a:solidFill>
                              <a:effectLst/>
                              <a:uLnTx/>
                              <a:uFillTx/>
                              <a:latin typeface="Calibri"/>
                              <a:ea typeface="+mn-ea"/>
                              <a:cs typeface="+mn-cs"/>
                            </a:rPr>
                            <a:t>Coefficients “u” 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Con: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An expansion that must be truncated.</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Not invariant with respect to rotations.</a:t>
                          </a:r>
                        </a:p>
                      </a:txBody>
                      <a:tcPr marL="80010" marR="80010" marT="40005" marB="40005"/>
                    </a:tc>
                    <a:extLst>
                      <a:ext uri="{0D108BD9-81ED-4DB2-BD59-A6C34878D82A}">
                        <a16:rowId xmlns:a16="http://schemas.microsoft.com/office/drawing/2014/main" val="2622710515"/>
                      </a:ext>
                    </a:extLst>
                  </a:tr>
                </a:tbl>
              </a:graphicData>
            </a:graphic>
          </p:graphicFrame>
        </mc:Choice>
        <mc:Fallback xmlns="">
          <p:graphicFrame>
            <p:nvGraphicFramePr>
              <p:cNvPr id="50" name="Table 64">
                <a:extLst>
                  <a:ext uri="{FF2B5EF4-FFF2-40B4-BE49-F238E27FC236}">
                    <a16:creationId xmlns:a16="http://schemas.microsoft.com/office/drawing/2014/main" id="{8ACCBF04-38AB-5E5F-51DF-3A8E912C9434}"/>
                  </a:ext>
                </a:extLst>
              </p:cNvPr>
              <p:cNvGraphicFramePr>
                <a:graphicFrameLocks noGrp="1"/>
              </p:cNvGraphicFramePr>
              <p:nvPr>
                <p:extLst>
                  <p:ext uri="{D42A27DB-BD31-4B8C-83A1-F6EECF244321}">
                    <p14:modId xmlns:p14="http://schemas.microsoft.com/office/powerpoint/2010/main" val="274091976"/>
                  </p:ext>
                </p:extLst>
              </p:nvPr>
            </p:nvGraphicFramePr>
            <p:xfrm>
              <a:off x="13935689" y="11045215"/>
              <a:ext cx="10264800" cy="3304788"/>
            </p:xfrm>
            <a:graphic>
              <a:graphicData uri="http://schemas.openxmlformats.org/drawingml/2006/table">
                <a:tbl>
                  <a:tblPr firstRow="1" bandRow="1">
                    <a:tableStyleId>{3C2FFA5D-87B4-456A-9821-1D502468CF0F}</a:tableStyleId>
                  </a:tblPr>
                  <a:tblGrid>
                    <a:gridCol w="5034923">
                      <a:extLst>
                        <a:ext uri="{9D8B030D-6E8A-4147-A177-3AD203B41FA5}">
                          <a16:colId xmlns:a16="http://schemas.microsoft.com/office/drawing/2014/main" val="3446324417"/>
                        </a:ext>
                      </a:extLst>
                    </a:gridCol>
                    <a:gridCol w="5229877">
                      <a:extLst>
                        <a:ext uri="{9D8B030D-6E8A-4147-A177-3AD203B41FA5}">
                          <a16:colId xmlns:a16="http://schemas.microsoft.com/office/drawing/2014/main" val="3946075638"/>
                        </a:ext>
                      </a:extLst>
                    </a:gridCol>
                  </a:tblGrid>
                  <a:tr h="586559">
                    <a:tc>
                      <a:txBody>
                        <a:bodyPr/>
                        <a:lstStyle/>
                        <a:p>
                          <a:pPr algn="ctr"/>
                          <a:r>
                            <a:rPr lang="en-US" sz="2100" dirty="0">
                              <a:solidFill>
                                <a:schemeClr val="tx1"/>
                              </a:solidFill>
                              <a:latin typeface="Calibri"/>
                            </a:rPr>
                            <a:t>Geometrical Environment</a:t>
                          </a:r>
                        </a:p>
                      </a:txBody>
                      <a:tcPr marL="80010" marR="80010" marT="40005" marB="40005" anchor="ctr"/>
                    </a:tc>
                    <a:tc>
                      <a:txBody>
                        <a:bodyPr/>
                        <a:lstStyle/>
                        <a:p>
                          <a:pPr algn="ctr"/>
                          <a:r>
                            <a:rPr lang="en-US" sz="2100" dirty="0">
                              <a:solidFill>
                                <a:schemeClr val="tx1"/>
                              </a:solidFill>
                              <a:latin typeface="Calibri"/>
                            </a:rPr>
                            <a:t>Map 3D Environment to 3-sphere Surface</a:t>
                          </a:r>
                        </a:p>
                      </a:txBody>
                      <a:tcPr marL="80010" marR="80010" marT="40005" marB="40005" anchor="ctr"/>
                    </a:tc>
                    <a:extLst>
                      <a:ext uri="{0D108BD9-81ED-4DB2-BD59-A6C34878D82A}">
                        <a16:rowId xmlns:a16="http://schemas.microsoft.com/office/drawing/2014/main" val="2530178265"/>
                      </a:ext>
                    </a:extLst>
                  </a:tr>
                  <a:tr h="1038019">
                    <a:tc>
                      <a:txBody>
                        <a:bodyPr/>
                        <a:lstStyle/>
                        <a:p>
                          <a:pPr algn="l"/>
                          <a:endParaRPr lang="en-US" sz="2100">
                            <a:solidFill>
                              <a:schemeClr val="tx1"/>
                            </a:solidFill>
                            <a:latin typeface="Calibri"/>
                          </a:endParaRPr>
                        </a:p>
                      </a:txBody>
                      <a:tcPr marL="80010" marR="80010" marT="40005" marB="40005" anchor="ctr"/>
                    </a:tc>
                    <a:tc>
                      <a:txBody>
                        <a:bodyPr/>
                        <a:lstStyle/>
                        <a:p>
                          <a:endParaRPr lang="en-US"/>
                        </a:p>
                      </a:txBody>
                      <a:tcPr marL="80010" marR="80010" marT="40005" marB="40005" anchor="ctr">
                        <a:blipFill>
                          <a:blip r:embed="rId5"/>
                          <a:stretch>
                            <a:fillRect l="-97552" t="-59412" r="-1515" b="-174706"/>
                          </a:stretch>
                        </a:blipFill>
                      </a:tcPr>
                    </a:tc>
                    <a:extLst>
                      <a:ext uri="{0D108BD9-81ED-4DB2-BD59-A6C34878D82A}">
                        <a16:rowId xmlns:a16="http://schemas.microsoft.com/office/drawing/2014/main" val="67732659"/>
                      </a:ext>
                    </a:extLst>
                  </a:tr>
                  <a:tr h="1680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Con: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Not invariant with respect to rotations.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Pro: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Exact description of the local geometry.</a:t>
                          </a:r>
                        </a:p>
                      </a:txBody>
                      <a:tcPr marL="80010" marR="80010" marT="40005" marB="40005"/>
                    </a:tc>
                    <a:tc>
                      <a:txBody>
                        <a:bodyPr/>
                        <a:lstStyle/>
                        <a:p>
                          <a:pPr marL="0" marR="0" lvl="0" indent="0" algn="l" rtl="0" eaLnBrk="1" fontAlgn="auto" latinLnBrk="0" hangingPunct="1">
                            <a:lnSpc>
                              <a:spcPct val="100000"/>
                            </a:lnSpc>
                            <a:spcBef>
                              <a:spcPts val="0"/>
                            </a:spcBef>
                            <a:spcAft>
                              <a:spcPts val="0"/>
                            </a:spcAft>
                            <a:buClrTx/>
                            <a:buSzTx/>
                            <a:buFontTx/>
                            <a:buNone/>
                          </a:pPr>
                          <a:r>
                            <a:rPr lang="en-US" sz="2100" b="0" i="0" u="none" strike="noStrike" kern="1200" cap="none" spc="0" normalizeH="0" baseline="0" noProof="0" dirty="0">
                              <a:ln>
                                <a:noFill/>
                              </a:ln>
                              <a:solidFill>
                                <a:schemeClr val="tx1"/>
                              </a:solidFill>
                              <a:effectLst/>
                              <a:uLnTx/>
                              <a:uFillTx/>
                              <a:latin typeface="Calibri"/>
                              <a:ea typeface="+mn-ea"/>
                              <a:cs typeface="+mn-cs"/>
                            </a:rPr>
                            <a:t>Pro: </a:t>
                          </a:r>
                        </a:p>
                        <a:p>
                          <a:pPr marL="342900" marR="0" lvl="0" indent="-342900" algn="l" rtl="0" eaLnBrk="1" fontAlgn="auto" latinLnBrk="0" hangingPunct="1">
                            <a:lnSpc>
                              <a:spcPct val="100000"/>
                            </a:lnSpc>
                            <a:spcBef>
                              <a:spcPts val="0"/>
                            </a:spcBef>
                            <a:spcAft>
                              <a:spcPts val="0"/>
                            </a:spcAft>
                            <a:buClrTx/>
                            <a:buSzTx/>
                            <a:buFontTx/>
                            <a:buChar char="-"/>
                          </a:pPr>
                          <a:r>
                            <a:rPr lang="en-US" sz="2100" b="0" i="0" u="none" strike="noStrike" kern="1200" cap="none" spc="0" normalizeH="0" baseline="0" noProof="0" dirty="0">
                              <a:ln>
                                <a:noFill/>
                              </a:ln>
                              <a:solidFill>
                                <a:schemeClr val="tx1"/>
                              </a:solidFill>
                              <a:effectLst/>
                              <a:uLnTx/>
                              <a:uFillTx/>
                              <a:latin typeface="Calibri"/>
                              <a:ea typeface="+mn-ea"/>
                              <a:cs typeface="+mn-cs"/>
                            </a:rPr>
                            <a:t>Coefficients “u” 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Con: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An expansion that must be truncated.</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100" b="0" i="0" u="none" strike="noStrike" kern="1200" cap="none" spc="0" normalizeH="0" baseline="0" noProof="0" dirty="0">
                              <a:ln>
                                <a:noFill/>
                              </a:ln>
                              <a:solidFill>
                                <a:schemeClr val="tx1"/>
                              </a:solidFill>
                              <a:effectLst/>
                              <a:uLnTx/>
                              <a:uFillTx/>
                              <a:latin typeface="Calibri"/>
                              <a:ea typeface="+mn-ea"/>
                              <a:cs typeface="+mn-cs"/>
                            </a:rPr>
                            <a:t>Not invariant with respect to rotations.</a:t>
                          </a:r>
                        </a:p>
                      </a:txBody>
                      <a:tcPr marL="80010" marR="80010" marT="40005" marB="40005"/>
                    </a:tc>
                    <a:extLst>
                      <a:ext uri="{0D108BD9-81ED-4DB2-BD59-A6C34878D82A}">
                        <a16:rowId xmlns:a16="http://schemas.microsoft.com/office/drawing/2014/main" val="262271051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7" name="Table 21">
                <a:extLst>
                  <a:ext uri="{FF2B5EF4-FFF2-40B4-BE49-F238E27FC236}">
                    <a16:creationId xmlns:a16="http://schemas.microsoft.com/office/drawing/2014/main" id="{F5C92F2A-A2A9-E480-8552-B72A62011408}"/>
                  </a:ext>
                </a:extLst>
              </p:cNvPr>
              <p:cNvGraphicFramePr>
                <a:graphicFrameLocks noGrp="1"/>
              </p:cNvGraphicFramePr>
              <p:nvPr>
                <p:extLst>
                  <p:ext uri="{D42A27DB-BD31-4B8C-83A1-F6EECF244321}">
                    <p14:modId xmlns:p14="http://schemas.microsoft.com/office/powerpoint/2010/main" val="1117070249"/>
                  </p:ext>
                </p:extLst>
              </p:nvPr>
            </p:nvGraphicFramePr>
            <p:xfrm>
              <a:off x="13935689" y="16375512"/>
              <a:ext cx="10145288" cy="4310926"/>
            </p:xfrm>
            <a:graphic>
              <a:graphicData uri="http://schemas.openxmlformats.org/drawingml/2006/table">
                <a:tbl>
                  <a:tblPr firstRow="1" bandRow="1">
                    <a:tableStyleId>{3C2FFA5D-87B4-456A-9821-1D502468CF0F}</a:tableStyleId>
                  </a:tblPr>
                  <a:tblGrid>
                    <a:gridCol w="4979781">
                      <a:extLst>
                        <a:ext uri="{9D8B030D-6E8A-4147-A177-3AD203B41FA5}">
                          <a16:colId xmlns:a16="http://schemas.microsoft.com/office/drawing/2014/main" val="3701820358"/>
                        </a:ext>
                      </a:extLst>
                    </a:gridCol>
                    <a:gridCol w="5165507">
                      <a:extLst>
                        <a:ext uri="{9D8B030D-6E8A-4147-A177-3AD203B41FA5}">
                          <a16:colId xmlns:a16="http://schemas.microsoft.com/office/drawing/2014/main" val="598527557"/>
                        </a:ext>
                      </a:extLst>
                    </a:gridCol>
                  </a:tblGrid>
                  <a:tr h="550456">
                    <a:tc>
                      <a:txBody>
                        <a:bodyPr/>
                        <a:lstStyle/>
                        <a:p>
                          <a:pPr lvl="0" algn="ctr">
                            <a:buNone/>
                          </a:pPr>
                          <a:r>
                            <a:rPr lang="en-US" sz="2100">
                              <a:solidFill>
                                <a:schemeClr val="tx1"/>
                              </a:solidFill>
                              <a:latin typeface="Calibri"/>
                            </a:rPr>
                            <a:t>Equation</a:t>
                          </a:r>
                        </a:p>
                      </a:txBody>
                      <a:tcPr marL="80010" marR="80010" marT="40005" marB="40005" anchor="ctr"/>
                    </a:tc>
                    <a:tc>
                      <a:txBody>
                        <a:bodyPr/>
                        <a:lstStyle/>
                        <a:p>
                          <a:pPr lvl="0" algn="ctr">
                            <a:buNone/>
                          </a:pPr>
                          <a:r>
                            <a:rPr lang="en-US" sz="2100" u="none" strike="noStrike" noProof="0">
                              <a:solidFill>
                                <a:schemeClr val="tx1"/>
                              </a:solidFill>
                              <a:latin typeface="Calibri"/>
                            </a:rPr>
                            <a:t>Definition</a:t>
                          </a:r>
                        </a:p>
                      </a:txBody>
                      <a:tcPr marL="80010" marR="80010" marT="40005" marB="40005" anchor="ctr"/>
                    </a:tc>
                    <a:extLst>
                      <a:ext uri="{0D108BD9-81ED-4DB2-BD59-A6C34878D82A}">
                        <a16:rowId xmlns:a16="http://schemas.microsoft.com/office/drawing/2014/main" val="2333306537"/>
                      </a:ext>
                    </a:extLst>
                  </a:tr>
                  <a:tr h="1040130">
                    <a:tc>
                      <a:txBody>
                        <a:bodyPr/>
                        <a:lstStyle/>
                        <a:p>
                          <a:endParaRPr lang="en-US" sz="1900">
                            <a:solidFill>
                              <a:schemeClr val="tx1"/>
                            </a:solidFill>
                            <a:latin typeface="Calibri"/>
                          </a:endParaRPr>
                        </a:p>
                      </a:txBody>
                      <a:tcPr marL="80010" marR="80010" marT="40005" marB="40005"/>
                    </a:tc>
                    <a:tc>
                      <a:txBody>
                        <a:bodyPr/>
                        <a:lstStyle/>
                        <a:p>
                          <a:r>
                            <a:rPr lang="en-US" sz="2100">
                              <a:latin typeface="+mj-lt"/>
                            </a:rPr>
                            <a:t>Expansion of density coefficient function is related to the probability density of local atom orientations in the material.</a:t>
                          </a:r>
                          <a:endParaRPr lang="en-US" sz="1900">
                            <a:solidFill>
                              <a:schemeClr val="tx1"/>
                            </a:solidFill>
                            <a:latin typeface="+mj-lt"/>
                          </a:endParaRPr>
                        </a:p>
                      </a:txBody>
                      <a:tcPr marL="80010" marR="80010" marT="40005" marB="40005"/>
                    </a:tc>
                    <a:extLst>
                      <a:ext uri="{0D108BD9-81ED-4DB2-BD59-A6C34878D82A}">
                        <a16:rowId xmlns:a16="http://schemas.microsoft.com/office/drawing/2014/main" val="99711228"/>
                      </a:ext>
                    </a:extLst>
                  </a:tr>
                  <a:tr h="1360170">
                    <a:tc>
                      <a:txBody>
                        <a:bodyPr/>
                        <a:lstStyle/>
                        <a:p>
                          <a:endParaRPr lang="en-US" sz="1900">
                            <a:solidFill>
                              <a:schemeClr val="tx1"/>
                            </a:solidFill>
                            <a:latin typeface="Californian FB" panose="0207040306080B030204" pitchFamily="18" charset="77"/>
                          </a:endParaRPr>
                        </a:p>
                      </a:txBody>
                      <a:tcPr marL="80010" marR="80010" marT="40005" marB="40005"/>
                    </a:tc>
                    <a:tc>
                      <a:txBody>
                        <a:bodyPr/>
                        <a:lstStyle/>
                        <a:p>
                          <a:r>
                            <a:rPr lang="en-US" sz="2100" dirty="0" err="1">
                              <a:solidFill>
                                <a:schemeClr val="tx1"/>
                              </a:solidFill>
                              <a:latin typeface="+mj-lt"/>
                            </a:rPr>
                            <a:t>Clebsch</a:t>
                          </a:r>
                          <a:r>
                            <a:rPr lang="en-US" sz="2100" dirty="0">
                              <a:solidFill>
                                <a:schemeClr val="tx1"/>
                              </a:solidFill>
                              <a:latin typeface="+mj-lt"/>
                            </a:rPr>
                            <a:t> Gordan coefficient, </a:t>
                          </a:r>
                          <a:r>
                            <a:rPr lang="en-US" sz="2100" u="none" strike="noStrike" noProof="0" dirty="0">
                              <a:solidFill>
                                <a:schemeClr val="tx1"/>
                              </a:solidFill>
                              <a:latin typeface="+mj-lt"/>
                            </a:rPr>
                            <a:t>represents the probability amplitude that </a:t>
                          </a:r>
                          <a14:m>
                            <m:oMath xmlns:m="http://schemas.openxmlformats.org/officeDocument/2006/math">
                              <m:sSub>
                                <m:sSubPr>
                                  <m:ctrlPr>
                                    <a:rPr lang="en-US" sz="2100" i="1" u="none" strike="noStrike" noProof="0" smtClean="0">
                                      <a:solidFill>
                                        <a:schemeClr val="tx1"/>
                                      </a:solidFill>
                                      <a:latin typeface="Cambria Math" panose="02040503050406030204" pitchFamily="18" charset="0"/>
                                    </a:rPr>
                                  </m:ctrlPr>
                                </m:sSubPr>
                                <m:e>
                                  <m:r>
                                    <a:rPr lang="en-US" sz="2100" b="0" i="1" u="none" strike="noStrike" noProof="0" smtClean="0">
                                      <a:solidFill>
                                        <a:schemeClr val="tx1"/>
                                      </a:solidFill>
                                      <a:latin typeface="Cambria Math" panose="02040503050406030204" pitchFamily="18" charset="0"/>
                                    </a:rPr>
                                    <m:t>𝑗</m:t>
                                  </m:r>
                                </m:e>
                                <m:sub>
                                  <m:r>
                                    <a:rPr lang="en-US" sz="2100" b="0" i="1" u="none" strike="noStrike" noProof="0" smtClean="0">
                                      <a:solidFill>
                                        <a:schemeClr val="tx1"/>
                                      </a:solidFill>
                                      <a:latin typeface="Cambria Math" panose="02040503050406030204" pitchFamily="18" charset="0"/>
                                    </a:rPr>
                                    <m:t>1</m:t>
                                  </m:r>
                                </m:sub>
                              </m:sSub>
                            </m:oMath>
                          </a14:m>
                          <a:r>
                            <a:rPr lang="en-US" sz="2100" u="none" strike="noStrike" noProof="0" dirty="0">
                              <a:solidFill>
                                <a:schemeClr val="tx1"/>
                              </a:solidFill>
                              <a:latin typeface="+mj-lt"/>
                            </a:rPr>
                            <a:t> and </a:t>
                          </a:r>
                          <a14:m>
                            <m:oMath xmlns:m="http://schemas.openxmlformats.org/officeDocument/2006/math">
                              <m:sSub>
                                <m:sSubPr>
                                  <m:ctrlPr>
                                    <a:rPr lang="en-US" sz="2100" i="1" u="none" strike="noStrike" noProof="0" smtClean="0">
                                      <a:solidFill>
                                        <a:schemeClr val="tx1"/>
                                      </a:solidFill>
                                      <a:latin typeface="Cambria Math" panose="02040503050406030204" pitchFamily="18" charset="0"/>
                                    </a:rPr>
                                  </m:ctrlPr>
                                </m:sSubPr>
                                <m:e>
                                  <m:r>
                                    <a:rPr lang="en-US" sz="2100" b="0" i="1" u="none" strike="noStrike" noProof="0" smtClean="0">
                                      <a:solidFill>
                                        <a:schemeClr val="tx1"/>
                                      </a:solidFill>
                                      <a:latin typeface="Cambria Math" panose="02040503050406030204" pitchFamily="18" charset="0"/>
                                    </a:rPr>
                                    <m:t>𝑗</m:t>
                                  </m:r>
                                </m:e>
                                <m:sub>
                                  <m:r>
                                    <a:rPr lang="en-US" sz="2100" b="0" i="1" u="none" strike="noStrike" noProof="0" smtClean="0">
                                      <a:solidFill>
                                        <a:schemeClr val="tx1"/>
                                      </a:solidFill>
                                      <a:latin typeface="Cambria Math" panose="02040503050406030204" pitchFamily="18" charset="0"/>
                                    </a:rPr>
                                    <m:t>2</m:t>
                                  </m:r>
                                </m:sub>
                              </m:sSub>
                            </m:oMath>
                          </a14:m>
                          <a:r>
                            <a:rPr lang="en-US" sz="2100" u="none" strike="noStrike" noProof="0" dirty="0">
                              <a:solidFill>
                                <a:schemeClr val="tx1"/>
                              </a:solidFill>
                              <a:latin typeface="+mj-lt"/>
                            </a:rPr>
                            <a:t> with projections </a:t>
                          </a:r>
                          <a14:m>
                            <m:oMath xmlns:m="http://schemas.openxmlformats.org/officeDocument/2006/math">
                              <m:r>
                                <a:rPr lang="en-US" sz="2100" b="0" i="1" u="none" strike="noStrike" noProof="0" smtClean="0">
                                  <a:solidFill>
                                    <a:schemeClr val="tx1"/>
                                  </a:solidFill>
                                  <a:latin typeface="Cambria Math" panose="02040503050406030204" pitchFamily="18" charset="0"/>
                                </a:rPr>
                                <m:t>𝑚</m:t>
                              </m:r>
                              <m:r>
                                <a:rPr lang="en-US" sz="2100" b="0" i="1" u="none" strike="noStrike" baseline="-25000" noProof="0" smtClean="0">
                                  <a:solidFill>
                                    <a:schemeClr val="tx1"/>
                                  </a:solidFill>
                                  <a:latin typeface="Cambria Math" panose="02040503050406030204" pitchFamily="18" charset="0"/>
                                </a:rPr>
                                <m:t>1</m:t>
                              </m:r>
                            </m:oMath>
                          </a14:m>
                          <a:r>
                            <a:rPr lang="en-US" sz="2100" u="none" strike="noStrike" noProof="0" dirty="0">
                              <a:solidFill>
                                <a:schemeClr val="tx1"/>
                              </a:solidFill>
                              <a:latin typeface="+mj-lt"/>
                            </a:rPr>
                            <a:t>. and </a:t>
                          </a:r>
                          <a14:m>
                            <m:oMath xmlns:m="http://schemas.openxmlformats.org/officeDocument/2006/math">
                              <m:r>
                                <a:rPr lang="en-US" sz="2100" b="0" i="1" u="none" strike="noStrike" noProof="0" smtClean="0">
                                  <a:solidFill>
                                    <a:schemeClr val="tx1"/>
                                  </a:solidFill>
                                  <a:latin typeface="Cambria Math" panose="02040503050406030204" pitchFamily="18" charset="0"/>
                                </a:rPr>
                                <m:t>𝑚</m:t>
                              </m:r>
                            </m:oMath>
                          </a14:m>
                          <a:r>
                            <a:rPr lang="en-US" sz="2100" u="none" strike="noStrike" baseline="-25000" noProof="0" dirty="0">
                              <a:solidFill>
                                <a:schemeClr val="tx1"/>
                              </a:solidFill>
                              <a:latin typeface="+mj-lt"/>
                            </a:rPr>
                            <a:t>2</a:t>
                          </a:r>
                          <a:r>
                            <a:rPr lang="en-US" sz="2100" u="none" strike="noStrike" noProof="0" dirty="0">
                              <a:solidFill>
                                <a:schemeClr val="tx1"/>
                              </a:solidFill>
                              <a:latin typeface="+mj-lt"/>
                            </a:rPr>
                            <a:t> are coupled into angular momentum </a:t>
                          </a:r>
                          <a14:m>
                            <m:oMath xmlns:m="http://schemas.openxmlformats.org/officeDocument/2006/math">
                              <m:r>
                                <a:rPr lang="en-US" sz="2100" b="0" i="1" u="none" strike="noStrike" noProof="0" smtClean="0">
                                  <a:solidFill>
                                    <a:schemeClr val="tx1"/>
                                  </a:solidFill>
                                  <a:latin typeface="Cambria Math" panose="02040503050406030204" pitchFamily="18" charset="0"/>
                                </a:rPr>
                                <m:t>𝑗</m:t>
                              </m:r>
                            </m:oMath>
                          </a14:m>
                          <a:r>
                            <a:rPr lang="en-US" sz="2100" u="none" strike="noStrike" noProof="0" dirty="0">
                              <a:solidFill>
                                <a:schemeClr val="tx1"/>
                              </a:solidFill>
                              <a:latin typeface="+mj-lt"/>
                            </a:rPr>
                            <a:t> with a projection </a:t>
                          </a:r>
                          <a14:m>
                            <m:oMath xmlns:m="http://schemas.openxmlformats.org/officeDocument/2006/math">
                              <m:r>
                                <a:rPr lang="en-US" sz="2100" b="0" i="1" u="none" strike="noStrike" noProof="0" smtClean="0">
                                  <a:solidFill>
                                    <a:schemeClr val="tx1"/>
                                  </a:solidFill>
                                  <a:latin typeface="Cambria Math" panose="02040503050406030204" pitchFamily="18" charset="0"/>
                                </a:rPr>
                                <m:t>𝑚</m:t>
                              </m:r>
                            </m:oMath>
                          </a14:m>
                          <a:r>
                            <a:rPr lang="en-US" sz="2100" u="none" strike="noStrike" noProof="0" dirty="0">
                              <a:solidFill>
                                <a:schemeClr val="tx1"/>
                              </a:solidFill>
                              <a:latin typeface="+mj-lt"/>
                            </a:rPr>
                            <a:t>.</a:t>
                          </a:r>
                          <a:endParaRPr lang="en-US" sz="2100" dirty="0">
                            <a:solidFill>
                              <a:schemeClr val="tx1"/>
                            </a:solidFill>
                            <a:latin typeface="+mj-lt"/>
                          </a:endParaRPr>
                        </a:p>
                      </a:txBody>
                      <a:tcPr marL="80010" marR="80010" marT="40005" marB="40005"/>
                    </a:tc>
                    <a:extLst>
                      <a:ext uri="{0D108BD9-81ED-4DB2-BD59-A6C34878D82A}">
                        <a16:rowId xmlns:a16="http://schemas.microsoft.com/office/drawing/2014/main" val="2304795990"/>
                      </a:ext>
                    </a:extLst>
                  </a:tr>
                  <a:tr h="1360170">
                    <a:tc>
                      <a:txBody>
                        <a:bodyPr/>
                        <a:lstStyle/>
                        <a:p>
                          <a:endParaRPr lang="en-US" sz="1900">
                            <a:solidFill>
                              <a:schemeClr val="tx1"/>
                            </a:solidFill>
                            <a:latin typeface="Calibri"/>
                          </a:endParaRPr>
                        </a:p>
                      </a:txBody>
                      <a:tcPr marL="80010" marR="80010" marT="40005" marB="40005"/>
                    </a:tc>
                    <a:tc>
                      <a:txBody>
                        <a:bodyPr/>
                        <a:lstStyle/>
                        <a:p>
                          <a:pPr lvl="0">
                            <a:buNone/>
                          </a:pPr>
                          <a:r>
                            <a:rPr lang="en-US" sz="2100" u="none" strike="noStrike" noProof="0" dirty="0">
                              <a:solidFill>
                                <a:schemeClr val="tx1"/>
                              </a:solidFill>
                              <a:latin typeface="+mj-lt"/>
                            </a:rPr>
                            <a:t>Coupling coefficients in four-dimensional spherical harmonic are analogous to the </a:t>
                          </a:r>
                          <a:r>
                            <a:rPr lang="en-US" sz="2100" u="none" strike="noStrike" noProof="0" dirty="0" err="1">
                              <a:solidFill>
                                <a:schemeClr val="tx1"/>
                              </a:solidFill>
                              <a:latin typeface="+mj-lt"/>
                            </a:rPr>
                            <a:t>Clebsch</a:t>
                          </a:r>
                          <a:r>
                            <a:rPr lang="en-US" sz="2100" u="none" strike="noStrike" noProof="0" dirty="0">
                              <a:solidFill>
                                <a:schemeClr val="tx1"/>
                              </a:solidFill>
                              <a:latin typeface="+mj-lt"/>
                            </a:rPr>
                            <a:t>-Gordan coefficients in two dimensions.</a:t>
                          </a:r>
                          <a:endParaRPr lang="en-US" sz="2100" dirty="0">
                            <a:solidFill>
                              <a:schemeClr val="tx1"/>
                            </a:solidFill>
                            <a:latin typeface="+mj-lt"/>
                          </a:endParaRPr>
                        </a:p>
                      </a:txBody>
                      <a:tcPr marL="80010" marR="80010" marT="40005" marB="40005"/>
                    </a:tc>
                    <a:extLst>
                      <a:ext uri="{0D108BD9-81ED-4DB2-BD59-A6C34878D82A}">
                        <a16:rowId xmlns:a16="http://schemas.microsoft.com/office/drawing/2014/main" val="3737579450"/>
                      </a:ext>
                    </a:extLst>
                  </a:tr>
                </a:tbl>
              </a:graphicData>
            </a:graphic>
          </p:graphicFrame>
        </mc:Choice>
        <mc:Fallback>
          <p:graphicFrame>
            <p:nvGraphicFramePr>
              <p:cNvPr id="57" name="Table 21">
                <a:extLst>
                  <a:ext uri="{FF2B5EF4-FFF2-40B4-BE49-F238E27FC236}">
                    <a16:creationId xmlns:a16="http://schemas.microsoft.com/office/drawing/2014/main" id="{F5C92F2A-A2A9-E480-8552-B72A62011408}"/>
                  </a:ext>
                </a:extLst>
              </p:cNvPr>
              <p:cNvGraphicFramePr>
                <a:graphicFrameLocks noGrp="1"/>
              </p:cNvGraphicFramePr>
              <p:nvPr>
                <p:extLst>
                  <p:ext uri="{D42A27DB-BD31-4B8C-83A1-F6EECF244321}">
                    <p14:modId xmlns:p14="http://schemas.microsoft.com/office/powerpoint/2010/main" val="1117070249"/>
                  </p:ext>
                </p:extLst>
              </p:nvPr>
            </p:nvGraphicFramePr>
            <p:xfrm>
              <a:off x="13935689" y="16375512"/>
              <a:ext cx="10145288" cy="4310926"/>
            </p:xfrm>
            <a:graphic>
              <a:graphicData uri="http://schemas.openxmlformats.org/drawingml/2006/table">
                <a:tbl>
                  <a:tblPr firstRow="1" bandRow="1">
                    <a:tableStyleId>{3C2FFA5D-87B4-456A-9821-1D502468CF0F}</a:tableStyleId>
                  </a:tblPr>
                  <a:tblGrid>
                    <a:gridCol w="4979781">
                      <a:extLst>
                        <a:ext uri="{9D8B030D-6E8A-4147-A177-3AD203B41FA5}">
                          <a16:colId xmlns:a16="http://schemas.microsoft.com/office/drawing/2014/main" val="3701820358"/>
                        </a:ext>
                      </a:extLst>
                    </a:gridCol>
                    <a:gridCol w="5165507">
                      <a:extLst>
                        <a:ext uri="{9D8B030D-6E8A-4147-A177-3AD203B41FA5}">
                          <a16:colId xmlns:a16="http://schemas.microsoft.com/office/drawing/2014/main" val="598527557"/>
                        </a:ext>
                      </a:extLst>
                    </a:gridCol>
                  </a:tblGrid>
                  <a:tr h="550456">
                    <a:tc>
                      <a:txBody>
                        <a:bodyPr/>
                        <a:lstStyle/>
                        <a:p>
                          <a:pPr lvl="0" algn="ctr">
                            <a:buNone/>
                          </a:pPr>
                          <a:r>
                            <a:rPr lang="en-US" sz="2100">
                              <a:solidFill>
                                <a:schemeClr val="tx1"/>
                              </a:solidFill>
                              <a:latin typeface="Calibri"/>
                            </a:rPr>
                            <a:t>Equation</a:t>
                          </a:r>
                        </a:p>
                      </a:txBody>
                      <a:tcPr marL="80010" marR="80010" marT="40005" marB="40005" anchor="ctr"/>
                    </a:tc>
                    <a:tc>
                      <a:txBody>
                        <a:bodyPr/>
                        <a:lstStyle/>
                        <a:p>
                          <a:pPr lvl="0" algn="ctr">
                            <a:buNone/>
                          </a:pPr>
                          <a:r>
                            <a:rPr lang="en-US" sz="2100" u="none" strike="noStrike" noProof="0">
                              <a:solidFill>
                                <a:schemeClr val="tx1"/>
                              </a:solidFill>
                              <a:latin typeface="Calibri"/>
                            </a:rPr>
                            <a:t>Definition</a:t>
                          </a:r>
                        </a:p>
                      </a:txBody>
                      <a:tcPr marL="80010" marR="80010" marT="40005" marB="40005" anchor="ctr"/>
                    </a:tc>
                    <a:extLst>
                      <a:ext uri="{0D108BD9-81ED-4DB2-BD59-A6C34878D82A}">
                        <a16:rowId xmlns:a16="http://schemas.microsoft.com/office/drawing/2014/main" val="2333306537"/>
                      </a:ext>
                    </a:extLst>
                  </a:tr>
                  <a:tr h="1040130">
                    <a:tc>
                      <a:txBody>
                        <a:bodyPr/>
                        <a:lstStyle/>
                        <a:p>
                          <a:endParaRPr lang="en-US" sz="1900">
                            <a:solidFill>
                              <a:schemeClr val="tx1"/>
                            </a:solidFill>
                            <a:latin typeface="Calibri"/>
                          </a:endParaRPr>
                        </a:p>
                      </a:txBody>
                      <a:tcPr marL="80010" marR="80010" marT="40005" marB="40005"/>
                    </a:tc>
                    <a:tc>
                      <a:txBody>
                        <a:bodyPr/>
                        <a:lstStyle/>
                        <a:p>
                          <a:r>
                            <a:rPr lang="en-US" sz="2100">
                              <a:latin typeface="+mj-lt"/>
                            </a:rPr>
                            <a:t>Expansion of density coefficient function is related to the probability density of local atom orientations in the material.</a:t>
                          </a:r>
                          <a:endParaRPr lang="en-US" sz="1900">
                            <a:solidFill>
                              <a:schemeClr val="tx1"/>
                            </a:solidFill>
                            <a:latin typeface="+mj-lt"/>
                          </a:endParaRPr>
                        </a:p>
                      </a:txBody>
                      <a:tcPr marL="80010" marR="80010" marT="40005" marB="40005"/>
                    </a:tc>
                    <a:extLst>
                      <a:ext uri="{0D108BD9-81ED-4DB2-BD59-A6C34878D82A}">
                        <a16:rowId xmlns:a16="http://schemas.microsoft.com/office/drawing/2014/main" val="99711228"/>
                      </a:ext>
                    </a:extLst>
                  </a:tr>
                  <a:tr h="1360170">
                    <a:tc>
                      <a:txBody>
                        <a:bodyPr/>
                        <a:lstStyle/>
                        <a:p>
                          <a:endParaRPr lang="en-US" sz="1900">
                            <a:solidFill>
                              <a:schemeClr val="tx1"/>
                            </a:solidFill>
                            <a:latin typeface="Californian FB" panose="0207040306080B030204" pitchFamily="18" charset="77"/>
                          </a:endParaRPr>
                        </a:p>
                      </a:txBody>
                      <a:tcPr marL="80010" marR="80010" marT="40005" marB="40005"/>
                    </a:tc>
                    <a:tc>
                      <a:txBody>
                        <a:bodyPr/>
                        <a:lstStyle/>
                        <a:p>
                          <a:endParaRPr lang="en-US"/>
                        </a:p>
                      </a:txBody>
                      <a:tcPr marL="80010" marR="80010" marT="40005" marB="40005">
                        <a:blipFill>
                          <a:blip r:embed="rId6"/>
                          <a:stretch>
                            <a:fillRect l="-97789" t="-117593" r="-1474" b="-108333"/>
                          </a:stretch>
                        </a:blipFill>
                      </a:tcPr>
                    </a:tc>
                    <a:extLst>
                      <a:ext uri="{0D108BD9-81ED-4DB2-BD59-A6C34878D82A}">
                        <a16:rowId xmlns:a16="http://schemas.microsoft.com/office/drawing/2014/main" val="2304795990"/>
                      </a:ext>
                    </a:extLst>
                  </a:tr>
                  <a:tr h="1360170">
                    <a:tc>
                      <a:txBody>
                        <a:bodyPr/>
                        <a:lstStyle/>
                        <a:p>
                          <a:endParaRPr lang="en-US" sz="1900">
                            <a:solidFill>
                              <a:schemeClr val="tx1"/>
                            </a:solidFill>
                            <a:latin typeface="Calibri"/>
                          </a:endParaRPr>
                        </a:p>
                      </a:txBody>
                      <a:tcPr marL="80010" marR="80010" marT="40005" marB="40005"/>
                    </a:tc>
                    <a:tc>
                      <a:txBody>
                        <a:bodyPr/>
                        <a:lstStyle/>
                        <a:p>
                          <a:pPr lvl="0">
                            <a:buNone/>
                          </a:pPr>
                          <a:r>
                            <a:rPr lang="en-US" sz="2100" u="none" strike="noStrike" noProof="0" dirty="0">
                              <a:solidFill>
                                <a:schemeClr val="tx1"/>
                              </a:solidFill>
                              <a:latin typeface="+mj-lt"/>
                            </a:rPr>
                            <a:t>Coupling coefficients in four-dimensional spherical harmonic are analogous to the </a:t>
                          </a:r>
                          <a:r>
                            <a:rPr lang="en-US" sz="2100" u="none" strike="noStrike" noProof="0" dirty="0" err="1">
                              <a:solidFill>
                                <a:schemeClr val="tx1"/>
                              </a:solidFill>
                              <a:latin typeface="+mj-lt"/>
                            </a:rPr>
                            <a:t>Clebsch</a:t>
                          </a:r>
                          <a:r>
                            <a:rPr lang="en-US" sz="2100" u="none" strike="noStrike" noProof="0" dirty="0">
                              <a:solidFill>
                                <a:schemeClr val="tx1"/>
                              </a:solidFill>
                              <a:latin typeface="+mj-lt"/>
                            </a:rPr>
                            <a:t>-Gordan coefficients in two dimensions.</a:t>
                          </a:r>
                          <a:endParaRPr lang="en-US" sz="2100" dirty="0">
                            <a:solidFill>
                              <a:schemeClr val="tx1"/>
                            </a:solidFill>
                            <a:latin typeface="+mj-lt"/>
                          </a:endParaRPr>
                        </a:p>
                      </a:txBody>
                      <a:tcPr marL="80010" marR="80010" marT="40005" marB="40005"/>
                    </a:tc>
                    <a:extLst>
                      <a:ext uri="{0D108BD9-81ED-4DB2-BD59-A6C34878D82A}">
                        <a16:rowId xmlns:a16="http://schemas.microsoft.com/office/drawing/2014/main" val="3737579450"/>
                      </a:ext>
                    </a:extLst>
                  </a:tr>
                </a:tbl>
              </a:graphicData>
            </a:graphic>
          </p:graphicFrame>
        </mc:Fallback>
      </mc:AlternateContent>
      <p:sp>
        <p:nvSpPr>
          <p:cNvPr id="74" name="TextBox 73">
            <a:extLst>
              <a:ext uri="{FF2B5EF4-FFF2-40B4-BE49-F238E27FC236}">
                <a16:creationId xmlns:a16="http://schemas.microsoft.com/office/drawing/2014/main" id="{F0C2EB23-A0D6-476E-513D-EE81354BC981}"/>
              </a:ext>
            </a:extLst>
          </p:cNvPr>
          <p:cNvSpPr txBox="1"/>
          <p:nvPr/>
        </p:nvSpPr>
        <p:spPr>
          <a:xfrm>
            <a:off x="15199472" y="20837161"/>
            <a:ext cx="8785139" cy="403957"/>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100" dirty="0">
                <a:latin typeface="Calibri" panose="020F0502020204030204" pitchFamily="34" charset="0"/>
                <a:cs typeface="Calibri" panose="020F0502020204030204" pitchFamily="34" charset="0"/>
              </a:rPr>
              <a:t>Table 1:  Mathematical equations  definition for bispectrum calculation </a:t>
            </a:r>
          </a:p>
        </p:txBody>
      </p:sp>
      <p:sp>
        <p:nvSpPr>
          <p:cNvPr id="76" name="TextBox 75">
            <a:extLst>
              <a:ext uri="{FF2B5EF4-FFF2-40B4-BE49-F238E27FC236}">
                <a16:creationId xmlns:a16="http://schemas.microsoft.com/office/drawing/2014/main" id="{8945BC94-654B-38F0-E09E-FC7B5F784670}"/>
              </a:ext>
            </a:extLst>
          </p:cNvPr>
          <p:cNvSpPr txBox="1"/>
          <p:nvPr/>
        </p:nvSpPr>
        <p:spPr>
          <a:xfrm>
            <a:off x="13893892" y="10498604"/>
            <a:ext cx="8302407" cy="465512"/>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500" b="1" dirty="0">
                <a:latin typeface="Calibri" panose="020F0502020204030204" pitchFamily="34" charset="0"/>
                <a:cs typeface="Calibri" panose="020F0502020204030204" pitchFamily="34" charset="0"/>
              </a:rPr>
              <a:t>Local density neighbor function</a:t>
            </a:r>
          </a:p>
        </p:txBody>
      </p:sp>
      <p:pic>
        <p:nvPicPr>
          <p:cNvPr id="84" name="Picture 2" descr="C:\Users\rulisp\Documents\ESG Projects\SiC\Cubic.png">
            <a:extLst>
              <a:ext uri="{FF2B5EF4-FFF2-40B4-BE49-F238E27FC236}">
                <a16:creationId xmlns:a16="http://schemas.microsoft.com/office/drawing/2014/main" id="{CB9197F8-4387-2A47-2DA7-2DC99A0B24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5951" y="15694657"/>
            <a:ext cx="4207804" cy="420780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Users\rulisp\Documents\Dissertation\Figures\potOL-PeriodicCell.png">
            <a:extLst>
              <a:ext uri="{FF2B5EF4-FFF2-40B4-BE49-F238E27FC236}">
                <a16:creationId xmlns:a16="http://schemas.microsoft.com/office/drawing/2014/main" id="{0D09EB7E-07E4-0DC4-57DA-9373CBC754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4255" y="15709526"/>
            <a:ext cx="5600700" cy="4200298"/>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AF03D1AD-87C4-DC01-021C-EB2C1140B606}"/>
              </a:ext>
            </a:extLst>
          </p:cNvPr>
          <p:cNvSpPr txBox="1"/>
          <p:nvPr/>
        </p:nvSpPr>
        <p:spPr>
          <a:xfrm>
            <a:off x="1834519" y="20356426"/>
            <a:ext cx="9975647" cy="975568"/>
          </a:xfrm>
          <a:prstGeom prst="rect">
            <a:avLst/>
          </a:prstGeom>
          <a:noFill/>
        </p:spPr>
        <p:txBody>
          <a:bodyPr wrap="square" lIns="0" tIns="0" rIns="0" bIns="0" rtlCol="0" anchor="t" anchorCtr="0">
            <a:noAutofit/>
          </a:bodyPr>
          <a:lstStyle/>
          <a:p>
            <a:pPr algn="just">
              <a:spcAft>
                <a:spcPts val="1050"/>
              </a:spcAft>
            </a:pPr>
            <a:r>
              <a:rPr lang="en-US" sz="2100" dirty="0">
                <a:latin typeface="+mj-lt"/>
                <a:ea typeface="+mn-lt"/>
                <a:cs typeface="+mn-lt"/>
              </a:rPr>
              <a:t>Figure 1: (Left) Ball and stick model of crystalline Silicon Carbide with large balls for the Silicon (Si) and small balls for the C. (Right) A cross sectional slice of the potential function for Silicon Carbide showing the atom centered spherical Gaussians at each atomic site.</a:t>
            </a:r>
            <a:endParaRPr lang="en-US" sz="2100" dirty="0">
              <a:latin typeface="+mj-lt"/>
              <a:cs typeface="Calibri"/>
            </a:endParaRPr>
          </a:p>
        </p:txBody>
      </p:sp>
      <p:graphicFrame>
        <p:nvGraphicFramePr>
          <p:cNvPr id="91" name="Object 90">
            <a:extLst>
              <a:ext uri="{FF2B5EF4-FFF2-40B4-BE49-F238E27FC236}">
                <a16:creationId xmlns:a16="http://schemas.microsoft.com/office/drawing/2014/main" id="{ECEB310A-2AE4-A06C-66A4-F1AE3E77481B}"/>
              </a:ext>
            </a:extLst>
          </p:cNvPr>
          <p:cNvGraphicFramePr>
            <a:graphicFrameLocks noChangeAspect="1"/>
          </p:cNvGraphicFramePr>
          <p:nvPr>
            <p:extLst>
              <p:ext uri="{D42A27DB-BD31-4B8C-83A1-F6EECF244321}">
                <p14:modId xmlns:p14="http://schemas.microsoft.com/office/powerpoint/2010/main" val="980821320"/>
              </p:ext>
            </p:extLst>
          </p:nvPr>
        </p:nvGraphicFramePr>
        <p:xfrm>
          <a:off x="7788986" y="21763452"/>
          <a:ext cx="4664583" cy="3969713"/>
        </p:xfrm>
        <a:graphic>
          <a:graphicData uri="http://schemas.openxmlformats.org/presentationml/2006/ole">
            <mc:AlternateContent xmlns:mc="http://schemas.openxmlformats.org/markup-compatibility/2006">
              <mc:Choice xmlns:v="urn:schemas-microsoft-com:vml" Requires="v">
                <p:oleObj name="Graph" r:id="rId9" imgW="3672250" imgH="3121657" progId="Origin50.Graph">
                  <p:embed/>
                </p:oleObj>
              </mc:Choice>
              <mc:Fallback>
                <p:oleObj name="Graph" r:id="rId9" imgW="3672250" imgH="3121657" progId="Origin50.Graph">
                  <p:embed/>
                  <p:pic>
                    <p:nvPicPr>
                      <p:cNvPr id="91" name="Object 90">
                        <a:extLst>
                          <a:ext uri="{FF2B5EF4-FFF2-40B4-BE49-F238E27FC236}">
                            <a16:creationId xmlns:a16="http://schemas.microsoft.com/office/drawing/2014/main" id="{ECEB310A-2AE4-A06C-66A4-F1AE3E7748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8986" y="21763452"/>
                        <a:ext cx="4664583" cy="396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91">
            <a:extLst>
              <a:ext uri="{FF2B5EF4-FFF2-40B4-BE49-F238E27FC236}">
                <a16:creationId xmlns:a16="http://schemas.microsoft.com/office/drawing/2014/main" id="{521D9270-A57A-7059-78A8-74CA4B1A87DF}"/>
              </a:ext>
            </a:extLst>
          </p:cNvPr>
          <p:cNvGraphicFramePr>
            <a:graphicFrameLocks noChangeAspect="1"/>
          </p:cNvGraphicFramePr>
          <p:nvPr>
            <p:extLst>
              <p:ext uri="{D42A27DB-BD31-4B8C-83A1-F6EECF244321}">
                <p14:modId xmlns:p14="http://schemas.microsoft.com/office/powerpoint/2010/main" val="463112875"/>
              </p:ext>
            </p:extLst>
          </p:nvPr>
        </p:nvGraphicFramePr>
        <p:xfrm>
          <a:off x="3877505" y="21763451"/>
          <a:ext cx="4667250" cy="3980055"/>
        </p:xfrm>
        <a:graphic>
          <a:graphicData uri="http://schemas.openxmlformats.org/presentationml/2006/ole">
            <mc:AlternateContent xmlns:mc="http://schemas.openxmlformats.org/markup-compatibility/2006">
              <mc:Choice xmlns:v="urn:schemas-microsoft-com:vml" Requires="v">
                <p:oleObj name="Graph" r:id="rId11" imgW="3672250" imgH="3127761" progId="Origin50.Graph">
                  <p:embed/>
                </p:oleObj>
              </mc:Choice>
              <mc:Fallback>
                <p:oleObj name="Graph" r:id="rId11" imgW="3672250" imgH="3127761" progId="Origin50.Graph">
                  <p:embed/>
                  <p:pic>
                    <p:nvPicPr>
                      <p:cNvPr id="92" name="Object 91">
                        <a:extLst>
                          <a:ext uri="{FF2B5EF4-FFF2-40B4-BE49-F238E27FC236}">
                            <a16:creationId xmlns:a16="http://schemas.microsoft.com/office/drawing/2014/main" id="{521D9270-A57A-7059-78A8-74CA4B1A87D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7505" y="21763451"/>
                        <a:ext cx="4667250" cy="3980055"/>
                      </a:xfrm>
                      <a:prstGeom prst="rect">
                        <a:avLst/>
                      </a:prstGeom>
                      <a:noFill/>
                      <a:ln>
                        <a:noFill/>
                      </a:ln>
                      <a:effectLst/>
                    </p:spPr>
                  </p:pic>
                </p:oleObj>
              </mc:Fallback>
            </mc:AlternateContent>
          </a:graphicData>
        </a:graphic>
      </p:graphicFrame>
      <p:sp>
        <p:nvSpPr>
          <p:cNvPr id="93" name="Content Placeholder 2">
            <a:extLst>
              <a:ext uri="{FF2B5EF4-FFF2-40B4-BE49-F238E27FC236}">
                <a16:creationId xmlns:a16="http://schemas.microsoft.com/office/drawing/2014/main" id="{B002CDDA-AD47-5F18-65F9-45B770E3E100}"/>
              </a:ext>
            </a:extLst>
          </p:cNvPr>
          <p:cNvSpPr txBox="1">
            <a:spLocks/>
          </p:cNvSpPr>
          <p:nvPr/>
        </p:nvSpPr>
        <p:spPr bwMode="auto">
          <a:xfrm>
            <a:off x="1730256" y="21540218"/>
            <a:ext cx="3807893" cy="4895109"/>
          </a:xfrm>
          <a:prstGeom prst="rect">
            <a:avLst/>
          </a:prstGeom>
          <a:noFill/>
          <a:ln w="9525">
            <a:noFill/>
            <a:miter lim="800000"/>
            <a:headEnd/>
            <a:tailEnd/>
          </a:ln>
        </p:spPr>
        <p:txBody>
          <a:bodyPr lIns="88695" tIns="44348" rIns="88695" bIns="44348"/>
          <a:lstStyle/>
          <a:p>
            <a:pPr marL="300038" indent="-300038" eaLnBrk="0" hangingPunct="0">
              <a:spcBef>
                <a:spcPct val="20000"/>
              </a:spcBef>
              <a:defRPr/>
            </a:pPr>
            <a:r>
              <a:rPr lang="en-US" sz="1225" kern="0">
                <a:latin typeface="+mj-lt"/>
              </a:rPr>
              <a:t>           Coefficients (A</a:t>
            </a:r>
            <a:r>
              <a:rPr lang="en-US" sz="1225" kern="0" baseline="-25000">
                <a:latin typeface="+mj-lt"/>
              </a:rPr>
              <a:t>i</a:t>
            </a:r>
            <a:r>
              <a:rPr lang="en-US" sz="1225" kern="0">
                <a:latin typeface="+mj-lt"/>
              </a:rPr>
              <a:t>)          Exp </a:t>
            </a:r>
            <a:r>
              <a:rPr lang="en-US" sz="1225" kern="0" err="1">
                <a:latin typeface="+mj-lt"/>
              </a:rPr>
              <a:t>Coeffs</a:t>
            </a:r>
            <a:r>
              <a:rPr lang="en-US" sz="1225" kern="0">
                <a:latin typeface="+mj-lt"/>
              </a:rPr>
              <a:t> (</a:t>
            </a:r>
            <a:r>
              <a:rPr lang="el-GR" sz="1225" kern="0">
                <a:latin typeface="+mj-lt"/>
              </a:rPr>
              <a:t>α</a:t>
            </a:r>
            <a:r>
              <a:rPr lang="en-US" sz="1225" kern="0" baseline="-25000" err="1">
                <a:latin typeface="+mj-lt"/>
              </a:rPr>
              <a:t>i</a:t>
            </a:r>
            <a:r>
              <a:rPr lang="en-US" sz="1225" kern="0">
                <a:latin typeface="+mj-lt"/>
              </a:rPr>
              <a:t>)</a:t>
            </a:r>
          </a:p>
          <a:p>
            <a:pPr marL="300038" indent="-300038" eaLnBrk="0" hangingPunct="0">
              <a:spcBef>
                <a:spcPct val="20000"/>
              </a:spcBef>
              <a:defRPr/>
            </a:pPr>
            <a:r>
              <a:rPr lang="en-US" sz="1225" kern="0">
                <a:latin typeface="+mj-lt"/>
              </a:rPr>
              <a:t>---------------------------------------------------------</a:t>
            </a:r>
          </a:p>
          <a:p>
            <a:pPr marL="300038" indent="-300038" eaLnBrk="0" hangingPunct="0">
              <a:spcBef>
                <a:spcPct val="20000"/>
              </a:spcBef>
              <a:defRPr/>
            </a:pPr>
            <a:r>
              <a:rPr lang="en-US" sz="1225" kern="0">
                <a:latin typeface="+mj-lt"/>
              </a:rPr>
              <a:t>#1     -0.60672619E+00    0.15000000E+00</a:t>
            </a:r>
          </a:p>
          <a:p>
            <a:pPr marL="300038" indent="-300038" eaLnBrk="0" hangingPunct="0">
              <a:spcBef>
                <a:spcPct val="20000"/>
              </a:spcBef>
              <a:defRPr/>
            </a:pPr>
            <a:r>
              <a:rPr lang="en-US" sz="1225" kern="0">
                <a:latin typeface="+mj-lt"/>
              </a:rPr>
              <a:t>#2     -0.12407671E+01    0.42758111E+00</a:t>
            </a:r>
          </a:p>
          <a:p>
            <a:pPr marL="300038" indent="-300038" eaLnBrk="0" hangingPunct="0">
              <a:spcBef>
                <a:spcPct val="20000"/>
              </a:spcBef>
              <a:defRPr/>
            </a:pPr>
            <a:r>
              <a:rPr lang="en-US" sz="1225" kern="0">
                <a:latin typeface="+mj-lt"/>
              </a:rPr>
              <a:t>#3     -0.36166706E+01    0.12188374E+01</a:t>
            </a:r>
          </a:p>
          <a:p>
            <a:pPr marL="300038" indent="-300038" eaLnBrk="0" hangingPunct="0">
              <a:spcBef>
                <a:spcPct val="20000"/>
              </a:spcBef>
              <a:defRPr/>
            </a:pPr>
            <a:r>
              <a:rPr lang="en-US" sz="1225" kern="0">
                <a:latin typeface="+mj-lt"/>
              </a:rPr>
              <a:t>#4     -0.91724811E+01    0.34743455E+01</a:t>
            </a:r>
          </a:p>
          <a:p>
            <a:pPr marL="300038" indent="-300038" eaLnBrk="0" hangingPunct="0">
              <a:spcBef>
                <a:spcPct val="20000"/>
              </a:spcBef>
              <a:defRPr/>
            </a:pPr>
            <a:r>
              <a:rPr lang="en-US" sz="1225" kern="0">
                <a:latin typeface="+mj-lt"/>
              </a:rPr>
              <a:t>#5     -0.16959754E+02    0.99037634E+01</a:t>
            </a:r>
          </a:p>
          <a:p>
            <a:pPr marL="300038" indent="-300038" eaLnBrk="0" hangingPunct="0">
              <a:spcBef>
                <a:spcPct val="20000"/>
              </a:spcBef>
              <a:defRPr/>
            </a:pPr>
            <a:r>
              <a:rPr lang="en-US" sz="1225" kern="0">
                <a:latin typeface="+mj-lt"/>
              </a:rPr>
              <a:t>#6      0.40745139E+02    0.28231081E+02</a:t>
            </a:r>
          </a:p>
          <a:p>
            <a:pPr marL="300038" indent="-300038" eaLnBrk="0" hangingPunct="0">
              <a:spcBef>
                <a:spcPct val="20000"/>
              </a:spcBef>
              <a:defRPr/>
            </a:pPr>
            <a:r>
              <a:rPr lang="en-US" sz="1225" kern="0">
                <a:latin typeface="+mj-lt"/>
              </a:rPr>
              <a:t>#7      0.12733590E+02    0.80473846E+02</a:t>
            </a:r>
          </a:p>
          <a:p>
            <a:pPr marL="300038" indent="-300038" eaLnBrk="0" hangingPunct="0">
              <a:spcBef>
                <a:spcPct val="20000"/>
              </a:spcBef>
              <a:defRPr/>
            </a:pPr>
            <a:r>
              <a:rPr lang="en-US" sz="1225" kern="0">
                <a:latin typeface="+mj-lt"/>
              </a:rPr>
              <a:t>#8      0.10442423E+02    0.22939397E+03</a:t>
            </a:r>
          </a:p>
          <a:p>
            <a:pPr marL="300038" indent="-300038" eaLnBrk="0" hangingPunct="0">
              <a:spcBef>
                <a:spcPct val="20000"/>
              </a:spcBef>
              <a:defRPr/>
            </a:pPr>
            <a:r>
              <a:rPr lang="en-US" sz="1225" kern="0">
                <a:latin typeface="+mj-lt"/>
              </a:rPr>
              <a:t>#9     -0.19109966E-01    0.65389686E+03</a:t>
            </a:r>
          </a:p>
          <a:p>
            <a:pPr marL="300038" indent="-300038" eaLnBrk="0" hangingPunct="0">
              <a:spcBef>
                <a:spcPct val="20000"/>
              </a:spcBef>
              <a:defRPr/>
            </a:pPr>
            <a:r>
              <a:rPr lang="en-US" sz="1225" kern="0">
                <a:latin typeface="+mj-lt"/>
              </a:rPr>
              <a:t>#10    0.54010939E+01    0.18639596E+04</a:t>
            </a:r>
          </a:p>
          <a:p>
            <a:pPr marL="300038" indent="-300038" eaLnBrk="0" hangingPunct="0">
              <a:spcBef>
                <a:spcPct val="20000"/>
              </a:spcBef>
              <a:defRPr/>
            </a:pPr>
            <a:r>
              <a:rPr lang="en-US" sz="1225" kern="0">
                <a:latin typeface="+mj-lt"/>
              </a:rPr>
              <a:t>#11   -0.42032006E+01    0.53132928E+04</a:t>
            </a:r>
          </a:p>
          <a:p>
            <a:pPr marL="300038" indent="-300038" eaLnBrk="0" hangingPunct="0">
              <a:spcBef>
                <a:spcPct val="20000"/>
              </a:spcBef>
              <a:defRPr/>
            </a:pPr>
            <a:r>
              <a:rPr lang="en-US" sz="1225" kern="0">
                <a:latin typeface="+mj-lt"/>
              </a:rPr>
              <a:t>#12    0.66156017E+01    0.15145758E+05</a:t>
            </a:r>
          </a:p>
          <a:p>
            <a:pPr marL="300038" indent="-300038" eaLnBrk="0" hangingPunct="0">
              <a:spcBef>
                <a:spcPct val="20000"/>
              </a:spcBef>
              <a:defRPr/>
            </a:pPr>
            <a:r>
              <a:rPr lang="en-US" sz="1225" kern="0">
                <a:latin typeface="+mj-lt"/>
              </a:rPr>
              <a:t>#13   -0.74064920E+01    0.43173599E+05</a:t>
            </a:r>
          </a:p>
          <a:p>
            <a:pPr marL="300038" indent="-300038" eaLnBrk="0" hangingPunct="0">
              <a:spcBef>
                <a:spcPct val="20000"/>
              </a:spcBef>
              <a:defRPr/>
            </a:pPr>
            <a:r>
              <a:rPr lang="en-US" sz="1225" kern="0">
                <a:latin typeface="+mj-lt"/>
              </a:rPr>
              <a:t>#14    0.91870114E+01    0.12306810E+06</a:t>
            </a:r>
          </a:p>
          <a:p>
            <a:pPr marL="300038" indent="-300038" eaLnBrk="0" hangingPunct="0">
              <a:spcBef>
                <a:spcPct val="20000"/>
              </a:spcBef>
              <a:defRPr/>
            </a:pPr>
            <a:r>
              <a:rPr lang="en-US" sz="1225" kern="0">
                <a:latin typeface="+mj-lt"/>
              </a:rPr>
              <a:t>#15   -0.92689314E+01    0.35081063E+06</a:t>
            </a:r>
          </a:p>
          <a:p>
            <a:pPr marL="300038" indent="-300038" eaLnBrk="0" hangingPunct="0">
              <a:spcBef>
                <a:spcPct val="20000"/>
              </a:spcBef>
              <a:defRPr/>
            </a:pPr>
            <a:r>
              <a:rPr lang="en-US" sz="1225" kern="0">
                <a:latin typeface="+mj-lt"/>
              </a:rPr>
              <a:t>#16    0.63220401E+01    0.10000000E+07</a:t>
            </a:r>
          </a:p>
        </p:txBody>
      </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AC0DB1B4-B4F0-12D4-F403-2B8289A5CAD0}"/>
                  </a:ext>
                </a:extLst>
              </p:cNvPr>
              <p:cNvSpPr txBox="1"/>
              <p:nvPr/>
            </p:nvSpPr>
            <p:spPr>
              <a:xfrm>
                <a:off x="1730255" y="25884611"/>
                <a:ext cx="10418267" cy="1393709"/>
              </a:xfrm>
              <a:prstGeom prst="rect">
                <a:avLst/>
              </a:prstGeom>
              <a:noFill/>
            </p:spPr>
            <p:txBody>
              <a:bodyPr wrap="square" lIns="0" tIns="0" rIns="0" bIns="0" rtlCol="0" anchor="t" anchorCtr="0">
                <a:noAutofit/>
              </a:bodyPr>
              <a:lstStyle/>
              <a:p>
                <a:pPr algn="just">
                  <a:spcAft>
                    <a:spcPts val="1050"/>
                  </a:spcAft>
                </a:pPr>
                <a:r>
                  <a:rPr lang="en-US" sz="2100" dirty="0">
                    <a:latin typeface="+mj-lt"/>
                    <a:ea typeface="+mn-lt"/>
                    <a:cs typeface="+mn-lt"/>
                  </a:rPr>
                  <a:t>Figure 2: (Left) Table of the numerical values of the </a:t>
                </a:r>
                <a14:m>
                  <m:oMath xmlns:m="http://schemas.openxmlformats.org/officeDocument/2006/math">
                    <m:sSup>
                      <m:sSupPr>
                        <m:ctrlPr>
                          <a:rPr lang="en-US" sz="2100" i="1">
                            <a:solidFill>
                              <a:srgbClr val="000000"/>
                            </a:solidFill>
                            <a:latin typeface="Cambria Math" panose="02040503050406030204" pitchFamily="18" charset="0"/>
                          </a:rPr>
                        </m:ctrlPr>
                      </m:sSupPr>
                      <m:e>
                        <m:r>
                          <a:rPr lang="en-US" sz="2100" i="1">
                            <a:solidFill>
                              <a:srgbClr val="000000"/>
                            </a:solidFill>
                            <a:latin typeface="Cambria Math" panose="02040503050406030204" pitchFamily="18" charset="0"/>
                          </a:rPr>
                          <m:t>𝐴</m:t>
                        </m:r>
                      </m:e>
                      <m:sup>
                        <m:r>
                          <a:rPr lang="en-US" sz="2100" i="1">
                            <a:solidFill>
                              <a:srgbClr val="000000"/>
                            </a:solidFill>
                            <a:latin typeface="Cambria Math" panose="02040503050406030204" pitchFamily="18" charset="0"/>
                          </a:rPr>
                          <m:t>𝑖</m:t>
                        </m:r>
                      </m:sup>
                    </m:sSup>
                    <m:r>
                      <a:rPr lang="en-US" sz="2100" i="1">
                        <a:solidFill>
                          <a:srgbClr val="000000"/>
                        </a:solidFill>
                        <a:latin typeface="Cambria Math" panose="02040503050406030204" pitchFamily="18" charset="0"/>
                      </a:rPr>
                      <m:t> </m:t>
                    </m:r>
                  </m:oMath>
                </a14:m>
                <a:r>
                  <a:rPr lang="en-US" sz="2100" dirty="0">
                    <a:latin typeface="+mj-lt"/>
                    <a:ea typeface="+mn-lt"/>
                    <a:cs typeface="+mn-lt"/>
                  </a:rPr>
                  <a:t>and </a:t>
                </a:r>
                <a14:m>
                  <m:oMath xmlns:m="http://schemas.openxmlformats.org/officeDocument/2006/math">
                    <m:sSup>
                      <m:sSupPr>
                        <m:ctrlPr>
                          <a:rPr lang="en-US" sz="2100" i="1">
                            <a:solidFill>
                              <a:srgbClr val="000000"/>
                            </a:solidFill>
                            <a:latin typeface="Cambria Math" panose="02040503050406030204" pitchFamily="18" charset="0"/>
                          </a:rPr>
                        </m:ctrlPr>
                      </m:sSupPr>
                      <m:e>
                        <m:r>
                          <a:rPr lang="en-US" sz="2100" i="1">
                            <a:solidFill>
                              <a:srgbClr val="000000"/>
                            </a:solidFill>
                            <a:latin typeface="Cambria Math" panose="02040503050406030204" pitchFamily="18" charset="0"/>
                            <a:ea typeface="Cambria Math" panose="02040503050406030204" pitchFamily="18" charset="0"/>
                          </a:rPr>
                          <m:t>𝛼</m:t>
                        </m:r>
                      </m:e>
                      <m:sup>
                        <m:r>
                          <a:rPr lang="en-US" sz="2100" i="1">
                            <a:solidFill>
                              <a:srgbClr val="000000"/>
                            </a:solidFill>
                            <a:latin typeface="Cambria Math" panose="02040503050406030204" pitchFamily="18" charset="0"/>
                          </a:rPr>
                          <m:t>𝑖</m:t>
                        </m:r>
                      </m:sup>
                    </m:sSup>
                  </m:oMath>
                </a14:m>
                <a:r>
                  <a:rPr lang="en-US" sz="2100" dirty="0">
                    <a:solidFill>
                      <a:srgbClr val="000000"/>
                    </a:solidFill>
                    <a:latin typeface="+mj-lt"/>
                  </a:rPr>
                  <a:t> </a:t>
                </a:r>
                <a:r>
                  <a:rPr lang="en-US" sz="2100" dirty="0">
                    <a:latin typeface="+mj-lt"/>
                    <a:ea typeface="+mn-lt"/>
                    <a:cs typeface="+mn-lt"/>
                  </a:rPr>
                  <a:t>exponential coefficients for the Si potential function; (Middle) The first four potential functions are plotted (black lines) and summed together (red line); (Right) All Gaussian functions for one Si atomic site are summed together. </a:t>
                </a:r>
                <a:endParaRPr lang="en-US" sz="2100" dirty="0">
                  <a:latin typeface="+mj-lt"/>
                  <a:cs typeface="Calibri"/>
                </a:endParaRPr>
              </a:p>
            </p:txBody>
          </p:sp>
        </mc:Choice>
        <mc:Fallback>
          <p:sp>
            <p:nvSpPr>
              <p:cNvPr id="94" name="TextBox 93">
                <a:extLst>
                  <a:ext uri="{FF2B5EF4-FFF2-40B4-BE49-F238E27FC236}">
                    <a16:creationId xmlns:a16="http://schemas.microsoft.com/office/drawing/2014/main" id="{AC0DB1B4-B4F0-12D4-F403-2B8289A5CAD0}"/>
                  </a:ext>
                </a:extLst>
              </p:cNvPr>
              <p:cNvSpPr txBox="1">
                <a:spLocks noRot="1" noChangeAspect="1" noMove="1" noResize="1" noEditPoints="1" noAdjustHandles="1" noChangeArrowheads="1" noChangeShapeType="1" noTextEdit="1"/>
              </p:cNvSpPr>
              <p:nvPr/>
            </p:nvSpPr>
            <p:spPr>
              <a:xfrm>
                <a:off x="1730255" y="25884611"/>
                <a:ext cx="10418267" cy="1393709"/>
              </a:xfrm>
              <a:prstGeom prst="rect">
                <a:avLst/>
              </a:prstGeom>
              <a:blipFill>
                <a:blip r:embed="rId13"/>
                <a:stretch>
                  <a:fillRect l="-1583" t="-5455" r="-2071"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32DEDF9-301F-CE01-2DAA-708046008D38}"/>
                  </a:ext>
                </a:extLst>
              </p:cNvPr>
              <p:cNvSpPr txBox="1"/>
              <p:nvPr/>
            </p:nvSpPr>
            <p:spPr>
              <a:xfrm>
                <a:off x="1796753" y="11209052"/>
                <a:ext cx="10149696" cy="2996950"/>
              </a:xfrm>
              <a:prstGeom prst="rect">
                <a:avLst/>
              </a:prstGeom>
              <a:noFill/>
            </p:spPr>
            <p:txBody>
              <a:bodyPr wrap="square" lIns="0" tIns="0" rIns="0" bIns="0" rtlCol="0" anchor="t" anchorCtr="0">
                <a:noAutofit/>
              </a:bodyPr>
              <a:lstStyle/>
              <a:p>
                <a:pPr algn="just">
                  <a:spcAft>
                    <a:spcPts val="1050"/>
                  </a:spcAft>
                </a:pPr>
                <a:r>
                  <a:rPr lang="en-US" sz="2275" dirty="0">
                    <a:solidFill>
                      <a:srgbClr val="000000"/>
                    </a:solidFill>
                    <a:latin typeface="+mj-lt"/>
                  </a:rPr>
                  <a:t>The total electronic potential function of the crystal, </a:t>
                </a:r>
                <a14:m>
                  <m:oMath xmlns:m="http://schemas.openxmlformats.org/officeDocument/2006/math">
                    <m:sSub>
                      <m:sSubPr>
                        <m:ctrlPr>
                          <a:rPr lang="en-US" sz="2275" i="1">
                            <a:solidFill>
                              <a:srgbClr val="000000"/>
                            </a:solidFill>
                            <a:latin typeface="Cambria Math" panose="02040503050406030204" pitchFamily="18" charset="0"/>
                          </a:rPr>
                        </m:ctrlPr>
                      </m:sSubPr>
                      <m:e>
                        <m:r>
                          <a:rPr lang="en-US" sz="2275" i="1">
                            <a:solidFill>
                              <a:srgbClr val="000000"/>
                            </a:solidFill>
                            <a:latin typeface="Cambria Math" panose="02040503050406030204" pitchFamily="18" charset="0"/>
                          </a:rPr>
                          <m:t>𝑉</m:t>
                        </m:r>
                      </m:e>
                      <m:sub>
                        <m:r>
                          <a:rPr lang="en-US" sz="2275" i="1">
                            <a:solidFill>
                              <a:srgbClr val="000000"/>
                            </a:solidFill>
                            <a:latin typeface="Cambria Math" panose="02040503050406030204" pitchFamily="18" charset="0"/>
                          </a:rPr>
                          <m:t>𝑐𝑟𝑦</m:t>
                        </m:r>
                      </m:sub>
                    </m:sSub>
                  </m:oMath>
                </a14:m>
                <a:r>
                  <a:rPr lang="en-US" sz="2275" dirty="0">
                    <a:solidFill>
                      <a:srgbClr val="000000"/>
                    </a:solidFill>
                    <a:latin typeface="+mj-lt"/>
                  </a:rPr>
                  <a:t>, is expressed as a sum of atom-centered potential functions, </a:t>
                </a:r>
                <a14:m>
                  <m:oMath xmlns:m="http://schemas.openxmlformats.org/officeDocument/2006/math">
                    <m:sSub>
                      <m:sSubPr>
                        <m:ctrlPr>
                          <a:rPr lang="en-US" sz="2275" i="1">
                            <a:solidFill>
                              <a:srgbClr val="000000"/>
                            </a:solidFill>
                            <a:latin typeface="Cambria Math" panose="02040503050406030204" pitchFamily="18" charset="0"/>
                          </a:rPr>
                        </m:ctrlPr>
                      </m:sSubPr>
                      <m:e>
                        <m:r>
                          <a:rPr lang="en-US" sz="2275" i="1">
                            <a:solidFill>
                              <a:srgbClr val="000000"/>
                            </a:solidFill>
                            <a:latin typeface="Cambria Math" panose="02040503050406030204" pitchFamily="18" charset="0"/>
                          </a:rPr>
                          <m:t>𝑉</m:t>
                        </m:r>
                      </m:e>
                      <m:sub>
                        <m:r>
                          <a:rPr lang="en-US" sz="2275" i="1">
                            <a:solidFill>
                              <a:srgbClr val="000000"/>
                            </a:solidFill>
                            <a:latin typeface="Cambria Math" panose="02040503050406030204" pitchFamily="18" charset="0"/>
                          </a:rPr>
                          <m:t>𝐵</m:t>
                        </m:r>
                      </m:sub>
                    </m:sSub>
                  </m:oMath>
                </a14:m>
                <a:r>
                  <a:rPr lang="en-US" sz="2275" dirty="0">
                    <a:solidFill>
                      <a:srgbClr val="000000"/>
                    </a:solidFill>
                    <a:latin typeface="+mj-lt"/>
                  </a:rPr>
                  <a:t>. Each atom-centered potential function is expressed as a sum of spherical Gaussian functions. Each Gaussian function, </a:t>
                </a:r>
                <a14:m>
                  <m:oMath xmlns:m="http://schemas.openxmlformats.org/officeDocument/2006/math">
                    <m:r>
                      <a:rPr lang="en-US" sz="2275" i="1">
                        <a:solidFill>
                          <a:srgbClr val="000000"/>
                        </a:solidFill>
                        <a:latin typeface="Cambria Math" panose="02040503050406030204" pitchFamily="18" charset="0"/>
                      </a:rPr>
                      <m:t>𝑖</m:t>
                    </m:r>
                  </m:oMath>
                </a14:m>
                <a:r>
                  <a:rPr lang="en-US" sz="2275" dirty="0">
                    <a:solidFill>
                      <a:srgbClr val="000000"/>
                    </a:solidFill>
                    <a:latin typeface="+mj-lt"/>
                  </a:rPr>
                  <a:t>, in the set of all Gaussian functions has a fixed </a:t>
                </a:r>
                <a14:m>
                  <m:oMath xmlns:m="http://schemas.openxmlformats.org/officeDocument/2006/math">
                    <m:sSup>
                      <m:sSupPr>
                        <m:ctrlPr>
                          <a:rPr lang="en-US" sz="2275" i="1">
                            <a:solidFill>
                              <a:srgbClr val="000000"/>
                            </a:solidFill>
                            <a:latin typeface="Cambria Math" panose="02040503050406030204" pitchFamily="18" charset="0"/>
                          </a:rPr>
                        </m:ctrlPr>
                      </m:sSupPr>
                      <m:e>
                        <m:r>
                          <a:rPr lang="en-US" sz="2275" i="1">
                            <a:solidFill>
                              <a:srgbClr val="000000"/>
                            </a:solidFill>
                            <a:latin typeface="Cambria Math" panose="02040503050406030204" pitchFamily="18" charset="0"/>
                          </a:rPr>
                          <m:t>(</m:t>
                        </m:r>
                        <m:r>
                          <a:rPr lang="en-US" sz="2275" i="1">
                            <a:solidFill>
                              <a:srgbClr val="000000"/>
                            </a:solidFill>
                            <a:latin typeface="Cambria Math" panose="02040503050406030204" pitchFamily="18" charset="0"/>
                            <a:ea typeface="Cambria Math" panose="02040503050406030204" pitchFamily="18" charset="0"/>
                          </a:rPr>
                          <m:t>𝛼</m:t>
                        </m:r>
                      </m:e>
                      <m:sup>
                        <m:r>
                          <a:rPr lang="en-US" sz="2275" i="1">
                            <a:solidFill>
                              <a:srgbClr val="000000"/>
                            </a:solidFill>
                            <a:latin typeface="Cambria Math" panose="02040503050406030204" pitchFamily="18" charset="0"/>
                          </a:rPr>
                          <m:t>𝑖</m:t>
                        </m:r>
                      </m:sup>
                    </m:sSup>
                    <m:r>
                      <a:rPr lang="en-US" sz="2275" i="1">
                        <a:solidFill>
                          <a:srgbClr val="000000"/>
                        </a:solidFill>
                        <a:latin typeface="Cambria Math" panose="02040503050406030204" pitchFamily="18" charset="0"/>
                      </a:rPr>
                      <m:t>)</m:t>
                    </m:r>
                  </m:oMath>
                </a14:m>
                <a:r>
                  <a:rPr lang="en-US" sz="2275" dirty="0">
                    <a:solidFill>
                      <a:srgbClr val="000000"/>
                    </a:solidFill>
                    <a:latin typeface="+mj-lt"/>
                  </a:rPr>
                  <a:t> coefficient but a variable (</a:t>
                </a:r>
                <a14:m>
                  <m:oMath xmlns:m="http://schemas.openxmlformats.org/officeDocument/2006/math">
                    <m:sSup>
                      <m:sSupPr>
                        <m:ctrlPr>
                          <a:rPr lang="en-US" sz="2275" i="1">
                            <a:solidFill>
                              <a:srgbClr val="000000"/>
                            </a:solidFill>
                            <a:latin typeface="Cambria Math" panose="02040503050406030204" pitchFamily="18" charset="0"/>
                          </a:rPr>
                        </m:ctrlPr>
                      </m:sSupPr>
                      <m:e>
                        <m:r>
                          <a:rPr lang="en-US" sz="2275" i="1">
                            <a:solidFill>
                              <a:srgbClr val="000000"/>
                            </a:solidFill>
                            <a:latin typeface="Cambria Math" panose="02040503050406030204" pitchFamily="18" charset="0"/>
                          </a:rPr>
                          <m:t>𝐴</m:t>
                        </m:r>
                      </m:e>
                      <m:sup>
                        <m:r>
                          <a:rPr lang="en-US" sz="2275" i="1">
                            <a:solidFill>
                              <a:srgbClr val="000000"/>
                            </a:solidFill>
                            <a:latin typeface="Cambria Math" panose="02040503050406030204" pitchFamily="18" charset="0"/>
                          </a:rPr>
                          <m:t>𝑖</m:t>
                        </m:r>
                      </m:sup>
                    </m:sSup>
                  </m:oMath>
                </a14:m>
                <a:r>
                  <a:rPr lang="en-US" sz="2275" dirty="0">
                    <a:solidFill>
                      <a:srgbClr val="000000"/>
                    </a:solidFill>
                    <a:latin typeface="+mj-lt"/>
                  </a:rPr>
                  <a:t>) coefficient in its functional form: </a:t>
                </a:r>
                <a14:m>
                  <m:oMath xmlns:m="http://schemas.openxmlformats.org/officeDocument/2006/math">
                    <m:sSub>
                      <m:sSubPr>
                        <m:ctrlPr>
                          <a:rPr lang="en-US" sz="2275" i="1">
                            <a:solidFill>
                              <a:srgbClr val="000000"/>
                            </a:solidFill>
                            <a:latin typeface="Cambria Math" panose="02040503050406030204" pitchFamily="18" charset="0"/>
                          </a:rPr>
                        </m:ctrlPr>
                      </m:sSubPr>
                      <m:e>
                        <m:r>
                          <a:rPr lang="en-US" sz="2275" i="1">
                            <a:solidFill>
                              <a:srgbClr val="000000"/>
                            </a:solidFill>
                            <a:latin typeface="Cambria Math" panose="02040503050406030204" pitchFamily="18" charset="0"/>
                          </a:rPr>
                          <m:t>𝐴</m:t>
                        </m:r>
                      </m:e>
                      <m:sub>
                        <m:r>
                          <a:rPr lang="en-US" sz="2275" i="1">
                            <a:solidFill>
                              <a:srgbClr val="000000"/>
                            </a:solidFill>
                            <a:latin typeface="Cambria Math" panose="02040503050406030204" pitchFamily="18" charset="0"/>
                          </a:rPr>
                          <m:t>𝑖</m:t>
                        </m:r>
                      </m:sub>
                    </m:sSub>
                    <m:sSup>
                      <m:sSupPr>
                        <m:ctrlPr>
                          <a:rPr lang="en-US" sz="2275" i="1">
                            <a:solidFill>
                              <a:srgbClr val="000000"/>
                            </a:solidFill>
                            <a:latin typeface="Cambria Math" panose="02040503050406030204" pitchFamily="18" charset="0"/>
                          </a:rPr>
                        </m:ctrlPr>
                      </m:sSupPr>
                      <m:e>
                        <m:r>
                          <a:rPr lang="en-US" sz="2275" i="1">
                            <a:solidFill>
                              <a:srgbClr val="000000"/>
                            </a:solidFill>
                            <a:latin typeface="Cambria Math" panose="02040503050406030204" pitchFamily="18" charset="0"/>
                          </a:rPr>
                          <m:t>𝑒</m:t>
                        </m:r>
                      </m:e>
                      <m:sup>
                        <m:r>
                          <a:rPr lang="en-US" sz="2275" i="1">
                            <a:solidFill>
                              <a:srgbClr val="000000"/>
                            </a:solidFill>
                            <a:latin typeface="Cambria Math" panose="02040503050406030204" pitchFamily="18" charset="0"/>
                          </a:rPr>
                          <m:t>−</m:t>
                        </m:r>
                        <m:sSub>
                          <m:sSubPr>
                            <m:ctrlPr>
                              <a:rPr lang="en-US" sz="2275" i="1">
                                <a:solidFill>
                                  <a:srgbClr val="000000"/>
                                </a:solidFill>
                                <a:latin typeface="Cambria Math" panose="02040503050406030204" pitchFamily="18" charset="0"/>
                              </a:rPr>
                            </m:ctrlPr>
                          </m:sSubPr>
                          <m:e>
                            <m:r>
                              <a:rPr lang="en-US" sz="2275" i="1">
                                <a:solidFill>
                                  <a:srgbClr val="000000"/>
                                </a:solidFill>
                                <a:latin typeface="Cambria Math" panose="02040503050406030204" pitchFamily="18" charset="0"/>
                                <a:ea typeface="Cambria Math" panose="02040503050406030204" pitchFamily="18" charset="0"/>
                              </a:rPr>
                              <m:t>𝛼</m:t>
                            </m:r>
                          </m:e>
                          <m:sub>
                            <m:r>
                              <a:rPr lang="en-US" sz="2275" i="1">
                                <a:solidFill>
                                  <a:srgbClr val="000000"/>
                                </a:solidFill>
                                <a:latin typeface="Cambria Math" panose="02040503050406030204" pitchFamily="18" charset="0"/>
                              </a:rPr>
                              <m:t>𝑖</m:t>
                            </m:r>
                          </m:sub>
                        </m:sSub>
                        <m:sSup>
                          <m:sSupPr>
                            <m:ctrlPr>
                              <a:rPr lang="en-US" sz="2275" i="1">
                                <a:solidFill>
                                  <a:srgbClr val="000000"/>
                                </a:solidFill>
                                <a:latin typeface="Cambria Math" panose="02040503050406030204" pitchFamily="18" charset="0"/>
                              </a:rPr>
                            </m:ctrlPr>
                          </m:sSupPr>
                          <m:e>
                            <m:r>
                              <a:rPr lang="en-US" sz="2275" i="1">
                                <a:solidFill>
                                  <a:srgbClr val="000000"/>
                                </a:solidFill>
                                <a:latin typeface="Cambria Math" panose="02040503050406030204" pitchFamily="18" charset="0"/>
                              </a:rPr>
                              <m:t>𝑟</m:t>
                            </m:r>
                          </m:e>
                          <m:sup>
                            <m:r>
                              <a:rPr lang="en-US" sz="2275" i="1">
                                <a:solidFill>
                                  <a:srgbClr val="000000"/>
                                </a:solidFill>
                                <a:latin typeface="Cambria Math" panose="02040503050406030204" pitchFamily="18" charset="0"/>
                              </a:rPr>
                              <m:t>2</m:t>
                            </m:r>
                          </m:sup>
                        </m:sSup>
                      </m:sup>
                    </m:sSup>
                  </m:oMath>
                </a14:m>
                <a:r>
                  <a:rPr lang="en-US" sz="2275" dirty="0">
                    <a:solidFill>
                      <a:srgbClr val="000000"/>
                    </a:solidFill>
                    <a:latin typeface="+mj-lt"/>
                  </a:rPr>
                  <a:t>. The crystal potential function can be visualized as in Figure 1 and the potential function for an individual atom can be evaluated and plotted as in Figure 2. </a:t>
                </a:r>
                <a:r>
                  <a:rPr lang="en-US" sz="2275" b="1" i="1" dirty="0">
                    <a:solidFill>
                      <a:srgbClr val="000000"/>
                    </a:solidFill>
                    <a:latin typeface="+mj-lt"/>
                  </a:rPr>
                  <a:t>Project goal: Predict the </a:t>
                </a:r>
                <a14:m>
                  <m:oMath xmlns:m="http://schemas.openxmlformats.org/officeDocument/2006/math">
                    <m:sSub>
                      <m:sSubPr>
                        <m:ctrlPr>
                          <a:rPr lang="en-US" sz="2275" b="1" i="1">
                            <a:solidFill>
                              <a:srgbClr val="000000"/>
                            </a:solidFill>
                            <a:latin typeface="Cambria Math" panose="02040503050406030204" pitchFamily="18" charset="0"/>
                          </a:rPr>
                        </m:ctrlPr>
                      </m:sSubPr>
                      <m:e>
                        <m:r>
                          <a:rPr lang="en-US" sz="2275" b="1" i="1">
                            <a:solidFill>
                              <a:srgbClr val="000000"/>
                            </a:solidFill>
                            <a:latin typeface="Cambria Math" panose="02040503050406030204" pitchFamily="18" charset="0"/>
                          </a:rPr>
                          <m:t>𝑨</m:t>
                        </m:r>
                      </m:e>
                      <m:sub>
                        <m:r>
                          <a:rPr lang="en-US" sz="2275" b="1" i="1">
                            <a:solidFill>
                              <a:srgbClr val="000000"/>
                            </a:solidFill>
                            <a:latin typeface="Cambria Math" panose="02040503050406030204" pitchFamily="18" charset="0"/>
                          </a:rPr>
                          <m:t>𝒊</m:t>
                        </m:r>
                      </m:sub>
                    </m:sSub>
                    <m:r>
                      <a:rPr lang="en-US" sz="2275" b="1" i="1">
                        <a:solidFill>
                          <a:srgbClr val="000000"/>
                        </a:solidFill>
                        <a:latin typeface="Cambria Math" panose="02040503050406030204" pitchFamily="18" charset="0"/>
                      </a:rPr>
                      <m:t> </m:t>
                    </m:r>
                  </m:oMath>
                </a14:m>
                <a:r>
                  <a:rPr lang="en-US" sz="2275" b="1" i="1" dirty="0">
                    <a:solidFill>
                      <a:srgbClr val="000000"/>
                    </a:solidFill>
                    <a:latin typeface="+mj-lt"/>
                  </a:rPr>
                  <a:t>coefficients using a suitable neural network.</a:t>
                </a:r>
                <a:endParaRPr lang="en-US" sz="2275" b="1" i="1" dirty="0">
                  <a:latin typeface="+mj-lt"/>
                  <a:cs typeface="Calibri"/>
                </a:endParaRPr>
              </a:p>
            </p:txBody>
          </p:sp>
        </mc:Choice>
        <mc:Fallback xmlns="">
          <p:sp>
            <p:nvSpPr>
              <p:cNvPr id="95" name="TextBox 94">
                <a:extLst>
                  <a:ext uri="{FF2B5EF4-FFF2-40B4-BE49-F238E27FC236}">
                    <a16:creationId xmlns:a16="http://schemas.microsoft.com/office/drawing/2014/main" id="{C32DEDF9-301F-CE01-2DAA-708046008D38}"/>
                  </a:ext>
                </a:extLst>
              </p:cNvPr>
              <p:cNvSpPr txBox="1">
                <a:spLocks noRot="1" noChangeAspect="1" noMove="1" noResize="1" noEditPoints="1" noAdjustHandles="1" noChangeArrowheads="1" noChangeShapeType="1" noTextEdit="1"/>
              </p:cNvSpPr>
              <p:nvPr/>
            </p:nvSpPr>
            <p:spPr>
              <a:xfrm>
                <a:off x="1796753" y="11209052"/>
                <a:ext cx="10149696" cy="2996950"/>
              </a:xfrm>
              <a:prstGeom prst="rect">
                <a:avLst/>
              </a:prstGeom>
              <a:blipFill>
                <a:blip r:embed="rId14"/>
                <a:stretch>
                  <a:fillRect l="-1742" t="-2648" r="-1682" b="-1629"/>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6325BE5E-480E-F0C8-472F-A7CB59FBC6DD}"/>
              </a:ext>
            </a:extLst>
          </p:cNvPr>
          <p:cNvSpPr txBox="1"/>
          <p:nvPr/>
        </p:nvSpPr>
        <p:spPr>
          <a:xfrm>
            <a:off x="15506052" y="9361719"/>
            <a:ext cx="8625245" cy="403957"/>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100" dirty="0">
                <a:latin typeface="+mj-lt"/>
                <a:cs typeface="Calibri" panose="020F0502020204030204" pitchFamily="34" charset="0"/>
              </a:rPr>
              <a:t>Figure 3: Conceptual framework for a proposed neural network</a:t>
            </a:r>
          </a:p>
        </p:txBody>
      </p:sp>
      <p:sp>
        <p:nvSpPr>
          <p:cNvPr id="234" name="TextBox 233">
            <a:extLst>
              <a:ext uri="{FF2B5EF4-FFF2-40B4-BE49-F238E27FC236}">
                <a16:creationId xmlns:a16="http://schemas.microsoft.com/office/drawing/2014/main" id="{86E896A7-8D08-9D62-B63F-2589EE294623}"/>
              </a:ext>
            </a:extLst>
          </p:cNvPr>
          <p:cNvSpPr txBox="1"/>
          <p:nvPr/>
        </p:nvSpPr>
        <p:spPr>
          <a:xfrm>
            <a:off x="14105765" y="9803599"/>
            <a:ext cx="10134600" cy="733425"/>
          </a:xfrm>
          <a:prstGeom prst="rect">
            <a:avLst/>
          </a:prstGeom>
          <a:noFill/>
        </p:spPr>
        <p:txBody>
          <a:bodyPr wrap="square" lIns="0" tIns="0" rIns="0" bIns="0" rtlCol="0">
            <a:noAutofit/>
          </a:bodyPr>
          <a:lstStyle/>
          <a:p>
            <a:pPr algn="ctr"/>
            <a:r>
              <a:rPr lang="en-US" sz="4200" b="1" dirty="0">
                <a:latin typeface="Californian FB" pitchFamily="18" charset="0"/>
              </a:rPr>
              <a:t>Bispectrum Components</a:t>
            </a:r>
            <a:endParaRPr lang="en-US" sz="2450" dirty="0">
              <a:latin typeface="Californian FB"/>
            </a:endParaRPr>
          </a:p>
        </p:txBody>
      </p:sp>
      <p:sp>
        <p:nvSpPr>
          <p:cNvPr id="235" name="TextBox 234">
            <a:extLst>
              <a:ext uri="{FF2B5EF4-FFF2-40B4-BE49-F238E27FC236}">
                <a16:creationId xmlns:a16="http://schemas.microsoft.com/office/drawing/2014/main" id="{17A36836-FB44-6833-6A1D-02AC37A7B9B9}"/>
              </a:ext>
            </a:extLst>
          </p:cNvPr>
          <p:cNvSpPr txBox="1"/>
          <p:nvPr/>
        </p:nvSpPr>
        <p:spPr>
          <a:xfrm>
            <a:off x="26155789" y="4617753"/>
            <a:ext cx="10209609" cy="78098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275" dirty="0">
                <a:latin typeface="+mj-lt"/>
              </a:rPr>
              <a:t>A collection of different pure silicon models are used for  computing bispectrum components and used them as training input feature </a:t>
            </a:r>
            <a:r>
              <a:rPr lang="en-US" sz="2275">
                <a:latin typeface="+mj-lt"/>
              </a:rPr>
              <a:t>for ML model training.</a:t>
            </a:r>
            <a:endParaRPr lang="en-US" sz="2275" dirty="0">
              <a:latin typeface="+mj-lt"/>
            </a:endParaRPr>
          </a:p>
        </p:txBody>
      </p:sp>
      <p:pic>
        <p:nvPicPr>
          <p:cNvPr id="236" name="Picture 2" descr="C:\Users\rulisp\Documents\CPG Projects\Si\a-Si\From H2O-new4\origBL-Model.png">
            <a:extLst>
              <a:ext uri="{FF2B5EF4-FFF2-40B4-BE49-F238E27FC236}">
                <a16:creationId xmlns:a16="http://schemas.microsoft.com/office/drawing/2014/main" id="{B4A479B8-C8D7-84E6-A1CF-613231FD204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335151" y="8063677"/>
            <a:ext cx="2400300" cy="2357358"/>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3" descr="C:\Users\rulisp\Documents\CPG Projects\Si\a-Si\From H2O-new4\avgBL-Model.png">
            <a:extLst>
              <a:ext uri="{FF2B5EF4-FFF2-40B4-BE49-F238E27FC236}">
                <a16:creationId xmlns:a16="http://schemas.microsoft.com/office/drawing/2014/main" id="{50F25A04-BC83-DCC6-9179-7A31DCBCE9A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933963" y="8094415"/>
            <a:ext cx="2471949" cy="2290709"/>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rulisp\Documents\CPG Projects\Si\a-Si\From H2O-new4\subAvgBL-Model.png">
            <a:extLst>
              <a:ext uri="{FF2B5EF4-FFF2-40B4-BE49-F238E27FC236}">
                <a16:creationId xmlns:a16="http://schemas.microsoft.com/office/drawing/2014/main" id="{60550383-91F0-83A5-912F-00B9238A18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843732" y="8058748"/>
            <a:ext cx="2446581" cy="2363725"/>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3" descr="C:\Users\rulisp\Documents\CPG Projects\Si\Si-SI\180-passDef\180-passDef.png">
            <a:extLst>
              <a:ext uri="{FF2B5EF4-FFF2-40B4-BE49-F238E27FC236}">
                <a16:creationId xmlns:a16="http://schemas.microsoft.com/office/drawing/2014/main" id="{D5EE75BF-0A17-EBCC-B2CF-1E7D51EBAD6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236670" y="5555655"/>
            <a:ext cx="5215275" cy="2024943"/>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 descr="C:\Users\rulisp\Documents\CPG Projects\Si\Si-I4\I4.png">
            <a:extLst>
              <a:ext uri="{FF2B5EF4-FFF2-40B4-BE49-F238E27FC236}">
                <a16:creationId xmlns:a16="http://schemas.microsoft.com/office/drawing/2014/main" id="{6CFA1D5D-57A5-E7AD-2E4F-30F2FE303E4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529540" y="5394953"/>
            <a:ext cx="2522498" cy="2346346"/>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3" descr="C:\Users\rulisp\Documents\ESG Projects\Si\Cryst-Si.png">
            <a:extLst>
              <a:ext uri="{FF2B5EF4-FFF2-40B4-BE49-F238E27FC236}">
                <a16:creationId xmlns:a16="http://schemas.microsoft.com/office/drawing/2014/main" id="{62763BE3-4681-4C36-0477-0034811075D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958062" y="5404318"/>
            <a:ext cx="2351049" cy="2352874"/>
          </a:xfrm>
          <a:prstGeom prst="rect">
            <a:avLst/>
          </a:prstGeom>
          <a:noFill/>
          <a:extLst>
            <a:ext uri="{909E8E84-426E-40DD-AFC4-6F175D3DCCD1}">
              <a14:hiddenFill xmlns:a14="http://schemas.microsoft.com/office/drawing/2010/main">
                <a:solidFill>
                  <a:srgbClr val="FFFFFF"/>
                </a:solidFill>
              </a14:hiddenFill>
            </a:ext>
          </a:extLst>
        </p:spPr>
      </p:pic>
      <p:sp>
        <p:nvSpPr>
          <p:cNvPr id="242" name="TextBox 241">
            <a:extLst>
              <a:ext uri="{FF2B5EF4-FFF2-40B4-BE49-F238E27FC236}">
                <a16:creationId xmlns:a16="http://schemas.microsoft.com/office/drawing/2014/main" id="{D80E667E-331E-2979-DA56-6DE64A5AEA36}"/>
              </a:ext>
            </a:extLst>
          </p:cNvPr>
          <p:cNvSpPr txBox="1"/>
          <p:nvPr/>
        </p:nvSpPr>
        <p:spPr>
          <a:xfrm>
            <a:off x="25955108" y="10838644"/>
            <a:ext cx="10689270" cy="1373453"/>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100" dirty="0">
                <a:latin typeface="+mj-lt"/>
              </a:rPr>
              <a:t>Figure 4: Six different models of pure silicon. (A) Crystalline silicon; (B) Crystalline silicon I4 model with four self-interstitials; (C) A model of silicon with a passive defect; (D – F) Identically structured models of pure silicon with uniform scaling of bond lengths from largest (D) to the standard bond length (E) to compressed bond lengths (F). </a:t>
            </a:r>
          </a:p>
        </p:txBody>
      </p:sp>
      <p:sp>
        <p:nvSpPr>
          <p:cNvPr id="11" name="TextBox 10">
            <a:extLst>
              <a:ext uri="{FF2B5EF4-FFF2-40B4-BE49-F238E27FC236}">
                <a16:creationId xmlns:a16="http://schemas.microsoft.com/office/drawing/2014/main" id="{A25A7CEF-E341-1E7B-1875-2BB0C18B8B30}"/>
              </a:ext>
            </a:extLst>
          </p:cNvPr>
          <p:cNvSpPr txBox="1"/>
          <p:nvPr/>
        </p:nvSpPr>
        <p:spPr>
          <a:xfrm>
            <a:off x="14000789" y="14619904"/>
            <a:ext cx="6989553" cy="465512"/>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r>
              <a:rPr lang="en-US" sz="2500" b="1" dirty="0" err="1">
                <a:latin typeface="Calibri" panose="020F0502020204030204" pitchFamily="34" charset="0"/>
                <a:ea typeface="+mn-lt"/>
                <a:cs typeface="Calibri" panose="020F0502020204030204" pitchFamily="34" charset="0"/>
              </a:rPr>
              <a:t>Bispectrum</a:t>
            </a:r>
            <a:r>
              <a:rPr lang="en-US" sz="2500" b="1" dirty="0">
                <a:latin typeface="Calibri" panose="020F0502020204030204" pitchFamily="34" charset="0"/>
                <a:ea typeface="+mn-lt"/>
                <a:cs typeface="Calibri" panose="020F0502020204030204" pitchFamily="34" charset="0"/>
              </a:rPr>
              <a:t> SO(4)</a:t>
            </a:r>
            <a:endParaRPr lang="en-US" sz="25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50" name="TextBox 249">
                <a:extLst>
                  <a:ext uri="{FF2B5EF4-FFF2-40B4-BE49-F238E27FC236}">
                    <a16:creationId xmlns:a16="http://schemas.microsoft.com/office/drawing/2014/main" id="{76FFDF72-41D4-F538-4591-AD087353860F}"/>
                  </a:ext>
                </a:extLst>
              </p:cNvPr>
              <p:cNvSpPr txBox="1"/>
              <p:nvPr/>
            </p:nvSpPr>
            <p:spPr>
              <a:xfrm>
                <a:off x="31681361" y="15301516"/>
                <a:ext cx="3403055" cy="53200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𝐵</m:t>
                          </m:r>
                        </m:e>
                        <m: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1</m:t>
                              </m:r>
                            </m:sub>
                          </m:sSub>
                          <m:r>
                            <a:rPr lang="en-US" sz="2100" i="1">
                              <a:latin typeface="Cambria Math" panose="02040503050406030204" pitchFamily="18" charset="0"/>
                            </a:rPr>
                            <m:t>=2, </m:t>
                          </m:r>
                          <m:sSubSup>
                            <m:sSubSupPr>
                              <m:ctrlPr>
                                <a:rPr lang="en-US" sz="2100" i="1">
                                  <a:latin typeface="Cambria Math" panose="02040503050406030204" pitchFamily="18" charset="0"/>
                                </a:rPr>
                              </m:ctrlPr>
                            </m:sSubSupPr>
                            <m:e>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2</m:t>
                                  </m:r>
                                </m:sub>
                              </m:sSub>
                              <m:r>
                                <a:rPr lang="en-US" sz="2100" i="1">
                                  <a:latin typeface="Cambria Math" panose="02040503050406030204" pitchFamily="18" charset="0"/>
                                </a:rPr>
                                <m:t>=</m:t>
                              </m:r>
                            </m:e>
                            <m:sub>
                              <m:r>
                                <a:rPr lang="en-US" sz="2100" i="1">
                                  <a:latin typeface="Cambria Math" panose="02040503050406030204" pitchFamily="18" charset="0"/>
                                </a:rPr>
                                <m:t>2</m:t>
                              </m:r>
                            </m:sub>
                            <m:sup>
                              <m:r>
                                <a:rPr lang="en-US" sz="2100" i="1">
                                  <a:latin typeface="Cambria Math" panose="02040503050406030204" pitchFamily="18" charset="0"/>
                                </a:rPr>
                                <m:t>1</m:t>
                              </m:r>
                            </m:sup>
                          </m:sSubSup>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=5/2</m:t>
                          </m:r>
                        </m:sub>
                        <m:sup>
                          <m:r>
                            <a:rPr lang="en-US" sz="2100" i="1">
                              <a:latin typeface="Cambria Math" panose="02040503050406030204" pitchFamily="18" charset="0"/>
                            </a:rPr>
                            <m:t>𝑖</m:t>
                          </m:r>
                        </m:sup>
                      </m:sSubSup>
                      <m:r>
                        <a:rPr lang="en-US" sz="2100" i="1">
                          <a:latin typeface="Cambria Math" panose="02040503050406030204" pitchFamily="18" charset="0"/>
                          <a:ea typeface="Cambria Math" panose="02040503050406030204" pitchFamily="18" charset="0"/>
                        </a:rPr>
                        <m:t>≈</m:t>
                      </m:r>
                      <m:r>
                        <a:rPr lang="en-US" sz="2100">
                          <a:latin typeface="Cambria Math" panose="02040503050406030204" pitchFamily="18" charset="0"/>
                          <a:ea typeface="Cambria Math" panose="02040503050406030204" pitchFamily="18" charset="0"/>
                        </a:rPr>
                        <m:t>9.12</m:t>
                      </m:r>
                    </m:oMath>
                  </m:oMathPara>
                </a14:m>
                <a:endParaRPr lang="en-US" sz="2100">
                  <a:latin typeface="+mj-lt"/>
                </a:endParaRPr>
              </a:p>
            </p:txBody>
          </p:sp>
        </mc:Choice>
        <mc:Fallback xmlns="">
          <p:sp>
            <p:nvSpPr>
              <p:cNvPr id="250" name="TextBox 249">
                <a:extLst>
                  <a:ext uri="{FF2B5EF4-FFF2-40B4-BE49-F238E27FC236}">
                    <a16:creationId xmlns:a16="http://schemas.microsoft.com/office/drawing/2014/main" id="{76FFDF72-41D4-F538-4591-AD087353860F}"/>
                  </a:ext>
                </a:extLst>
              </p:cNvPr>
              <p:cNvSpPr txBox="1">
                <a:spLocks noRot="1" noChangeAspect="1" noMove="1" noResize="1" noEditPoints="1" noAdjustHandles="1" noChangeArrowheads="1" noChangeShapeType="1" noTextEdit="1"/>
              </p:cNvSpPr>
              <p:nvPr/>
            </p:nvSpPr>
            <p:spPr>
              <a:xfrm>
                <a:off x="31681361" y="15301516"/>
                <a:ext cx="3403055" cy="532005"/>
              </a:xfrm>
              <a:prstGeom prst="rect">
                <a:avLst/>
              </a:prstGeom>
              <a:blipFill>
                <a:blip r:embed="rId21"/>
                <a:stretch>
                  <a:fillRect b="-8046"/>
                </a:stretch>
              </a:blipFill>
            </p:spPr>
            <p:txBody>
              <a:bodyPr/>
              <a:lstStyle/>
              <a:p>
                <a:r>
                  <a:rPr lang="en-US">
                    <a:noFill/>
                  </a:rPr>
                  <a:t> </a:t>
                </a:r>
              </a:p>
            </p:txBody>
          </p:sp>
        </mc:Fallback>
      </mc:AlternateContent>
      <p:pic>
        <p:nvPicPr>
          <p:cNvPr id="87" name="Picture 86" descr="A blue and red molecule in a black box&#10;&#10;Description automatically generated">
            <a:extLst>
              <a:ext uri="{FF2B5EF4-FFF2-40B4-BE49-F238E27FC236}">
                <a16:creationId xmlns:a16="http://schemas.microsoft.com/office/drawing/2014/main" id="{756FA9F8-38CE-341E-D2CA-37D71EB4B6A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827351" y="12589198"/>
            <a:ext cx="4911102" cy="3415309"/>
          </a:xfrm>
          <a:prstGeom prst="rect">
            <a:avLst/>
          </a:prstGeom>
        </p:spPr>
      </p:pic>
      <p:sp>
        <p:nvSpPr>
          <p:cNvPr id="137" name="Oval 136">
            <a:extLst>
              <a:ext uri="{FF2B5EF4-FFF2-40B4-BE49-F238E27FC236}">
                <a16:creationId xmlns:a16="http://schemas.microsoft.com/office/drawing/2014/main" id="{207145CB-CA7F-3A08-457E-9E224773FEA3}"/>
              </a:ext>
            </a:extLst>
          </p:cNvPr>
          <p:cNvSpPr/>
          <p:nvPr/>
        </p:nvSpPr>
        <p:spPr>
          <a:xfrm>
            <a:off x="27883693" y="13349009"/>
            <a:ext cx="800437" cy="856993"/>
          </a:xfrm>
          <a:prstGeom prst="ellipse">
            <a:avLst/>
          </a:prstGeom>
          <a:noFill/>
          <a:ln w="9525" cap="flat" cmpd="sng" algn="ctr">
            <a:solidFill>
              <a:srgbClr val="00FA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6584"/>
          </a:p>
        </p:txBody>
      </p: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759DC9A9-2388-D60C-79B1-B3C8F93705C6}"/>
                  </a:ext>
                </a:extLst>
              </p:cNvPr>
              <p:cNvSpPr txBox="1"/>
              <p:nvPr/>
            </p:nvSpPr>
            <p:spPr>
              <a:xfrm>
                <a:off x="26002442" y="15841197"/>
                <a:ext cx="10449454" cy="738664"/>
              </a:xfrm>
              <a:prstGeom prst="rect">
                <a:avLst/>
              </a:prstGeom>
              <a:noFill/>
            </p:spPr>
            <p:txBody>
              <a:bodyPr wrap="square">
                <a:spAutoFit/>
              </a:bodyPr>
              <a:lstStyle/>
              <a:p>
                <a:pPr algn="ctr"/>
                <a:r>
                  <a:rPr lang="en-US" sz="2100" dirty="0">
                    <a:latin typeface="+mj-lt"/>
                    <a:cs typeface="Calibri"/>
                  </a:rPr>
                  <a:t>Figure 6: </a:t>
                </a:r>
                <a:r>
                  <a:rPr lang="en-US" sz="2100" dirty="0">
                    <a:latin typeface="+mj-lt"/>
                  </a:rPr>
                  <a:t>Bispectrum calculation for a center atom </a:t>
                </a:r>
                <a14:m>
                  <m:oMath xmlns:m="http://schemas.openxmlformats.org/officeDocument/2006/math">
                    <m:r>
                      <a:rPr lang="en-US" sz="2100" i="1">
                        <a:latin typeface="Cambria Math" panose="02040503050406030204" pitchFamily="18" charset="0"/>
                        <a:ea typeface="Cambria Math" panose="02040503050406030204" pitchFamily="18" charset="0"/>
                      </a:rPr>
                      <m:t>𝑖</m:t>
                    </m:r>
                    <m:r>
                      <a:rPr lang="en-US" sz="2100" i="1">
                        <a:latin typeface="Cambria Math" panose="02040503050406030204" pitchFamily="18" charset="0"/>
                        <a:ea typeface="Cambria Math" panose="02040503050406030204" pitchFamily="18" charset="0"/>
                      </a:rPr>
                      <m:t>, </m:t>
                    </m:r>
                    <m:r>
                      <a:rPr lang="en-US" sz="2100" i="1">
                        <a:latin typeface="Cambria Math" panose="02040503050406030204" pitchFamily="18" charset="0"/>
                        <a:ea typeface="Cambria Math" panose="02040503050406030204" pitchFamily="18" charset="0"/>
                      </a:rPr>
                      <m:t>𝑘</m:t>
                    </m:r>
                    <m:r>
                      <a:rPr lang="en-US" sz="2100" i="1">
                        <a:latin typeface="Cambria Math" panose="02040503050406030204" pitchFamily="18" charset="0"/>
                        <a:ea typeface="Cambria Math" panose="02040503050406030204" pitchFamily="18" charset="0"/>
                      </a:rPr>
                      <m:t>=5 </m:t>
                    </m:r>
                  </m:oMath>
                </a14:m>
                <a:r>
                  <a:rPr lang="en-US" sz="2100" dirty="0">
                    <a:latin typeface="+mj-lt"/>
                  </a:rPr>
                  <a:t>neighbor atoms in amorphous silicon cell </a:t>
                </a:r>
              </a:p>
            </p:txBody>
          </p:sp>
        </mc:Choice>
        <mc:Fallback xmlns="">
          <p:sp>
            <p:nvSpPr>
              <p:cNvPr id="138" name="TextBox 137">
                <a:extLst>
                  <a:ext uri="{FF2B5EF4-FFF2-40B4-BE49-F238E27FC236}">
                    <a16:creationId xmlns:a16="http://schemas.microsoft.com/office/drawing/2014/main" id="{759DC9A9-2388-D60C-79B1-B3C8F93705C6}"/>
                  </a:ext>
                </a:extLst>
              </p:cNvPr>
              <p:cNvSpPr txBox="1">
                <a:spLocks noRot="1" noChangeAspect="1" noMove="1" noResize="1" noEditPoints="1" noAdjustHandles="1" noChangeArrowheads="1" noChangeShapeType="1" noTextEdit="1"/>
              </p:cNvSpPr>
              <p:nvPr/>
            </p:nvSpPr>
            <p:spPr>
              <a:xfrm>
                <a:off x="26002442" y="15841197"/>
                <a:ext cx="10449454" cy="738664"/>
              </a:xfrm>
              <a:prstGeom prst="rect">
                <a:avLst/>
              </a:prstGeom>
              <a:blipFill>
                <a:blip r:embed="rId23"/>
                <a:stretch>
                  <a:fillRect t="-5785" b="-14876"/>
                </a:stretch>
              </a:blipFill>
            </p:spPr>
            <p:txBody>
              <a:bodyPr/>
              <a:lstStyle/>
              <a:p>
                <a:r>
                  <a:rPr lang="en-US">
                    <a:noFill/>
                  </a:rPr>
                  <a:t> </a:t>
                </a:r>
              </a:p>
            </p:txBody>
          </p:sp>
        </mc:Fallback>
      </mc:AlternateContent>
      <p:sp>
        <p:nvSpPr>
          <p:cNvPr id="145" name="TextBox 144">
            <a:extLst>
              <a:ext uri="{FF2B5EF4-FFF2-40B4-BE49-F238E27FC236}">
                <a16:creationId xmlns:a16="http://schemas.microsoft.com/office/drawing/2014/main" id="{19DB8EC9-1314-21D9-65F2-42E0558F485F}"/>
              </a:ext>
            </a:extLst>
          </p:cNvPr>
          <p:cNvSpPr txBox="1"/>
          <p:nvPr/>
        </p:nvSpPr>
        <p:spPr>
          <a:xfrm>
            <a:off x="27371840" y="19520665"/>
            <a:ext cx="7991406" cy="415498"/>
          </a:xfrm>
          <a:prstGeom prst="rect">
            <a:avLst/>
          </a:prstGeom>
          <a:noFill/>
        </p:spPr>
        <p:txBody>
          <a:bodyPr wrap="square">
            <a:spAutoFit/>
          </a:bodyPr>
          <a:lstStyle/>
          <a:p>
            <a:r>
              <a:rPr lang="en-US" sz="2100" dirty="0">
                <a:latin typeface="Calibri" panose="020F0502020204030204" pitchFamily="34" charset="0"/>
                <a:cs typeface="Calibri" panose="020F0502020204030204" pitchFamily="34" charset="0"/>
              </a:rPr>
              <a:t>Figure 6: Bispectrum calculation with modified neighbor atom positions </a:t>
            </a:r>
          </a:p>
        </p:txBody>
      </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BFC6E990-84E7-819D-EBC9-9F4785355F36}"/>
                  </a:ext>
                </a:extLst>
              </p:cNvPr>
              <p:cNvSpPr txBox="1"/>
              <p:nvPr/>
            </p:nvSpPr>
            <p:spPr>
              <a:xfrm>
                <a:off x="14110052" y="15274338"/>
                <a:ext cx="10625178" cy="561116"/>
              </a:xfrm>
              <a:prstGeom prst="rect">
                <a:avLst/>
              </a:prstGeom>
              <a:noFill/>
            </p:spPr>
            <p:txBody>
              <a:bodyPr wrap="square" lIns="0" tIns="0" rIns="0" bIns="0" rtlCol="0">
                <a:spAutoFit/>
              </a:bodyPr>
              <a:lstStyle/>
              <a:p>
                <a14:m>
                  <m:oMath xmlns:m="http://schemas.openxmlformats.org/officeDocument/2006/math">
                    <m:sSub>
                      <m:sSubPr>
                        <m:ctrlPr>
                          <a:rPr lang="en-US" sz="2450" i="1">
                            <a:latin typeface="Cambria Math" panose="02040503050406030204" pitchFamily="18" charset="0"/>
                          </a:rPr>
                        </m:ctrlPr>
                      </m:sSubPr>
                      <m:e>
                        <m:r>
                          <a:rPr lang="en-US" sz="2450" i="1">
                            <a:latin typeface="Cambria Math" panose="02040503050406030204" pitchFamily="18" charset="0"/>
                          </a:rPr>
                          <m:t>𝐵</m:t>
                        </m:r>
                      </m:e>
                      <m:sub>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1, </m:t>
                            </m:r>
                          </m:sub>
                        </m:sSub>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2</m:t>
                            </m:r>
                          </m:sub>
                        </m:sSub>
                        <m:r>
                          <a:rPr lang="en-US" sz="2450" i="1">
                            <a:latin typeface="Cambria Math" panose="02040503050406030204" pitchFamily="18" charset="0"/>
                          </a:rPr>
                          <m:t>, </m:t>
                        </m:r>
                        <m:r>
                          <a:rPr lang="en-US" sz="2450" i="1">
                            <a:latin typeface="Cambria Math" panose="02040503050406030204" pitchFamily="18" charset="0"/>
                          </a:rPr>
                          <m:t>𝑗</m:t>
                        </m:r>
                      </m:sub>
                    </m:sSub>
                    <m:r>
                      <a:rPr lang="en-US" sz="2450" i="1">
                        <a:latin typeface="Cambria Math" panose="02040503050406030204" pitchFamily="18" charset="0"/>
                      </a:rPr>
                      <m:t>=</m:t>
                    </m:r>
                    <m:nary>
                      <m:naryPr>
                        <m:chr m:val="∑"/>
                        <m:ctrlPr>
                          <a:rPr lang="en-US" sz="2450" i="1">
                            <a:latin typeface="Cambria Math" panose="02040503050406030204" pitchFamily="18" charset="0"/>
                          </a:rPr>
                        </m:ctrlPr>
                      </m:naryPr>
                      <m: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1</m:t>
                            </m:r>
                          </m:sub>
                        </m:sSub>
                        <m:r>
                          <m:rPr>
                            <m:brk m:alnAt="23"/>
                          </m:rPr>
                          <a:rPr lang="en-US" sz="2450" i="1">
                            <a:latin typeface="Cambria Math" panose="02040503050406030204" pitchFamily="18" charset="0"/>
                          </a:rPr>
                          <m:t>,</m:t>
                        </m:r>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1</m:t>
                            </m:r>
                          </m:sub>
                          <m:sup>
                            <m:r>
                              <a:rPr lang="en-US" sz="2450" i="1">
                                <a:latin typeface="Cambria Math" panose="02040503050406030204" pitchFamily="18" charset="0"/>
                              </a:rPr>
                              <m:t>′</m:t>
                            </m:r>
                          </m:sup>
                        </m:sSubSup>
                      </m:sub>
                      <m:sup>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1</m:t>
                            </m:r>
                          </m:sub>
                        </m:sSub>
                      </m:sup>
                      <m:e>
                        <m:nary>
                          <m:naryPr>
                            <m:chr m:val="∑"/>
                            <m:ctrlPr>
                              <a:rPr lang="en-US" sz="2450" i="1">
                                <a:latin typeface="Cambria Math" panose="02040503050406030204" pitchFamily="18" charset="0"/>
                              </a:rPr>
                            </m:ctrlPr>
                          </m:naryPr>
                          <m: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2</m:t>
                                </m:r>
                              </m:sub>
                            </m:sSub>
                            <m:r>
                              <m:rPr>
                                <m:brk m:alnAt="23"/>
                              </m:rPr>
                              <a:rPr lang="en-US" sz="2450" i="1">
                                <a:latin typeface="Cambria Math" panose="02040503050406030204" pitchFamily="18" charset="0"/>
                              </a:rPr>
                              <m:t>,</m:t>
                            </m:r>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2</m:t>
                                </m:r>
                              </m:sub>
                              <m:sup>
                                <m:r>
                                  <a:rPr lang="en-US" sz="2450" i="1">
                                    <a:latin typeface="Cambria Math" panose="02040503050406030204" pitchFamily="18" charset="0"/>
                                  </a:rPr>
                                  <m:t>′</m:t>
                                </m:r>
                              </m:sup>
                            </m:sSubSup>
                            <m:r>
                              <a:rPr lang="en-US" sz="2450" i="1">
                                <a:latin typeface="Cambria Math" panose="02040503050406030204" pitchFamily="18" charset="0"/>
                              </a:rPr>
                              <m:t>=</m:t>
                            </m:r>
                            <m:sSub>
                              <m:sSubPr>
                                <m:ctrlPr>
                                  <a:rPr lang="en-US" sz="2450" i="1">
                                    <a:latin typeface="Cambria Math" panose="02040503050406030204" pitchFamily="18" charset="0"/>
                                  </a:rPr>
                                </m:ctrlPr>
                              </m:sSubPr>
                              <m:e>
                                <m:r>
                                  <a:rPr lang="en-US" sz="2450" i="1">
                                    <a:latin typeface="Cambria Math" panose="02040503050406030204" pitchFamily="18" charset="0"/>
                                  </a:rPr>
                                  <m:t>−</m:t>
                                </m:r>
                                <m:r>
                                  <a:rPr lang="en-US" sz="2450" i="1">
                                    <a:latin typeface="Cambria Math" panose="02040503050406030204" pitchFamily="18" charset="0"/>
                                  </a:rPr>
                                  <m:t>𝑗</m:t>
                                </m:r>
                              </m:e>
                              <m:sub>
                                <m:r>
                                  <a:rPr lang="en-US" sz="2450" i="1">
                                    <a:latin typeface="Cambria Math" panose="02040503050406030204" pitchFamily="18" charset="0"/>
                                  </a:rPr>
                                  <m:t>2</m:t>
                                </m:r>
                              </m:sub>
                            </m:sSub>
                          </m:sub>
                          <m:sup>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2</m:t>
                                </m:r>
                              </m:sub>
                            </m:sSub>
                          </m:sup>
                          <m:e>
                            <m:nary>
                              <m:naryPr>
                                <m:chr m:val="∑"/>
                                <m:ctrlPr>
                                  <a:rPr lang="en-US" sz="2450" i="1">
                                    <a:latin typeface="Cambria Math" panose="02040503050406030204" pitchFamily="18" charset="0"/>
                                  </a:rPr>
                                </m:ctrlPr>
                              </m:naryPr>
                              <m:sub>
                                <m:r>
                                  <m:rPr>
                                    <m:brk m:alnAt="23"/>
                                  </m:rPr>
                                  <a:rPr lang="en-US" sz="2450" i="1">
                                    <a:latin typeface="Cambria Math" panose="02040503050406030204" pitchFamily="18" charset="0"/>
                                  </a:rPr>
                                  <m:t>𝑚</m:t>
                                </m:r>
                                <m:r>
                                  <a:rPr lang="en-US" sz="2450" i="1">
                                    <a:latin typeface="Cambria Math" panose="02040503050406030204" pitchFamily="18" charset="0"/>
                                  </a:rPr>
                                  <m:t>,</m:t>
                                </m:r>
                                <m:sSup>
                                  <m:sSupPr>
                                    <m:ctrlPr>
                                      <a:rPr lang="en-US" sz="2450" i="1">
                                        <a:latin typeface="Cambria Math" panose="02040503050406030204" pitchFamily="18" charset="0"/>
                                      </a:rPr>
                                    </m:ctrlPr>
                                  </m:sSupPr>
                                  <m:e>
                                    <m:r>
                                      <a:rPr lang="en-US" sz="2450" i="1">
                                        <a:latin typeface="Cambria Math" panose="02040503050406030204" pitchFamily="18" charset="0"/>
                                      </a:rPr>
                                      <m:t>𝑚</m:t>
                                    </m:r>
                                  </m:e>
                                  <m:sup>
                                    <m:r>
                                      <a:rPr lang="en-US" sz="2450" i="1">
                                        <a:latin typeface="Cambria Math" panose="02040503050406030204" pitchFamily="18" charset="0"/>
                                      </a:rPr>
                                      <m:t>′</m:t>
                                    </m:r>
                                  </m:sup>
                                </m:sSup>
                                <m:r>
                                  <m:rPr>
                                    <m:brk m:alnAt="23"/>
                                  </m:rPr>
                                  <a:rPr lang="en-US" sz="2450" i="1">
                                    <a:latin typeface="Cambria Math" panose="02040503050406030204" pitchFamily="18" charset="0"/>
                                  </a:rPr>
                                  <m:t> </m:t>
                                </m:r>
                                <m:r>
                                  <a:rPr lang="en-US" sz="2450" i="1">
                                    <a:latin typeface="Cambria Math" panose="02040503050406030204" pitchFamily="18" charset="0"/>
                                  </a:rPr>
                                  <m:t>=−</m:t>
                                </m:r>
                                <m:r>
                                  <a:rPr lang="en-US" sz="2450" i="1">
                                    <a:latin typeface="Cambria Math" panose="02040503050406030204" pitchFamily="18" charset="0"/>
                                  </a:rPr>
                                  <m:t>𝑗</m:t>
                                </m:r>
                              </m:sub>
                              <m:sup>
                                <m:r>
                                  <a:rPr lang="en-US" sz="2450" i="1">
                                    <a:latin typeface="Cambria Math" panose="02040503050406030204" pitchFamily="18" charset="0"/>
                                  </a:rPr>
                                  <m:t>𝑗</m:t>
                                </m:r>
                              </m:sup>
                              <m:e>
                                <m:sSup>
                                  <m:sSupPr>
                                    <m:ctrlPr>
                                      <a:rPr lang="en-US" sz="2450" i="1">
                                        <a:latin typeface="Cambria Math" panose="02040503050406030204" pitchFamily="18" charset="0"/>
                                      </a:rPr>
                                    </m:ctrlPr>
                                  </m:sSupPr>
                                  <m:e>
                                    <m:r>
                                      <a:rPr lang="en-US" sz="2450" i="1">
                                        <a:latin typeface="Cambria Math" panose="02040503050406030204" pitchFamily="18" charset="0"/>
                                      </a:rPr>
                                      <m:t>(</m:t>
                                    </m:r>
                                    <m:sSubSup>
                                      <m:sSubSupPr>
                                        <m:ctrlPr>
                                          <a:rPr lang="en-US" sz="2450" i="1">
                                            <a:latin typeface="Cambria Math" panose="02040503050406030204" pitchFamily="18" charset="0"/>
                                          </a:rPr>
                                        </m:ctrlPr>
                                      </m:sSubSupPr>
                                      <m:e>
                                        <m:r>
                                          <a:rPr lang="en-US" sz="2450" i="1">
                                            <a:latin typeface="Cambria Math" panose="02040503050406030204" pitchFamily="18" charset="0"/>
                                          </a:rPr>
                                          <m:t>𝑢</m:t>
                                        </m:r>
                                      </m:e>
                                      <m:sub>
                                        <m:r>
                                          <a:rPr lang="en-US" sz="2450" i="1">
                                            <a:latin typeface="Cambria Math" panose="02040503050406030204" pitchFamily="18" charset="0"/>
                                          </a:rPr>
                                          <m:t>𝑚</m:t>
                                        </m:r>
                                        <m:sSup>
                                          <m:sSupPr>
                                            <m:ctrlPr>
                                              <a:rPr lang="en-US" sz="2450" i="1">
                                                <a:latin typeface="Cambria Math" panose="02040503050406030204" pitchFamily="18" charset="0"/>
                                              </a:rPr>
                                            </m:ctrlPr>
                                          </m:sSupPr>
                                          <m:e>
                                            <m:r>
                                              <a:rPr lang="en-US" sz="2450" i="1">
                                                <a:latin typeface="Cambria Math" panose="02040503050406030204" pitchFamily="18" charset="0"/>
                                              </a:rPr>
                                              <m:t>𝑚</m:t>
                                            </m:r>
                                          </m:e>
                                          <m:sup>
                                            <m:r>
                                              <a:rPr lang="en-US" sz="2450" i="1">
                                                <a:latin typeface="Cambria Math" panose="02040503050406030204" pitchFamily="18" charset="0"/>
                                              </a:rPr>
                                              <m:t>′</m:t>
                                            </m:r>
                                          </m:sup>
                                        </m:sSup>
                                      </m:sub>
                                      <m:sup>
                                        <m:r>
                                          <a:rPr lang="en-US" sz="2450" i="1">
                                            <a:latin typeface="Cambria Math" panose="02040503050406030204" pitchFamily="18" charset="0"/>
                                          </a:rPr>
                                          <m:t>𝑗</m:t>
                                        </m:r>
                                      </m:sup>
                                    </m:sSubSup>
                                    <m:r>
                                      <a:rPr lang="en-US" sz="2450" i="1">
                                        <a:latin typeface="Cambria Math" panose="02040503050406030204" pitchFamily="18" charset="0"/>
                                      </a:rPr>
                                      <m:t>)</m:t>
                                    </m:r>
                                  </m:e>
                                  <m:sup>
                                    <m:r>
                                      <a:rPr lang="en-US" sz="2450" i="1">
                                        <a:latin typeface="Cambria Math" panose="02040503050406030204" pitchFamily="18" charset="0"/>
                                      </a:rPr>
                                      <m:t>∗</m:t>
                                    </m:r>
                                  </m:sup>
                                </m:sSup>
                                <m:sSubSup>
                                  <m:sSubSupPr>
                                    <m:ctrlPr>
                                      <a:rPr lang="en-US" sz="2450" i="1">
                                        <a:latin typeface="Cambria Math" panose="02040503050406030204" pitchFamily="18" charset="0"/>
                                      </a:rPr>
                                    </m:ctrlPr>
                                  </m:sSubSupPr>
                                  <m:e>
                                    <m:r>
                                      <a:rPr lang="en-US" sz="2450" i="1">
                                        <a:latin typeface="Cambria Math" panose="02040503050406030204" pitchFamily="18" charset="0"/>
                                      </a:rPr>
                                      <m:t>𝐻</m:t>
                                    </m:r>
                                  </m:e>
                                  <m:sub>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1</m:t>
                                        </m:r>
                                      </m:sub>
                                    </m:s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1</m:t>
                                        </m:r>
                                      </m:sub>
                                    </m:sSub>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1</m:t>
                                        </m:r>
                                      </m:sub>
                                      <m:sup>
                                        <m:r>
                                          <a:rPr lang="en-US" sz="2450" i="1">
                                            <a:latin typeface="Cambria Math" panose="02040503050406030204" pitchFamily="18" charset="0"/>
                                          </a:rPr>
                                          <m:t>′</m:t>
                                        </m:r>
                                      </m:sup>
                                    </m:sSubSup>
                                    <m:r>
                                      <a:rPr lang="en-US" sz="2450" i="1">
                                        <a:latin typeface="Cambria Math" panose="02040503050406030204" pitchFamily="18" charset="0"/>
                                      </a:rPr>
                                      <m:t>,</m:t>
                                    </m:r>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2</m:t>
                                        </m:r>
                                      </m:sub>
                                    </m:s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2</m:t>
                                        </m:r>
                                      </m:sub>
                                    </m:sSub>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2</m:t>
                                        </m:r>
                                      </m:sub>
                                      <m:sup>
                                        <m:r>
                                          <a:rPr lang="en-US" sz="2450" i="1">
                                            <a:latin typeface="Cambria Math" panose="02040503050406030204" pitchFamily="18" charset="0"/>
                                          </a:rPr>
                                          <m:t>′</m:t>
                                        </m:r>
                                      </m:sup>
                                    </m:sSubSup>
                                  </m:sub>
                                  <m:sup>
                                    <m:r>
                                      <a:rPr lang="en-US" sz="2450" i="1">
                                        <a:latin typeface="Cambria Math" panose="02040503050406030204" pitchFamily="18" charset="0"/>
                                      </a:rPr>
                                      <m:t>𝑗𝑚</m:t>
                                    </m:r>
                                  </m:sup>
                                </m:sSubSup>
                              </m:e>
                            </m:nary>
                            <m:sSubSup>
                              <m:sSubSupPr>
                                <m:ctrlPr>
                                  <a:rPr lang="en-US" sz="2450" i="1">
                                    <a:latin typeface="Cambria Math" panose="02040503050406030204" pitchFamily="18" charset="0"/>
                                  </a:rPr>
                                </m:ctrlPr>
                              </m:sSubSupPr>
                              <m:e>
                                <m:r>
                                  <a:rPr lang="en-US" sz="2450" i="1">
                                    <a:latin typeface="Cambria Math" panose="02040503050406030204" pitchFamily="18" charset="0"/>
                                  </a:rPr>
                                  <m:t>𝑢</m:t>
                                </m:r>
                              </m:e>
                              <m: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1</m:t>
                                    </m:r>
                                  </m:sub>
                                </m:sSub>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1</m:t>
                                    </m:r>
                                  </m:sub>
                                  <m:sup>
                                    <m:r>
                                      <a:rPr lang="en-US" sz="2450" i="1">
                                        <a:latin typeface="Cambria Math" panose="02040503050406030204" pitchFamily="18" charset="0"/>
                                      </a:rPr>
                                      <m:t>′</m:t>
                                    </m:r>
                                  </m:sup>
                                </m:sSubSup>
                              </m:sub>
                              <m:sup>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1</m:t>
                                    </m:r>
                                  </m:sub>
                                </m:sSub>
                              </m:sup>
                            </m:sSubSup>
                          </m:e>
                        </m:nary>
                      </m:e>
                    </m:nary>
                  </m:oMath>
                </a14:m>
                <a:r>
                  <a:rPr lang="en-US" sz="2450" dirty="0"/>
                  <a:t> </a:t>
                </a:r>
                <a14:m>
                  <m:oMath xmlns:m="http://schemas.openxmlformats.org/officeDocument/2006/math">
                    <m:sSubSup>
                      <m:sSubSupPr>
                        <m:ctrlPr>
                          <a:rPr lang="en-US" sz="2450" i="1">
                            <a:latin typeface="Cambria Math" panose="02040503050406030204" pitchFamily="18" charset="0"/>
                          </a:rPr>
                        </m:ctrlPr>
                      </m:sSubSupPr>
                      <m:e>
                        <m:r>
                          <a:rPr lang="en-US" sz="2450" i="1">
                            <a:latin typeface="Cambria Math" panose="02040503050406030204" pitchFamily="18" charset="0"/>
                          </a:rPr>
                          <m:t>𝑢</m:t>
                        </m:r>
                      </m:e>
                      <m:sub>
                        <m:sSub>
                          <m:sSubPr>
                            <m:ctrlPr>
                              <a:rPr lang="en-US" sz="2450" i="1">
                                <a:latin typeface="Cambria Math" panose="02040503050406030204" pitchFamily="18" charset="0"/>
                              </a:rPr>
                            </m:ctrlPr>
                          </m:sSubPr>
                          <m:e>
                            <m:r>
                              <a:rPr lang="en-US" sz="2450" i="1">
                                <a:latin typeface="Cambria Math" panose="02040503050406030204" pitchFamily="18" charset="0"/>
                              </a:rPr>
                              <m:t>𝑚</m:t>
                            </m:r>
                          </m:e>
                          <m:sub>
                            <m:r>
                              <a:rPr lang="en-US" sz="2450" i="1">
                                <a:latin typeface="Cambria Math" panose="02040503050406030204" pitchFamily="18" charset="0"/>
                              </a:rPr>
                              <m:t>2</m:t>
                            </m:r>
                          </m:sub>
                        </m:sSub>
                        <m:sSubSup>
                          <m:sSubSupPr>
                            <m:ctrlPr>
                              <a:rPr lang="en-US" sz="2450" i="1">
                                <a:latin typeface="Cambria Math" panose="02040503050406030204" pitchFamily="18" charset="0"/>
                              </a:rPr>
                            </m:ctrlPr>
                          </m:sSubSupPr>
                          <m:e>
                            <m:r>
                              <a:rPr lang="en-US" sz="2450" i="1">
                                <a:latin typeface="Cambria Math" panose="02040503050406030204" pitchFamily="18" charset="0"/>
                              </a:rPr>
                              <m:t>𝑚</m:t>
                            </m:r>
                          </m:e>
                          <m:sub>
                            <m:r>
                              <a:rPr lang="en-US" sz="2450" i="1">
                                <a:latin typeface="Cambria Math" panose="02040503050406030204" pitchFamily="18" charset="0"/>
                              </a:rPr>
                              <m:t>2</m:t>
                            </m:r>
                          </m:sub>
                          <m:sup>
                            <m:r>
                              <a:rPr lang="en-US" sz="2450" i="1">
                                <a:latin typeface="Cambria Math" panose="02040503050406030204" pitchFamily="18" charset="0"/>
                              </a:rPr>
                              <m:t>′</m:t>
                            </m:r>
                          </m:sup>
                        </m:sSubSup>
                      </m:sub>
                      <m:sup>
                        <m:sSub>
                          <m:sSubPr>
                            <m:ctrlPr>
                              <a:rPr lang="en-US" sz="2450" i="1">
                                <a:latin typeface="Cambria Math" panose="02040503050406030204" pitchFamily="18" charset="0"/>
                              </a:rPr>
                            </m:ctrlPr>
                          </m:sSubPr>
                          <m:e>
                            <m:r>
                              <a:rPr lang="en-US" sz="2450" i="1">
                                <a:latin typeface="Cambria Math" panose="02040503050406030204" pitchFamily="18" charset="0"/>
                              </a:rPr>
                              <m:t>𝑗</m:t>
                            </m:r>
                          </m:e>
                          <m:sub>
                            <m:r>
                              <a:rPr lang="en-US" sz="2450" i="1">
                                <a:latin typeface="Cambria Math" panose="02040503050406030204" pitchFamily="18" charset="0"/>
                              </a:rPr>
                              <m:t>2</m:t>
                            </m:r>
                          </m:sub>
                        </m:sSub>
                      </m:sup>
                    </m:sSubSup>
                  </m:oMath>
                </a14:m>
                <a:endParaRPr lang="en-US" sz="2450" dirty="0"/>
              </a:p>
            </p:txBody>
          </p:sp>
        </mc:Choice>
        <mc:Fallback xmlns="">
          <p:sp>
            <p:nvSpPr>
              <p:cNvPr id="152" name="TextBox 151">
                <a:extLst>
                  <a:ext uri="{FF2B5EF4-FFF2-40B4-BE49-F238E27FC236}">
                    <a16:creationId xmlns:a16="http://schemas.microsoft.com/office/drawing/2014/main" id="{BFC6E990-84E7-819D-EBC9-9F4785355F36}"/>
                  </a:ext>
                </a:extLst>
              </p:cNvPr>
              <p:cNvSpPr txBox="1">
                <a:spLocks noRot="1" noChangeAspect="1" noMove="1" noResize="1" noEditPoints="1" noAdjustHandles="1" noChangeArrowheads="1" noChangeShapeType="1" noTextEdit="1"/>
              </p:cNvSpPr>
              <p:nvPr/>
            </p:nvSpPr>
            <p:spPr>
              <a:xfrm>
                <a:off x="14110052" y="15274338"/>
                <a:ext cx="10625178" cy="56111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4DD32AFF-5EA5-4D5C-3E2C-D02564EC64D3}"/>
                  </a:ext>
                </a:extLst>
              </p:cNvPr>
              <p:cNvSpPr txBox="1"/>
              <p:nvPr/>
            </p:nvSpPr>
            <p:spPr>
              <a:xfrm>
                <a:off x="15506052" y="17254503"/>
                <a:ext cx="1894108" cy="559769"/>
              </a:xfrm>
              <a:prstGeom prst="rect">
                <a:avLst/>
              </a:prstGeom>
              <a:noFill/>
            </p:spPr>
            <p:txBody>
              <a:bodyPr wrap="none" lIns="0" tIns="0" rIns="0" bIns="0" rtlCol="0">
                <a:spAutoFit/>
              </a:bodyPr>
              <a:lstStyle/>
              <a:p>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𝑢</m:t>
                        </m:r>
                      </m:e>
                      <m:sub>
                        <m:r>
                          <a:rPr lang="en-US" sz="2100" i="1">
                            <a:latin typeface="Cambria Math" panose="02040503050406030204" pitchFamily="18" charset="0"/>
                          </a:rPr>
                          <m:t>𝑚</m:t>
                        </m:r>
                        <m:r>
                          <a:rPr lang="en-US" sz="2100" i="1">
                            <a:latin typeface="Cambria Math" panose="02040503050406030204" pitchFamily="18" charset="0"/>
                          </a:rPr>
                          <m:t>,</m:t>
                        </m:r>
                        <m:r>
                          <a:rPr lang="en-US" sz="2100" i="1">
                            <a:latin typeface="Cambria Math" panose="02040503050406030204" pitchFamily="18" charset="0"/>
                          </a:rPr>
                          <m:t>𝑚</m:t>
                        </m:r>
                        <m:r>
                          <a:rPr lang="en-US" sz="2100" i="1">
                            <a:latin typeface="Cambria Math" panose="02040503050406030204" pitchFamily="18" charset="0"/>
                          </a:rPr>
                          <m:t>′</m:t>
                        </m:r>
                      </m:sub>
                      <m:sup>
                        <m:r>
                          <a:rPr lang="en-US" sz="2100" i="1">
                            <a:latin typeface="Cambria Math" panose="02040503050406030204" pitchFamily="18" charset="0"/>
                          </a:rPr>
                          <m:t>𝑗</m:t>
                        </m:r>
                      </m:sup>
                    </m:sSubSup>
                  </m:oMath>
                </a14:m>
                <a:r>
                  <a:rPr lang="en-US" sz="2100" dirty="0"/>
                  <a:t>=</a:t>
                </a:r>
                <a14:m>
                  <m:oMath xmlns:m="http://schemas.openxmlformats.org/officeDocument/2006/math">
                    <m:d>
                      <m:dPr>
                        <m:begChr m:val="⟨"/>
                        <m:endChr m:val="⟩"/>
                        <m:ctrlPr>
                          <a:rPr lang="en-US" sz="2100" i="1" dirty="0">
                            <a:latin typeface="Cambria Math" panose="02040503050406030204" pitchFamily="18" charset="0"/>
                          </a:rPr>
                        </m:ctrlPr>
                      </m:dPr>
                      <m:e>
                        <m:sSubSup>
                          <m:sSubSupPr>
                            <m:ctrlPr>
                              <a:rPr lang="en-US" sz="2100" i="1" dirty="0">
                                <a:latin typeface="Cambria Math" panose="02040503050406030204" pitchFamily="18" charset="0"/>
                              </a:rPr>
                            </m:ctrlPr>
                          </m:sSubSupPr>
                          <m:e>
                            <m:r>
                              <a:rPr lang="en-US" sz="2100" i="1" dirty="0">
                                <a:latin typeface="Cambria Math" panose="02040503050406030204" pitchFamily="18" charset="0"/>
                              </a:rPr>
                              <m:t>𝑈</m:t>
                            </m:r>
                          </m:e>
                          <m:sub>
                            <m:r>
                              <a:rPr lang="en-US" sz="2100" i="1" dirty="0">
                                <a:latin typeface="Cambria Math" panose="02040503050406030204" pitchFamily="18" charset="0"/>
                              </a:rPr>
                              <m:t>𝑚</m:t>
                            </m:r>
                            <m:r>
                              <a:rPr lang="en-US" sz="2100" i="1" dirty="0">
                                <a:latin typeface="Cambria Math" panose="02040503050406030204" pitchFamily="18" charset="0"/>
                              </a:rPr>
                              <m:t>,</m:t>
                            </m:r>
                            <m:r>
                              <a:rPr lang="en-US" sz="2100" i="1" dirty="0">
                                <a:latin typeface="Cambria Math" panose="02040503050406030204" pitchFamily="18" charset="0"/>
                              </a:rPr>
                              <m:t>𝑚</m:t>
                            </m:r>
                            <m:r>
                              <a:rPr lang="en-US" sz="2100" i="1" dirty="0">
                                <a:latin typeface="Cambria Math" panose="02040503050406030204" pitchFamily="18" charset="0"/>
                              </a:rPr>
                              <m:t>′</m:t>
                            </m:r>
                          </m:sub>
                          <m:sup>
                            <m:r>
                              <a:rPr lang="en-US" sz="2100" i="1" dirty="0">
                                <a:latin typeface="Cambria Math" panose="02040503050406030204" pitchFamily="18" charset="0"/>
                              </a:rPr>
                              <m:t>𝑗</m:t>
                            </m:r>
                          </m:sup>
                        </m:sSubSup>
                        <m:r>
                          <a:rPr lang="en-US" sz="2100" i="1" dirty="0">
                            <a:latin typeface="Cambria Math" panose="02040503050406030204" pitchFamily="18" charset="0"/>
                          </a:rPr>
                          <m:t>|</m:t>
                        </m:r>
                        <m:r>
                          <a:rPr lang="en-US" sz="2100" i="1" dirty="0">
                            <a:latin typeface="Cambria Math" panose="02040503050406030204" pitchFamily="18" charset="0"/>
                            <a:ea typeface="Cambria Math" panose="02040503050406030204" pitchFamily="18" charset="0"/>
                          </a:rPr>
                          <m:t>𝜌</m:t>
                        </m:r>
                      </m:e>
                    </m:d>
                  </m:oMath>
                </a14:m>
                <a:endParaRPr lang="en-US" sz="2100" dirty="0"/>
              </a:p>
            </p:txBody>
          </p:sp>
        </mc:Choice>
        <mc:Fallback xmlns="">
          <p:sp>
            <p:nvSpPr>
              <p:cNvPr id="155" name="TextBox 154">
                <a:extLst>
                  <a:ext uri="{FF2B5EF4-FFF2-40B4-BE49-F238E27FC236}">
                    <a16:creationId xmlns:a16="http://schemas.microsoft.com/office/drawing/2014/main" id="{4DD32AFF-5EA5-4D5C-3E2C-D02564EC64D3}"/>
                  </a:ext>
                </a:extLst>
              </p:cNvPr>
              <p:cNvSpPr txBox="1">
                <a:spLocks noRot="1" noChangeAspect="1" noMove="1" noResize="1" noEditPoints="1" noAdjustHandles="1" noChangeArrowheads="1" noChangeShapeType="1" noTextEdit="1"/>
              </p:cNvSpPr>
              <p:nvPr/>
            </p:nvSpPr>
            <p:spPr>
              <a:xfrm>
                <a:off x="15506052" y="17254503"/>
                <a:ext cx="1894108" cy="559769"/>
              </a:xfrm>
              <a:prstGeom prst="rect">
                <a:avLst/>
              </a:prstGeom>
              <a:blipFill>
                <a:blip r:embed="rId25"/>
                <a:stretch>
                  <a:fillRect b="-8696"/>
                </a:stretch>
              </a:blipFill>
            </p:spPr>
            <p:txBody>
              <a:bodyPr/>
              <a:lstStyle/>
              <a:p>
                <a:r>
                  <a:rPr lang="en-US">
                    <a:noFill/>
                  </a:rPr>
                  <a:t> </a:t>
                </a:r>
              </a:p>
            </p:txBody>
          </p:sp>
        </mc:Fallback>
      </mc:AlternateContent>
      <p:sp>
        <p:nvSpPr>
          <p:cNvPr id="156" name="TextBox 155">
            <a:extLst>
              <a:ext uri="{FF2B5EF4-FFF2-40B4-BE49-F238E27FC236}">
                <a16:creationId xmlns:a16="http://schemas.microsoft.com/office/drawing/2014/main" id="{2EA62BAB-87C8-E9D4-6332-71E5AAFA065D}"/>
              </a:ext>
            </a:extLst>
          </p:cNvPr>
          <p:cNvSpPr txBox="1"/>
          <p:nvPr/>
        </p:nvSpPr>
        <p:spPr>
          <a:xfrm>
            <a:off x="18066258" y="11577447"/>
            <a:ext cx="65" cy="1013226"/>
          </a:xfrm>
          <a:prstGeom prst="rect">
            <a:avLst/>
          </a:prstGeom>
          <a:noFill/>
        </p:spPr>
        <p:txBody>
          <a:bodyPr wrap="none" lIns="0" tIns="0" rIns="0" bIns="0" rtlCol="0">
            <a:spAutoFit/>
          </a:bodyPr>
          <a:lstStyle/>
          <a:p>
            <a:endParaRPr lang="en-US" sz="6584"/>
          </a:p>
        </p:txBody>
      </p: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6B463544-836F-FDFB-C90C-C1F19747E944}"/>
                  </a:ext>
                </a:extLst>
              </p:cNvPr>
              <p:cNvSpPr txBox="1"/>
              <p:nvPr/>
            </p:nvSpPr>
            <p:spPr>
              <a:xfrm>
                <a:off x="14912911" y="18459587"/>
                <a:ext cx="3225883" cy="439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𝐶</m:t>
                          </m:r>
                        </m:e>
                        <m: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2</m:t>
                              </m:r>
                            </m:sub>
                          </m:sSub>
                        </m:sub>
                        <m:sup>
                          <m:r>
                            <a:rPr lang="en-US" sz="2100" i="1">
                              <a:latin typeface="Cambria Math" panose="02040503050406030204" pitchFamily="18" charset="0"/>
                            </a:rPr>
                            <m:t>𝑗𝑚</m:t>
                          </m:r>
                        </m:sup>
                      </m:sSubSup>
                      <m:r>
                        <a:rPr lang="en-US" sz="2100" i="1">
                          <a:latin typeface="Cambria Math" panose="02040503050406030204" pitchFamily="18" charset="0"/>
                          <a:ea typeface="Cambria Math" panose="02040503050406030204" pitchFamily="18" charset="0"/>
                        </a:rPr>
                        <m:t>≡</m:t>
                      </m:r>
                      <m:d>
                        <m:dPr>
                          <m:begChr m:val="⟨"/>
                          <m:endChr m:val="⟩"/>
                          <m:ctrlPr>
                            <a:rPr lang="en-US" sz="2100" i="1">
                              <a:latin typeface="Cambria Math" panose="02040503050406030204" pitchFamily="18" charset="0"/>
                              <a:ea typeface="Cambria Math" panose="02040503050406030204" pitchFamily="18" charset="0"/>
                            </a:rPr>
                          </m:ctrlPr>
                        </m:dPr>
                        <m:e>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𝑗</m:t>
                              </m:r>
                            </m:e>
                            <m:sub>
                              <m:r>
                                <a:rPr lang="en-US" sz="2100" i="1">
                                  <a:latin typeface="Cambria Math" panose="02040503050406030204" pitchFamily="18" charset="0"/>
                                  <a:ea typeface="Cambria Math" panose="02040503050406030204" pitchFamily="18" charset="0"/>
                                </a:rPr>
                                <m:t>1</m:t>
                              </m:r>
                            </m:sub>
                          </m:sSub>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𝑚</m:t>
                              </m:r>
                            </m:e>
                            <m:sub>
                              <m:r>
                                <a:rPr lang="en-US" sz="2100" i="1">
                                  <a:latin typeface="Cambria Math" panose="02040503050406030204" pitchFamily="18" charset="0"/>
                                  <a:ea typeface="Cambria Math" panose="02040503050406030204" pitchFamily="18" charset="0"/>
                                </a:rPr>
                                <m:t>1</m:t>
                              </m:r>
                            </m:sub>
                          </m:sSub>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𝑗</m:t>
                              </m:r>
                            </m:e>
                            <m:sub>
                              <m:r>
                                <a:rPr lang="en-US" sz="2100" i="1">
                                  <a:latin typeface="Cambria Math" panose="02040503050406030204" pitchFamily="18" charset="0"/>
                                  <a:ea typeface="Cambria Math" panose="02040503050406030204" pitchFamily="18" charset="0"/>
                                </a:rPr>
                                <m:t>2</m:t>
                              </m:r>
                            </m:sub>
                          </m:sSub>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𝑚</m:t>
                              </m:r>
                            </m:e>
                            <m:sub>
                              <m:r>
                                <a:rPr lang="en-US" sz="2100" i="1">
                                  <a:latin typeface="Cambria Math" panose="02040503050406030204" pitchFamily="18" charset="0"/>
                                  <a:ea typeface="Cambria Math" panose="02040503050406030204" pitchFamily="18" charset="0"/>
                                </a:rPr>
                                <m:t>2</m:t>
                              </m:r>
                            </m:sub>
                          </m:sSub>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𝑗𝑚</m:t>
                          </m:r>
                        </m:e>
                      </m:d>
                    </m:oMath>
                  </m:oMathPara>
                </a14:m>
                <a:endParaRPr lang="en-US" sz="2100" dirty="0"/>
              </a:p>
            </p:txBody>
          </p:sp>
        </mc:Choice>
        <mc:Fallback xmlns="">
          <p:sp>
            <p:nvSpPr>
              <p:cNvPr id="157" name="TextBox 156">
                <a:extLst>
                  <a:ext uri="{FF2B5EF4-FFF2-40B4-BE49-F238E27FC236}">
                    <a16:creationId xmlns:a16="http://schemas.microsoft.com/office/drawing/2014/main" id="{6B463544-836F-FDFB-C90C-C1F19747E944}"/>
                  </a:ext>
                </a:extLst>
              </p:cNvPr>
              <p:cNvSpPr txBox="1">
                <a:spLocks noRot="1" noChangeAspect="1" noMove="1" noResize="1" noEditPoints="1" noAdjustHandles="1" noChangeArrowheads="1" noChangeShapeType="1" noTextEdit="1"/>
              </p:cNvSpPr>
              <p:nvPr/>
            </p:nvSpPr>
            <p:spPr>
              <a:xfrm>
                <a:off x="14912911" y="18459587"/>
                <a:ext cx="3225883" cy="439031"/>
              </a:xfrm>
              <a:prstGeom prst="rect">
                <a:avLst/>
              </a:prstGeom>
              <a:blipFill>
                <a:blip r:embed="rId26"/>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E6EA6741-8A5C-CDF3-EC0B-628689818722}"/>
                  </a:ext>
                </a:extLst>
              </p:cNvPr>
              <p:cNvSpPr txBox="1"/>
              <p:nvPr/>
            </p:nvSpPr>
            <p:spPr>
              <a:xfrm>
                <a:off x="14184801" y="19726963"/>
                <a:ext cx="4624343" cy="511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𝐶</m:t>
                          </m:r>
                        </m:e>
                        <m: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2</m:t>
                              </m:r>
                            </m:sub>
                          </m:sSub>
                        </m:sub>
                        <m:sup>
                          <m:r>
                            <a:rPr lang="en-US" sz="2100" i="1">
                              <a:latin typeface="Cambria Math" panose="02040503050406030204" pitchFamily="18" charset="0"/>
                            </a:rPr>
                            <m:t>𝑗𝑚</m:t>
                          </m:r>
                        </m:sup>
                      </m:sSubSup>
                      <m:r>
                        <a:rPr lang="en-US" sz="2100" i="1">
                          <a:latin typeface="Cambria Math" panose="02040503050406030204" pitchFamily="18" charset="0"/>
                          <a:ea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𝐶</m:t>
                          </m:r>
                        </m:e>
                        <m: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1</m:t>
                              </m:r>
                            </m:sub>
                          </m:sSub>
                          <m:sSubSup>
                            <m:sSubSupPr>
                              <m:ctrlPr>
                                <a:rPr lang="en-US" sz="2100" i="1">
                                  <a:latin typeface="Cambria Math" panose="02040503050406030204" pitchFamily="18" charset="0"/>
                                </a:rPr>
                              </m:ctrlPr>
                            </m:sSubSupPr>
                            <m:e>
                              <m:r>
                                <a:rPr lang="en-US" sz="2100" i="1">
                                  <a:latin typeface="Cambria Math" panose="02040503050406030204" pitchFamily="18" charset="0"/>
                                </a:rPr>
                                <m:t>𝑚</m:t>
                              </m:r>
                            </m:e>
                            <m:sub>
                              <m:r>
                                <a:rPr lang="en-US" sz="2100" i="1">
                                  <a:latin typeface="Cambria Math" panose="02040503050406030204" pitchFamily="18" charset="0"/>
                                </a:rPr>
                                <m:t>1</m:t>
                              </m:r>
                            </m:sub>
                            <m:sup>
                              <m:r>
                                <a:rPr lang="en-US" sz="2100" i="1">
                                  <a:latin typeface="Cambria Math" panose="02040503050406030204" pitchFamily="18" charset="0"/>
                                </a:rPr>
                                <m:t>′</m:t>
                              </m:r>
                            </m:sup>
                          </m:sSubSup>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2</m:t>
                              </m:r>
                            </m:sub>
                          </m:sSub>
                          <m:sSubSup>
                            <m:sSubSupPr>
                              <m:ctrlPr>
                                <a:rPr lang="en-US" sz="2100" i="1">
                                  <a:latin typeface="Cambria Math" panose="02040503050406030204" pitchFamily="18" charset="0"/>
                                </a:rPr>
                              </m:ctrlPr>
                            </m:sSubSupPr>
                            <m:e>
                              <m:r>
                                <a:rPr lang="en-US" sz="2100" i="1">
                                  <a:latin typeface="Cambria Math" panose="02040503050406030204" pitchFamily="18" charset="0"/>
                                </a:rPr>
                                <m:t>𝑚</m:t>
                              </m:r>
                            </m:e>
                            <m:sub>
                              <m:r>
                                <a:rPr lang="en-US" sz="2100" i="1">
                                  <a:latin typeface="Cambria Math" panose="02040503050406030204" pitchFamily="18" charset="0"/>
                                </a:rPr>
                                <m:t>2</m:t>
                              </m:r>
                            </m:sub>
                            <m:sup>
                              <m:r>
                                <a:rPr lang="en-US" sz="2100" i="1">
                                  <a:latin typeface="Cambria Math" panose="02040503050406030204" pitchFamily="18" charset="0"/>
                                </a:rPr>
                                <m:t>′</m:t>
                              </m:r>
                            </m:sup>
                          </m:sSubSup>
                        </m:sub>
                        <m:sup>
                          <m:r>
                            <a:rPr lang="en-US" sz="2100" i="1">
                              <a:latin typeface="Cambria Math" panose="02040503050406030204" pitchFamily="18" charset="0"/>
                            </a:rPr>
                            <m:t>𝑗</m:t>
                          </m:r>
                          <m:sSup>
                            <m:sSupPr>
                              <m:ctrlPr>
                                <a:rPr lang="en-US" sz="2100" i="1">
                                  <a:latin typeface="Cambria Math" panose="02040503050406030204" pitchFamily="18" charset="0"/>
                                </a:rPr>
                              </m:ctrlPr>
                            </m:sSupPr>
                            <m:e>
                              <m:r>
                                <a:rPr lang="en-US" sz="2100" i="1">
                                  <a:latin typeface="Cambria Math" panose="02040503050406030204" pitchFamily="18" charset="0"/>
                                </a:rPr>
                                <m:t>𝑚</m:t>
                              </m:r>
                            </m:e>
                            <m:sup>
                              <m:r>
                                <a:rPr lang="en-US" sz="2100" i="1">
                                  <a:latin typeface="Cambria Math" panose="02040503050406030204" pitchFamily="18" charset="0"/>
                                </a:rPr>
                                <m:t>′</m:t>
                              </m:r>
                            </m:sup>
                          </m:sSup>
                        </m:sup>
                      </m:sSubSup>
                      <m:r>
                        <a:rPr lang="en-US" sz="2100" i="1">
                          <a:latin typeface="Cambria Math" panose="02040503050406030204" pitchFamily="18" charset="0"/>
                          <a:ea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𝐻</m:t>
                          </m:r>
                        </m:e>
                        <m:sub>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1</m:t>
                              </m:r>
                            </m:sub>
                          </m:sSub>
                          <m:sSubSup>
                            <m:sSubSupPr>
                              <m:ctrlPr>
                                <a:rPr lang="en-US" sz="2100" i="1">
                                  <a:latin typeface="Cambria Math" panose="02040503050406030204" pitchFamily="18" charset="0"/>
                                </a:rPr>
                              </m:ctrlPr>
                            </m:sSubSupPr>
                            <m:e>
                              <m:r>
                                <a:rPr lang="en-US" sz="2100" i="1">
                                  <a:latin typeface="Cambria Math" panose="02040503050406030204" pitchFamily="18" charset="0"/>
                                </a:rPr>
                                <m:t>𝑚</m:t>
                              </m:r>
                            </m:e>
                            <m:sub>
                              <m:r>
                                <a:rPr lang="en-US" sz="2100" i="1">
                                  <a:latin typeface="Cambria Math" panose="02040503050406030204" pitchFamily="18" charset="0"/>
                                </a:rPr>
                                <m:t>1</m:t>
                              </m:r>
                            </m:sub>
                            <m:sup>
                              <m:r>
                                <a:rPr lang="en-US" sz="2100" i="1">
                                  <a:latin typeface="Cambria Math" panose="02040503050406030204" pitchFamily="18" charset="0"/>
                                </a:rPr>
                                <m:t>′</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𝑗</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𝑚</m:t>
                              </m:r>
                            </m:e>
                            <m:sub>
                              <m:r>
                                <a:rPr lang="en-US" sz="2100" i="1">
                                  <a:latin typeface="Cambria Math" panose="02040503050406030204" pitchFamily="18" charset="0"/>
                                </a:rPr>
                                <m:t>2</m:t>
                              </m:r>
                            </m:sub>
                          </m:sSub>
                          <m:sSubSup>
                            <m:sSubSupPr>
                              <m:ctrlPr>
                                <a:rPr lang="en-US" sz="2100" i="1">
                                  <a:latin typeface="Cambria Math" panose="02040503050406030204" pitchFamily="18" charset="0"/>
                                </a:rPr>
                              </m:ctrlPr>
                            </m:sSubSupPr>
                            <m:e>
                              <m:r>
                                <a:rPr lang="en-US" sz="2100" i="1">
                                  <a:latin typeface="Cambria Math" panose="02040503050406030204" pitchFamily="18" charset="0"/>
                                </a:rPr>
                                <m:t>𝑚</m:t>
                              </m:r>
                            </m:e>
                            <m:sub>
                              <m:r>
                                <a:rPr lang="en-US" sz="2100" i="1">
                                  <a:latin typeface="Cambria Math" panose="02040503050406030204" pitchFamily="18" charset="0"/>
                                </a:rPr>
                                <m:t>2</m:t>
                              </m:r>
                            </m:sub>
                            <m:sup>
                              <m:r>
                                <a:rPr lang="en-US" sz="2100" i="1">
                                  <a:latin typeface="Cambria Math" panose="02040503050406030204" pitchFamily="18" charset="0"/>
                                </a:rPr>
                                <m:t>′</m:t>
                              </m:r>
                            </m:sup>
                          </m:sSubSup>
                        </m:sub>
                        <m:sup>
                          <m:r>
                            <a:rPr lang="en-US" sz="2100" i="1">
                              <a:latin typeface="Cambria Math" panose="02040503050406030204" pitchFamily="18" charset="0"/>
                            </a:rPr>
                            <m:t>𝑗𝑚</m:t>
                          </m:r>
                        </m:sup>
                      </m:sSubSup>
                    </m:oMath>
                  </m:oMathPara>
                </a14:m>
                <a:endParaRPr lang="en-US" sz="2100" i="1">
                  <a:latin typeface="Californian FB" panose="0207040306080B030204" pitchFamily="18" charset="77"/>
                </a:endParaRPr>
              </a:p>
            </p:txBody>
          </p:sp>
        </mc:Choice>
        <mc:Fallback xmlns="">
          <p:sp>
            <p:nvSpPr>
              <p:cNvPr id="158" name="TextBox 157">
                <a:extLst>
                  <a:ext uri="{FF2B5EF4-FFF2-40B4-BE49-F238E27FC236}">
                    <a16:creationId xmlns:a16="http://schemas.microsoft.com/office/drawing/2014/main" id="{E6EA6741-8A5C-CDF3-EC0B-628689818722}"/>
                  </a:ext>
                </a:extLst>
              </p:cNvPr>
              <p:cNvSpPr txBox="1">
                <a:spLocks noRot="1" noChangeAspect="1" noMove="1" noResize="1" noEditPoints="1" noAdjustHandles="1" noChangeArrowheads="1" noChangeShapeType="1" noTextEdit="1"/>
              </p:cNvSpPr>
              <p:nvPr/>
            </p:nvSpPr>
            <p:spPr>
              <a:xfrm>
                <a:off x="14184801" y="19726963"/>
                <a:ext cx="4624343" cy="511102"/>
              </a:xfrm>
              <a:prstGeom prst="rect">
                <a:avLst/>
              </a:prstGeom>
              <a:blipFill>
                <a:blip r:embed="rId27"/>
                <a:stretch>
                  <a:fillRect/>
                </a:stretch>
              </a:blipFill>
            </p:spPr>
            <p:txBody>
              <a:bodyPr/>
              <a:lstStyle/>
              <a:p>
                <a:r>
                  <a:rPr lang="en-US">
                    <a:noFill/>
                  </a:rPr>
                  <a:t> </a:t>
                </a:r>
              </a:p>
            </p:txBody>
          </p:sp>
        </mc:Fallback>
      </mc:AlternateContent>
      <p:sp>
        <p:nvSpPr>
          <p:cNvPr id="159" name="TextBox 158">
            <a:extLst>
              <a:ext uri="{FF2B5EF4-FFF2-40B4-BE49-F238E27FC236}">
                <a16:creationId xmlns:a16="http://schemas.microsoft.com/office/drawing/2014/main" id="{6275F0A0-683F-5E65-5C23-2665D7815C7E}"/>
              </a:ext>
            </a:extLst>
          </p:cNvPr>
          <p:cNvSpPr txBox="1"/>
          <p:nvPr/>
        </p:nvSpPr>
        <p:spPr>
          <a:xfrm>
            <a:off x="18066258" y="11577447"/>
            <a:ext cx="65" cy="1013226"/>
          </a:xfrm>
          <a:prstGeom prst="rect">
            <a:avLst/>
          </a:prstGeom>
          <a:noFill/>
        </p:spPr>
        <p:txBody>
          <a:bodyPr wrap="none" lIns="0" tIns="0" rIns="0" bIns="0" rtlCol="0">
            <a:spAutoFit/>
          </a:bodyPr>
          <a:lstStyle/>
          <a:p>
            <a:endParaRPr lang="en-US" sz="6584"/>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B929F43-A02B-3568-2EF4-34DA0DEBEAF0}"/>
                  </a:ext>
                </a:extLst>
              </p:cNvPr>
              <p:cNvSpPr txBox="1"/>
              <p:nvPr/>
            </p:nvSpPr>
            <p:spPr>
              <a:xfrm>
                <a:off x="13986042" y="11652308"/>
                <a:ext cx="4931270" cy="9573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𝜌</m:t>
                          </m:r>
                        </m:e>
                        <m:sub>
                          <m:r>
                            <a:rPr lang="en-US" sz="2100" i="1">
                              <a:latin typeface="Cambria Math" panose="02040503050406030204" pitchFamily="18" charset="0"/>
                            </a:rPr>
                            <m:t>𝑖</m:t>
                          </m:r>
                        </m:sub>
                      </m:sSub>
                      <m:d>
                        <m:dPr>
                          <m:ctrlPr>
                            <a:rPr lang="en-US" sz="2100" i="1" smtClean="0">
                              <a:latin typeface="Cambria Math" panose="02040503050406030204" pitchFamily="18" charset="0"/>
                            </a:rPr>
                          </m:ctrlPr>
                        </m:dPr>
                        <m:e>
                          <m:r>
                            <a:rPr lang="en-US" sz="2100" b="0" i="1">
                              <a:latin typeface="Cambria Math" panose="02040503050406030204" pitchFamily="18" charset="0"/>
                            </a:rPr>
                            <m:t>𝑟</m:t>
                          </m:r>
                        </m:e>
                      </m:d>
                      <m:r>
                        <a:rPr lang="en-US" sz="2100" i="1">
                          <a:latin typeface="Cambria Math" panose="02040503050406030204" pitchFamily="18" charset="0"/>
                        </a:rPr>
                        <m:t>=</m:t>
                      </m:r>
                      <m:r>
                        <a:rPr lang="en-US" sz="2100" i="1">
                          <a:latin typeface="Cambria Math" panose="02040503050406030204" pitchFamily="18" charset="0"/>
                          <a:ea typeface="Cambria Math" panose="02040503050406030204" pitchFamily="18" charset="0"/>
                        </a:rPr>
                        <m:t>𝛿</m:t>
                      </m:r>
                      <m:d>
                        <m:dPr>
                          <m:ctrlPr>
                            <a:rPr lang="en-US" sz="2100" i="1">
                              <a:latin typeface="Cambria Math" panose="02040503050406030204" pitchFamily="18" charset="0"/>
                              <a:ea typeface="Cambria Math" panose="02040503050406030204" pitchFamily="18" charset="0"/>
                            </a:rPr>
                          </m:ctrlPr>
                        </m:dPr>
                        <m:e>
                          <m:r>
                            <a:rPr lang="en-US" sz="2100" i="1">
                              <a:latin typeface="Cambria Math" panose="02040503050406030204" pitchFamily="18" charset="0"/>
                              <a:ea typeface="Cambria Math" panose="02040503050406030204" pitchFamily="18" charset="0"/>
                            </a:rPr>
                            <m:t>𝑟</m:t>
                          </m:r>
                        </m:e>
                      </m:d>
                      <m:r>
                        <a:rPr lang="en-US" sz="2100" i="1">
                          <a:latin typeface="Cambria Math" panose="02040503050406030204" pitchFamily="18" charset="0"/>
                          <a:ea typeface="Cambria Math" panose="02040503050406030204" pitchFamily="18" charset="0"/>
                        </a:rPr>
                        <m:t>+</m:t>
                      </m:r>
                      <m:nary>
                        <m:naryPr>
                          <m:chr m:val="∑"/>
                          <m:ctrlPr>
                            <a:rPr lang="en-US" sz="2100" i="1">
                              <a:latin typeface="Cambria Math" panose="02040503050406030204" pitchFamily="18" charset="0"/>
                              <a:ea typeface="Cambria Math" panose="02040503050406030204" pitchFamily="18" charset="0"/>
                            </a:rPr>
                          </m:ctrlPr>
                        </m:naryPr>
                        <m:sub>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𝑟</m:t>
                              </m:r>
                            </m:e>
                            <m:sub>
                              <m:r>
                                <a:rPr lang="en-US" sz="2100" i="1">
                                  <a:latin typeface="Cambria Math" panose="02040503050406030204" pitchFamily="18" charset="0"/>
                                  <a:ea typeface="Cambria Math" panose="02040503050406030204" pitchFamily="18" charset="0"/>
                                </a:rPr>
                                <m:t>𝑖𝑘</m:t>
                              </m:r>
                            </m:sub>
                          </m:sSub>
                          <m:r>
                            <m:rPr>
                              <m:brk m:alnAt="23"/>
                            </m:rPr>
                            <a:rPr lang="en-US" sz="2100" i="1">
                              <a:latin typeface="Cambria Math" panose="02040503050406030204" pitchFamily="18" charset="0"/>
                              <a:ea typeface="Cambria Math" panose="02040503050406030204" pitchFamily="18" charset="0"/>
                            </a:rPr>
                            <m:t>&lt;</m:t>
                          </m:r>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𝑅</m:t>
                              </m:r>
                            </m:e>
                            <m:sub>
                              <m:r>
                                <a:rPr lang="en-US" sz="2100" i="1">
                                  <a:latin typeface="Cambria Math" panose="02040503050406030204" pitchFamily="18" charset="0"/>
                                  <a:ea typeface="Cambria Math" panose="02040503050406030204" pitchFamily="18" charset="0"/>
                                </a:rPr>
                                <m:t>𝑐𝑢𝑡</m:t>
                              </m:r>
                            </m:sub>
                          </m:sSub>
                        </m:sub>
                        <m:sup>
                          <m:r>
                            <a:rPr lang="en-US" sz="2100" i="1">
                              <a:latin typeface="Cambria Math" panose="02040503050406030204" pitchFamily="18" charset="0"/>
                              <a:ea typeface="Cambria Math" panose="02040503050406030204" pitchFamily="18" charset="0"/>
                            </a:rPr>
                            <m:t>𝑘</m:t>
                          </m:r>
                        </m:sup>
                        <m:e>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𝑓</m:t>
                              </m:r>
                            </m:e>
                            <m:sub>
                              <m:r>
                                <a:rPr lang="en-US" sz="2100" i="1">
                                  <a:latin typeface="Cambria Math" panose="02040503050406030204" pitchFamily="18" charset="0"/>
                                  <a:ea typeface="Cambria Math" panose="02040503050406030204" pitchFamily="18" charset="0"/>
                                </a:rPr>
                                <m:t>𝑐</m:t>
                              </m:r>
                            </m:sub>
                          </m:sSub>
                          <m:d>
                            <m:dPr>
                              <m:ctrlPr>
                                <a:rPr lang="en-US" sz="2100" i="1">
                                  <a:latin typeface="Cambria Math" panose="02040503050406030204" pitchFamily="18" charset="0"/>
                                  <a:ea typeface="Cambria Math" panose="02040503050406030204" pitchFamily="18" charset="0"/>
                                </a:rPr>
                              </m:ctrlPr>
                            </m:dPr>
                            <m:e>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𝑟</m:t>
                                  </m:r>
                                </m:e>
                                <m:sub>
                                  <m:r>
                                    <a:rPr lang="en-US" sz="2100" i="1">
                                      <a:latin typeface="Cambria Math" panose="02040503050406030204" pitchFamily="18" charset="0"/>
                                      <a:ea typeface="Cambria Math" panose="02040503050406030204" pitchFamily="18" charset="0"/>
                                    </a:rPr>
                                    <m:t>𝑖𝑘</m:t>
                                  </m:r>
                                </m:sub>
                              </m:sSub>
                            </m:e>
                          </m:d>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𝜔</m:t>
                              </m:r>
                            </m:e>
                            <m:sub>
                              <m:r>
                                <a:rPr lang="en-US" sz="2100" i="1">
                                  <a:latin typeface="Cambria Math" panose="02040503050406030204" pitchFamily="18" charset="0"/>
                                  <a:ea typeface="Cambria Math" panose="02040503050406030204" pitchFamily="18" charset="0"/>
                                </a:rPr>
                                <m:t>𝑘</m:t>
                              </m:r>
                            </m:sub>
                          </m:sSub>
                          <m:r>
                            <a:rPr lang="en-US" sz="2100" i="1">
                              <a:latin typeface="Cambria Math" panose="02040503050406030204" pitchFamily="18" charset="0"/>
                              <a:ea typeface="Cambria Math" panose="02040503050406030204" pitchFamily="18" charset="0"/>
                            </a:rPr>
                            <m:t>𝛿</m:t>
                          </m:r>
                        </m:e>
                      </m:nary>
                      <m:r>
                        <a:rPr lang="en-US" sz="2100">
                          <a:latin typeface="Cambria Math" panose="02040503050406030204" pitchFamily="18" charset="0"/>
                          <a:ea typeface="Cambria Math" panose="02040503050406030204" pitchFamily="18" charset="0"/>
                        </a:rPr>
                        <m:t>(</m:t>
                      </m:r>
                      <m:r>
                        <m:rPr>
                          <m:sty m:val="p"/>
                        </m:rPr>
                        <a:rPr lang="en-US" sz="2100">
                          <a:latin typeface="Cambria Math" panose="02040503050406030204" pitchFamily="18" charset="0"/>
                          <a:ea typeface="Cambria Math" panose="02040503050406030204" pitchFamily="18" charset="0"/>
                        </a:rPr>
                        <m:t>r</m:t>
                      </m:r>
                      <m:r>
                        <a:rPr lang="en-US" sz="2100">
                          <a:latin typeface="Cambria Math" panose="02040503050406030204" pitchFamily="18" charset="0"/>
                          <a:ea typeface="Cambria Math" panose="02040503050406030204" pitchFamily="18" charset="0"/>
                        </a:rPr>
                        <m:t>−</m:t>
                      </m:r>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𝑟</m:t>
                          </m:r>
                        </m:e>
                        <m:sub>
                          <m:r>
                            <a:rPr lang="en-US" sz="2100" i="1">
                              <a:latin typeface="Cambria Math" panose="02040503050406030204" pitchFamily="18" charset="0"/>
                              <a:ea typeface="Cambria Math" panose="02040503050406030204" pitchFamily="18" charset="0"/>
                            </a:rPr>
                            <m:t>𝑖𝑘</m:t>
                          </m:r>
                        </m:sub>
                      </m:sSub>
                      <m:r>
                        <a:rPr lang="en-US" sz="2100">
                          <a:latin typeface="Cambria Math" panose="02040503050406030204" pitchFamily="18" charset="0"/>
                          <a:ea typeface="Cambria Math" panose="02040503050406030204" pitchFamily="18" charset="0"/>
                        </a:rPr>
                        <m:t>)</m:t>
                      </m:r>
                    </m:oMath>
                  </m:oMathPara>
                </a14:m>
                <a:endParaRPr lang="en-US" sz="2100"/>
              </a:p>
            </p:txBody>
          </p:sp>
        </mc:Choice>
        <mc:Fallback xmlns="">
          <p:sp>
            <p:nvSpPr>
              <p:cNvPr id="2" name="TextBox 1">
                <a:extLst>
                  <a:ext uri="{FF2B5EF4-FFF2-40B4-BE49-F238E27FC236}">
                    <a16:creationId xmlns:a16="http://schemas.microsoft.com/office/drawing/2014/main" id="{2B929F43-A02B-3568-2EF4-34DA0DEBEAF0}"/>
                  </a:ext>
                </a:extLst>
              </p:cNvPr>
              <p:cNvSpPr txBox="1">
                <a:spLocks noRot="1" noChangeAspect="1" noMove="1" noResize="1" noEditPoints="1" noAdjustHandles="1" noChangeArrowheads="1" noChangeShapeType="1" noTextEdit="1"/>
              </p:cNvSpPr>
              <p:nvPr/>
            </p:nvSpPr>
            <p:spPr>
              <a:xfrm>
                <a:off x="13986042" y="11652308"/>
                <a:ext cx="4931270" cy="957378"/>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B2204CD-6E7E-7157-C660-7AFD935EBE19}"/>
                  </a:ext>
                </a:extLst>
              </p:cNvPr>
              <p:cNvSpPr txBox="1"/>
              <p:nvPr/>
            </p:nvSpPr>
            <p:spPr>
              <a:xfrm>
                <a:off x="3634202" y="14224505"/>
                <a:ext cx="6846618" cy="10600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50" i="1">
                              <a:latin typeface="Cambria Math" panose="02040503050406030204" pitchFamily="18" charset="0"/>
                            </a:rPr>
                          </m:ctrlPr>
                        </m:sSubPr>
                        <m:e>
                          <m:r>
                            <a:rPr lang="en-US" sz="2450" i="1">
                              <a:latin typeface="Cambria Math" panose="02040503050406030204" pitchFamily="18" charset="0"/>
                            </a:rPr>
                            <m:t>𝑉</m:t>
                          </m:r>
                        </m:e>
                        <m:sub>
                          <m:r>
                            <a:rPr lang="en-US" sz="2450" i="1">
                              <a:latin typeface="Cambria Math" panose="02040503050406030204" pitchFamily="18" charset="0"/>
                            </a:rPr>
                            <m:t>𝑐𝑟𝑦</m:t>
                          </m:r>
                        </m:sub>
                      </m:sSub>
                      <m:d>
                        <m:dPr>
                          <m:ctrlPr>
                            <a:rPr lang="en-US" sz="2450" i="1">
                              <a:latin typeface="Cambria Math" panose="02040503050406030204" pitchFamily="18" charset="0"/>
                            </a:rPr>
                          </m:ctrlPr>
                        </m:dPr>
                        <m:e>
                          <m:acc>
                            <m:accPr>
                              <m:chr m:val="⃑"/>
                              <m:ctrlPr>
                                <a:rPr lang="en-US" sz="2450" i="1">
                                  <a:latin typeface="Cambria Math" panose="02040503050406030204" pitchFamily="18" charset="0"/>
                                </a:rPr>
                              </m:ctrlPr>
                            </m:accPr>
                            <m:e>
                              <m:r>
                                <a:rPr lang="en-US" sz="2450" i="1">
                                  <a:latin typeface="Cambria Math" panose="02040503050406030204" pitchFamily="18" charset="0"/>
                                </a:rPr>
                                <m:t>𝑟</m:t>
                              </m:r>
                            </m:e>
                          </m:acc>
                        </m:e>
                      </m:d>
                      <m:r>
                        <a:rPr lang="en-US" sz="2450" i="1">
                          <a:latin typeface="Cambria Math" panose="02040503050406030204" pitchFamily="18" charset="0"/>
                        </a:rPr>
                        <m:t>=</m:t>
                      </m:r>
                      <m:nary>
                        <m:naryPr>
                          <m:chr m:val="∑"/>
                          <m:supHide m:val="on"/>
                          <m:ctrlPr>
                            <a:rPr lang="en-US" sz="2450" i="1">
                              <a:latin typeface="Cambria Math" panose="02040503050406030204" pitchFamily="18" charset="0"/>
                            </a:rPr>
                          </m:ctrlPr>
                        </m:naryPr>
                        <m:sub>
                          <m:r>
                            <m:rPr>
                              <m:brk m:alnAt="7"/>
                            </m:rPr>
                            <a:rPr lang="en-US" sz="2450" i="1">
                              <a:latin typeface="Cambria Math" panose="02040503050406030204" pitchFamily="18" charset="0"/>
                            </a:rPr>
                            <m:t>𝐵</m:t>
                          </m:r>
                        </m:sub>
                        <m:sup/>
                        <m:e>
                          <m:sSub>
                            <m:sSubPr>
                              <m:ctrlPr>
                                <a:rPr lang="en-US" sz="2450" i="1">
                                  <a:latin typeface="Cambria Math" panose="02040503050406030204" pitchFamily="18" charset="0"/>
                                </a:rPr>
                              </m:ctrlPr>
                            </m:sSubPr>
                            <m:e>
                              <m:r>
                                <a:rPr lang="en-US" sz="2450" i="1">
                                  <a:latin typeface="Cambria Math" panose="02040503050406030204" pitchFamily="18" charset="0"/>
                                </a:rPr>
                                <m:t>𝑉</m:t>
                              </m:r>
                            </m:e>
                            <m:sub>
                              <m:r>
                                <a:rPr lang="en-US" sz="2450" i="1">
                                  <a:latin typeface="Cambria Math" panose="02040503050406030204" pitchFamily="18" charset="0"/>
                                </a:rPr>
                                <m:t>𝐵</m:t>
                              </m:r>
                            </m:sub>
                          </m:sSub>
                          <m:d>
                            <m:dPr>
                              <m:ctrlPr>
                                <a:rPr lang="en-US" sz="2450" i="1">
                                  <a:latin typeface="Cambria Math" panose="02040503050406030204" pitchFamily="18" charset="0"/>
                                </a:rPr>
                              </m:ctrlPr>
                            </m:dPr>
                            <m:e>
                              <m:acc>
                                <m:accPr>
                                  <m:chr m:val="⃑"/>
                                  <m:ctrlPr>
                                    <a:rPr lang="en-US" sz="2450" i="1">
                                      <a:latin typeface="Cambria Math" panose="02040503050406030204" pitchFamily="18" charset="0"/>
                                    </a:rPr>
                                  </m:ctrlPr>
                                </m:accPr>
                                <m:e>
                                  <m:r>
                                    <a:rPr lang="en-US" sz="2450" i="1">
                                      <a:latin typeface="Cambria Math" panose="02040503050406030204" pitchFamily="18" charset="0"/>
                                    </a:rPr>
                                    <m:t>𝑟</m:t>
                                  </m:r>
                                </m:e>
                              </m:acc>
                              <m:r>
                                <a:rPr lang="en-US" sz="2450" i="1">
                                  <a:latin typeface="Cambria Math" panose="02040503050406030204" pitchFamily="18" charset="0"/>
                                </a:rPr>
                                <m:t>−</m:t>
                              </m:r>
                              <m:acc>
                                <m:accPr>
                                  <m:chr m:val="⃑"/>
                                  <m:ctrlPr>
                                    <a:rPr lang="en-US" sz="2450" i="1">
                                      <a:latin typeface="Cambria Math" panose="02040503050406030204" pitchFamily="18" charset="0"/>
                                    </a:rPr>
                                  </m:ctrlPr>
                                </m:accPr>
                                <m:e>
                                  <m:sSub>
                                    <m:sSubPr>
                                      <m:ctrlPr>
                                        <a:rPr lang="en-US" sz="2450" i="1">
                                          <a:latin typeface="Cambria Math" panose="02040503050406030204" pitchFamily="18" charset="0"/>
                                        </a:rPr>
                                      </m:ctrlPr>
                                    </m:sSubPr>
                                    <m:e>
                                      <m:r>
                                        <a:rPr lang="en-US" sz="2450" i="1">
                                          <a:latin typeface="Cambria Math" panose="02040503050406030204" pitchFamily="18" charset="0"/>
                                        </a:rPr>
                                        <m:t>𝑡</m:t>
                                      </m:r>
                                    </m:e>
                                    <m:sub>
                                      <m:r>
                                        <a:rPr lang="en-US" sz="2450" i="1">
                                          <a:latin typeface="Cambria Math" panose="02040503050406030204" pitchFamily="18" charset="0"/>
                                        </a:rPr>
                                        <m:t>𝐵</m:t>
                                      </m:r>
                                    </m:sub>
                                  </m:sSub>
                                </m:e>
                              </m:acc>
                            </m:e>
                          </m:d>
                          <m:r>
                            <a:rPr lang="en-US" sz="2450" i="1">
                              <a:latin typeface="Cambria Math" panose="02040503050406030204" pitchFamily="18" charset="0"/>
                            </a:rPr>
                            <m:t>,   </m:t>
                          </m:r>
                          <m:sSub>
                            <m:sSubPr>
                              <m:ctrlPr>
                                <a:rPr lang="en-US" sz="2450" i="1">
                                  <a:latin typeface="Cambria Math" panose="02040503050406030204" pitchFamily="18" charset="0"/>
                                </a:rPr>
                              </m:ctrlPr>
                            </m:sSubPr>
                            <m:e>
                              <m:r>
                                <a:rPr lang="en-US" sz="2450" i="1">
                                  <a:latin typeface="Cambria Math" panose="02040503050406030204" pitchFamily="18" charset="0"/>
                                </a:rPr>
                                <m:t>𝑉</m:t>
                              </m:r>
                            </m:e>
                            <m:sub>
                              <m:r>
                                <a:rPr lang="en-US" sz="2450" i="1">
                                  <a:latin typeface="Cambria Math" panose="02040503050406030204" pitchFamily="18" charset="0"/>
                                </a:rPr>
                                <m:t>𝐵</m:t>
                              </m:r>
                            </m:sub>
                          </m:sSub>
                          <m:d>
                            <m:dPr>
                              <m:ctrlPr>
                                <a:rPr lang="en-US" sz="2450" i="1">
                                  <a:latin typeface="Cambria Math" panose="02040503050406030204" pitchFamily="18" charset="0"/>
                                </a:rPr>
                              </m:ctrlPr>
                            </m:dPr>
                            <m:e>
                              <m:acc>
                                <m:accPr>
                                  <m:chr m:val="⃑"/>
                                  <m:ctrlPr>
                                    <a:rPr lang="en-US" sz="2450" i="1">
                                      <a:latin typeface="Cambria Math" panose="02040503050406030204" pitchFamily="18" charset="0"/>
                                    </a:rPr>
                                  </m:ctrlPr>
                                </m:accPr>
                                <m:e>
                                  <m:r>
                                    <a:rPr lang="en-US" sz="2450" i="1">
                                      <a:latin typeface="Cambria Math" panose="02040503050406030204" pitchFamily="18" charset="0"/>
                                    </a:rPr>
                                    <m:t>𝑟</m:t>
                                  </m:r>
                                </m:e>
                              </m:acc>
                            </m:e>
                          </m:d>
                          <m:r>
                            <a:rPr lang="en-US" sz="2450" i="1">
                              <a:latin typeface="Cambria Math" panose="02040503050406030204" pitchFamily="18" charset="0"/>
                            </a:rPr>
                            <m:t>=</m:t>
                          </m:r>
                          <m:nary>
                            <m:naryPr>
                              <m:chr m:val="∑"/>
                              <m:ctrlPr>
                                <a:rPr lang="en-US" sz="2450" i="1">
                                  <a:latin typeface="Cambria Math" panose="02040503050406030204" pitchFamily="18" charset="0"/>
                                </a:rPr>
                              </m:ctrlPr>
                            </m:naryPr>
                            <m:sub>
                              <m:r>
                                <a:rPr lang="en-US" sz="2450" i="1">
                                  <a:latin typeface="Cambria Math" panose="02040503050406030204" pitchFamily="18" charset="0"/>
                                </a:rPr>
                                <m:t>𝑖</m:t>
                              </m:r>
                              <m:r>
                                <a:rPr lang="en-US" sz="2450" i="1">
                                  <a:latin typeface="Cambria Math" panose="02040503050406030204" pitchFamily="18" charset="0"/>
                                </a:rPr>
                                <m:t>=1</m:t>
                              </m:r>
                            </m:sub>
                            <m:sup>
                              <m:sSub>
                                <m:sSubPr>
                                  <m:ctrlPr>
                                    <a:rPr lang="en-US" sz="2450" i="1">
                                      <a:latin typeface="Cambria Math" panose="02040503050406030204" pitchFamily="18" charset="0"/>
                                    </a:rPr>
                                  </m:ctrlPr>
                                </m:sSubPr>
                                <m:e>
                                  <m:r>
                                    <a:rPr lang="en-US" sz="2450" i="1">
                                      <a:latin typeface="Cambria Math" panose="02040503050406030204" pitchFamily="18" charset="0"/>
                                    </a:rPr>
                                    <m:t>𝑁</m:t>
                                  </m:r>
                                </m:e>
                                <m:sub>
                                  <m:r>
                                    <a:rPr lang="en-US" sz="2450" i="1">
                                      <a:latin typeface="Cambria Math" panose="02040503050406030204" pitchFamily="18" charset="0"/>
                                    </a:rPr>
                                    <m:t>𝐴</m:t>
                                  </m:r>
                                </m:sub>
                              </m:sSub>
                            </m:sup>
                            <m:e>
                              <m:sSub>
                                <m:sSubPr>
                                  <m:ctrlPr>
                                    <a:rPr lang="en-US" sz="2450" i="1">
                                      <a:latin typeface="Cambria Math" panose="02040503050406030204" pitchFamily="18" charset="0"/>
                                    </a:rPr>
                                  </m:ctrlPr>
                                </m:sSubPr>
                                <m:e>
                                  <m:r>
                                    <a:rPr lang="en-US" sz="2450" i="1">
                                      <a:latin typeface="Cambria Math" panose="02040503050406030204" pitchFamily="18" charset="0"/>
                                    </a:rPr>
                                    <m:t>𝐴</m:t>
                                  </m:r>
                                </m:e>
                                <m:sub>
                                  <m:r>
                                    <a:rPr lang="en-US" sz="2450" i="1">
                                      <a:latin typeface="Cambria Math" panose="02040503050406030204" pitchFamily="18" charset="0"/>
                                    </a:rPr>
                                    <m:t>𝑖</m:t>
                                  </m:r>
                                </m:sub>
                              </m:sSub>
                              <m:sSup>
                                <m:sSupPr>
                                  <m:ctrlPr>
                                    <a:rPr lang="en-US" sz="2450" i="1">
                                      <a:latin typeface="Cambria Math" panose="02040503050406030204" pitchFamily="18" charset="0"/>
                                    </a:rPr>
                                  </m:ctrlPr>
                                </m:sSupPr>
                                <m:e>
                                  <m:r>
                                    <a:rPr lang="en-US" sz="2450" i="1">
                                      <a:latin typeface="Cambria Math" panose="02040503050406030204" pitchFamily="18" charset="0"/>
                                    </a:rPr>
                                    <m:t>𝑒</m:t>
                                  </m:r>
                                </m:e>
                                <m:sup>
                                  <m:sSub>
                                    <m:sSubPr>
                                      <m:ctrlPr>
                                        <a:rPr lang="en-US" sz="2450" i="1">
                                          <a:latin typeface="Cambria Math" panose="02040503050406030204" pitchFamily="18" charset="0"/>
                                        </a:rPr>
                                      </m:ctrlPr>
                                    </m:sSubPr>
                                    <m:e>
                                      <m:r>
                                        <a:rPr lang="en-US" sz="2450" i="1">
                                          <a:latin typeface="Cambria Math" panose="02040503050406030204" pitchFamily="18" charset="0"/>
                                        </a:rPr>
                                        <m:t>−</m:t>
                                      </m:r>
                                      <m:r>
                                        <a:rPr lang="en-US" sz="2450" i="1">
                                          <a:latin typeface="Cambria Math" panose="02040503050406030204" pitchFamily="18" charset="0"/>
                                          <a:ea typeface="Cambria Math" panose="02040503050406030204" pitchFamily="18" charset="0"/>
                                        </a:rPr>
                                        <m:t>𝛼</m:t>
                                      </m:r>
                                    </m:e>
                                    <m:sub>
                                      <m:r>
                                        <a:rPr lang="en-US" sz="2450" i="1">
                                          <a:latin typeface="Cambria Math" panose="02040503050406030204" pitchFamily="18" charset="0"/>
                                        </a:rPr>
                                        <m:t>𝑖</m:t>
                                      </m:r>
                                    </m:sub>
                                  </m:sSub>
                                  <m:sSup>
                                    <m:sSupPr>
                                      <m:ctrlPr>
                                        <a:rPr lang="en-US" sz="2450" i="1">
                                          <a:latin typeface="Cambria Math" panose="02040503050406030204" pitchFamily="18" charset="0"/>
                                        </a:rPr>
                                      </m:ctrlPr>
                                    </m:sSupPr>
                                    <m:e>
                                      <m:r>
                                        <a:rPr lang="en-US" sz="2450" i="1">
                                          <a:latin typeface="Cambria Math" panose="02040503050406030204" pitchFamily="18" charset="0"/>
                                        </a:rPr>
                                        <m:t>𝑟</m:t>
                                      </m:r>
                                    </m:e>
                                    <m:sup>
                                      <m:r>
                                        <a:rPr lang="en-US" sz="2450" i="1">
                                          <a:latin typeface="Cambria Math" panose="02040503050406030204" pitchFamily="18" charset="0"/>
                                        </a:rPr>
                                        <m:t>2</m:t>
                                      </m:r>
                                    </m:sup>
                                  </m:sSup>
                                </m:sup>
                              </m:sSup>
                            </m:e>
                          </m:nary>
                        </m:e>
                      </m:nary>
                    </m:oMath>
                  </m:oMathPara>
                </a14:m>
                <a:endParaRPr lang="en-US" sz="2450">
                  <a:latin typeface="Californian FB" panose="0207040306080B030204" pitchFamily="18" charset="77"/>
                </a:endParaRPr>
              </a:p>
            </p:txBody>
          </p:sp>
        </mc:Choice>
        <mc:Fallback xmlns="">
          <p:sp>
            <p:nvSpPr>
              <p:cNvPr id="3" name="TextBox 2">
                <a:extLst>
                  <a:ext uri="{FF2B5EF4-FFF2-40B4-BE49-F238E27FC236}">
                    <a16:creationId xmlns:a16="http://schemas.microsoft.com/office/drawing/2014/main" id="{7B2204CD-6E7E-7157-C660-7AFD935EBE19}"/>
                  </a:ext>
                </a:extLst>
              </p:cNvPr>
              <p:cNvSpPr txBox="1">
                <a:spLocks noRot="1" noChangeAspect="1" noMove="1" noResize="1" noEditPoints="1" noAdjustHandles="1" noChangeArrowheads="1" noChangeShapeType="1" noTextEdit="1"/>
              </p:cNvSpPr>
              <p:nvPr/>
            </p:nvSpPr>
            <p:spPr>
              <a:xfrm>
                <a:off x="3634202" y="14224505"/>
                <a:ext cx="6846618" cy="1060098"/>
              </a:xfrm>
              <a:prstGeom prst="rect">
                <a:avLst/>
              </a:prstGeom>
              <a:blipFill>
                <a:blip r:embed="rId29"/>
                <a:stretch>
                  <a:fillRect/>
                </a:stretch>
              </a:blipFill>
            </p:spPr>
            <p:txBody>
              <a:bodyPr/>
              <a:lstStyle/>
              <a:p>
                <a:r>
                  <a:rPr lang="en-US">
                    <a:noFill/>
                  </a:rPr>
                  <a:t> </a:t>
                </a:r>
              </a:p>
            </p:txBody>
          </p:sp>
        </mc:Fallback>
      </mc:AlternateContent>
      <p:pic>
        <p:nvPicPr>
          <p:cNvPr id="62" name="Picture 61">
            <a:extLst>
              <a:ext uri="{FF2B5EF4-FFF2-40B4-BE49-F238E27FC236}">
                <a16:creationId xmlns:a16="http://schemas.microsoft.com/office/drawing/2014/main" id="{600BA0C1-37E0-8074-2C13-1A67763AA53B}"/>
              </a:ext>
            </a:extLst>
          </p:cNvPr>
          <p:cNvPicPr>
            <a:picLocks noChangeAspect="1"/>
          </p:cNvPicPr>
          <p:nvPr/>
        </p:nvPicPr>
        <p:blipFill rotWithShape="1">
          <a:blip r:embed="rId30"/>
          <a:srcRect l="-2755" t="67" r="64470" b="83054"/>
          <a:stretch/>
        </p:blipFill>
        <p:spPr>
          <a:xfrm>
            <a:off x="12511267" y="21220449"/>
            <a:ext cx="13083949" cy="6501873"/>
          </a:xfrm>
          <a:prstGeom prst="rect">
            <a:avLst/>
          </a:prstGeom>
        </p:spPr>
      </p:pic>
      <p:sp>
        <p:nvSpPr>
          <p:cNvPr id="139" name="Rounded Rectangle 138">
            <a:extLst>
              <a:ext uri="{FF2B5EF4-FFF2-40B4-BE49-F238E27FC236}">
                <a16:creationId xmlns:a16="http://schemas.microsoft.com/office/drawing/2014/main" id="{7D1BA23D-93EA-7E31-EAA4-30743BCF1284}"/>
              </a:ext>
            </a:extLst>
          </p:cNvPr>
          <p:cNvSpPr/>
          <p:nvPr/>
        </p:nvSpPr>
        <p:spPr>
          <a:xfrm>
            <a:off x="30189587" y="13028211"/>
            <a:ext cx="6211761" cy="2290512"/>
          </a:xfrm>
          <a:prstGeom prst="round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112" name="Picture 111">
            <a:extLst>
              <a:ext uri="{FF2B5EF4-FFF2-40B4-BE49-F238E27FC236}">
                <a16:creationId xmlns:a16="http://schemas.microsoft.com/office/drawing/2014/main" id="{A489950A-D6E2-6104-5565-1FE30B50670C}"/>
              </a:ext>
            </a:extLst>
          </p:cNvPr>
          <p:cNvPicPr>
            <a:picLocks noChangeAspect="1"/>
          </p:cNvPicPr>
          <p:nvPr/>
        </p:nvPicPr>
        <p:blipFill>
          <a:blip r:embed="rId31"/>
          <a:stretch>
            <a:fillRect/>
          </a:stretch>
        </p:blipFill>
        <p:spPr>
          <a:xfrm>
            <a:off x="13810126" y="4818720"/>
            <a:ext cx="10349517" cy="4486270"/>
          </a:xfrm>
          <a:prstGeom prst="rect">
            <a:avLst/>
          </a:prstGeom>
        </p:spPr>
      </p:pic>
      <p:pic>
        <p:nvPicPr>
          <p:cNvPr id="10" name="Picture 9" descr="A white text with black numbers&#10;&#10;Description automatically generated">
            <a:extLst>
              <a:ext uri="{FF2B5EF4-FFF2-40B4-BE49-F238E27FC236}">
                <a16:creationId xmlns:a16="http://schemas.microsoft.com/office/drawing/2014/main" id="{CF973E89-8A5E-A0DA-91D4-C5190613A24A}"/>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0478448" y="13215118"/>
            <a:ext cx="5634038" cy="1978025"/>
          </a:xfrm>
          <a:prstGeom prst="rect">
            <a:avLst/>
          </a:prstGeom>
        </p:spPr>
      </p:pic>
      <p:pic>
        <p:nvPicPr>
          <p:cNvPr id="13" name="Picture 12" descr="A graph with a circle and dots&#10;&#10;Description automatically generated">
            <a:extLst>
              <a:ext uri="{FF2B5EF4-FFF2-40B4-BE49-F238E27FC236}">
                <a16:creationId xmlns:a16="http://schemas.microsoft.com/office/drawing/2014/main" id="{D66706F1-EDD3-38D3-856D-E4FC866FBBB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6002443" y="16732680"/>
            <a:ext cx="2623374" cy="2631810"/>
          </a:xfrm>
          <a:prstGeom prst="rect">
            <a:avLst/>
          </a:prstGeom>
        </p:spPr>
      </p:pic>
      <p:pic>
        <p:nvPicPr>
          <p:cNvPr id="15" name="Picture 14" descr="A diagram of a circle with dots and arrows&#10;&#10;Description automatically generated">
            <a:extLst>
              <a:ext uri="{FF2B5EF4-FFF2-40B4-BE49-F238E27FC236}">
                <a16:creationId xmlns:a16="http://schemas.microsoft.com/office/drawing/2014/main" id="{0A7BA259-8091-9AA4-21D5-BEEFEAC91B44}"/>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8622277" y="16732681"/>
            <a:ext cx="2623374" cy="2631810"/>
          </a:xfrm>
          <a:prstGeom prst="rect">
            <a:avLst/>
          </a:prstGeom>
        </p:spPr>
      </p:pic>
      <p:pic>
        <p:nvPicPr>
          <p:cNvPr id="17" name="Picture 16" descr="A diagram of a circle with red and blue dots&#10;&#10;Description automatically generated">
            <a:extLst>
              <a:ext uri="{FF2B5EF4-FFF2-40B4-BE49-F238E27FC236}">
                <a16:creationId xmlns:a16="http://schemas.microsoft.com/office/drawing/2014/main" id="{9B8B7098-4A02-339F-81DD-F2EDF651456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861945" y="16732681"/>
            <a:ext cx="2623374" cy="2631810"/>
          </a:xfrm>
          <a:prstGeom prst="rect">
            <a:avLst/>
          </a:prstGeom>
        </p:spPr>
      </p:pic>
      <p:pic>
        <p:nvPicPr>
          <p:cNvPr id="19" name="Picture 18" descr="A graph of a diagram&#10;&#10;Description automatically generated">
            <a:extLst>
              <a:ext uri="{FF2B5EF4-FFF2-40B4-BE49-F238E27FC236}">
                <a16:creationId xmlns:a16="http://schemas.microsoft.com/office/drawing/2014/main" id="{5745533B-9ED5-2D57-D3B2-45508BB3D573}"/>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1238570" y="16732681"/>
            <a:ext cx="2623374" cy="2631810"/>
          </a:xfrm>
          <a:prstGeom prst="rect">
            <a:avLst/>
          </a:prstGeom>
        </p:spPr>
      </p:pic>
      <p:sp>
        <p:nvSpPr>
          <p:cNvPr id="22" name="TextBox 21">
            <a:extLst>
              <a:ext uri="{FF2B5EF4-FFF2-40B4-BE49-F238E27FC236}">
                <a16:creationId xmlns:a16="http://schemas.microsoft.com/office/drawing/2014/main" id="{5C020127-37CA-845E-10D6-B73E0B89600A}"/>
              </a:ext>
            </a:extLst>
          </p:cNvPr>
          <p:cNvSpPr txBox="1"/>
          <p:nvPr/>
        </p:nvSpPr>
        <p:spPr>
          <a:xfrm>
            <a:off x="26289568" y="25845736"/>
            <a:ext cx="10384977" cy="1815882"/>
          </a:xfrm>
          <a:prstGeom prst="rect">
            <a:avLst/>
          </a:prstGeom>
          <a:noFill/>
        </p:spPr>
        <p:txBody>
          <a:bodyPr wrap="square" rtlCol="0">
            <a:spAutoFit/>
          </a:bodyPr>
          <a:lstStyle/>
          <a:p>
            <a:r>
              <a:rPr lang="en-US" sz="1400" dirty="0">
                <a:solidFill>
                  <a:srgbClr val="000000"/>
                </a:solidFill>
                <a:latin typeface="+mj-lt"/>
              </a:rPr>
              <a:t>[1]Fiedler L, Modine NA, </a:t>
            </a:r>
            <a:r>
              <a:rPr lang="en-US" sz="1400" dirty="0" err="1">
                <a:solidFill>
                  <a:srgbClr val="000000"/>
                </a:solidFill>
                <a:latin typeface="+mj-lt"/>
              </a:rPr>
              <a:t>Schmerler</a:t>
            </a:r>
            <a:r>
              <a:rPr lang="en-US" sz="1400" dirty="0">
                <a:solidFill>
                  <a:srgbClr val="000000"/>
                </a:solidFill>
                <a:latin typeface="+mj-lt"/>
              </a:rPr>
              <a:t> S, Vogel DJ, Popoola GA, Scale with Machine Learning. </a:t>
            </a:r>
            <a:r>
              <a:rPr lang="en-US" sz="1400" dirty="0" err="1">
                <a:solidFill>
                  <a:srgbClr val="000000"/>
                </a:solidFill>
                <a:latin typeface="+mj-lt"/>
              </a:rPr>
              <a:t>arXiv</a:t>
            </a:r>
            <a:r>
              <a:rPr lang="en-US" sz="1400" dirty="0">
                <a:solidFill>
                  <a:srgbClr val="000000"/>
                </a:solidFill>
                <a:latin typeface="+mj-lt"/>
              </a:rPr>
              <a:t>;. Available from: </a:t>
            </a:r>
            <a:r>
              <a:rPr lang="en-US" sz="1400" dirty="0">
                <a:solidFill>
                  <a:srgbClr val="000000"/>
                </a:solidFill>
                <a:latin typeface="+mj-lt"/>
                <a:hlinkClick r:id="rId37"/>
              </a:rPr>
              <a:t>http://arxiv.org/abs/2210.11343</a:t>
            </a:r>
            <a:r>
              <a:rPr lang="en-US" sz="1400" dirty="0">
                <a:solidFill>
                  <a:srgbClr val="000000"/>
                </a:solidFill>
                <a:latin typeface="+mj-lt"/>
              </a:rPr>
              <a:t>.</a:t>
            </a:r>
          </a:p>
          <a:p>
            <a:r>
              <a:rPr lang="en-US" sz="1400" dirty="0">
                <a:solidFill>
                  <a:srgbClr val="000000"/>
                </a:solidFill>
                <a:latin typeface="+mj-lt"/>
              </a:rPr>
              <a:t>[2] Ching, W.-Y., &amp; Rulis, P. (2012). Basic Theory and Techniques of the OLCAO Method. In A. </a:t>
            </a:r>
            <a:r>
              <a:rPr lang="en-US" sz="1400" dirty="0" err="1">
                <a:solidFill>
                  <a:srgbClr val="000000"/>
                </a:solidFill>
                <a:latin typeface="+mj-lt"/>
              </a:rPr>
              <a:t>Zunger</a:t>
            </a:r>
            <a:r>
              <a:rPr lang="en-US" sz="1400" dirty="0">
                <a:solidFill>
                  <a:srgbClr val="000000"/>
                </a:solidFill>
                <a:latin typeface="+mj-lt"/>
              </a:rPr>
              <a:t> (Ed.), Modern Methods of Crystal Structure Prediction (pp. 61-83). Oxford University Press.</a:t>
            </a:r>
            <a:r>
              <a:rPr lang="en-US" sz="1400" dirty="0">
                <a:solidFill>
                  <a:srgbClr val="000000"/>
                </a:solidFill>
                <a:latin typeface="+mj-lt"/>
                <a:hlinkClick r:id="rId38"/>
              </a:rPr>
              <a:t> </a:t>
            </a:r>
            <a:r>
              <a:rPr lang="en-US" sz="1400" u="sng" dirty="0">
                <a:solidFill>
                  <a:srgbClr val="1155CC"/>
                </a:solidFill>
                <a:latin typeface="+mj-lt"/>
                <a:hlinkClick r:id="rId38"/>
              </a:rPr>
              <a:t>https://doi.org/10.1093/acprof:oso/9780199575800.003.0003</a:t>
            </a:r>
            <a:endParaRPr lang="en-US" sz="1400" u="sng" dirty="0">
              <a:solidFill>
                <a:srgbClr val="1155CC"/>
              </a:solidFill>
              <a:latin typeface="+mj-lt"/>
            </a:endParaRPr>
          </a:p>
          <a:p>
            <a:r>
              <a:rPr lang="en-US" sz="1400" dirty="0">
                <a:latin typeface="+mj-lt"/>
                <a:cs typeface="Calibri"/>
              </a:rPr>
              <a:t>3] Bart ́ok AP, Payne MC, Kondor R, Cs ́</a:t>
            </a:r>
            <a:r>
              <a:rPr lang="en-US" sz="1400" dirty="0" err="1">
                <a:latin typeface="+mj-lt"/>
                <a:cs typeface="Calibri"/>
              </a:rPr>
              <a:t>anyi</a:t>
            </a:r>
            <a:r>
              <a:rPr lang="en-US" sz="1400" dirty="0">
                <a:latin typeface="+mj-lt"/>
                <a:cs typeface="Calibri"/>
              </a:rPr>
              <a:t> G. Gaussian Approximation Potentials: The Accuracy of Quantum Mechanics, Without the Electrons;104(13):136403. Available from: </a:t>
            </a:r>
            <a:r>
              <a:rPr lang="en-US" sz="1400" dirty="0">
                <a:latin typeface="+mj-lt"/>
                <a:cs typeface="Calibri"/>
                <a:hlinkClick r:id="rId39"/>
              </a:rPr>
              <a:t>http://arxiv.org/abs/0910.1019</a:t>
            </a:r>
            <a:endParaRPr lang="en-US" sz="1400" dirty="0">
              <a:latin typeface="+mj-lt"/>
              <a:cs typeface="Calibri"/>
            </a:endParaRPr>
          </a:p>
          <a:p>
            <a:r>
              <a:rPr lang="en-US" sz="1400" dirty="0">
                <a:latin typeface="+mj-lt"/>
              </a:rPr>
              <a:t>[4] Thompson AP, </a:t>
            </a:r>
            <a:r>
              <a:rPr lang="en-US" sz="1400" dirty="0" err="1">
                <a:latin typeface="+mj-lt"/>
              </a:rPr>
              <a:t>Swiler</a:t>
            </a:r>
            <a:r>
              <a:rPr lang="en-US" sz="1400" dirty="0">
                <a:latin typeface="+mj-lt"/>
              </a:rPr>
              <a:t> LP, Trott CR, </a:t>
            </a:r>
            <a:r>
              <a:rPr lang="en-US" sz="1400" dirty="0" err="1">
                <a:latin typeface="+mj-lt"/>
              </a:rPr>
              <a:t>Foiles</a:t>
            </a:r>
            <a:r>
              <a:rPr lang="en-US" sz="1400" dirty="0">
                <a:latin typeface="+mj-lt"/>
              </a:rPr>
              <a:t> SM, Tucker GJ. A Spectral Analysis Method for Automated Generation of Quantum-Accurate Interatomic Potentials;285:316-30. Available from: </a:t>
            </a:r>
            <a:r>
              <a:rPr lang="en-US" sz="1400" dirty="0">
                <a:latin typeface="+mj-lt"/>
                <a:hlinkClick r:id="rId40"/>
              </a:rPr>
              <a:t>http://arxiv.org/abs/1409.3880</a:t>
            </a:r>
            <a:r>
              <a:rPr lang="en-US" sz="1400" dirty="0">
                <a:latin typeface="+mj-lt"/>
              </a:rPr>
              <a:t>.</a:t>
            </a:r>
          </a:p>
        </p:txBody>
      </p:sp>
      <p:sp>
        <p:nvSpPr>
          <p:cNvPr id="24" name="TextBox 23">
            <a:extLst>
              <a:ext uri="{FF2B5EF4-FFF2-40B4-BE49-F238E27FC236}">
                <a16:creationId xmlns:a16="http://schemas.microsoft.com/office/drawing/2014/main" id="{10089D93-95D5-CEC9-595C-FA7761180276}"/>
              </a:ext>
            </a:extLst>
          </p:cNvPr>
          <p:cNvSpPr txBox="1"/>
          <p:nvPr/>
        </p:nvSpPr>
        <p:spPr>
          <a:xfrm>
            <a:off x="26997609" y="7759169"/>
            <a:ext cx="505267" cy="361637"/>
          </a:xfrm>
          <a:prstGeom prst="rect">
            <a:avLst/>
          </a:prstGeom>
          <a:noFill/>
        </p:spPr>
        <p:txBody>
          <a:bodyPr wrap="none" rtlCol="0">
            <a:spAutoFit/>
          </a:bodyPr>
          <a:lstStyle/>
          <a:p>
            <a:r>
              <a:rPr lang="en-US" sz="1750">
                <a:latin typeface="Californian FB" panose="0207040306080B030204" pitchFamily="18" charset="77"/>
              </a:rPr>
              <a:t>(A)</a:t>
            </a:r>
          </a:p>
        </p:txBody>
      </p:sp>
      <p:sp>
        <p:nvSpPr>
          <p:cNvPr id="26" name="TextBox 25">
            <a:extLst>
              <a:ext uri="{FF2B5EF4-FFF2-40B4-BE49-F238E27FC236}">
                <a16:creationId xmlns:a16="http://schemas.microsoft.com/office/drawing/2014/main" id="{4A4820F1-C469-CC9C-AFA7-1396475457BA}"/>
              </a:ext>
            </a:extLst>
          </p:cNvPr>
          <p:cNvSpPr txBox="1"/>
          <p:nvPr/>
        </p:nvSpPr>
        <p:spPr>
          <a:xfrm>
            <a:off x="29588655" y="7733042"/>
            <a:ext cx="906828" cy="361637"/>
          </a:xfrm>
          <a:prstGeom prst="rect">
            <a:avLst/>
          </a:prstGeom>
          <a:noFill/>
        </p:spPr>
        <p:txBody>
          <a:bodyPr wrap="square">
            <a:spAutoFit/>
          </a:bodyPr>
          <a:lstStyle/>
          <a:p>
            <a:r>
              <a:rPr lang="en-US" sz="1750">
                <a:latin typeface="Californian FB" panose="0207040306080B030204" pitchFamily="18" charset="77"/>
              </a:rPr>
              <a:t>(B)</a:t>
            </a:r>
          </a:p>
        </p:txBody>
      </p:sp>
      <p:sp>
        <p:nvSpPr>
          <p:cNvPr id="31" name="TextBox 30">
            <a:extLst>
              <a:ext uri="{FF2B5EF4-FFF2-40B4-BE49-F238E27FC236}">
                <a16:creationId xmlns:a16="http://schemas.microsoft.com/office/drawing/2014/main" id="{72848F26-487A-CA58-6997-31CE5CDB2982}"/>
              </a:ext>
            </a:extLst>
          </p:cNvPr>
          <p:cNvSpPr txBox="1"/>
          <p:nvPr/>
        </p:nvSpPr>
        <p:spPr>
          <a:xfrm>
            <a:off x="33803175" y="7610835"/>
            <a:ext cx="1972258" cy="361637"/>
          </a:xfrm>
          <a:prstGeom prst="rect">
            <a:avLst/>
          </a:prstGeom>
          <a:noFill/>
        </p:spPr>
        <p:txBody>
          <a:bodyPr wrap="square">
            <a:spAutoFit/>
          </a:bodyPr>
          <a:lstStyle/>
          <a:p>
            <a:r>
              <a:rPr lang="en-US" sz="1750">
                <a:latin typeface="Californian FB" panose="0207040306080B030204" pitchFamily="18" charset="77"/>
              </a:rPr>
              <a:t>(C)</a:t>
            </a:r>
          </a:p>
        </p:txBody>
      </p:sp>
      <p:sp>
        <p:nvSpPr>
          <p:cNvPr id="34" name="TextBox 33">
            <a:extLst>
              <a:ext uri="{FF2B5EF4-FFF2-40B4-BE49-F238E27FC236}">
                <a16:creationId xmlns:a16="http://schemas.microsoft.com/office/drawing/2014/main" id="{B2578A30-3E50-716E-9E72-BC5CD643B08D}"/>
              </a:ext>
            </a:extLst>
          </p:cNvPr>
          <p:cNvSpPr txBox="1"/>
          <p:nvPr/>
        </p:nvSpPr>
        <p:spPr>
          <a:xfrm>
            <a:off x="28374572" y="10433887"/>
            <a:ext cx="510076" cy="361637"/>
          </a:xfrm>
          <a:prstGeom prst="rect">
            <a:avLst/>
          </a:prstGeom>
          <a:noFill/>
        </p:spPr>
        <p:txBody>
          <a:bodyPr wrap="none" rtlCol="0">
            <a:spAutoFit/>
          </a:bodyPr>
          <a:lstStyle/>
          <a:p>
            <a:r>
              <a:rPr lang="en-US" sz="1750">
                <a:latin typeface="Californian FB" panose="0207040306080B030204" pitchFamily="18" charset="77"/>
              </a:rPr>
              <a:t>(D)</a:t>
            </a:r>
          </a:p>
        </p:txBody>
      </p:sp>
      <p:sp>
        <p:nvSpPr>
          <p:cNvPr id="35" name="TextBox 34">
            <a:extLst>
              <a:ext uri="{FF2B5EF4-FFF2-40B4-BE49-F238E27FC236}">
                <a16:creationId xmlns:a16="http://schemas.microsoft.com/office/drawing/2014/main" id="{10B63625-0A24-5A29-FFCD-5C50774AA29E}"/>
              </a:ext>
            </a:extLst>
          </p:cNvPr>
          <p:cNvSpPr txBox="1"/>
          <p:nvPr/>
        </p:nvSpPr>
        <p:spPr>
          <a:xfrm>
            <a:off x="30999323" y="10421035"/>
            <a:ext cx="486030" cy="361637"/>
          </a:xfrm>
          <a:prstGeom prst="rect">
            <a:avLst/>
          </a:prstGeom>
          <a:noFill/>
        </p:spPr>
        <p:txBody>
          <a:bodyPr wrap="none" rtlCol="0">
            <a:spAutoFit/>
          </a:bodyPr>
          <a:lstStyle/>
          <a:p>
            <a:r>
              <a:rPr lang="en-US" sz="1750">
                <a:latin typeface="Californian FB" panose="0207040306080B030204" pitchFamily="18" charset="77"/>
              </a:rPr>
              <a:t>(E)</a:t>
            </a:r>
          </a:p>
        </p:txBody>
      </p:sp>
      <p:sp>
        <p:nvSpPr>
          <p:cNvPr id="36" name="TextBox 35">
            <a:extLst>
              <a:ext uri="{FF2B5EF4-FFF2-40B4-BE49-F238E27FC236}">
                <a16:creationId xmlns:a16="http://schemas.microsoft.com/office/drawing/2014/main" id="{95E2C733-8008-6847-29D1-82A1EADCEA63}"/>
              </a:ext>
            </a:extLst>
          </p:cNvPr>
          <p:cNvSpPr txBox="1"/>
          <p:nvPr/>
        </p:nvSpPr>
        <p:spPr>
          <a:xfrm>
            <a:off x="33901846" y="10418767"/>
            <a:ext cx="484428" cy="361637"/>
          </a:xfrm>
          <a:prstGeom prst="rect">
            <a:avLst/>
          </a:prstGeom>
          <a:noFill/>
        </p:spPr>
        <p:txBody>
          <a:bodyPr wrap="none" rtlCol="0">
            <a:spAutoFit/>
          </a:bodyPr>
          <a:lstStyle/>
          <a:p>
            <a:r>
              <a:rPr lang="en-US" sz="1750">
                <a:latin typeface="Californian FB" panose="0207040306080B030204" pitchFamily="18" charset="77"/>
              </a:rPr>
              <a:t>(F)</a:t>
            </a:r>
          </a:p>
        </p:txBody>
      </p:sp>
      <p:sp>
        <p:nvSpPr>
          <p:cNvPr id="4" name="TextBox 3">
            <a:extLst>
              <a:ext uri="{FF2B5EF4-FFF2-40B4-BE49-F238E27FC236}">
                <a16:creationId xmlns:a16="http://schemas.microsoft.com/office/drawing/2014/main" id="{3520BD9B-28AC-D701-338F-A187F91377AE}"/>
              </a:ext>
            </a:extLst>
          </p:cNvPr>
          <p:cNvSpPr txBox="1"/>
          <p:nvPr/>
        </p:nvSpPr>
        <p:spPr>
          <a:xfrm>
            <a:off x="25957961" y="20632768"/>
            <a:ext cx="10537165" cy="5941498"/>
          </a:xfrm>
          <a:prstGeom prst="rect">
            <a:avLst/>
          </a:prstGeom>
          <a:noFill/>
        </p:spPr>
        <p:txBody>
          <a:bodyPr rot="0" spcFirstLastPara="0" vertOverflow="overflow" horzOverflow="overflow" vert="horz" wrap="square" lIns="80010" tIns="40005" rIns="80010" bIns="40005" numCol="1" spcCol="0" rtlCol="0" fromWordArt="0" anchor="t" anchorCtr="0" forceAA="0" compatLnSpc="1">
            <a:prstTxWarp prst="textNoShape">
              <a:avLst/>
            </a:prstTxWarp>
            <a:spAutoFit/>
          </a:bodyPr>
          <a:lstStyle/>
          <a:p>
            <a:pPr algn="just"/>
            <a:r>
              <a:rPr lang="en-US" sz="2100" dirty="0">
                <a:latin typeface="+mj-lt"/>
              </a:rPr>
              <a:t>In this work, we developed a computer program to automatically generate bispectrum components for a single-element system in a periodic unit cell. We investigated the symmetric properties of the bispectrum components, which align with the proof established in Ref. [4]. However, further development and testing of the program are necessary before it can be applied to multiple-element systems. A key challenge lies in extending the expansion density function to include proper weighting for different elements.</a:t>
            </a:r>
          </a:p>
          <a:p>
            <a:pPr algn="just"/>
            <a:endParaRPr lang="en-US" sz="2100" dirty="0">
              <a:latin typeface="+mj-lt"/>
            </a:endParaRPr>
          </a:p>
          <a:p>
            <a:pPr algn="just"/>
            <a:r>
              <a:rPr lang="en-US" sz="2100" dirty="0">
                <a:latin typeface="+mj-lt"/>
              </a:rPr>
              <a:t>Now that the bispectrum component has been computed for single element systems, the next step will be to develop an appropriate ML model to link the bispectrum component and the OLCAO potential function coefficients. Without careful and detailed understanding of the ML model, the accuracy of the ML potential for OLCAO will be limited. The proposed framework is based on techniques developed for computer vision whereby the local, medium-range, and long-range (global) properties are encoded as input descriptors for each atom. While in most cases, electrons are “short-sighted”, the proposed method could address novel long range electronic structure properties.</a:t>
            </a:r>
          </a:p>
          <a:p>
            <a:pPr algn="just"/>
            <a:endParaRPr lang="en-US" sz="6584" dirty="0"/>
          </a:p>
        </p:txBody>
      </p:sp>
      <p:sp>
        <p:nvSpPr>
          <p:cNvPr id="43" name="TextBox 42">
            <a:extLst>
              <a:ext uri="{FF2B5EF4-FFF2-40B4-BE49-F238E27FC236}">
                <a16:creationId xmlns:a16="http://schemas.microsoft.com/office/drawing/2014/main" id="{B4E544D5-5904-ADF8-8278-C21B02883A31}"/>
              </a:ext>
            </a:extLst>
          </p:cNvPr>
          <p:cNvSpPr txBox="1"/>
          <p:nvPr/>
        </p:nvSpPr>
        <p:spPr>
          <a:xfrm>
            <a:off x="16526382" y="27445260"/>
            <a:ext cx="5674959" cy="415498"/>
          </a:xfrm>
          <a:prstGeom prst="rect">
            <a:avLst/>
          </a:prstGeom>
          <a:noFill/>
        </p:spPr>
        <p:txBody>
          <a:bodyPr wrap="square">
            <a:spAutoFit/>
          </a:bodyPr>
          <a:lstStyle/>
          <a:p>
            <a:r>
              <a:rPr lang="en-US" sz="2100" dirty="0">
                <a:latin typeface="Calibri" panose="020F0502020204030204" pitchFamily="34" charset="0"/>
                <a:cs typeface="Calibri" panose="020F0502020204030204" pitchFamily="34" charset="0"/>
              </a:rPr>
              <a:t>Figure 4: Bispectrum calculation framework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324CC2E-C767-443F-B50A-367093DA1FA4}">
  <we:reference id="WA200002290" version="1.0.0.3" store="en-US" storeType="omex"/>
  <we:alternateReferences/>
  <we:properties>
    <we:property name="sidebarState" value="&quot;[true,true,true,true]&quot;"/>
    <we:property name="userEmail" value="&quot;dtht2d@gmail.com&quot;"/>
    <we:property name="anonymousId" value="&quot;9e35753ad33f1625fab109b4a&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Flow</Template>
  <TotalTime>10152</TotalTime>
  <Words>1357</Words>
  <Application>Microsoft Macintosh PowerPoint</Application>
  <PresentationFormat>Custom</PresentationFormat>
  <Paragraphs>87</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Calibri</vt:lpstr>
      <vt:lpstr>Californian FB</vt:lpstr>
      <vt:lpstr>Cambria Math</vt:lpstr>
      <vt:lpstr>Constantia</vt:lpstr>
      <vt:lpstr>Helvetica</vt:lpstr>
      <vt:lpstr>Lustria</vt:lpstr>
      <vt:lpstr>Wingdings 2</vt:lpstr>
      <vt:lpstr>Flow</vt:lpstr>
      <vt:lpstr>Graph</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Services</dc:creator>
  <cp:lastModifiedBy>Hoang, Duong (UMKC-Student)</cp:lastModifiedBy>
  <cp:revision>166</cp:revision>
  <cp:lastPrinted>2011-06-30T16:39:37Z</cp:lastPrinted>
  <dcterms:created xsi:type="dcterms:W3CDTF">2011-06-16T02:43:25Z</dcterms:created>
  <dcterms:modified xsi:type="dcterms:W3CDTF">2023-07-20T02:23:40Z</dcterms:modified>
</cp:coreProperties>
</file>