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Lst>
  <p:sldSz cy="32918400" cx="43891200"/>
  <p:notesSz cx="7010400" cy="9296400"/>
  <p:embeddedFontLst>
    <p:embeddedFont>
      <p:font typeface="Constantia"/>
      <p:regular r:id="rId7"/>
      <p:bold r:id="rId8"/>
      <p:italic r:id="rId9"/>
      <p:boldItalic r:id="rId10"/>
    </p:embeddedFont>
    <p:embeddedFont>
      <p:font typeface="Helvetica Neue"/>
      <p:regular r:id="rId11"/>
      <p:bold r:id="rId12"/>
      <p:italic r:id="rId13"/>
      <p:boldItalic r:id="rId14"/>
    </p:embeddedFont>
    <p:embeddedFont>
      <p:font typeface="Lustria"/>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Constanti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onstantia-regular.fntdata"/><Relationship Id="rId8" Type="http://schemas.openxmlformats.org/officeDocument/2006/relationships/font" Target="fonts/Constantia-bold.fntdata"/><Relationship Id="rId11" Type="http://schemas.openxmlformats.org/officeDocument/2006/relationships/font" Target="fonts/HelveticaNeue-regular.fntdata"/><Relationship Id="rId10" Type="http://schemas.openxmlformats.org/officeDocument/2006/relationships/font" Target="fonts/Constantia-boldItalic.fntdata"/><Relationship Id="rId13" Type="http://schemas.openxmlformats.org/officeDocument/2006/relationships/font" Target="fonts/HelveticaNeue-italic.fntdata"/><Relationship Id="rId12" Type="http://schemas.openxmlformats.org/officeDocument/2006/relationships/font" Target="fonts/HelveticaNeue-bold.fntdata"/><Relationship Id="rId15" Type="http://schemas.openxmlformats.org/officeDocument/2006/relationships/font" Target="fonts/Lustria-regular.fntdata"/><Relationship Id="rId14" Type="http://schemas.openxmlformats.org/officeDocument/2006/relationships/font" Target="fonts/HelveticaNeu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43891" y="2651750"/>
            <a:ext cx="43935093" cy="2756761"/>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18181">
                  <a:alpha val="44705"/>
                </a:srgbClr>
              </a:gs>
              <a:gs pos="100000">
                <a:srgbClr val="878787">
                  <a:alpha val="54901"/>
                </a:srgbClr>
              </a:gs>
            </a:gsLst>
            <a:lin ang="5400012" scaled="0"/>
          </a:gradFill>
          <a:ln>
            <a:noFill/>
          </a:ln>
        </p:spPr>
        <p:txBody>
          <a:bodyPr anchorCtr="0" anchor="t" bIns="219400" lIns="438800" spcFirstLastPara="1" rIns="438800" wrap="square" tIns="219400">
            <a:noAutofit/>
          </a:bodyPr>
          <a:lstStyle/>
          <a:p>
            <a:pPr indent="0" lvl="0" marL="0" marR="0" rtl="0" algn="l">
              <a:spcBef>
                <a:spcPts val="0"/>
              </a:spcBef>
              <a:spcAft>
                <a:spcPts val="0"/>
              </a:spcAft>
              <a:buNone/>
            </a:pPr>
            <a:r>
              <a:t/>
            </a:r>
            <a:endParaRPr b="0" i="0" sz="8600" u="none" cap="none" strike="noStrike">
              <a:solidFill>
                <a:schemeClr val="dk1"/>
              </a:solidFill>
              <a:latin typeface="Constantia"/>
              <a:ea typeface="Constantia"/>
              <a:cs typeface="Constantia"/>
              <a:sym typeface="Constantia"/>
            </a:endParaRPr>
          </a:p>
        </p:txBody>
      </p:sp>
      <p:sp>
        <p:nvSpPr>
          <p:cNvPr id="7" name="Google Shape;7;p1"/>
          <p:cNvSpPr/>
          <p:nvPr/>
        </p:nvSpPr>
        <p:spPr>
          <a:xfrm>
            <a:off x="20947049" y="2651758"/>
            <a:ext cx="22944150" cy="1901519"/>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6D6D6D">
                  <a:alpha val="29803"/>
                </a:srgbClr>
              </a:gs>
              <a:gs pos="80000">
                <a:srgbClr val="9C9C9C">
                  <a:alpha val="44705"/>
                </a:srgbClr>
              </a:gs>
              <a:gs pos="100000">
                <a:srgbClr val="9C9C9C">
                  <a:alpha val="44705"/>
                </a:srgbClr>
              </a:gs>
            </a:gsLst>
            <a:lin ang="5400012" scaled="0"/>
          </a:gradFill>
          <a:ln>
            <a:noFill/>
          </a:ln>
        </p:spPr>
        <p:txBody>
          <a:bodyPr anchorCtr="0" anchor="t" bIns="219400" lIns="438800" spcFirstLastPara="1" rIns="438800" wrap="square" tIns="219400">
            <a:noAutofit/>
          </a:bodyPr>
          <a:lstStyle/>
          <a:p>
            <a:pPr indent="0" lvl="0" marL="0" marR="0" rtl="0" algn="l">
              <a:spcBef>
                <a:spcPts val="0"/>
              </a:spcBef>
              <a:spcAft>
                <a:spcPts val="0"/>
              </a:spcAft>
              <a:buNone/>
            </a:pPr>
            <a:r>
              <a:t/>
            </a:r>
            <a:endParaRPr b="0" i="0" sz="8600" u="none" cap="none" strike="noStrike">
              <a:solidFill>
                <a:schemeClr val="dk1"/>
              </a:solidFill>
              <a:latin typeface="Constantia"/>
              <a:ea typeface="Constantia"/>
              <a:cs typeface="Constantia"/>
              <a:sym typeface="Constantia"/>
            </a:endParaRPr>
          </a:p>
        </p:txBody>
      </p:sp>
      <p:grpSp>
        <p:nvGrpSpPr>
          <p:cNvPr id="8" name="Google Shape;8;p1"/>
          <p:cNvGrpSpPr/>
          <p:nvPr/>
        </p:nvGrpSpPr>
        <p:grpSpPr>
          <a:xfrm>
            <a:off x="-224943" y="2812704"/>
            <a:ext cx="44314419" cy="1362278"/>
            <a:chOff x="-29322" y="-1965"/>
            <a:chExt cx="9198252" cy="1086259"/>
          </a:xfrm>
        </p:grpSpPr>
        <p:sp>
          <p:nvSpPr>
            <p:cNvPr id="9" name="Google Shape;9;p1"/>
            <p:cNvSpPr/>
            <p:nvPr/>
          </p:nvSpPr>
          <p:spPr>
            <a:xfrm rot="-164306">
              <a:off x="-19045" y="216553"/>
              <a:ext cx="9163052" cy="649223"/>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83838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600">
                <a:solidFill>
                  <a:schemeClr val="dk1"/>
                </a:solidFill>
                <a:latin typeface="Constantia"/>
                <a:ea typeface="Constantia"/>
                <a:cs typeface="Constantia"/>
                <a:sym typeface="Constantia"/>
              </a:endParaRPr>
            </a:p>
          </p:txBody>
        </p:sp>
        <p:sp>
          <p:nvSpPr>
            <p:cNvPr id="10" name="Google Shape;10;p1"/>
            <p:cNvSpPr/>
            <p:nvPr/>
          </p:nvSpPr>
          <p:spPr>
            <a:xfrm rot="-164306">
              <a:off x="-14309" y="290005"/>
              <a:ext cx="9175809" cy="530353"/>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8600">
                <a:solidFill>
                  <a:schemeClr val="dk1"/>
                </a:solidFill>
                <a:latin typeface="Constantia"/>
                <a:ea typeface="Constantia"/>
                <a:cs typeface="Constantia"/>
                <a:sym typeface="Constantia"/>
              </a:endParaRPr>
            </a:p>
          </p:txBody>
        </p:sp>
      </p:grpSp>
      <p:sp>
        <p:nvSpPr>
          <p:cNvPr id="11" name="Google Shape;11;p1"/>
          <p:cNvSpPr/>
          <p:nvPr/>
        </p:nvSpPr>
        <p:spPr>
          <a:xfrm>
            <a:off x="0" y="0"/>
            <a:ext cx="43891200" cy="3291900"/>
          </a:xfrm>
          <a:prstGeom prst="rect">
            <a:avLst/>
          </a:prstGeom>
          <a:solidFill>
            <a:schemeClr val="accent2"/>
          </a:solidFill>
          <a:ln>
            <a:noFill/>
          </a:ln>
        </p:spPr>
        <p:txBody>
          <a:bodyPr anchorCtr="0" anchor="ctr" bIns="219400" lIns="438800" spcFirstLastPara="1" rIns="438800" wrap="square" tIns="219400">
            <a:noAutofit/>
          </a:bodyPr>
          <a:lstStyle/>
          <a:p>
            <a:pPr indent="0" lvl="0" marL="0" marR="0" rtl="0" algn="ctr">
              <a:spcBef>
                <a:spcPts val="0"/>
              </a:spcBef>
              <a:spcAft>
                <a:spcPts val="0"/>
              </a:spcAft>
              <a:buNone/>
            </a:pPr>
            <a:r>
              <a:t/>
            </a:r>
            <a:endParaRPr sz="8600">
              <a:solidFill>
                <a:schemeClr val="lt1"/>
              </a:solidFill>
              <a:latin typeface="Constantia"/>
              <a:ea typeface="Constantia"/>
              <a:cs typeface="Constantia"/>
              <a:sym typeface="Constantia"/>
            </a:endParaRPr>
          </a:p>
        </p:txBody>
      </p:sp>
      <p:cxnSp>
        <p:nvCxnSpPr>
          <p:cNvPr id="12" name="Google Shape;12;p1"/>
          <p:cNvCxnSpPr/>
          <p:nvPr/>
        </p:nvCxnSpPr>
        <p:spPr>
          <a:xfrm>
            <a:off x="0" y="3291840"/>
            <a:ext cx="43891200" cy="0"/>
          </a:xfrm>
          <a:prstGeom prst="straightConnector1">
            <a:avLst/>
          </a:prstGeom>
          <a:noFill/>
          <a:ln cap="flat" cmpd="sng" w="88900">
            <a:solidFill>
              <a:srgbClr val="7F7F7F"/>
            </a:solidFill>
            <a:prstDash val="solid"/>
            <a:round/>
            <a:headEnd len="sm" w="sm" type="none"/>
            <a:tailEnd len="sm" w="sm" type="none"/>
          </a:ln>
        </p:spPr>
      </p:cxnSp>
      <p:sp>
        <p:nvSpPr>
          <p:cNvPr id="13" name="Google Shape;13;p1"/>
          <p:cNvSpPr/>
          <p:nvPr/>
        </p:nvSpPr>
        <p:spPr>
          <a:xfrm>
            <a:off x="1463040" y="4389120"/>
            <a:ext cx="12801600" cy="27691200"/>
          </a:xfrm>
          <a:prstGeom prst="roundRect">
            <a:avLst>
              <a:gd fmla="val 16667" name="adj"/>
            </a:avLst>
          </a:prstGeom>
          <a:solidFill>
            <a:schemeClr val="lt1">
              <a:alpha val="49800"/>
            </a:schemeClr>
          </a:solidFill>
          <a:ln cap="flat" cmpd="sng" w="14600">
            <a:solidFill>
              <a:schemeClr val="accent5"/>
            </a:solidFill>
            <a:prstDash val="solid"/>
            <a:round/>
            <a:headEnd len="sm" w="sm" type="none"/>
            <a:tailEnd len="sm" w="sm" type="none"/>
          </a:ln>
        </p:spPr>
        <p:txBody>
          <a:bodyPr anchorCtr="0" anchor="ctr" bIns="219400" lIns="438800" spcFirstLastPara="1" rIns="438800" wrap="square" tIns="219400">
            <a:noAutofit/>
          </a:bodyPr>
          <a:lstStyle/>
          <a:p>
            <a:pPr indent="0" lvl="0" marL="0" marR="0" rtl="0" algn="ctr">
              <a:spcBef>
                <a:spcPts val="0"/>
              </a:spcBef>
              <a:spcAft>
                <a:spcPts val="0"/>
              </a:spcAft>
              <a:buNone/>
            </a:pPr>
            <a:r>
              <a:t/>
            </a:r>
            <a:endParaRPr sz="8600">
              <a:solidFill>
                <a:schemeClr val="lt1"/>
              </a:solidFill>
              <a:latin typeface="Constantia"/>
              <a:ea typeface="Constantia"/>
              <a:cs typeface="Constantia"/>
              <a:sym typeface="Constantia"/>
            </a:endParaRPr>
          </a:p>
        </p:txBody>
      </p:sp>
      <p:sp>
        <p:nvSpPr>
          <p:cNvPr id="14" name="Google Shape;14;p1"/>
          <p:cNvSpPr/>
          <p:nvPr/>
        </p:nvSpPr>
        <p:spPr>
          <a:xfrm>
            <a:off x="15361920" y="4389120"/>
            <a:ext cx="12801600" cy="27691200"/>
          </a:xfrm>
          <a:prstGeom prst="roundRect">
            <a:avLst>
              <a:gd fmla="val 16667" name="adj"/>
            </a:avLst>
          </a:prstGeom>
          <a:solidFill>
            <a:schemeClr val="lt1">
              <a:alpha val="49800"/>
            </a:schemeClr>
          </a:solidFill>
          <a:ln cap="flat" cmpd="sng" w="14600">
            <a:solidFill>
              <a:schemeClr val="accent5"/>
            </a:solidFill>
            <a:prstDash val="solid"/>
            <a:round/>
            <a:headEnd len="sm" w="sm" type="none"/>
            <a:tailEnd len="sm" w="sm" type="none"/>
          </a:ln>
        </p:spPr>
        <p:txBody>
          <a:bodyPr anchorCtr="0" anchor="ctr" bIns="219400" lIns="438800" spcFirstLastPara="1" rIns="438800" wrap="square" tIns="219400">
            <a:noAutofit/>
          </a:bodyPr>
          <a:lstStyle/>
          <a:p>
            <a:pPr indent="0" lvl="0" marL="0" marR="0" rtl="0" algn="ctr">
              <a:spcBef>
                <a:spcPts val="0"/>
              </a:spcBef>
              <a:spcAft>
                <a:spcPts val="0"/>
              </a:spcAft>
              <a:buNone/>
            </a:pPr>
            <a:r>
              <a:t/>
            </a:r>
            <a:endParaRPr sz="8600">
              <a:solidFill>
                <a:schemeClr val="lt1"/>
              </a:solidFill>
              <a:latin typeface="Constantia"/>
              <a:ea typeface="Constantia"/>
              <a:cs typeface="Constantia"/>
              <a:sym typeface="Constantia"/>
            </a:endParaRPr>
          </a:p>
        </p:txBody>
      </p:sp>
      <p:sp>
        <p:nvSpPr>
          <p:cNvPr id="15" name="Google Shape;15;p1"/>
          <p:cNvSpPr/>
          <p:nvPr/>
        </p:nvSpPr>
        <p:spPr>
          <a:xfrm>
            <a:off x="29263250" y="4389120"/>
            <a:ext cx="12801600" cy="27691200"/>
          </a:xfrm>
          <a:prstGeom prst="roundRect">
            <a:avLst>
              <a:gd fmla="val 16667" name="adj"/>
            </a:avLst>
          </a:prstGeom>
          <a:solidFill>
            <a:schemeClr val="lt1">
              <a:alpha val="49800"/>
            </a:schemeClr>
          </a:solidFill>
          <a:ln cap="flat" cmpd="sng" w="14600">
            <a:solidFill>
              <a:schemeClr val="accent5"/>
            </a:solidFill>
            <a:prstDash val="solid"/>
            <a:round/>
            <a:headEnd len="sm" w="sm" type="none"/>
            <a:tailEnd len="sm" w="sm" type="none"/>
          </a:ln>
        </p:spPr>
        <p:txBody>
          <a:bodyPr anchorCtr="0" anchor="ctr" bIns="219400" lIns="438800" spcFirstLastPara="1" rIns="438800" wrap="square" tIns="219400">
            <a:noAutofit/>
          </a:bodyPr>
          <a:lstStyle/>
          <a:p>
            <a:pPr indent="0" lvl="0" marL="0" marR="0" rtl="0" algn="ctr">
              <a:spcBef>
                <a:spcPts val="0"/>
              </a:spcBef>
              <a:spcAft>
                <a:spcPts val="0"/>
              </a:spcAft>
              <a:buNone/>
            </a:pPr>
            <a:r>
              <a:t/>
            </a:r>
            <a:endParaRPr sz="8600">
              <a:solidFill>
                <a:schemeClr val="lt1"/>
              </a:solidFill>
              <a:latin typeface="Constantia"/>
              <a:ea typeface="Constantia"/>
              <a:cs typeface="Constantia"/>
              <a:sym typeface="Constantia"/>
            </a:endParaRPr>
          </a:p>
        </p:txBody>
      </p:sp>
      <p:pic>
        <p:nvPicPr>
          <p:cNvPr descr="Text&#10;&#10;Description automatically generated with low confidence" id="16" name="Google Shape;16;p1"/>
          <p:cNvPicPr preferRelativeResize="0"/>
          <p:nvPr/>
        </p:nvPicPr>
        <p:blipFill rotWithShape="1">
          <a:blip r:embed="rId1">
            <a:alphaModFix/>
          </a:blip>
          <a:srcRect b="12727" l="4097" r="4041" t="14624"/>
          <a:stretch/>
        </p:blipFill>
        <p:spPr>
          <a:xfrm>
            <a:off x="31699200" y="64286"/>
            <a:ext cx="11963398" cy="2739395"/>
          </a:xfrm>
          <a:prstGeom prst="rect">
            <a:avLst/>
          </a:prstGeom>
          <a:noFill/>
          <a:ln>
            <a:noFill/>
          </a:ln>
        </p:spPr>
      </p:pic>
      <p:pic>
        <p:nvPicPr>
          <p:cNvPr descr="Logo&#10;&#10;Description automatically generated" id="17" name="Google Shape;17;p1"/>
          <p:cNvPicPr preferRelativeResize="0"/>
          <p:nvPr/>
        </p:nvPicPr>
        <p:blipFill rotWithShape="1">
          <a:blip r:embed="rId2">
            <a:alphaModFix/>
          </a:blip>
          <a:srcRect b="0" l="0" r="0" t="0"/>
          <a:stretch/>
        </p:blipFill>
        <p:spPr>
          <a:xfrm>
            <a:off x="152400" y="64286"/>
            <a:ext cx="4867062" cy="4359018"/>
          </a:xfrm>
          <a:prstGeom prst="rect">
            <a:avLst/>
          </a:prstGeom>
          <a:noFill/>
          <a:ln>
            <a:noFill/>
          </a:ln>
        </p:spPr>
      </p:pic>
      <p:sp>
        <p:nvSpPr>
          <p:cNvPr id="18" name="Google Shape;18;p1"/>
          <p:cNvSpPr txBox="1"/>
          <p:nvPr/>
        </p:nvSpPr>
        <p:spPr>
          <a:xfrm>
            <a:off x="5479490" y="283069"/>
            <a:ext cx="8042400" cy="2399100"/>
          </a:xfrm>
          <a:prstGeom prst="rect">
            <a:avLst/>
          </a:prstGeom>
          <a:noFill/>
          <a:ln>
            <a:noFill/>
          </a:ln>
        </p:spPr>
        <p:txBody>
          <a:bodyPr anchorCtr="0" anchor="b" bIns="0" lIns="0" spcFirstLastPara="1" rIns="0" wrap="square" tIns="45700">
            <a:normAutofit fontScale="85000" lnSpcReduction="10000"/>
          </a:bodyPr>
          <a:lstStyle/>
          <a:p>
            <a:pPr indent="0" lvl="0" marL="0" marR="0" rtl="0" algn="l">
              <a:spcBef>
                <a:spcPts val="0"/>
              </a:spcBef>
              <a:spcAft>
                <a:spcPts val="0"/>
              </a:spcAft>
              <a:buClr>
                <a:srgbClr val="0066CC"/>
              </a:buClr>
              <a:buSzPct val="100000"/>
              <a:buFont typeface="Helvetica Neue"/>
              <a:buNone/>
            </a:pPr>
            <a:r>
              <a:rPr b="1" lang="en-US" sz="8000" u="none">
                <a:solidFill>
                  <a:srgbClr val="0066CC"/>
                </a:solidFill>
                <a:latin typeface="Helvetica Neue"/>
                <a:ea typeface="Helvetica Neue"/>
                <a:cs typeface="Helvetica Neue"/>
                <a:sym typeface="Helvetica Neue"/>
              </a:rPr>
              <a:t>Faculty of Physics and Astronomy</a:t>
            </a:r>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40" Type="http://schemas.openxmlformats.org/officeDocument/2006/relationships/image" Target="../media/image9.gif"/><Relationship Id="rId20" Type="http://schemas.openxmlformats.org/officeDocument/2006/relationships/hyperlink" Target="https://doi.org/10.1038/s41524-020-0339-0" TargetMode="External"/><Relationship Id="rId22" Type="http://schemas.openxmlformats.org/officeDocument/2006/relationships/hyperlink" Target="https://doi.org/10.1063/5.0014677" TargetMode="External"/><Relationship Id="rId21" Type="http://schemas.openxmlformats.org/officeDocument/2006/relationships/hyperlink" Target="https://doi.org/10.1063/5.0014677" TargetMode="External"/><Relationship Id="rId24" Type="http://schemas.openxmlformats.org/officeDocument/2006/relationships/hyperlink" Target="https://doi.org/10.1021/acs.jpca.9b08723" TargetMode="External"/><Relationship Id="rId23" Type="http://schemas.openxmlformats.org/officeDocument/2006/relationships/hyperlink" Target="https://doi.org/10.1021/acs.jpca.9b08723"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ulisp@umkc.edu" TargetMode="External"/><Relationship Id="rId4" Type="http://schemas.openxmlformats.org/officeDocument/2006/relationships/image" Target="../media/image3.png"/><Relationship Id="rId9" Type="http://schemas.openxmlformats.org/officeDocument/2006/relationships/hyperlink" Target="https://arxiv.org/pdf/0910.1019.pdf" TargetMode="External"/><Relationship Id="rId26" Type="http://schemas.openxmlformats.org/officeDocument/2006/relationships/hyperlink" Target="https://arxiv.org/abs/2102.03119v1" TargetMode="External"/><Relationship Id="rId25" Type="http://schemas.openxmlformats.org/officeDocument/2006/relationships/hyperlink" Target="https://arxiv.org/abs/2102.03119v1" TargetMode="External"/><Relationship Id="rId28" Type="http://schemas.openxmlformats.org/officeDocument/2006/relationships/hyperlink" Target="https://doi.org/10.1088/2516-1075/ac572f" TargetMode="External"/><Relationship Id="rId27" Type="http://schemas.openxmlformats.org/officeDocument/2006/relationships/hyperlink" Target="https://doi.org/10.1088/2516-1075/ac572f" TargetMode="External"/><Relationship Id="rId5" Type="http://schemas.openxmlformats.org/officeDocument/2006/relationships/hyperlink" Target="https://www.osti.gov/biblio/1426894" TargetMode="External"/><Relationship Id="rId6" Type="http://schemas.openxmlformats.org/officeDocument/2006/relationships/hyperlink" Target="https://www.osti.gov/biblio/1426894" TargetMode="External"/><Relationship Id="rId29" Type="http://schemas.openxmlformats.org/officeDocument/2006/relationships/image" Target="../media/image7.png"/><Relationship Id="rId7" Type="http://schemas.openxmlformats.org/officeDocument/2006/relationships/hyperlink" Target="https://libraryh3lp.com/file/8j46b06z956ega%40web.libraryh3lp.com/1665598079.pdf?t=6sfhoB1XgCcztCUZBmTEDs" TargetMode="External"/><Relationship Id="rId8" Type="http://schemas.openxmlformats.org/officeDocument/2006/relationships/hyperlink" Target="https://libraryh3lp.com/file/8j46b06z956ega%40web.libraryh3lp.com/1665598079.pdf?t=6sfhoB1XgCcztCUZBmTEDs" TargetMode="External"/><Relationship Id="rId31" Type="http://schemas.openxmlformats.org/officeDocument/2006/relationships/hyperlink" Target="https://s3-us-west-2.amazonaws.com/secure.notion-static.com/9ae170f4-6fbf-4289-a2b6-0beb8c615ff5/avgBL-Model.cif" TargetMode="External"/><Relationship Id="rId30" Type="http://schemas.openxmlformats.org/officeDocument/2006/relationships/image" Target="../media/image5.png"/><Relationship Id="rId11" Type="http://schemas.openxmlformats.org/officeDocument/2006/relationships/hyperlink" Target="https://iopscience.iop.org/article/10.1088/0305-4470/39/12/017/pdf?casa_token=YfzEUY2g4jwAAAAA:bqMuUwTRpQXDQEpCSvvwmlFYX6hi0xis-vCqLThjemvfDObHjP7XZw28oexUMra9FGg7AV1FVKvhtzZJn28g" TargetMode="External"/><Relationship Id="rId33" Type="http://schemas.openxmlformats.org/officeDocument/2006/relationships/image" Target="../media/image6.png"/><Relationship Id="rId10" Type="http://schemas.openxmlformats.org/officeDocument/2006/relationships/hyperlink" Target="https://arxiv.org/pdf/0910.1019.pdf" TargetMode="External"/><Relationship Id="rId32" Type="http://schemas.openxmlformats.org/officeDocument/2006/relationships/image" Target="../media/image2.png"/><Relationship Id="rId13" Type="http://schemas.openxmlformats.org/officeDocument/2006/relationships/hyperlink" Target="https://library.oapen.org/handle/20.500.12657/50493" TargetMode="External"/><Relationship Id="rId35" Type="http://schemas.openxmlformats.org/officeDocument/2006/relationships/image" Target="../media/image10.png"/><Relationship Id="rId12" Type="http://schemas.openxmlformats.org/officeDocument/2006/relationships/hyperlink" Target="https://iopscience.iop.org/article/10.1088/0305-4470/39/12/017/pdf?casa_token=YfzEUY2g4jwAAAAA:bqMuUwTRpQXDQEpCSvvwmlFYX6hi0xis-vCqLThjemvfDObHjP7XZw28oexUMra9FGg7AV1FVKvhtzZJn28g" TargetMode="External"/><Relationship Id="rId34" Type="http://schemas.openxmlformats.org/officeDocument/2006/relationships/image" Target="../media/image8.png"/><Relationship Id="rId15" Type="http://schemas.openxmlformats.org/officeDocument/2006/relationships/hyperlink" Target="https://doi.org/10.1021/acs.jpca.0c02450" TargetMode="External"/><Relationship Id="rId37" Type="http://schemas.openxmlformats.org/officeDocument/2006/relationships/image" Target="../media/image13.png"/><Relationship Id="rId14" Type="http://schemas.openxmlformats.org/officeDocument/2006/relationships/hyperlink" Target="https://library.oapen.org/handle/20.500.12657/50493" TargetMode="External"/><Relationship Id="rId36" Type="http://schemas.openxmlformats.org/officeDocument/2006/relationships/image" Target="../media/image4.png"/><Relationship Id="rId17" Type="http://schemas.openxmlformats.org/officeDocument/2006/relationships/hyperlink" Target="https://docs.lammps.org/compute_sna_atom.html" TargetMode="External"/><Relationship Id="rId39" Type="http://schemas.openxmlformats.org/officeDocument/2006/relationships/image" Target="../media/image12.png"/><Relationship Id="rId16" Type="http://schemas.openxmlformats.org/officeDocument/2006/relationships/hyperlink" Target="https://doi.org/10.1021/acs.jpca.0c02450" TargetMode="External"/><Relationship Id="rId38" Type="http://schemas.openxmlformats.org/officeDocument/2006/relationships/image" Target="../media/image14.png"/><Relationship Id="rId19" Type="http://schemas.openxmlformats.org/officeDocument/2006/relationships/hyperlink" Target="https://doi.org/10.1038/s41524-020-0339-0" TargetMode="External"/><Relationship Id="rId18" Type="http://schemas.openxmlformats.org/officeDocument/2006/relationships/hyperlink" Target="https://docs.lammps.org/compute_sna_atom.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3"/>
          <p:cNvSpPr txBox="1"/>
          <p:nvPr/>
        </p:nvSpPr>
        <p:spPr>
          <a:xfrm>
            <a:off x="6856675" y="712500"/>
            <a:ext cx="30327600" cy="15621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4760">
                <a:solidFill>
                  <a:srgbClr val="0070C0"/>
                </a:solidFill>
                <a:latin typeface="Lustria"/>
                <a:ea typeface="Lustria"/>
                <a:cs typeface="Lustria"/>
                <a:sym typeface="Lustria"/>
              </a:rPr>
              <a:t>Optimizing Python Code for Bispectrum Components </a:t>
            </a:r>
            <a:endParaRPr b="1" sz="4760">
              <a:solidFill>
                <a:srgbClr val="0070C0"/>
              </a:solidFill>
              <a:latin typeface="Lustria"/>
              <a:ea typeface="Lustria"/>
              <a:cs typeface="Lustria"/>
              <a:sym typeface="Lustria"/>
            </a:endParaRPr>
          </a:p>
          <a:p>
            <a:pPr indent="0" lvl="0" marL="0" marR="0" rtl="0" algn="ctr">
              <a:lnSpc>
                <a:spcPct val="100000"/>
              </a:lnSpc>
              <a:spcBef>
                <a:spcPts val="0"/>
              </a:spcBef>
              <a:spcAft>
                <a:spcPts val="0"/>
              </a:spcAft>
              <a:buNone/>
            </a:pPr>
            <a:r>
              <a:rPr b="1" lang="en-US" sz="4760">
                <a:solidFill>
                  <a:srgbClr val="0070C0"/>
                </a:solidFill>
                <a:latin typeface="Lustria"/>
                <a:ea typeface="Lustria"/>
                <a:cs typeface="Lustria"/>
                <a:sym typeface="Lustria"/>
              </a:rPr>
              <a:t>as Descriptors in Machine Learning Models</a:t>
            </a:r>
            <a:endParaRPr b="1" sz="1600">
              <a:latin typeface="Lustria"/>
              <a:ea typeface="Lustria"/>
              <a:cs typeface="Lustria"/>
              <a:sym typeface="Lustria"/>
            </a:endParaRPr>
          </a:p>
        </p:txBody>
      </p:sp>
      <p:sp>
        <p:nvSpPr>
          <p:cNvPr id="25" name="Google Shape;25;p3"/>
          <p:cNvSpPr txBox="1"/>
          <p:nvPr/>
        </p:nvSpPr>
        <p:spPr>
          <a:xfrm>
            <a:off x="6809075" y="2017525"/>
            <a:ext cx="30327600" cy="838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3800">
                <a:solidFill>
                  <a:schemeClr val="dk1"/>
                </a:solidFill>
                <a:latin typeface="Lustria"/>
                <a:ea typeface="Lustria"/>
                <a:cs typeface="Lustria"/>
                <a:sym typeface="Lustria"/>
              </a:rPr>
              <a:t>Duong Hoang </a:t>
            </a:r>
            <a:endParaRPr sz="400"/>
          </a:p>
        </p:txBody>
      </p:sp>
      <p:sp>
        <p:nvSpPr>
          <p:cNvPr id="26" name="Google Shape;26;p3"/>
          <p:cNvSpPr txBox="1"/>
          <p:nvPr/>
        </p:nvSpPr>
        <p:spPr>
          <a:xfrm>
            <a:off x="6781800" y="2590800"/>
            <a:ext cx="30327600" cy="838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2800">
                <a:solidFill>
                  <a:schemeClr val="dk1"/>
                </a:solidFill>
                <a:latin typeface="Lustria"/>
                <a:ea typeface="Lustria"/>
                <a:cs typeface="Lustria"/>
                <a:sym typeface="Lustria"/>
              </a:rPr>
              <a:t>Faculty of Physics &amp; Astronomy, University of Missouri – Kansas City</a:t>
            </a:r>
            <a:endParaRPr/>
          </a:p>
        </p:txBody>
      </p:sp>
      <p:sp>
        <p:nvSpPr>
          <p:cNvPr id="27" name="Google Shape;27;p3"/>
          <p:cNvSpPr txBox="1"/>
          <p:nvPr/>
        </p:nvSpPr>
        <p:spPr>
          <a:xfrm>
            <a:off x="2047888" y="14327887"/>
            <a:ext cx="11582400" cy="7827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4800">
                <a:solidFill>
                  <a:schemeClr val="dk1"/>
                </a:solidFill>
                <a:latin typeface="Lustria"/>
                <a:ea typeface="Lustria"/>
                <a:cs typeface="Lustria"/>
                <a:sym typeface="Lustria"/>
              </a:rPr>
              <a:t>Background</a:t>
            </a:r>
            <a:endParaRPr b="1" sz="4800">
              <a:solidFill>
                <a:schemeClr val="dk1"/>
              </a:solidFill>
              <a:latin typeface="Lustria"/>
              <a:ea typeface="Lustria"/>
              <a:cs typeface="Lustria"/>
              <a:sym typeface="Lustria"/>
            </a:endParaRPr>
          </a:p>
          <a:p>
            <a:pPr indent="0" lvl="0" marL="0" marR="0" rtl="0" algn="ctr">
              <a:spcBef>
                <a:spcPts val="0"/>
              </a:spcBef>
              <a:spcAft>
                <a:spcPts val="0"/>
              </a:spcAft>
              <a:buNone/>
            </a:pPr>
            <a:r>
              <a:rPr b="1" lang="en-US" sz="2500">
                <a:solidFill>
                  <a:schemeClr val="dk1"/>
                </a:solidFill>
                <a:latin typeface="Lustria"/>
                <a:ea typeface="Lustria"/>
                <a:cs typeface="Lustria"/>
                <a:sym typeface="Lustria"/>
              </a:rPr>
              <a:t>Electronic Structure Prediction: A Brief  Review of Machine Learning's State-of-the-Art Techniques</a:t>
            </a:r>
            <a:endParaRPr b="1" sz="2500">
              <a:solidFill>
                <a:schemeClr val="dk1"/>
              </a:solidFill>
              <a:latin typeface="Lustria"/>
              <a:ea typeface="Lustria"/>
              <a:cs typeface="Lustria"/>
              <a:sym typeface="Lustria"/>
            </a:endParaRPr>
          </a:p>
          <a:p>
            <a:pPr indent="-355600" lvl="0" marL="457200" marR="0" rtl="0" algn="just">
              <a:spcBef>
                <a:spcPts val="0"/>
              </a:spcBef>
              <a:spcAft>
                <a:spcPts val="0"/>
              </a:spcAft>
              <a:buClr>
                <a:schemeClr val="dk1"/>
              </a:buClr>
              <a:buSzPts val="2000"/>
              <a:buFont typeface="Lustria"/>
              <a:buAutoNum type="arabicPeriod"/>
            </a:pPr>
            <a:r>
              <a:rPr b="1" lang="en-US" sz="2000">
                <a:solidFill>
                  <a:schemeClr val="dk1"/>
                </a:solidFill>
                <a:latin typeface="Lustria"/>
                <a:ea typeface="Lustria"/>
                <a:cs typeface="Lustria"/>
                <a:sym typeface="Lustria"/>
              </a:rPr>
              <a:t>Method of Kohn- Sham (KS) DFT </a:t>
            </a:r>
            <a:endParaRPr b="1" sz="2000">
              <a:solidFill>
                <a:schemeClr val="dk1"/>
              </a:solidFill>
              <a:latin typeface="Lustria"/>
              <a:ea typeface="Lustria"/>
              <a:cs typeface="Lustria"/>
              <a:sym typeface="Lustria"/>
            </a:endParaRPr>
          </a:p>
          <a:p>
            <a:pPr indent="-355600" lvl="0" marL="457200" marR="0" rtl="0" algn="just">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Standard for the first principles calculation of electronic structure</a:t>
            </a:r>
            <a:endParaRPr sz="2000">
              <a:solidFill>
                <a:schemeClr val="dk1"/>
              </a:solidFill>
              <a:latin typeface="Lustria"/>
              <a:ea typeface="Lustria"/>
              <a:cs typeface="Lustria"/>
              <a:sym typeface="Lustria"/>
            </a:endParaRPr>
          </a:p>
          <a:p>
            <a:pPr indent="-355600" lvl="0" marL="457200" marR="0" rtl="0" algn="just">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Constructed using the physical conditions, such as asymptotic behavior and scaling relations</a:t>
            </a:r>
            <a:endParaRPr sz="2000">
              <a:solidFill>
                <a:schemeClr val="dk1"/>
              </a:solidFill>
              <a:latin typeface="Lustria"/>
              <a:ea typeface="Lustria"/>
              <a:cs typeface="Lustria"/>
              <a:sym typeface="Lustria"/>
            </a:endParaRPr>
          </a:p>
          <a:p>
            <a:pPr indent="0" lvl="0" marL="0" marR="0" rtl="0" algn="just">
              <a:spcBef>
                <a:spcPts val="0"/>
              </a:spcBef>
              <a:spcAft>
                <a:spcPts val="0"/>
              </a:spcAft>
              <a:buNone/>
            </a:pPr>
            <a:r>
              <a:rPr b="1" lang="en-US" sz="2000">
                <a:solidFill>
                  <a:schemeClr val="dk1"/>
                </a:solidFill>
                <a:latin typeface="Lustria"/>
                <a:ea typeface="Lustria"/>
                <a:cs typeface="Lustria"/>
                <a:sym typeface="Lustria"/>
              </a:rPr>
              <a:t>Challenges:</a:t>
            </a:r>
            <a:endParaRPr b="1" sz="2000">
              <a:solidFill>
                <a:schemeClr val="dk1"/>
              </a:solidFill>
              <a:latin typeface="Lustria"/>
              <a:ea typeface="Lustria"/>
              <a:cs typeface="Lustria"/>
              <a:sym typeface="Lustria"/>
            </a:endParaRPr>
          </a:p>
          <a:p>
            <a:pPr indent="-355600" lvl="0" marL="457200" marR="0" rtl="0" algn="just">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The computational expense of applying these methods to large systems remains a significant challenge.</a:t>
            </a:r>
            <a:endParaRPr sz="2000">
              <a:solidFill>
                <a:schemeClr val="dk1"/>
              </a:solidFill>
              <a:latin typeface="Lustria"/>
              <a:ea typeface="Lustria"/>
              <a:cs typeface="Lustria"/>
              <a:sym typeface="Lustria"/>
            </a:endParaRPr>
          </a:p>
          <a:p>
            <a:pPr indent="-355600" lvl="0" marL="457200" marR="0" rtl="0" algn="just">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Precise experimental observation of electronic density is difficult </a:t>
            </a:r>
            <a:endParaRPr sz="2000">
              <a:solidFill>
                <a:schemeClr val="dk1"/>
              </a:solidFill>
              <a:latin typeface="Lustria"/>
              <a:ea typeface="Lustria"/>
              <a:cs typeface="Lustria"/>
              <a:sym typeface="Lustria"/>
            </a:endParaRPr>
          </a:p>
          <a:p>
            <a:pPr indent="0" lvl="0" marL="457200" marR="0" rtl="0" algn="just">
              <a:spcBef>
                <a:spcPts val="0"/>
              </a:spcBef>
              <a:spcAft>
                <a:spcPts val="0"/>
              </a:spcAft>
              <a:buNone/>
            </a:pPr>
            <a:r>
              <a:rPr lang="en-US" sz="2000">
                <a:solidFill>
                  <a:schemeClr val="dk1"/>
                </a:solidFill>
                <a:latin typeface="Lustria"/>
                <a:ea typeface="Lustria"/>
                <a:cs typeface="Lustria"/>
                <a:sym typeface="Lustria"/>
              </a:rPr>
              <a:t>→limited availability of the training dataset</a:t>
            </a:r>
            <a:endParaRPr sz="2000">
              <a:solidFill>
                <a:schemeClr val="dk1"/>
              </a:solidFill>
              <a:latin typeface="Lustria"/>
              <a:ea typeface="Lustria"/>
              <a:cs typeface="Lustria"/>
              <a:sym typeface="Lustria"/>
            </a:endParaRPr>
          </a:p>
          <a:p>
            <a:pPr indent="0" lvl="0" marL="457200" rtl="0" algn="just">
              <a:spcBef>
                <a:spcPts val="0"/>
              </a:spcBef>
              <a:spcAft>
                <a:spcPts val="0"/>
              </a:spcAft>
              <a:buNone/>
            </a:pPr>
            <a:r>
              <a:rPr lang="en-US" sz="2000">
                <a:solidFill>
                  <a:schemeClr val="dk1"/>
                </a:solidFill>
                <a:latin typeface="Lustria"/>
                <a:ea typeface="Lustria"/>
                <a:cs typeface="Lustria"/>
                <a:sym typeface="Lustria"/>
              </a:rPr>
              <a:t>→need to employ theoretical calculations for generating the training data </a:t>
            </a:r>
            <a:endParaRPr sz="2000">
              <a:solidFill>
                <a:schemeClr val="dk1"/>
              </a:solidFill>
              <a:latin typeface="Lustria"/>
              <a:ea typeface="Lustria"/>
              <a:cs typeface="Lustria"/>
              <a:sym typeface="Lustria"/>
            </a:endParaRPr>
          </a:p>
          <a:p>
            <a:pPr indent="0" lvl="0" marL="0" marR="0" rtl="0" algn="just">
              <a:spcBef>
                <a:spcPts val="0"/>
              </a:spcBef>
              <a:spcAft>
                <a:spcPts val="0"/>
              </a:spcAft>
              <a:buNone/>
            </a:pPr>
            <a:r>
              <a:t/>
            </a:r>
            <a:endParaRPr sz="2000">
              <a:solidFill>
                <a:schemeClr val="dk1"/>
              </a:solidFill>
              <a:latin typeface="Lustria"/>
              <a:ea typeface="Lustria"/>
              <a:cs typeface="Lustria"/>
              <a:sym typeface="Lustria"/>
            </a:endParaRPr>
          </a:p>
        </p:txBody>
      </p:sp>
      <p:sp>
        <p:nvSpPr>
          <p:cNvPr id="28" name="Google Shape;28;p3"/>
          <p:cNvSpPr/>
          <p:nvPr/>
        </p:nvSpPr>
        <p:spPr>
          <a:xfrm>
            <a:off x="31395650" y="32080200"/>
            <a:ext cx="8954700" cy="838200"/>
          </a:xfrm>
          <a:prstGeom prst="rect">
            <a:avLst/>
          </a:prstGeom>
          <a:noFill/>
          <a:ln>
            <a:noFill/>
          </a:ln>
        </p:spPr>
        <p:txBody>
          <a:bodyPr anchorCtr="0" anchor="ctr" bIns="64275" lIns="128550" spcFirstLastPara="1" rIns="128550" wrap="square" tIns="64275">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Contact us at:</a:t>
            </a:r>
            <a:r>
              <a:rPr lang="en-US" sz="2000">
                <a:solidFill>
                  <a:schemeClr val="dk1"/>
                </a:solidFill>
                <a:latin typeface="Calibri"/>
                <a:ea typeface="Calibri"/>
                <a:cs typeface="Calibri"/>
                <a:sym typeface="Calibri"/>
              </a:rPr>
              <a:t>  </a:t>
            </a:r>
            <a:r>
              <a:rPr b="1" lang="en-US" sz="2800">
                <a:solidFill>
                  <a:schemeClr val="dk1"/>
                </a:solidFill>
                <a:uFill>
                  <a:noFill/>
                </a:uFill>
                <a:latin typeface="Calibri"/>
                <a:ea typeface="Calibri"/>
                <a:cs typeface="Calibri"/>
                <a:sym typeface="Calibri"/>
                <a:hlinkClick r:id="rId3">
                  <a:extLst>
                    <a:ext uri="{A12FA001-AC4F-418D-AE19-62706E023703}">
                      <ahyp:hlinkClr val="tx"/>
                    </a:ext>
                  </a:extLst>
                </a:hlinkClick>
              </a:rPr>
              <a:t>rulisp@umkc.edu</a:t>
            </a:r>
            <a:r>
              <a:rPr b="1" lang="en-US" sz="2800">
                <a:solidFill>
                  <a:schemeClr val="dk1"/>
                </a:solidFill>
                <a:latin typeface="Calibri"/>
                <a:ea typeface="Calibri"/>
                <a:cs typeface="Calibri"/>
                <a:sym typeface="Calibri"/>
              </a:rPr>
              <a:t>, dtht2d@umsystem.edu</a:t>
            </a:r>
            <a:endParaRPr b="1" sz="2800">
              <a:solidFill>
                <a:schemeClr val="dk1"/>
              </a:solidFill>
              <a:latin typeface="Calibri"/>
              <a:ea typeface="Calibri"/>
              <a:cs typeface="Calibri"/>
              <a:sym typeface="Calibri"/>
            </a:endParaRPr>
          </a:p>
        </p:txBody>
      </p:sp>
      <p:sp>
        <p:nvSpPr>
          <p:cNvPr id="29" name="Google Shape;29;p3"/>
          <p:cNvSpPr/>
          <p:nvPr/>
        </p:nvSpPr>
        <p:spPr>
          <a:xfrm>
            <a:off x="16687800" y="32080200"/>
            <a:ext cx="10515600" cy="838200"/>
          </a:xfrm>
          <a:prstGeom prst="rect">
            <a:avLst/>
          </a:prstGeom>
          <a:noFill/>
          <a:ln>
            <a:noFill/>
          </a:ln>
        </p:spPr>
        <p:txBody>
          <a:bodyPr anchorCtr="0" anchor="ctr" bIns="64275" lIns="128550" spcFirstLastPara="1" rIns="128550" wrap="square" tIns="64275">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Work supported Dr. Rulis and Duong Hoang</a:t>
            </a:r>
            <a:endParaRPr i="1" sz="2800">
              <a:solidFill>
                <a:schemeClr val="dk1"/>
              </a:solidFill>
              <a:latin typeface="Calibri"/>
              <a:ea typeface="Calibri"/>
              <a:cs typeface="Calibri"/>
              <a:sym typeface="Calibri"/>
            </a:endParaRPr>
          </a:p>
        </p:txBody>
      </p:sp>
      <p:sp>
        <p:nvSpPr>
          <p:cNvPr id="30" name="Google Shape;30;p3"/>
          <p:cNvSpPr/>
          <p:nvPr/>
        </p:nvSpPr>
        <p:spPr>
          <a:xfrm>
            <a:off x="0" y="32080200"/>
            <a:ext cx="10515600" cy="838200"/>
          </a:xfrm>
          <a:prstGeom prst="rect">
            <a:avLst/>
          </a:prstGeom>
          <a:noFill/>
          <a:ln>
            <a:noFill/>
          </a:ln>
        </p:spPr>
        <p:txBody>
          <a:bodyPr anchorCtr="0" anchor="ctr" bIns="64275" lIns="128550" spcFirstLastPara="1" rIns="128550" wrap="square" tIns="64275">
            <a:noAutofit/>
          </a:bodyPr>
          <a:lstStyle/>
          <a:p>
            <a:pPr indent="0" lvl="0" marL="0" marR="0" rtl="0" algn="ctr">
              <a:spcBef>
                <a:spcPts val="0"/>
              </a:spcBef>
              <a:spcAft>
                <a:spcPts val="0"/>
              </a:spcAft>
              <a:buNone/>
            </a:pPr>
            <a:r>
              <a:rPr lang="en-US" sz="2800">
                <a:solidFill>
                  <a:schemeClr val="dk1"/>
                </a:solidFill>
                <a:latin typeface="Lustria"/>
                <a:ea typeface="Lustria"/>
                <a:cs typeface="Lustria"/>
                <a:sym typeface="Lustria"/>
              </a:rPr>
              <a:t>Copyright © 2023 UMKC</a:t>
            </a:r>
            <a:endParaRPr/>
          </a:p>
        </p:txBody>
      </p:sp>
      <p:sp>
        <p:nvSpPr>
          <p:cNvPr id="31" name="Google Shape;31;p3"/>
          <p:cNvSpPr txBox="1"/>
          <p:nvPr/>
        </p:nvSpPr>
        <p:spPr>
          <a:xfrm>
            <a:off x="2047888" y="4676625"/>
            <a:ext cx="11582400" cy="838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Font typeface="Arial"/>
              <a:buNone/>
            </a:pPr>
            <a:r>
              <a:rPr b="1" lang="en-US" sz="4800">
                <a:solidFill>
                  <a:schemeClr val="dk1"/>
                </a:solidFill>
                <a:latin typeface="Lustria"/>
                <a:ea typeface="Lustria"/>
                <a:cs typeface="Lustria"/>
                <a:sym typeface="Lustria"/>
              </a:rPr>
              <a:t>Introduction</a:t>
            </a:r>
            <a:endParaRPr sz="2800">
              <a:solidFill>
                <a:schemeClr val="dk1"/>
              </a:solidFill>
              <a:latin typeface="Lustria"/>
              <a:ea typeface="Lustria"/>
              <a:cs typeface="Lustria"/>
              <a:sym typeface="Lustria"/>
            </a:endParaRPr>
          </a:p>
        </p:txBody>
      </p:sp>
      <p:sp>
        <p:nvSpPr>
          <p:cNvPr id="32" name="Google Shape;32;p3"/>
          <p:cNvSpPr txBox="1"/>
          <p:nvPr/>
        </p:nvSpPr>
        <p:spPr>
          <a:xfrm>
            <a:off x="2083600" y="5420225"/>
            <a:ext cx="11582400" cy="8325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1200"/>
              </a:spcBef>
              <a:spcAft>
                <a:spcPts val="0"/>
              </a:spcAft>
              <a:buClr>
                <a:schemeClr val="dk1"/>
              </a:buClr>
              <a:buSzPts val="1100"/>
              <a:buFont typeface="Arial"/>
              <a:buNone/>
            </a:pPr>
            <a:r>
              <a:rPr lang="en-US" sz="2000">
                <a:solidFill>
                  <a:schemeClr val="dk1"/>
                </a:solidFill>
                <a:latin typeface="Lustria"/>
                <a:ea typeface="Lustria"/>
                <a:cs typeface="Lustria"/>
                <a:sym typeface="Lustria"/>
              </a:rPr>
              <a:t>Machine learning and computational physics have transformed materials science by providing powerful tools to accelerate the discovery and development of new materials. Accurately predicting electronic structure is essential for designing materials with desired properties. While Density Functional Theory (DFT) is a popular computational model, it faces challenges when dealing with transition metals, rare earth elements, and strong correlation effects. Therefore, current research aims to improve DFT's accuracy and applicability by developing new functionals and techniques.</a:t>
            </a:r>
            <a:endParaRPr sz="2000">
              <a:solidFill>
                <a:schemeClr val="dk1"/>
              </a:solidFill>
              <a:latin typeface="Lustria"/>
              <a:ea typeface="Lustria"/>
              <a:cs typeface="Lustria"/>
              <a:sym typeface="Lustria"/>
            </a:endParaRPr>
          </a:p>
          <a:p>
            <a:pPr indent="0" lvl="0" marL="0" rtl="0" algn="l">
              <a:lnSpc>
                <a:spcPct val="100000"/>
              </a:lnSpc>
              <a:spcBef>
                <a:spcPts val="1200"/>
              </a:spcBef>
              <a:spcAft>
                <a:spcPts val="0"/>
              </a:spcAft>
              <a:buClr>
                <a:schemeClr val="dk1"/>
              </a:buClr>
              <a:buSzPts val="1100"/>
              <a:buFont typeface="Arial"/>
              <a:buNone/>
            </a:pPr>
            <a:r>
              <a:rPr b="1" lang="en-US" sz="2000">
                <a:solidFill>
                  <a:schemeClr val="dk1"/>
                </a:solidFill>
                <a:latin typeface="Lustria"/>
                <a:ea typeface="Lustria"/>
                <a:cs typeface="Lustria"/>
                <a:sym typeface="Lustria"/>
              </a:rPr>
              <a:t>Objective:  </a:t>
            </a:r>
            <a:r>
              <a:rPr lang="en-US" sz="2000">
                <a:solidFill>
                  <a:schemeClr val="dk1"/>
                </a:solidFill>
                <a:latin typeface="Lustria"/>
                <a:ea typeface="Lustria"/>
                <a:cs typeface="Lustria"/>
                <a:sym typeface="Lustria"/>
              </a:rPr>
              <a:t>This research aims to develop a new machine learning framework and additional descriptors such as bispectrum components, Coulomb matrix eigenvalues (CMEs), and Atom-centered Symmetry Functions (ACSFs) to enhance the accuracy and applicability of predicting electronic structure. This research poster presents our work on computing bispectrum components using Python scripts and using them as input features for a machine learning model.</a:t>
            </a:r>
            <a:endParaRPr sz="2000">
              <a:solidFill>
                <a:schemeClr val="dk1"/>
              </a:solidFill>
              <a:latin typeface="Lustria"/>
              <a:ea typeface="Lustria"/>
              <a:cs typeface="Lustria"/>
              <a:sym typeface="Lustria"/>
            </a:endParaRPr>
          </a:p>
          <a:p>
            <a:pPr indent="0" lvl="0" marL="0" rtl="0" algn="l">
              <a:lnSpc>
                <a:spcPct val="100000"/>
              </a:lnSpc>
              <a:spcBef>
                <a:spcPts val="1200"/>
              </a:spcBef>
              <a:spcAft>
                <a:spcPts val="0"/>
              </a:spcAft>
              <a:buClr>
                <a:schemeClr val="dk1"/>
              </a:buClr>
              <a:buSzPts val="1100"/>
              <a:buFont typeface="Arial"/>
              <a:buNone/>
            </a:pPr>
            <a:r>
              <a:rPr b="1" lang="en-US" sz="2000">
                <a:solidFill>
                  <a:schemeClr val="dk1"/>
                </a:solidFill>
                <a:latin typeface="Lustria"/>
                <a:ea typeface="Lustria"/>
                <a:cs typeface="Lustria"/>
                <a:sym typeface="Lustria"/>
              </a:rPr>
              <a:t>Significance: </a:t>
            </a:r>
            <a:r>
              <a:rPr lang="en-US" sz="2000">
                <a:solidFill>
                  <a:schemeClr val="dk1"/>
                </a:solidFill>
                <a:latin typeface="Lustria"/>
                <a:ea typeface="Lustria"/>
                <a:cs typeface="Lustria"/>
                <a:sym typeface="Lustria"/>
              </a:rPr>
              <a:t>Predicting electronic structure enhances our understanding of the correlation between atomic structure and local environment, which can facilitate the development of advanced materials and new technologies. Bispectrum components are a promising descriptor for capturing essential features of electronic structure that traditional spectral descriptors may miss.</a:t>
            </a:r>
            <a:endParaRPr sz="2000">
              <a:solidFill>
                <a:schemeClr val="dk1"/>
              </a:solidFill>
              <a:latin typeface="Lustria"/>
              <a:ea typeface="Lustria"/>
              <a:cs typeface="Lustria"/>
              <a:sym typeface="Lustria"/>
            </a:endParaRPr>
          </a:p>
          <a:p>
            <a:pPr indent="0" lvl="0" marL="0" rtl="0" algn="l">
              <a:lnSpc>
                <a:spcPct val="100000"/>
              </a:lnSpc>
              <a:spcBef>
                <a:spcPts val="1200"/>
              </a:spcBef>
              <a:spcAft>
                <a:spcPts val="0"/>
              </a:spcAft>
              <a:buClr>
                <a:schemeClr val="dk1"/>
              </a:buClr>
              <a:buSzPts val="1100"/>
              <a:buFont typeface="Arial"/>
              <a:buNone/>
            </a:pPr>
            <a:r>
              <a:rPr b="1" lang="en-US" sz="2000">
                <a:solidFill>
                  <a:schemeClr val="dk1"/>
                </a:solidFill>
                <a:latin typeface="Lustria"/>
                <a:ea typeface="Lustria"/>
                <a:cs typeface="Lustria"/>
                <a:sym typeface="Lustria"/>
              </a:rPr>
              <a:t>Measure of Success:</a:t>
            </a:r>
            <a:r>
              <a:rPr lang="en-US" sz="2000">
                <a:solidFill>
                  <a:schemeClr val="dk1"/>
                </a:solidFill>
                <a:latin typeface="Lustria"/>
                <a:ea typeface="Lustria"/>
                <a:cs typeface="Lustria"/>
                <a:sym typeface="Lustria"/>
              </a:rPr>
              <a:t> The success of this project will be the development of Python scripts that can automatically generate bispectrum coefficients from crystal structure datasets, and the accuracy of the calculations will be tested by comparing predicted electronic structure results to theoretical results. </a:t>
            </a:r>
            <a:endParaRPr sz="2000">
              <a:solidFill>
                <a:schemeClr val="dk1"/>
              </a:solidFill>
              <a:latin typeface="Lustria"/>
              <a:ea typeface="Lustria"/>
              <a:cs typeface="Lustria"/>
              <a:sym typeface="Lustria"/>
            </a:endParaRPr>
          </a:p>
          <a:p>
            <a:pPr indent="0" lvl="0" marL="0" rtl="0" algn="l">
              <a:lnSpc>
                <a:spcPct val="100000"/>
              </a:lnSpc>
              <a:spcBef>
                <a:spcPts val="1200"/>
              </a:spcBef>
              <a:spcAft>
                <a:spcPts val="1200"/>
              </a:spcAft>
              <a:buClr>
                <a:schemeClr val="dk1"/>
              </a:buClr>
              <a:buSzPts val="1100"/>
              <a:buFont typeface="Arial"/>
              <a:buNone/>
            </a:pPr>
            <a:r>
              <a:rPr b="1" lang="en-US" sz="2000">
                <a:solidFill>
                  <a:schemeClr val="dk1"/>
                </a:solidFill>
                <a:latin typeface="Lustria"/>
                <a:ea typeface="Lustria"/>
                <a:cs typeface="Lustria"/>
                <a:sym typeface="Lustria"/>
              </a:rPr>
              <a:t>Important: </a:t>
            </a:r>
            <a:r>
              <a:rPr lang="en-US" sz="2000">
                <a:solidFill>
                  <a:schemeClr val="dk1"/>
                </a:solidFill>
                <a:latin typeface="Lustria"/>
                <a:ea typeface="Lustria"/>
                <a:cs typeface="Lustria"/>
                <a:sym typeface="Lustria"/>
              </a:rPr>
              <a:t> Predicting electronic structure is crucial in understanding and optimizing the properties of materials. The arrangement of electrons in atoms and molecules determines various physical and chemical properties, including bonding, conductivity, and mechanical properties. A comprehensive understanding of electronic structure is vital for developing new materials with superior properties and improving the performance of existing materials. Accurate prediction of electronic structure can facilitate the design of advanced materials for various applications and contribute to the invention of new technologies that benefit society.</a:t>
            </a:r>
            <a:endParaRPr sz="2000">
              <a:solidFill>
                <a:schemeClr val="dk1"/>
              </a:solidFill>
              <a:latin typeface="Lustria"/>
              <a:ea typeface="Lustria"/>
              <a:cs typeface="Lustria"/>
              <a:sym typeface="Lustria"/>
            </a:endParaRPr>
          </a:p>
        </p:txBody>
      </p:sp>
      <p:sp>
        <p:nvSpPr>
          <p:cNvPr id="33" name="Google Shape;33;p3"/>
          <p:cNvSpPr txBox="1"/>
          <p:nvPr/>
        </p:nvSpPr>
        <p:spPr>
          <a:xfrm>
            <a:off x="15818300" y="10102588"/>
            <a:ext cx="11582400" cy="838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4800">
                <a:solidFill>
                  <a:schemeClr val="dk1"/>
                </a:solidFill>
                <a:latin typeface="Lustria"/>
                <a:ea typeface="Lustria"/>
                <a:cs typeface="Lustria"/>
                <a:sym typeface="Lustria"/>
              </a:rPr>
              <a:t>Systems</a:t>
            </a:r>
            <a:endParaRPr/>
          </a:p>
          <a:p>
            <a:pPr indent="0" lvl="0" marL="0" marR="0" rtl="0" algn="just">
              <a:spcBef>
                <a:spcPts val="0"/>
              </a:spcBef>
              <a:spcAft>
                <a:spcPts val="0"/>
              </a:spcAft>
              <a:buNone/>
            </a:pPr>
            <a:r>
              <a:t/>
            </a:r>
            <a:endParaRPr sz="2800">
              <a:solidFill>
                <a:schemeClr val="dk1"/>
              </a:solidFill>
              <a:latin typeface="Lustria"/>
              <a:ea typeface="Lustria"/>
              <a:cs typeface="Lustria"/>
              <a:sym typeface="Lustria"/>
            </a:endParaRPr>
          </a:p>
          <a:p>
            <a:pPr indent="0" lvl="0" marL="0" marR="0" rtl="0" algn="just">
              <a:spcBef>
                <a:spcPts val="0"/>
              </a:spcBef>
              <a:spcAft>
                <a:spcPts val="0"/>
              </a:spcAft>
              <a:buNone/>
            </a:pPr>
            <a:r>
              <a:t/>
            </a:r>
            <a:endParaRPr sz="2800">
              <a:solidFill>
                <a:schemeClr val="dk1"/>
              </a:solidFill>
              <a:latin typeface="Lustria"/>
              <a:ea typeface="Lustria"/>
              <a:cs typeface="Lustria"/>
              <a:sym typeface="Lustria"/>
            </a:endParaRPr>
          </a:p>
        </p:txBody>
      </p:sp>
      <p:sp>
        <p:nvSpPr>
          <p:cNvPr id="34" name="Google Shape;34;p3"/>
          <p:cNvSpPr txBox="1"/>
          <p:nvPr/>
        </p:nvSpPr>
        <p:spPr>
          <a:xfrm>
            <a:off x="16070550" y="19436263"/>
            <a:ext cx="11582400" cy="838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4800">
                <a:solidFill>
                  <a:schemeClr val="dk1"/>
                </a:solidFill>
                <a:latin typeface="Lustria"/>
                <a:ea typeface="Lustria"/>
                <a:cs typeface="Lustria"/>
                <a:sym typeface="Lustria"/>
              </a:rPr>
              <a:t>Methods</a:t>
            </a:r>
            <a:endParaRPr/>
          </a:p>
          <a:p>
            <a:pPr indent="0" lvl="0" marL="0" marR="0" rtl="0" algn="just">
              <a:spcBef>
                <a:spcPts val="0"/>
              </a:spcBef>
              <a:spcAft>
                <a:spcPts val="0"/>
              </a:spcAft>
              <a:buNone/>
            </a:pPr>
            <a:r>
              <a:t/>
            </a:r>
            <a:endParaRPr sz="2800">
              <a:solidFill>
                <a:schemeClr val="dk1"/>
              </a:solidFill>
              <a:latin typeface="Lustria"/>
              <a:ea typeface="Lustria"/>
              <a:cs typeface="Lustria"/>
              <a:sym typeface="Lustria"/>
            </a:endParaRPr>
          </a:p>
          <a:p>
            <a:pPr indent="0" lvl="0" marL="0" marR="0" rtl="0" algn="just">
              <a:spcBef>
                <a:spcPts val="0"/>
              </a:spcBef>
              <a:spcAft>
                <a:spcPts val="0"/>
              </a:spcAft>
              <a:buNone/>
            </a:pPr>
            <a:r>
              <a:t/>
            </a:r>
            <a:endParaRPr sz="2800">
              <a:solidFill>
                <a:schemeClr val="dk1"/>
              </a:solidFill>
              <a:latin typeface="Lustria"/>
              <a:ea typeface="Lustria"/>
              <a:cs typeface="Lustria"/>
              <a:sym typeface="Lustria"/>
            </a:endParaRPr>
          </a:p>
        </p:txBody>
      </p:sp>
      <p:sp>
        <p:nvSpPr>
          <p:cNvPr id="35" name="Google Shape;35;p3"/>
          <p:cNvSpPr txBox="1"/>
          <p:nvPr/>
        </p:nvSpPr>
        <p:spPr>
          <a:xfrm>
            <a:off x="30013500" y="4676633"/>
            <a:ext cx="11582400" cy="838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4800">
                <a:solidFill>
                  <a:schemeClr val="dk1"/>
                </a:solidFill>
                <a:latin typeface="Lustria"/>
                <a:ea typeface="Lustria"/>
                <a:cs typeface="Lustria"/>
                <a:sym typeface="Lustria"/>
              </a:rPr>
              <a:t>Results</a:t>
            </a:r>
            <a:endParaRPr b="1" sz="4800">
              <a:solidFill>
                <a:schemeClr val="dk1"/>
              </a:solidFill>
              <a:latin typeface="Lustria"/>
              <a:ea typeface="Lustria"/>
              <a:cs typeface="Lustria"/>
              <a:sym typeface="Lustria"/>
            </a:endParaRPr>
          </a:p>
          <a:p>
            <a:pPr indent="0" lvl="0" marL="0" rtl="0" algn="l">
              <a:spcBef>
                <a:spcPts val="0"/>
              </a:spcBef>
              <a:spcAft>
                <a:spcPts val="0"/>
              </a:spcAft>
              <a:buNone/>
            </a:pPr>
            <a:r>
              <a:t/>
            </a:r>
            <a:endParaRPr sz="2000">
              <a:solidFill>
                <a:schemeClr val="dk1"/>
              </a:solidFill>
              <a:latin typeface="Lustria"/>
              <a:ea typeface="Lustria"/>
              <a:cs typeface="Lustria"/>
              <a:sym typeface="Lustria"/>
            </a:endParaRPr>
          </a:p>
        </p:txBody>
      </p:sp>
      <p:sp>
        <p:nvSpPr>
          <p:cNvPr id="36" name="Google Shape;36;p3"/>
          <p:cNvSpPr txBox="1"/>
          <p:nvPr/>
        </p:nvSpPr>
        <p:spPr>
          <a:xfrm>
            <a:off x="30162875" y="19699925"/>
            <a:ext cx="11582400" cy="838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4800">
                <a:solidFill>
                  <a:schemeClr val="dk1"/>
                </a:solidFill>
                <a:latin typeface="Lustria"/>
                <a:ea typeface="Lustria"/>
                <a:cs typeface="Lustria"/>
                <a:sym typeface="Lustria"/>
              </a:rPr>
              <a:t>Future Work</a:t>
            </a:r>
            <a:endParaRPr/>
          </a:p>
          <a:p>
            <a:pPr indent="0" lvl="0" marL="0" marR="0" rtl="0" algn="just">
              <a:spcBef>
                <a:spcPts val="0"/>
              </a:spcBef>
              <a:spcAft>
                <a:spcPts val="0"/>
              </a:spcAft>
              <a:buNone/>
            </a:pPr>
            <a:r>
              <a:t/>
            </a:r>
            <a:endParaRPr sz="2800">
              <a:solidFill>
                <a:schemeClr val="dk1"/>
              </a:solidFill>
              <a:latin typeface="Lustria"/>
              <a:ea typeface="Lustria"/>
              <a:cs typeface="Lustria"/>
              <a:sym typeface="Lustria"/>
            </a:endParaRPr>
          </a:p>
          <a:p>
            <a:pPr indent="0" lvl="0" marL="0" marR="0" rtl="0" algn="just">
              <a:spcBef>
                <a:spcPts val="0"/>
              </a:spcBef>
              <a:spcAft>
                <a:spcPts val="0"/>
              </a:spcAft>
              <a:buNone/>
            </a:pPr>
            <a:r>
              <a:t/>
            </a:r>
            <a:endParaRPr sz="2800">
              <a:solidFill>
                <a:schemeClr val="dk1"/>
              </a:solidFill>
              <a:latin typeface="Lustria"/>
              <a:ea typeface="Lustria"/>
              <a:cs typeface="Lustria"/>
              <a:sym typeface="Lustria"/>
            </a:endParaRPr>
          </a:p>
        </p:txBody>
      </p:sp>
      <p:sp>
        <p:nvSpPr>
          <p:cNvPr id="37" name="Google Shape;37;p3"/>
          <p:cNvSpPr txBox="1"/>
          <p:nvPr/>
        </p:nvSpPr>
        <p:spPr>
          <a:xfrm>
            <a:off x="29917150" y="20473575"/>
            <a:ext cx="11582400" cy="2610000"/>
          </a:xfrm>
          <a:prstGeom prst="rect">
            <a:avLst/>
          </a:prstGeom>
          <a:noFill/>
          <a:ln>
            <a:noFill/>
          </a:ln>
        </p:spPr>
        <p:txBody>
          <a:bodyPr anchorCtr="0" anchor="t" bIns="0" lIns="0" spcFirstLastPara="1" rIns="0" wrap="square" tIns="0">
            <a:normAutofit lnSpcReduction="10000"/>
          </a:bodyPr>
          <a:lstStyle/>
          <a:p>
            <a:pPr indent="-355600" lvl="0" marL="457200" marR="0" rtl="0" algn="just">
              <a:lnSpc>
                <a:spcPct val="100000"/>
              </a:lnSpc>
              <a:spcBef>
                <a:spcPts val="0"/>
              </a:spcBef>
              <a:spcAft>
                <a:spcPts val="0"/>
              </a:spcAft>
              <a:buSzPts val="2000"/>
              <a:buFont typeface="Lustria"/>
              <a:buChar char="●"/>
            </a:pPr>
            <a:r>
              <a:rPr lang="en-US" sz="2000">
                <a:latin typeface="Lustria"/>
                <a:ea typeface="Lustria"/>
                <a:cs typeface="Lustria"/>
                <a:sym typeface="Lustria"/>
              </a:rPr>
              <a:t>Code optimization: Bispectrum Class Function</a:t>
            </a:r>
            <a:endParaRPr sz="2000">
              <a:latin typeface="Lustria"/>
              <a:ea typeface="Lustria"/>
              <a:cs typeface="Lustria"/>
              <a:sym typeface="Lustria"/>
            </a:endParaRPr>
          </a:p>
          <a:p>
            <a:pPr indent="-355600" lvl="0" marL="457200" marR="0" rtl="0" algn="just">
              <a:lnSpc>
                <a:spcPct val="100000"/>
              </a:lnSpc>
              <a:spcBef>
                <a:spcPts val="0"/>
              </a:spcBef>
              <a:spcAft>
                <a:spcPts val="0"/>
              </a:spcAft>
              <a:buSzPts val="2000"/>
              <a:buFont typeface="Lustria"/>
              <a:buChar char="●"/>
            </a:pPr>
            <a:r>
              <a:rPr lang="en-US" sz="2000">
                <a:latin typeface="Lustria"/>
                <a:ea typeface="Lustria"/>
                <a:cs typeface="Lustria"/>
                <a:sym typeface="Lustria"/>
              </a:rPr>
              <a:t>Propose new Machine Learning </a:t>
            </a:r>
            <a:r>
              <a:rPr lang="en-US" sz="2000">
                <a:latin typeface="Lustria"/>
                <a:ea typeface="Lustria"/>
                <a:cs typeface="Lustria"/>
                <a:sym typeface="Lustria"/>
              </a:rPr>
              <a:t>framework</a:t>
            </a:r>
            <a:endParaRPr sz="2000">
              <a:latin typeface="Lustria"/>
              <a:ea typeface="Lustria"/>
              <a:cs typeface="Lustria"/>
              <a:sym typeface="Lustria"/>
            </a:endParaRPr>
          </a:p>
          <a:p>
            <a:pPr indent="-355600" lvl="0" marL="457200" marR="0" rtl="0" algn="just">
              <a:lnSpc>
                <a:spcPct val="100000"/>
              </a:lnSpc>
              <a:spcBef>
                <a:spcPts val="0"/>
              </a:spcBef>
              <a:spcAft>
                <a:spcPts val="0"/>
              </a:spcAft>
              <a:buSzPts val="2000"/>
              <a:buFont typeface="Lustria"/>
              <a:buChar char="●"/>
            </a:pPr>
            <a:r>
              <a:rPr lang="en-US" sz="2000">
                <a:latin typeface="Lustria"/>
                <a:ea typeface="Lustria"/>
                <a:cs typeface="Lustria"/>
                <a:sym typeface="Lustria"/>
              </a:rPr>
              <a:t>Compute other descriptors for input </a:t>
            </a:r>
            <a:r>
              <a:rPr lang="en-US" sz="2000">
                <a:latin typeface="Lustria"/>
                <a:ea typeface="Lustria"/>
                <a:cs typeface="Lustria"/>
                <a:sym typeface="Lustria"/>
              </a:rPr>
              <a:t>training</a:t>
            </a:r>
            <a:r>
              <a:rPr lang="en-US" sz="2000">
                <a:latin typeface="Lustria"/>
                <a:ea typeface="Lustria"/>
                <a:cs typeface="Lustria"/>
                <a:sym typeface="Lustria"/>
              </a:rPr>
              <a:t>: </a:t>
            </a:r>
            <a:endParaRPr sz="2000">
              <a:latin typeface="Lustria"/>
              <a:ea typeface="Lustria"/>
              <a:cs typeface="Lustria"/>
              <a:sym typeface="Lustria"/>
            </a:endParaRPr>
          </a:p>
          <a:p>
            <a:pPr indent="-355600" lvl="1" marL="914400" marR="0" rtl="0" algn="just">
              <a:lnSpc>
                <a:spcPct val="100000"/>
              </a:lnSpc>
              <a:spcBef>
                <a:spcPts val="0"/>
              </a:spcBef>
              <a:spcAft>
                <a:spcPts val="0"/>
              </a:spcAft>
              <a:buSzPts val="2000"/>
              <a:buFont typeface="Lustria"/>
              <a:buChar char="○"/>
            </a:pPr>
            <a:r>
              <a:rPr lang="en-US" sz="2000">
                <a:solidFill>
                  <a:schemeClr val="dk1"/>
                </a:solidFill>
                <a:latin typeface="Lustria"/>
                <a:ea typeface="Lustria"/>
                <a:cs typeface="Lustria"/>
                <a:sym typeface="Lustria"/>
              </a:rPr>
              <a:t>Atom-centered Symmetry Functions (ACSFs): descriptor of the local environment of each atom, these models can capture the complex relationships between the atomic positions and the electronic structure of the molecule, leading to accurate predictions of electronic properties.</a:t>
            </a:r>
            <a:endParaRPr sz="2000">
              <a:solidFill>
                <a:schemeClr val="dk1"/>
              </a:solidFill>
              <a:latin typeface="Lustria"/>
              <a:ea typeface="Lustria"/>
              <a:cs typeface="Lustria"/>
              <a:sym typeface="Lustria"/>
            </a:endParaRPr>
          </a:p>
          <a:p>
            <a:pPr indent="-355600" lvl="1" marL="914400" rtl="0" algn="just">
              <a:lnSpc>
                <a:spcPct val="100000"/>
              </a:lnSpc>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Coulomb matrix eigenvalues (CMEs) </a:t>
            </a:r>
            <a:endParaRPr sz="2000">
              <a:solidFill>
                <a:schemeClr val="dk1"/>
              </a:solidFill>
              <a:latin typeface="Lustria"/>
              <a:ea typeface="Lustria"/>
              <a:cs typeface="Lustria"/>
              <a:sym typeface="Lustria"/>
            </a:endParaRPr>
          </a:p>
          <a:p>
            <a:pPr indent="-355600" lvl="1" marL="914400" rtl="0" algn="just">
              <a:lnSpc>
                <a:spcPct val="100000"/>
              </a:lnSpc>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Bag of bond </a:t>
            </a:r>
            <a:endParaRPr sz="2000">
              <a:solidFill>
                <a:schemeClr val="dk1"/>
              </a:solidFill>
              <a:latin typeface="Lustria"/>
              <a:ea typeface="Lustria"/>
              <a:cs typeface="Lustria"/>
              <a:sym typeface="Lustria"/>
            </a:endParaRPr>
          </a:p>
        </p:txBody>
      </p:sp>
      <p:sp>
        <p:nvSpPr>
          <p:cNvPr id="38" name="Google Shape;38;p3"/>
          <p:cNvSpPr txBox="1"/>
          <p:nvPr/>
        </p:nvSpPr>
        <p:spPr>
          <a:xfrm>
            <a:off x="30049050" y="23083575"/>
            <a:ext cx="11582400" cy="838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4800">
                <a:solidFill>
                  <a:schemeClr val="dk1"/>
                </a:solidFill>
                <a:latin typeface="Lustria"/>
                <a:ea typeface="Lustria"/>
                <a:cs typeface="Lustria"/>
                <a:sym typeface="Lustria"/>
              </a:rPr>
              <a:t>References</a:t>
            </a:r>
            <a:endParaRPr/>
          </a:p>
          <a:p>
            <a:pPr indent="0" lvl="0" marL="0" marR="0" rtl="0" algn="just">
              <a:spcBef>
                <a:spcPts val="0"/>
              </a:spcBef>
              <a:spcAft>
                <a:spcPts val="0"/>
              </a:spcAft>
              <a:buNone/>
            </a:pPr>
            <a:r>
              <a:t/>
            </a:r>
            <a:endParaRPr sz="2800">
              <a:solidFill>
                <a:schemeClr val="dk1"/>
              </a:solidFill>
              <a:latin typeface="Lustria"/>
              <a:ea typeface="Lustria"/>
              <a:cs typeface="Lustria"/>
              <a:sym typeface="Lustria"/>
            </a:endParaRPr>
          </a:p>
          <a:p>
            <a:pPr indent="0" lvl="0" marL="0" marR="0" rtl="0" algn="just">
              <a:spcBef>
                <a:spcPts val="0"/>
              </a:spcBef>
              <a:spcAft>
                <a:spcPts val="0"/>
              </a:spcAft>
              <a:buNone/>
            </a:pPr>
            <a:r>
              <a:t/>
            </a:r>
            <a:endParaRPr sz="2800">
              <a:solidFill>
                <a:schemeClr val="dk1"/>
              </a:solidFill>
              <a:latin typeface="Lustria"/>
              <a:ea typeface="Lustria"/>
              <a:cs typeface="Lustria"/>
              <a:sym typeface="Lustria"/>
            </a:endParaRPr>
          </a:p>
        </p:txBody>
      </p:sp>
      <p:sp>
        <p:nvSpPr>
          <p:cNvPr id="39" name="Google Shape;39;p3"/>
          <p:cNvSpPr txBox="1"/>
          <p:nvPr/>
        </p:nvSpPr>
        <p:spPr>
          <a:xfrm>
            <a:off x="152400" y="1524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t/>
            </a:r>
            <a:endParaRPr b="1" sz="1100"/>
          </a:p>
        </p:txBody>
      </p:sp>
      <p:pic>
        <p:nvPicPr>
          <p:cNvPr id="40" name="Google Shape;40;p3"/>
          <p:cNvPicPr preferRelativeResize="0"/>
          <p:nvPr/>
        </p:nvPicPr>
        <p:blipFill rotWithShape="1">
          <a:blip r:embed="rId4">
            <a:alphaModFix/>
          </a:blip>
          <a:srcRect b="13020" l="0" r="5740" t="0"/>
          <a:stretch/>
        </p:blipFill>
        <p:spPr>
          <a:xfrm>
            <a:off x="22337200" y="11161288"/>
            <a:ext cx="5265927" cy="5657677"/>
          </a:xfrm>
          <a:prstGeom prst="rect">
            <a:avLst/>
          </a:prstGeom>
          <a:noFill/>
          <a:ln>
            <a:noFill/>
          </a:ln>
        </p:spPr>
      </p:pic>
      <p:sp>
        <p:nvSpPr>
          <p:cNvPr id="41" name="Google Shape;41;p3"/>
          <p:cNvSpPr txBox="1"/>
          <p:nvPr/>
        </p:nvSpPr>
        <p:spPr>
          <a:xfrm>
            <a:off x="22176875" y="17136188"/>
            <a:ext cx="5586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latin typeface="Lustria"/>
                <a:ea typeface="Lustria"/>
                <a:cs typeface="Lustria"/>
                <a:sym typeface="Lustria"/>
              </a:rPr>
              <a:t>Figure 3: </a:t>
            </a:r>
            <a:r>
              <a:rPr lang="en-US" sz="1500">
                <a:latin typeface="Lustria"/>
                <a:ea typeface="Lustria"/>
                <a:cs typeface="Lustria"/>
                <a:sym typeface="Lustria"/>
              </a:rPr>
              <a:t>Unit cell of a morphic  silicon, Avogradro visualization</a:t>
            </a:r>
            <a:endParaRPr sz="1500">
              <a:latin typeface="Lustria"/>
              <a:ea typeface="Lustria"/>
              <a:cs typeface="Lustria"/>
              <a:sym typeface="Lustria"/>
            </a:endParaRPr>
          </a:p>
        </p:txBody>
      </p:sp>
      <p:sp>
        <p:nvSpPr>
          <p:cNvPr id="42" name="Google Shape;42;p3"/>
          <p:cNvSpPr txBox="1"/>
          <p:nvPr/>
        </p:nvSpPr>
        <p:spPr>
          <a:xfrm>
            <a:off x="16737275" y="30469250"/>
            <a:ext cx="11068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Lustria"/>
                <a:ea typeface="Lustria"/>
                <a:cs typeface="Lustria"/>
                <a:sym typeface="Lustria"/>
              </a:rPr>
              <a:t>Figure 4: </a:t>
            </a:r>
            <a:r>
              <a:rPr lang="en-US" sz="2000">
                <a:latin typeface="Lustria"/>
                <a:ea typeface="Lustria"/>
                <a:cs typeface="Lustria"/>
                <a:sym typeface="Lustria"/>
              </a:rPr>
              <a:t>Mathematical Framework for Bispectrum Component Calculation and Testing</a:t>
            </a:r>
            <a:endParaRPr sz="2000">
              <a:latin typeface="Lustria"/>
              <a:ea typeface="Lustria"/>
              <a:cs typeface="Lustria"/>
              <a:sym typeface="Lustria"/>
            </a:endParaRPr>
          </a:p>
        </p:txBody>
      </p:sp>
      <p:sp>
        <p:nvSpPr>
          <p:cNvPr id="43" name="Google Shape;43;p3"/>
          <p:cNvSpPr txBox="1"/>
          <p:nvPr/>
        </p:nvSpPr>
        <p:spPr>
          <a:xfrm>
            <a:off x="30013500" y="23866000"/>
            <a:ext cx="11582400" cy="85581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[1]Thompson, A. P., Swiler, L. P., Trott, C. R., Foiles, S. M., &amp; Tucker, G. J. (2015). Spectral neighbor analysis method for automated generation of quantum-accurate interatomic potentials.</a:t>
            </a:r>
            <a:r>
              <a:rPr lang="en-US" sz="1200">
                <a:solidFill>
                  <a:schemeClr val="dk1"/>
                </a:solidFill>
                <a:uFill>
                  <a:noFill/>
                </a:uFill>
                <a:latin typeface="Lustria"/>
                <a:ea typeface="Lustria"/>
                <a:cs typeface="Lustria"/>
                <a:sym typeface="Lustria"/>
                <a:hlinkClick r:id="rId5">
                  <a:extLst>
                    <a:ext uri="{A12FA001-AC4F-418D-AE19-62706E023703}">
                      <ahyp:hlinkClr val="tx"/>
                    </a:ext>
                  </a:extLst>
                </a:hlinkClick>
              </a:rPr>
              <a:t> </a:t>
            </a:r>
            <a:r>
              <a:rPr lang="en-US" sz="1200" u="sng">
                <a:solidFill>
                  <a:schemeClr val="dk1"/>
                </a:solidFill>
                <a:latin typeface="Lustria"/>
                <a:ea typeface="Lustria"/>
                <a:cs typeface="Lustria"/>
                <a:sym typeface="Lustria"/>
                <a:hlinkClick r:id="rId6">
                  <a:extLst>
                    <a:ext uri="{A12FA001-AC4F-418D-AE19-62706E023703}">
                      <ahyp:hlinkClr val="tx"/>
                    </a:ext>
                  </a:extLst>
                </a:hlinkClick>
              </a:rPr>
              <a:t>https://www.osti.gov/biblio/1426894</a:t>
            </a:r>
            <a:endParaRPr sz="1200">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[2]Mason, J. K. (2009). The relationship of the hyperspherical harmonics to SO(3), SO(4) and orientation distribution functions. Acta Crystallographica Section A, 65(3), 259.</a:t>
            </a:r>
            <a:r>
              <a:rPr lang="en-US" sz="1200">
                <a:solidFill>
                  <a:schemeClr val="dk1"/>
                </a:solidFill>
                <a:uFill>
                  <a:noFill/>
                </a:uFill>
                <a:latin typeface="Lustria"/>
                <a:ea typeface="Lustria"/>
                <a:cs typeface="Lustria"/>
                <a:sym typeface="Lustria"/>
                <a:hlinkClick r:id="rId7">
                  <a:extLst>
                    <a:ext uri="{A12FA001-AC4F-418D-AE19-62706E023703}">
                      <ahyp:hlinkClr val="tx"/>
                    </a:ext>
                  </a:extLst>
                </a:hlinkClick>
              </a:rPr>
              <a:t> </a:t>
            </a:r>
            <a:r>
              <a:rPr lang="en-US" sz="1200" u="sng">
                <a:solidFill>
                  <a:schemeClr val="dk1"/>
                </a:solidFill>
                <a:latin typeface="Lustria"/>
                <a:ea typeface="Lustria"/>
                <a:cs typeface="Lustria"/>
                <a:sym typeface="Lustria"/>
                <a:hlinkClick r:id="rId8">
                  <a:extLst>
                    <a:ext uri="{A12FA001-AC4F-418D-AE19-62706E023703}">
                      <ahyp:hlinkClr val="tx"/>
                    </a:ext>
                  </a:extLst>
                </a:hlinkClick>
              </a:rPr>
              <a:t>https://libraryh3lp.com/file/8j46b06z956ega%40web.libraryh3lp.com/1665598079.pdf?t=6sfhoB1XgCcztCUZBmTEDs</a:t>
            </a:r>
            <a:endParaRPr sz="1200" u="sng">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[3]Bartók, A., Payne, M. C., Risi, K., &amp; Csányi, G. (2010). Gaussian approximation potentials: The accuracy of quantum mechanics, without the electrons.</a:t>
            </a:r>
            <a:r>
              <a:rPr lang="en-US" sz="1200">
                <a:solidFill>
                  <a:schemeClr val="dk1"/>
                </a:solidFill>
                <a:uFill>
                  <a:noFill/>
                </a:uFill>
                <a:latin typeface="Lustria"/>
                <a:ea typeface="Lustria"/>
                <a:cs typeface="Lustria"/>
                <a:sym typeface="Lustria"/>
                <a:hlinkClick r:id="rId9">
                  <a:extLst>
                    <a:ext uri="{A12FA001-AC4F-418D-AE19-62706E023703}">
                      <ahyp:hlinkClr val="tx"/>
                    </a:ext>
                  </a:extLst>
                </a:hlinkClick>
              </a:rPr>
              <a:t> </a:t>
            </a:r>
            <a:r>
              <a:rPr lang="en-US" sz="1200" u="sng">
                <a:solidFill>
                  <a:schemeClr val="dk1"/>
                </a:solidFill>
                <a:latin typeface="Lustria"/>
                <a:ea typeface="Lustria"/>
                <a:cs typeface="Lustria"/>
                <a:sym typeface="Lustria"/>
                <a:hlinkClick r:id="rId10">
                  <a:extLst>
                    <a:ext uri="{A12FA001-AC4F-418D-AE19-62706E023703}">
                      <ahyp:hlinkClr val="tx"/>
                    </a:ext>
                  </a:extLst>
                </a:hlinkClick>
              </a:rPr>
              <a:t>https://arxiv.org/pdf/0910.1019.pdf</a:t>
            </a:r>
            <a:endParaRPr sz="1200" u="sng">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[4]Meremianin, A. V. (2006). Multipole expansions in four-dimensional hyperspherical harmonics. Journal of Physics A: Mathematical and General, 39(12), 3099.</a:t>
            </a:r>
            <a:r>
              <a:rPr lang="en-US" sz="1200">
                <a:solidFill>
                  <a:schemeClr val="dk1"/>
                </a:solidFill>
                <a:uFill>
                  <a:noFill/>
                </a:uFill>
                <a:latin typeface="Lustria"/>
                <a:ea typeface="Lustria"/>
                <a:cs typeface="Lustria"/>
                <a:sym typeface="Lustria"/>
                <a:hlinkClick r:id="rId11">
                  <a:extLst>
                    <a:ext uri="{A12FA001-AC4F-418D-AE19-62706E023703}">
                      <ahyp:hlinkClr val="tx"/>
                    </a:ext>
                  </a:extLst>
                </a:hlinkClick>
              </a:rPr>
              <a:t> </a:t>
            </a:r>
            <a:r>
              <a:rPr lang="en-US" sz="1200" u="sng">
                <a:solidFill>
                  <a:schemeClr val="dk1"/>
                </a:solidFill>
                <a:latin typeface="Lustria"/>
                <a:ea typeface="Lustria"/>
                <a:cs typeface="Lustria"/>
                <a:sym typeface="Lustria"/>
                <a:hlinkClick r:id="rId12">
                  <a:extLst>
                    <a:ext uri="{A12FA001-AC4F-418D-AE19-62706E023703}">
                      <ahyp:hlinkClr val="tx"/>
                    </a:ext>
                  </a:extLst>
                </a:hlinkClick>
              </a:rPr>
              <a:t>https://iopscience.iop.org/article/10.1088/0305-4470/39/12/017/pdf?casa_token=YfzEUY2g4jwAAAAA:bqMuUwTRpQXDQEpCSvvwmlFYX6hi0xis-vCqLThjemvfDObHjP7XZw28oexUMra9FGg7AV1FVKvhtzZJn28g</a:t>
            </a:r>
            <a:endParaRPr sz="1200" u="sng">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[5]Varshalovich, D. A., Moskalev, A. N., &amp; Khersonskii, V. K. (1988). Quantum theory of angular momentum.</a:t>
            </a:r>
            <a:r>
              <a:rPr lang="en-US" sz="1200">
                <a:solidFill>
                  <a:schemeClr val="dk1"/>
                </a:solidFill>
                <a:uFill>
                  <a:noFill/>
                </a:uFill>
                <a:latin typeface="Lustria"/>
                <a:ea typeface="Lustria"/>
                <a:cs typeface="Lustria"/>
                <a:sym typeface="Lustria"/>
                <a:hlinkClick r:id="rId13">
                  <a:extLst>
                    <a:ext uri="{A12FA001-AC4F-418D-AE19-62706E023703}">
                      <ahyp:hlinkClr val="tx"/>
                    </a:ext>
                  </a:extLst>
                </a:hlinkClick>
              </a:rPr>
              <a:t> </a:t>
            </a:r>
            <a:r>
              <a:rPr lang="en-US" sz="1200" u="sng">
                <a:solidFill>
                  <a:schemeClr val="dk1"/>
                </a:solidFill>
                <a:latin typeface="Lustria"/>
                <a:ea typeface="Lustria"/>
                <a:cs typeface="Lustria"/>
                <a:sym typeface="Lustria"/>
                <a:hlinkClick r:id="rId14">
                  <a:extLst>
                    <a:ext uri="{A12FA001-AC4F-418D-AE19-62706E023703}">
                      <ahyp:hlinkClr val="tx"/>
                    </a:ext>
                  </a:extLst>
                </a:hlinkClick>
              </a:rPr>
              <a:t>https://library.oapen.org/handle/20.500.12657/50493</a:t>
            </a:r>
            <a:endParaRPr sz="1200" u="sng">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[6]Cusentino, M. A., Wood, M. A., &amp; Thompson, A. P. (2020). Explicit Multi-element Extension of the Spectral Neighbor Analysis Potential for Chemically Complex Systems. Journal of Physical Chemistry A, 124(26), 5456–5464.</a:t>
            </a:r>
            <a:r>
              <a:rPr lang="en-US" sz="1200">
                <a:solidFill>
                  <a:schemeClr val="dk1"/>
                </a:solidFill>
                <a:uFill>
                  <a:noFill/>
                </a:uFill>
                <a:latin typeface="Lustria"/>
                <a:ea typeface="Lustria"/>
                <a:cs typeface="Lustria"/>
                <a:sym typeface="Lustria"/>
                <a:hlinkClick r:id="rId15">
                  <a:extLst>
                    <a:ext uri="{A12FA001-AC4F-418D-AE19-62706E023703}">
                      <ahyp:hlinkClr val="tx"/>
                    </a:ext>
                  </a:extLst>
                </a:hlinkClick>
              </a:rPr>
              <a:t> </a:t>
            </a:r>
            <a:r>
              <a:rPr lang="en-US" sz="1200" u="sng">
                <a:solidFill>
                  <a:schemeClr val="dk1"/>
                </a:solidFill>
                <a:latin typeface="Lustria"/>
                <a:ea typeface="Lustria"/>
                <a:cs typeface="Lustria"/>
                <a:sym typeface="Lustria"/>
                <a:hlinkClick r:id="rId16">
                  <a:extLst>
                    <a:ext uri="{A12FA001-AC4F-418D-AE19-62706E023703}">
                      <ahyp:hlinkClr val="tx"/>
                    </a:ext>
                  </a:extLst>
                </a:hlinkClick>
              </a:rPr>
              <a:t>https://doi.org/10.1021/acs.jpca.0c02450</a:t>
            </a:r>
            <a:endParaRPr sz="1200" u="sng">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[7]LAMMPS. (n.d.). Compute sna/atom command. Retrieved from</a:t>
            </a:r>
            <a:r>
              <a:rPr lang="en-US" sz="1200">
                <a:solidFill>
                  <a:schemeClr val="dk1"/>
                </a:solidFill>
                <a:uFill>
                  <a:noFill/>
                </a:uFill>
                <a:latin typeface="Lustria"/>
                <a:ea typeface="Lustria"/>
                <a:cs typeface="Lustria"/>
                <a:sym typeface="Lustria"/>
                <a:hlinkClick r:id="rId17">
                  <a:extLst>
                    <a:ext uri="{A12FA001-AC4F-418D-AE19-62706E023703}">
                      <ahyp:hlinkClr val="tx"/>
                    </a:ext>
                  </a:extLst>
                </a:hlinkClick>
              </a:rPr>
              <a:t> </a:t>
            </a:r>
            <a:r>
              <a:rPr lang="en-US" sz="1200" u="sng">
                <a:solidFill>
                  <a:schemeClr val="dk1"/>
                </a:solidFill>
                <a:latin typeface="Lustria"/>
                <a:ea typeface="Lustria"/>
                <a:cs typeface="Lustria"/>
                <a:sym typeface="Lustria"/>
                <a:hlinkClick r:id="rId18">
                  <a:extLst>
                    <a:ext uri="{A12FA001-AC4F-418D-AE19-62706E023703}">
                      <ahyp:hlinkClr val="tx"/>
                    </a:ext>
                  </a:extLst>
                </a:hlinkClick>
              </a:rPr>
              <a:t>https://docs.lammps.org/compute_sna_atom.html</a:t>
            </a:r>
            <a:endParaRPr sz="1200" u="sng">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[8] Li, Z., Raabe, D., Gault, B., Zhang, Z., Tasan, C. C., &amp; Springer, H. (2020). Complex strengthening mechanisms in the NbMoTaW multi-principal element alloy. Scientific reports, 10(1), 1-11.</a:t>
            </a:r>
            <a:r>
              <a:rPr lang="en-US" sz="1200">
                <a:solidFill>
                  <a:schemeClr val="dk1"/>
                </a:solidFill>
                <a:uFill>
                  <a:noFill/>
                </a:uFill>
                <a:latin typeface="Lustria"/>
                <a:ea typeface="Lustria"/>
                <a:cs typeface="Lustria"/>
                <a:sym typeface="Lustria"/>
                <a:hlinkClick r:id="rId19">
                  <a:extLst>
                    <a:ext uri="{A12FA001-AC4F-418D-AE19-62706E023703}">
                      <ahyp:hlinkClr val="tx"/>
                    </a:ext>
                  </a:extLst>
                </a:hlinkClick>
              </a:rPr>
              <a:t> </a:t>
            </a:r>
            <a:r>
              <a:rPr lang="en-US" sz="1200" u="sng">
                <a:solidFill>
                  <a:schemeClr val="dk1"/>
                </a:solidFill>
                <a:latin typeface="Lustria"/>
                <a:ea typeface="Lustria"/>
                <a:cs typeface="Lustria"/>
                <a:sym typeface="Lustria"/>
                <a:hlinkClick r:id="rId20">
                  <a:extLst>
                    <a:ext uri="{A12FA001-AC4F-418D-AE19-62706E023703}">
                      <ahyp:hlinkClr val="tx"/>
                    </a:ext>
                  </a:extLst>
                </a:hlinkClick>
              </a:rPr>
              <a:t>https://doi.org/10.1038/s41524-020-0339-0</a:t>
            </a:r>
            <a:endParaRPr sz="1200">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[9]Shi, Y., Totton, T. S., Zhang, Y., &amp; Gao, H. (2020). Neural network potential from bispectrum components: A case study on crystalline silicon. </a:t>
            </a:r>
            <a:r>
              <a:rPr i="1" lang="en-US" sz="1200">
                <a:solidFill>
                  <a:schemeClr val="dk1"/>
                </a:solidFill>
                <a:latin typeface="Lustria"/>
                <a:ea typeface="Lustria"/>
                <a:cs typeface="Lustria"/>
                <a:sym typeface="Lustria"/>
              </a:rPr>
              <a:t>The Journal of Chemical Physics, 153</a:t>
            </a:r>
            <a:r>
              <a:rPr lang="en-US" sz="1200">
                <a:solidFill>
                  <a:schemeClr val="dk1"/>
                </a:solidFill>
                <a:latin typeface="Lustria"/>
                <a:ea typeface="Lustria"/>
                <a:cs typeface="Lustria"/>
                <a:sym typeface="Lustria"/>
              </a:rPr>
              <a:t>(5), 054118.</a:t>
            </a:r>
            <a:r>
              <a:rPr lang="en-US" sz="1200">
                <a:solidFill>
                  <a:schemeClr val="dk1"/>
                </a:solidFill>
                <a:uFill>
                  <a:noFill/>
                </a:uFill>
                <a:latin typeface="Lustria"/>
                <a:ea typeface="Lustria"/>
                <a:cs typeface="Lustria"/>
                <a:sym typeface="Lustria"/>
                <a:hlinkClick r:id="rId21">
                  <a:extLst>
                    <a:ext uri="{A12FA001-AC4F-418D-AE19-62706E023703}">
                      <ahyp:hlinkClr val="tx"/>
                    </a:ext>
                  </a:extLst>
                </a:hlinkClick>
              </a:rPr>
              <a:t> </a:t>
            </a:r>
            <a:r>
              <a:rPr lang="en-US" sz="1200" u="sng">
                <a:solidFill>
                  <a:schemeClr val="dk1"/>
                </a:solidFill>
                <a:latin typeface="Lustria"/>
                <a:ea typeface="Lustria"/>
                <a:cs typeface="Lustria"/>
                <a:sym typeface="Lustria"/>
                <a:hlinkClick r:id="rId22">
                  <a:extLst>
                    <a:ext uri="{A12FA001-AC4F-418D-AE19-62706E023703}">
                      <ahyp:hlinkClr val="tx"/>
                    </a:ext>
                  </a:extLst>
                </a:hlinkClick>
              </a:rPr>
              <a:t>https://doi.org/10.1063/5.0014677</a:t>
            </a:r>
            <a:endParaRPr sz="1200" u="sng">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[10]Zuo, Y., Chen, C., Li, X., Deng, Z., Chen, Y., Behler, J., Csányi, G., Shapeev, A. V., Thompson, A. P., Wood, M. A., &amp; Ong, S. P. (2020). Performance and Cost Assessment of Machine Learning Interatomic Potentials. Journal of Physical Chemistry A, 124(4), 731-745.</a:t>
            </a:r>
            <a:r>
              <a:rPr lang="en-US" sz="1200">
                <a:solidFill>
                  <a:schemeClr val="dk1"/>
                </a:solidFill>
                <a:uFill>
                  <a:noFill/>
                </a:uFill>
                <a:latin typeface="Lustria"/>
                <a:ea typeface="Lustria"/>
                <a:cs typeface="Lustria"/>
                <a:sym typeface="Lustria"/>
                <a:hlinkClick r:id="rId23">
                  <a:extLst>
                    <a:ext uri="{A12FA001-AC4F-418D-AE19-62706E023703}">
                      <ahyp:hlinkClr val="tx"/>
                    </a:ext>
                  </a:extLst>
                </a:hlinkClick>
              </a:rPr>
              <a:t> </a:t>
            </a:r>
            <a:r>
              <a:rPr lang="en-US" sz="1200" u="sng">
                <a:solidFill>
                  <a:schemeClr val="dk1"/>
                </a:solidFill>
                <a:latin typeface="Lustria"/>
                <a:ea typeface="Lustria"/>
                <a:cs typeface="Lustria"/>
                <a:sym typeface="Lustria"/>
                <a:hlinkClick r:id="rId24">
                  <a:extLst>
                    <a:ext uri="{A12FA001-AC4F-418D-AE19-62706E023703}">
                      <ahyp:hlinkClr val="tx"/>
                    </a:ext>
                  </a:extLst>
                </a:hlinkClick>
              </a:rPr>
              <a:t>https://doi.org/10.1021/acs.jpca.9b08723</a:t>
            </a:r>
            <a:r>
              <a:rPr lang="en-US" sz="1200">
                <a:solidFill>
                  <a:schemeClr val="dk1"/>
                </a:solidFill>
                <a:latin typeface="Lustria"/>
                <a:ea typeface="Lustria"/>
                <a:cs typeface="Lustria"/>
                <a:sym typeface="Lustria"/>
              </a:rPr>
              <a:t>.</a:t>
            </a:r>
            <a:endParaRPr sz="1200">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[11] Yanxon, H., Tothadi, S., de Jong, W. A., Wolverton, C., &amp; Persson, K. A. (2021). PyXtal_FF: a Python library for automated force field generation. Machine Learning: Science and Technology, 2(2), 027001. doi: 10.1088/2632-2153/abc940</a:t>
            </a:r>
            <a:endParaRPr sz="1200">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[12]Biedenharn, L. C., &amp; Louck, J. D. (1984). Angular momentum in quantum physics. Cambridge University Press. ISBN: 978-0521302289.</a:t>
            </a:r>
            <a:endParaRPr sz="1200">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[13]Fiedler, L., Modine, N., Schmerler, S., Vogel, D. J., Popoola, G. A., Thompson, A., &amp; Rajamanickam, S. (2022, October 20). Predicting the Electronic Structure of Matter on Ultra-Large Scales. Journal of Chemical Theory and Computation, 18(10), 5891-5905. doi: 10.1021/acs.jctc.2c00830</a:t>
            </a:r>
            <a:endParaRPr sz="1200">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[14]Nagai, R., Akashi, R., &amp; Sugino, O. (n.d.). Completing density functional theory by machine learning: hidden messages from molecules. Retrieved March 10, 2023, from</a:t>
            </a:r>
            <a:r>
              <a:rPr lang="en-US" sz="1200">
                <a:solidFill>
                  <a:schemeClr val="dk1"/>
                </a:solidFill>
                <a:uFill>
                  <a:noFill/>
                </a:uFill>
                <a:latin typeface="Lustria"/>
                <a:ea typeface="Lustria"/>
                <a:cs typeface="Lustria"/>
                <a:sym typeface="Lustria"/>
                <a:hlinkClick r:id="rId25">
                  <a:extLst>
                    <a:ext uri="{A12FA001-AC4F-418D-AE19-62706E023703}">
                      <ahyp:hlinkClr val="tx"/>
                    </a:ext>
                  </a:extLst>
                </a:hlinkClick>
              </a:rPr>
              <a:t> </a:t>
            </a:r>
            <a:r>
              <a:rPr lang="en-US" sz="1200" u="sng">
                <a:solidFill>
                  <a:schemeClr val="dk1"/>
                </a:solidFill>
                <a:latin typeface="Lustria"/>
                <a:ea typeface="Lustria"/>
                <a:cs typeface="Lustria"/>
                <a:sym typeface="Lustria"/>
                <a:hlinkClick r:id="rId26">
                  <a:extLst>
                    <a:ext uri="{A12FA001-AC4F-418D-AE19-62706E023703}">
                      <ahyp:hlinkClr val="tx"/>
                    </a:ext>
                  </a:extLst>
                </a:hlinkClick>
              </a:rPr>
              <a:t>https://arxiv.org/abs/2102.03119v1</a:t>
            </a:r>
            <a:endParaRPr sz="1200" u="sng">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1200">
                <a:solidFill>
                  <a:schemeClr val="dk1"/>
                </a:solidFill>
                <a:latin typeface="Lustria"/>
                <a:ea typeface="Lustria"/>
                <a:cs typeface="Lustria"/>
                <a:sym typeface="Lustria"/>
              </a:rPr>
              <a:t>[15] Kulik, H. J., Welborn, M., Marom, N., Tkatchenko, A., Hennig, R. G., Kästner, J., Lilienfeld, O. A. v., &amp; Yang, T. (2022). Roadmap on Machine learning in electronic structure. Electron. Struct., 4, 023004.</a:t>
            </a:r>
            <a:r>
              <a:rPr lang="en-US" sz="1200">
                <a:solidFill>
                  <a:schemeClr val="dk1"/>
                </a:solidFill>
                <a:uFill>
                  <a:noFill/>
                </a:uFill>
                <a:latin typeface="Lustria"/>
                <a:ea typeface="Lustria"/>
                <a:cs typeface="Lustria"/>
                <a:sym typeface="Lustria"/>
                <a:hlinkClick r:id="rId27">
                  <a:extLst>
                    <a:ext uri="{A12FA001-AC4F-418D-AE19-62706E023703}">
                      <ahyp:hlinkClr val="tx"/>
                    </a:ext>
                  </a:extLst>
                </a:hlinkClick>
              </a:rPr>
              <a:t> </a:t>
            </a:r>
            <a:r>
              <a:rPr lang="en-US" sz="1200" u="sng">
                <a:solidFill>
                  <a:schemeClr val="dk1"/>
                </a:solidFill>
                <a:latin typeface="Lustria"/>
                <a:ea typeface="Lustria"/>
                <a:cs typeface="Lustria"/>
                <a:sym typeface="Lustria"/>
                <a:hlinkClick r:id="rId28">
                  <a:extLst>
                    <a:ext uri="{A12FA001-AC4F-418D-AE19-62706E023703}">
                      <ahyp:hlinkClr val="tx"/>
                    </a:ext>
                  </a:extLst>
                </a:hlinkClick>
              </a:rPr>
              <a:t>https://doi.org/10.1088/2516-1075/ac572f</a:t>
            </a:r>
            <a:endParaRPr sz="1200">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t/>
            </a:r>
            <a:endParaRPr sz="1200">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t/>
            </a:r>
            <a:endParaRPr sz="1200">
              <a:solidFill>
                <a:schemeClr val="dk1"/>
              </a:solidFill>
              <a:latin typeface="Lustria"/>
              <a:ea typeface="Lustria"/>
              <a:cs typeface="Lustria"/>
              <a:sym typeface="Lustria"/>
            </a:endParaRPr>
          </a:p>
        </p:txBody>
      </p:sp>
      <p:sp>
        <p:nvSpPr>
          <p:cNvPr id="44" name="Google Shape;44;p3"/>
          <p:cNvSpPr/>
          <p:nvPr/>
        </p:nvSpPr>
        <p:spPr>
          <a:xfrm>
            <a:off x="2698269" y="18760425"/>
            <a:ext cx="1267200" cy="82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US" sz="2300">
                <a:latin typeface="Lustria"/>
                <a:ea typeface="Lustria"/>
                <a:cs typeface="Lustria"/>
                <a:sym typeface="Lustria"/>
              </a:rPr>
              <a:t> INPUT</a:t>
            </a:r>
            <a:endParaRPr b="1" sz="2300">
              <a:latin typeface="Lustria"/>
              <a:ea typeface="Lustria"/>
              <a:cs typeface="Lustria"/>
              <a:sym typeface="Lustria"/>
            </a:endParaRPr>
          </a:p>
          <a:p>
            <a:pPr indent="0" lvl="0" marL="0" rtl="0" algn="ctr">
              <a:spcBef>
                <a:spcPts val="0"/>
              </a:spcBef>
              <a:spcAft>
                <a:spcPts val="0"/>
              </a:spcAft>
              <a:buNone/>
            </a:pPr>
            <a:r>
              <a:rPr b="1" lang="en-US" sz="2300">
                <a:latin typeface="Lustria"/>
                <a:ea typeface="Lustria"/>
                <a:cs typeface="Lustria"/>
                <a:sym typeface="Lustria"/>
              </a:rPr>
              <a:t>  DATA</a:t>
            </a:r>
            <a:endParaRPr b="1" sz="2300">
              <a:latin typeface="Lustria"/>
              <a:ea typeface="Lustria"/>
              <a:cs typeface="Lustria"/>
              <a:sym typeface="Lustria"/>
            </a:endParaRPr>
          </a:p>
        </p:txBody>
      </p:sp>
      <p:sp>
        <p:nvSpPr>
          <p:cNvPr id="45" name="Google Shape;45;p3"/>
          <p:cNvSpPr/>
          <p:nvPr/>
        </p:nvSpPr>
        <p:spPr>
          <a:xfrm>
            <a:off x="8055007" y="19052813"/>
            <a:ext cx="805500" cy="24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5643023" y="18657181"/>
            <a:ext cx="2028000" cy="103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Lustria"/>
                <a:ea typeface="Lustria"/>
                <a:cs typeface="Lustria"/>
                <a:sym typeface="Lustria"/>
              </a:rPr>
              <a:t>NEURAL NETWORKS</a:t>
            </a:r>
            <a:endParaRPr sz="2000">
              <a:latin typeface="Lustria"/>
              <a:ea typeface="Lustria"/>
              <a:cs typeface="Lustria"/>
              <a:sym typeface="Lustria"/>
            </a:endParaRPr>
          </a:p>
        </p:txBody>
      </p:sp>
      <p:sp>
        <p:nvSpPr>
          <p:cNvPr id="47" name="Google Shape;47;p3"/>
          <p:cNvSpPr/>
          <p:nvPr/>
        </p:nvSpPr>
        <p:spPr>
          <a:xfrm>
            <a:off x="9348581" y="18657175"/>
            <a:ext cx="2028000" cy="103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Lustria"/>
                <a:ea typeface="Lustria"/>
                <a:cs typeface="Lustria"/>
                <a:sym typeface="Lustria"/>
              </a:rPr>
              <a:t>OUTPUT</a:t>
            </a:r>
            <a:endParaRPr b="1" sz="2000">
              <a:latin typeface="Lustria"/>
              <a:ea typeface="Lustria"/>
              <a:cs typeface="Lustria"/>
              <a:sym typeface="Lustria"/>
            </a:endParaRPr>
          </a:p>
          <a:p>
            <a:pPr indent="0" lvl="0" marL="0" rtl="0" algn="ctr">
              <a:spcBef>
                <a:spcPts val="0"/>
              </a:spcBef>
              <a:spcAft>
                <a:spcPts val="0"/>
              </a:spcAft>
              <a:buNone/>
            </a:pPr>
            <a:r>
              <a:rPr lang="en-US" sz="2000">
                <a:latin typeface="Lustria"/>
                <a:ea typeface="Lustria"/>
                <a:cs typeface="Lustria"/>
                <a:sym typeface="Lustria"/>
              </a:rPr>
              <a:t>Density function</a:t>
            </a:r>
            <a:endParaRPr sz="2000">
              <a:latin typeface="Lustria"/>
              <a:ea typeface="Lustria"/>
              <a:cs typeface="Lustria"/>
              <a:sym typeface="Lustria"/>
            </a:endParaRPr>
          </a:p>
        </p:txBody>
      </p:sp>
      <p:sp>
        <p:nvSpPr>
          <p:cNvPr id="48" name="Google Shape;48;p3"/>
          <p:cNvSpPr/>
          <p:nvPr/>
        </p:nvSpPr>
        <p:spPr>
          <a:xfrm>
            <a:off x="4246426" y="19052816"/>
            <a:ext cx="805500" cy="24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3"/>
          <p:cNvGrpSpPr/>
          <p:nvPr/>
        </p:nvGrpSpPr>
        <p:grpSpPr>
          <a:xfrm>
            <a:off x="5642811" y="21371282"/>
            <a:ext cx="7658534" cy="1032580"/>
            <a:chOff x="5637240" y="24583695"/>
            <a:chExt cx="7659300" cy="1063200"/>
          </a:xfrm>
        </p:grpSpPr>
        <p:sp>
          <p:nvSpPr>
            <p:cNvPr id="50" name="Google Shape;50;p3"/>
            <p:cNvSpPr/>
            <p:nvPr/>
          </p:nvSpPr>
          <p:spPr>
            <a:xfrm>
              <a:off x="5637240" y="24583695"/>
              <a:ext cx="7659300" cy="1063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 name="Google Shape;51;p3"/>
            <p:cNvPicPr preferRelativeResize="0"/>
            <p:nvPr/>
          </p:nvPicPr>
          <p:blipFill rotWithShape="1">
            <a:blip r:embed="rId29">
              <a:alphaModFix/>
            </a:blip>
            <a:srcRect b="12084" l="-1264" r="4007" t="1841"/>
            <a:stretch/>
          </p:blipFill>
          <p:spPr>
            <a:xfrm>
              <a:off x="5899481" y="24754392"/>
              <a:ext cx="6755463" cy="721488"/>
            </a:xfrm>
            <a:prstGeom prst="rect">
              <a:avLst/>
            </a:prstGeom>
            <a:noFill/>
            <a:ln>
              <a:noFill/>
            </a:ln>
          </p:spPr>
        </p:pic>
      </p:grpSp>
      <p:sp>
        <p:nvSpPr>
          <p:cNvPr id="52" name="Google Shape;52;p3"/>
          <p:cNvSpPr/>
          <p:nvPr/>
        </p:nvSpPr>
        <p:spPr>
          <a:xfrm rot="5400000">
            <a:off x="10002299" y="20860850"/>
            <a:ext cx="635400" cy="22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txBox="1"/>
          <p:nvPr/>
        </p:nvSpPr>
        <p:spPr>
          <a:xfrm>
            <a:off x="3965366" y="21578473"/>
            <a:ext cx="667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4" name="Google Shape;54;p3"/>
          <p:cNvSpPr txBox="1"/>
          <p:nvPr/>
        </p:nvSpPr>
        <p:spPr>
          <a:xfrm>
            <a:off x="1961025" y="22798097"/>
            <a:ext cx="11582400" cy="52797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n-US" sz="2000">
                <a:solidFill>
                  <a:schemeClr val="dk1"/>
                </a:solidFill>
                <a:latin typeface="Lustria"/>
                <a:ea typeface="Lustria"/>
                <a:cs typeface="Lustria"/>
                <a:sym typeface="Lustria"/>
              </a:rPr>
              <a:t>Improvement</a:t>
            </a:r>
            <a:endParaRPr b="1" sz="2000">
              <a:solidFill>
                <a:schemeClr val="dk1"/>
              </a:solidFill>
              <a:latin typeface="Lustria"/>
              <a:ea typeface="Lustria"/>
              <a:cs typeface="Lustria"/>
              <a:sym typeface="Lustria"/>
            </a:endParaRPr>
          </a:p>
          <a:p>
            <a:pPr indent="-355600" lvl="0" marL="457200" rtl="0" algn="just">
              <a:lnSpc>
                <a:spcPct val="100000"/>
              </a:lnSpc>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Efficient way to train the ML model: semilocal form trained with accurate electronic density data in a few molecules can yield practical accuracy for various molecules → seek out  descriptors that describe local atomic </a:t>
            </a:r>
            <a:r>
              <a:rPr lang="en-US" sz="2000">
                <a:solidFill>
                  <a:schemeClr val="dk1"/>
                </a:solidFill>
                <a:latin typeface="Lustria"/>
                <a:ea typeface="Lustria"/>
                <a:cs typeface="Lustria"/>
                <a:sym typeface="Lustria"/>
              </a:rPr>
              <a:t>environment</a:t>
            </a:r>
            <a:r>
              <a:rPr lang="en-US" sz="2000">
                <a:solidFill>
                  <a:schemeClr val="dk1"/>
                </a:solidFill>
                <a:latin typeface="Lustria"/>
                <a:ea typeface="Lustria"/>
                <a:cs typeface="Lustria"/>
                <a:sym typeface="Lustria"/>
              </a:rPr>
              <a:t>. </a:t>
            </a:r>
            <a:endParaRPr sz="2000">
              <a:solidFill>
                <a:schemeClr val="dk1"/>
              </a:solidFill>
              <a:latin typeface="Lustria"/>
              <a:ea typeface="Lustria"/>
              <a:cs typeface="Lustria"/>
              <a:sym typeface="Lustria"/>
            </a:endParaRPr>
          </a:p>
          <a:p>
            <a:pPr indent="0" lvl="0" marL="0" rtl="0" algn="just">
              <a:lnSpc>
                <a:spcPct val="100000"/>
              </a:lnSpc>
              <a:spcBef>
                <a:spcPts val="0"/>
              </a:spcBef>
              <a:spcAft>
                <a:spcPts val="0"/>
              </a:spcAft>
              <a:buNone/>
            </a:pPr>
            <a:r>
              <a:rPr b="1" lang="en-US" sz="2000">
                <a:solidFill>
                  <a:schemeClr val="dk1"/>
                </a:solidFill>
                <a:latin typeface="Lustria"/>
                <a:ea typeface="Lustria"/>
                <a:cs typeface="Lustria"/>
                <a:sym typeface="Lustria"/>
              </a:rPr>
              <a:t>2.    Recent study: Materials Learning Algorithms - MALA [13]</a:t>
            </a:r>
            <a:endParaRPr b="1" sz="2000">
              <a:solidFill>
                <a:schemeClr val="dk1"/>
              </a:solidFill>
              <a:latin typeface="Lustria"/>
              <a:ea typeface="Lustria"/>
              <a:cs typeface="Lustria"/>
              <a:sym typeface="Lustria"/>
            </a:endParaRPr>
          </a:p>
          <a:p>
            <a:pPr indent="-355600" lvl="0" marL="457200" rtl="0" algn="just">
              <a:lnSpc>
                <a:spcPct val="100000"/>
              </a:lnSpc>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G</a:t>
            </a:r>
            <a:r>
              <a:rPr lang="en-US" sz="2000">
                <a:solidFill>
                  <a:schemeClr val="dk1"/>
                </a:solidFill>
                <a:latin typeface="Lustria"/>
                <a:ea typeface="Lustria"/>
                <a:cs typeface="Lustria"/>
                <a:sym typeface="Lustria"/>
              </a:rPr>
              <a:t>e</a:t>
            </a:r>
            <a:r>
              <a:rPr lang="en-US" sz="2000">
                <a:solidFill>
                  <a:schemeClr val="dk1"/>
                </a:solidFill>
                <a:latin typeface="Lustria"/>
                <a:ea typeface="Lustria"/>
                <a:cs typeface="Lustria"/>
                <a:sym typeface="Lustria"/>
              </a:rPr>
              <a:t>nerate  models of density functional theory calculations based on machine learning.</a:t>
            </a:r>
            <a:endParaRPr sz="2000">
              <a:solidFill>
                <a:schemeClr val="dk1"/>
              </a:solidFill>
              <a:latin typeface="Lustria"/>
              <a:ea typeface="Lustria"/>
              <a:cs typeface="Lustria"/>
              <a:sym typeface="Lustria"/>
            </a:endParaRPr>
          </a:p>
          <a:p>
            <a:pPr indent="0" lvl="0" marL="0" rtl="0" algn="just">
              <a:lnSpc>
                <a:spcPct val="100000"/>
              </a:lnSpc>
              <a:spcBef>
                <a:spcPts val="0"/>
              </a:spcBef>
              <a:spcAft>
                <a:spcPts val="0"/>
              </a:spcAft>
              <a:buNone/>
            </a:pPr>
            <a:r>
              <a:rPr b="1" lang="en-US" sz="2000">
                <a:solidFill>
                  <a:schemeClr val="dk1"/>
                </a:solidFill>
                <a:latin typeface="Lustria"/>
                <a:ea typeface="Lustria"/>
                <a:cs typeface="Lustria"/>
                <a:sym typeface="Lustria"/>
              </a:rPr>
              <a:t>Pros:</a:t>
            </a:r>
            <a:endParaRPr b="1" sz="2000">
              <a:solidFill>
                <a:schemeClr val="dk1"/>
              </a:solidFill>
              <a:latin typeface="Lustria"/>
              <a:ea typeface="Lustria"/>
              <a:cs typeface="Lustria"/>
              <a:sym typeface="Lustria"/>
            </a:endParaRPr>
          </a:p>
          <a:p>
            <a:pPr indent="-355600" lvl="0" marL="457200" rtl="0" algn="l">
              <a:lnSpc>
                <a:spcPct val="100000"/>
              </a:lnSpc>
              <a:spcBef>
                <a:spcPts val="120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Reproduction of the functionality of DFT calculations to a large extent by providing direct access to the electronic structure of materials.</a:t>
            </a:r>
            <a:endParaRPr sz="2000">
              <a:solidFill>
                <a:schemeClr val="dk1"/>
              </a:solidFill>
              <a:latin typeface="Lustria"/>
              <a:ea typeface="Lustria"/>
              <a:cs typeface="Lustria"/>
              <a:sym typeface="Lustria"/>
            </a:endParaRPr>
          </a:p>
          <a:p>
            <a:pPr indent="-355600" lvl="0" marL="457200" rtl="0" algn="l">
              <a:lnSpc>
                <a:spcPct val="100000"/>
              </a:lnSpc>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High accuracy even at ultra-large scales of up to 10000 of atoms.</a:t>
            </a:r>
            <a:endParaRPr sz="2000">
              <a:solidFill>
                <a:schemeClr val="dk1"/>
              </a:solidFill>
              <a:latin typeface="Lustria"/>
              <a:ea typeface="Lustria"/>
              <a:cs typeface="Lustria"/>
              <a:sym typeface="Lustria"/>
            </a:endParaRPr>
          </a:p>
          <a:p>
            <a:pPr indent="-355600" lvl="0" marL="457200" rtl="0" algn="l">
              <a:lnSpc>
                <a:spcPct val="100000"/>
              </a:lnSpc>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Low computational cost compared to traditional DFT calculations: MALA grows linearly with the number of atoms, meanwhile DFT (~      ) do not scale linearly with the size of the data set</a:t>
            </a:r>
            <a:endParaRPr sz="2000">
              <a:solidFill>
                <a:schemeClr val="dk1"/>
              </a:solidFill>
              <a:latin typeface="Lustria"/>
              <a:ea typeface="Lustria"/>
              <a:cs typeface="Lustria"/>
              <a:sym typeface="Lustria"/>
            </a:endParaRPr>
          </a:p>
          <a:p>
            <a:pPr indent="-355600" lvl="0" marL="457200" rtl="0" algn="l">
              <a:lnSpc>
                <a:spcPct val="100000"/>
              </a:lnSpc>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The potential to replace machine learning interatomic potentials and yield thermodynamic observables at much higher accuracy.</a:t>
            </a:r>
            <a:endParaRPr sz="2000">
              <a:solidFill>
                <a:schemeClr val="dk1"/>
              </a:solidFill>
              <a:latin typeface="Lustria"/>
              <a:ea typeface="Lustria"/>
              <a:cs typeface="Lustria"/>
              <a:sym typeface="Lustria"/>
            </a:endParaRPr>
          </a:p>
          <a:p>
            <a:pPr indent="0" lvl="0" marL="0" rtl="0" algn="l">
              <a:lnSpc>
                <a:spcPct val="100000"/>
              </a:lnSpc>
              <a:spcBef>
                <a:spcPts val="1200"/>
              </a:spcBef>
              <a:spcAft>
                <a:spcPts val="0"/>
              </a:spcAft>
              <a:buNone/>
            </a:pPr>
            <a:r>
              <a:rPr lang="en-US" sz="1100">
                <a:solidFill>
                  <a:schemeClr val="dk1"/>
                </a:solidFill>
                <a:latin typeface="Lustria"/>
                <a:ea typeface="Lustria"/>
                <a:cs typeface="Lustria"/>
                <a:sym typeface="Lustria"/>
              </a:rPr>
              <a:t>				 </a:t>
            </a:r>
            <a:endParaRPr sz="2000">
              <a:solidFill>
                <a:schemeClr val="dk1"/>
              </a:solidFill>
              <a:latin typeface="Lustria"/>
              <a:ea typeface="Lustria"/>
              <a:cs typeface="Lustria"/>
              <a:sym typeface="Lustria"/>
            </a:endParaRPr>
          </a:p>
        </p:txBody>
      </p:sp>
      <p:sp>
        <p:nvSpPr>
          <p:cNvPr id="55" name="Google Shape;55;p3"/>
          <p:cNvSpPr txBox="1"/>
          <p:nvPr/>
        </p:nvSpPr>
        <p:spPr>
          <a:xfrm>
            <a:off x="7787375" y="18001425"/>
            <a:ext cx="5265900" cy="432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sz="2000">
                <a:solidFill>
                  <a:schemeClr val="dk1"/>
                </a:solidFill>
                <a:latin typeface="Lustria"/>
                <a:ea typeface="Lustria"/>
                <a:cs typeface="Lustria"/>
                <a:sym typeface="Lustria"/>
              </a:rPr>
              <a:t>	 		 		 	 	 		</a:t>
            </a:r>
            <a:endParaRPr sz="2000">
              <a:solidFill>
                <a:schemeClr val="dk1"/>
              </a:solidFill>
              <a:latin typeface="Lustria"/>
              <a:ea typeface="Lustria"/>
              <a:cs typeface="Lustria"/>
              <a:sym typeface="Lustria"/>
            </a:endParaRPr>
          </a:p>
          <a:p>
            <a:pPr indent="0" lvl="0" marL="0" rtl="0" algn="ctr">
              <a:spcBef>
                <a:spcPts val="0"/>
              </a:spcBef>
              <a:spcAft>
                <a:spcPts val="0"/>
              </a:spcAft>
              <a:buClr>
                <a:schemeClr val="dk1"/>
              </a:buClr>
              <a:buSzPts val="1100"/>
              <a:buFont typeface="Arial"/>
              <a:buNone/>
            </a:pPr>
            <a:r>
              <a:rPr lang="en-US" sz="2000">
                <a:solidFill>
                  <a:schemeClr val="dk1"/>
                </a:solidFill>
                <a:latin typeface="Lustria"/>
                <a:ea typeface="Lustria"/>
                <a:cs typeface="Lustria"/>
                <a:sym typeface="Lustria"/>
              </a:rPr>
              <a:t>			</a:t>
            </a:r>
            <a:endParaRPr sz="2000">
              <a:solidFill>
                <a:schemeClr val="dk1"/>
              </a:solidFill>
              <a:latin typeface="Lustria"/>
              <a:ea typeface="Lustria"/>
              <a:cs typeface="Lustria"/>
              <a:sym typeface="Lustria"/>
            </a:endParaRPr>
          </a:p>
          <a:p>
            <a:pPr indent="0" lvl="0" marL="0" rtl="0" algn="ctr">
              <a:spcBef>
                <a:spcPts val="0"/>
              </a:spcBef>
              <a:spcAft>
                <a:spcPts val="0"/>
              </a:spcAft>
              <a:buClr>
                <a:schemeClr val="dk1"/>
              </a:buClr>
              <a:buSzPts val="1100"/>
              <a:buFont typeface="Arial"/>
              <a:buNone/>
            </a:pPr>
            <a:r>
              <a:rPr lang="en-US" sz="2000">
                <a:solidFill>
                  <a:schemeClr val="dk1"/>
                </a:solidFill>
                <a:latin typeface="Lustria"/>
                <a:ea typeface="Lustria"/>
                <a:cs typeface="Lustria"/>
                <a:sym typeface="Lustria"/>
              </a:rPr>
              <a:t>				</a:t>
            </a:r>
            <a:endParaRPr sz="2000">
              <a:solidFill>
                <a:schemeClr val="dk1"/>
              </a:solidFill>
              <a:latin typeface="Lustria"/>
              <a:ea typeface="Lustria"/>
              <a:cs typeface="Lustria"/>
              <a:sym typeface="Lustria"/>
            </a:endParaRPr>
          </a:p>
          <a:p>
            <a:pPr indent="0" lvl="0" marL="0" rtl="0" algn="ctr">
              <a:spcBef>
                <a:spcPts val="0"/>
              </a:spcBef>
              <a:spcAft>
                <a:spcPts val="0"/>
              </a:spcAft>
              <a:buClr>
                <a:schemeClr val="dk1"/>
              </a:buClr>
              <a:buSzPts val="1100"/>
              <a:buFont typeface="Arial"/>
              <a:buNone/>
            </a:pPr>
            <a:r>
              <a:rPr lang="en-US" sz="2000">
                <a:solidFill>
                  <a:schemeClr val="dk1"/>
                </a:solidFill>
                <a:latin typeface="Lustria"/>
                <a:ea typeface="Lustria"/>
                <a:cs typeface="Lustria"/>
                <a:sym typeface="Lustria"/>
              </a:rPr>
              <a:t>					</a:t>
            </a:r>
            <a:endParaRPr sz="2000">
              <a:solidFill>
                <a:schemeClr val="dk1"/>
              </a:solidFill>
              <a:latin typeface="Lustria"/>
              <a:ea typeface="Lustria"/>
              <a:cs typeface="Lustria"/>
              <a:sym typeface="Lustria"/>
            </a:endParaRPr>
          </a:p>
          <a:p>
            <a:pPr indent="0" lvl="0" marL="0" rtl="0" algn="ctr">
              <a:spcBef>
                <a:spcPts val="0"/>
              </a:spcBef>
              <a:spcAft>
                <a:spcPts val="0"/>
              </a:spcAft>
              <a:buClr>
                <a:schemeClr val="dk1"/>
              </a:buClr>
              <a:buSzPts val="1100"/>
              <a:buFont typeface="Arial"/>
              <a:buNone/>
            </a:pPr>
            <a:r>
              <a:rPr lang="en-US" sz="2000">
                <a:solidFill>
                  <a:schemeClr val="dk1"/>
                </a:solidFill>
                <a:latin typeface="Lustria"/>
                <a:ea typeface="Lustria"/>
                <a:cs typeface="Lustria"/>
                <a:sym typeface="Lustria"/>
              </a:rPr>
              <a:t>						</a:t>
            </a:r>
            <a:endParaRPr sz="2000">
              <a:solidFill>
                <a:schemeClr val="dk1"/>
              </a:solidFill>
              <a:latin typeface="Lustria"/>
              <a:ea typeface="Lustria"/>
              <a:cs typeface="Lustria"/>
              <a:sym typeface="Lustria"/>
            </a:endParaRPr>
          </a:p>
          <a:p>
            <a:pPr indent="0" lvl="0" marL="0" rtl="0" algn="ctr">
              <a:lnSpc>
                <a:spcPct val="115000"/>
              </a:lnSpc>
              <a:spcBef>
                <a:spcPts val="1200"/>
              </a:spcBef>
              <a:spcAft>
                <a:spcPts val="0"/>
              </a:spcAft>
              <a:buClr>
                <a:schemeClr val="dk1"/>
              </a:buClr>
              <a:buSzPts val="1100"/>
              <a:buFont typeface="Arial"/>
              <a:buNone/>
            </a:pPr>
            <a:r>
              <a:rPr lang="en-US" sz="2000">
                <a:solidFill>
                  <a:schemeClr val="dk1"/>
                </a:solidFill>
                <a:latin typeface="Lustria"/>
                <a:ea typeface="Lustria"/>
                <a:cs typeface="Lustria"/>
                <a:sym typeface="Lustria"/>
              </a:rPr>
              <a:t>initial guess for exchange-correlation (xc) potential Vxc[n] ≣ functional of density				</a:t>
            </a:r>
            <a:endParaRPr sz="2000">
              <a:solidFill>
                <a:schemeClr val="dk1"/>
              </a:solidFill>
              <a:latin typeface="Lustria"/>
              <a:ea typeface="Lustria"/>
              <a:cs typeface="Lustria"/>
              <a:sym typeface="Lustria"/>
            </a:endParaRPr>
          </a:p>
          <a:p>
            <a:pPr indent="0" lvl="0" marL="0" rtl="0" algn="ctr">
              <a:spcBef>
                <a:spcPts val="1200"/>
              </a:spcBef>
              <a:spcAft>
                <a:spcPts val="0"/>
              </a:spcAft>
              <a:buClr>
                <a:schemeClr val="dk1"/>
              </a:buClr>
              <a:buSzPts val="1100"/>
              <a:buFont typeface="Arial"/>
              <a:buNone/>
            </a:pPr>
            <a:r>
              <a:rPr lang="en-US" sz="2000">
                <a:solidFill>
                  <a:schemeClr val="dk1"/>
                </a:solidFill>
                <a:latin typeface="Lustria"/>
                <a:ea typeface="Lustria"/>
                <a:cs typeface="Lustria"/>
                <a:sym typeface="Lustria"/>
              </a:rPr>
              <a:t>				</a:t>
            </a:r>
            <a:endParaRPr sz="2000">
              <a:solidFill>
                <a:schemeClr val="dk1"/>
              </a:solidFill>
              <a:latin typeface="Lustria"/>
              <a:ea typeface="Lustria"/>
              <a:cs typeface="Lustria"/>
              <a:sym typeface="Lustria"/>
            </a:endParaRPr>
          </a:p>
          <a:p>
            <a:pPr indent="0" lvl="0" marL="0" rtl="0" algn="ctr">
              <a:spcBef>
                <a:spcPts val="0"/>
              </a:spcBef>
              <a:spcAft>
                <a:spcPts val="0"/>
              </a:spcAft>
              <a:buClr>
                <a:schemeClr val="dk1"/>
              </a:buClr>
              <a:buSzPts val="1100"/>
              <a:buFont typeface="Arial"/>
              <a:buNone/>
            </a:pPr>
            <a:r>
              <a:rPr lang="en-US" sz="2000">
                <a:solidFill>
                  <a:schemeClr val="dk1"/>
                </a:solidFill>
                <a:latin typeface="Lustria"/>
                <a:ea typeface="Lustria"/>
                <a:cs typeface="Lustria"/>
                <a:sym typeface="Lustria"/>
              </a:rPr>
              <a:t>			</a:t>
            </a:r>
            <a:endParaRPr sz="2000">
              <a:solidFill>
                <a:schemeClr val="dk1"/>
              </a:solidFill>
              <a:latin typeface="Lustria"/>
              <a:ea typeface="Lustria"/>
              <a:cs typeface="Lustria"/>
              <a:sym typeface="Lustria"/>
            </a:endParaRPr>
          </a:p>
          <a:p>
            <a:pPr indent="0" lvl="0" marL="0" rtl="0" algn="ctr">
              <a:spcBef>
                <a:spcPts val="0"/>
              </a:spcBef>
              <a:spcAft>
                <a:spcPts val="0"/>
              </a:spcAft>
              <a:buClr>
                <a:schemeClr val="dk1"/>
              </a:buClr>
              <a:buSzPts val="1100"/>
              <a:buFont typeface="Arial"/>
              <a:buNone/>
            </a:pPr>
            <a:r>
              <a:rPr lang="en-US" sz="2000">
                <a:solidFill>
                  <a:schemeClr val="dk1"/>
                </a:solidFill>
                <a:latin typeface="Lustria"/>
                <a:ea typeface="Lustria"/>
                <a:cs typeface="Lustria"/>
                <a:sym typeface="Lustria"/>
              </a:rPr>
              <a:t>		</a:t>
            </a:r>
            <a:endParaRPr sz="2000">
              <a:solidFill>
                <a:schemeClr val="dk1"/>
              </a:solidFill>
              <a:latin typeface="Lustria"/>
              <a:ea typeface="Lustria"/>
              <a:cs typeface="Lustria"/>
              <a:sym typeface="Lustria"/>
            </a:endParaRPr>
          </a:p>
          <a:p>
            <a:pPr indent="0" lvl="0" marL="0" rtl="0" algn="ctr">
              <a:spcBef>
                <a:spcPts val="0"/>
              </a:spcBef>
              <a:spcAft>
                <a:spcPts val="0"/>
              </a:spcAft>
              <a:buNone/>
            </a:pPr>
            <a:r>
              <a:rPr lang="en-US" sz="2000">
                <a:solidFill>
                  <a:schemeClr val="dk1"/>
                </a:solidFill>
                <a:latin typeface="Lustria"/>
                <a:ea typeface="Lustria"/>
                <a:cs typeface="Lustria"/>
                <a:sym typeface="Lustria"/>
              </a:rPr>
              <a:t>	 </a:t>
            </a:r>
            <a:endParaRPr sz="2000">
              <a:latin typeface="Lustria"/>
              <a:ea typeface="Lustria"/>
              <a:cs typeface="Lustria"/>
              <a:sym typeface="Lustria"/>
            </a:endParaRPr>
          </a:p>
        </p:txBody>
      </p:sp>
      <p:sp>
        <p:nvSpPr>
          <p:cNvPr id="56" name="Google Shape;56;p3"/>
          <p:cNvSpPr txBox="1"/>
          <p:nvPr/>
        </p:nvSpPr>
        <p:spPr>
          <a:xfrm>
            <a:off x="1874163" y="27736138"/>
            <a:ext cx="117561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Lustria"/>
                <a:ea typeface="Lustria"/>
                <a:cs typeface="Lustria"/>
                <a:sym typeface="Lustria"/>
              </a:rPr>
              <a:t>3.   Bispectrum Component as descriptor</a:t>
            </a:r>
            <a:endParaRPr b="1" sz="2000">
              <a:latin typeface="Lustria"/>
              <a:ea typeface="Lustria"/>
              <a:cs typeface="Lustria"/>
              <a:sym typeface="Lustria"/>
            </a:endParaRPr>
          </a:p>
          <a:p>
            <a:pPr indent="0" lvl="0" marL="0" rtl="0" algn="l">
              <a:spcBef>
                <a:spcPts val="0"/>
              </a:spcBef>
              <a:spcAft>
                <a:spcPts val="0"/>
              </a:spcAft>
              <a:buNone/>
            </a:pPr>
            <a:r>
              <a:rPr lang="en-US" sz="2000">
                <a:latin typeface="Lustria"/>
                <a:ea typeface="Lustria"/>
                <a:cs typeface="Lustria"/>
                <a:sym typeface="Lustria"/>
              </a:rPr>
              <a:t>Quantum nearsightedness is a concept that describes the rapid decay of electron correlation with distance in materials. This means that the electron correlation has a stronger effect on nearby atoms compared to distant atoms. To capture this effect, the bispectrum coefficient is used as a descriptor in machine learning models.</a:t>
            </a:r>
            <a:endParaRPr sz="2000">
              <a:latin typeface="Lustria"/>
              <a:ea typeface="Lustria"/>
              <a:cs typeface="Lustria"/>
              <a:sym typeface="Lustria"/>
            </a:endParaRPr>
          </a:p>
        </p:txBody>
      </p:sp>
      <p:grpSp>
        <p:nvGrpSpPr>
          <p:cNvPr id="57" name="Google Shape;57;p3"/>
          <p:cNvGrpSpPr/>
          <p:nvPr/>
        </p:nvGrpSpPr>
        <p:grpSpPr>
          <a:xfrm>
            <a:off x="3198259" y="29811930"/>
            <a:ext cx="9107927" cy="1329035"/>
            <a:chOff x="3143250" y="29565600"/>
            <a:chExt cx="9467700" cy="1562100"/>
          </a:xfrm>
        </p:grpSpPr>
        <p:sp>
          <p:nvSpPr>
            <p:cNvPr id="58" name="Google Shape;58;p3"/>
            <p:cNvSpPr/>
            <p:nvPr/>
          </p:nvSpPr>
          <p:spPr>
            <a:xfrm>
              <a:off x="3143250" y="29565600"/>
              <a:ext cx="9467700" cy="1562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3"/>
            <p:cNvPicPr preferRelativeResize="0"/>
            <p:nvPr/>
          </p:nvPicPr>
          <p:blipFill>
            <a:blip r:embed="rId30">
              <a:alphaModFix/>
            </a:blip>
            <a:stretch>
              <a:fillRect/>
            </a:stretch>
          </p:blipFill>
          <p:spPr>
            <a:xfrm>
              <a:off x="3573076" y="29757000"/>
              <a:ext cx="8829624" cy="1179300"/>
            </a:xfrm>
            <a:prstGeom prst="rect">
              <a:avLst/>
            </a:prstGeom>
            <a:noFill/>
            <a:ln>
              <a:noFill/>
            </a:ln>
          </p:spPr>
        </p:pic>
      </p:grpSp>
      <p:sp>
        <p:nvSpPr>
          <p:cNvPr id="60" name="Google Shape;60;p3"/>
          <p:cNvSpPr/>
          <p:nvPr/>
        </p:nvSpPr>
        <p:spPr>
          <a:xfrm>
            <a:off x="17446013" y="5427513"/>
            <a:ext cx="2286000" cy="13290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Lustria"/>
                <a:ea typeface="Lustria"/>
                <a:cs typeface="Lustria"/>
                <a:sym typeface="Lustria"/>
              </a:rPr>
              <a:t>Python script</a:t>
            </a:r>
            <a:endParaRPr sz="2000">
              <a:latin typeface="Lustria"/>
              <a:ea typeface="Lustria"/>
              <a:cs typeface="Lustria"/>
              <a:sym typeface="Lustria"/>
            </a:endParaRPr>
          </a:p>
          <a:p>
            <a:pPr indent="0" lvl="0" marL="0" rtl="0" algn="ctr">
              <a:spcBef>
                <a:spcPts val="0"/>
              </a:spcBef>
              <a:spcAft>
                <a:spcPts val="0"/>
              </a:spcAft>
              <a:buNone/>
            </a:pPr>
            <a:r>
              <a:rPr lang="en-US" sz="2000">
                <a:latin typeface="Lustria"/>
                <a:ea typeface="Lustria"/>
                <a:cs typeface="Lustria"/>
                <a:sym typeface="Lustria"/>
              </a:rPr>
              <a:t>Data </a:t>
            </a:r>
            <a:r>
              <a:rPr lang="en-US" sz="2000">
                <a:latin typeface="Lustria"/>
                <a:ea typeface="Lustria"/>
                <a:cs typeface="Lustria"/>
                <a:sym typeface="Lustria"/>
              </a:rPr>
              <a:t>processing</a:t>
            </a:r>
            <a:endParaRPr sz="2000">
              <a:latin typeface="Lustria"/>
              <a:ea typeface="Lustria"/>
              <a:cs typeface="Lustria"/>
              <a:sym typeface="Lustria"/>
            </a:endParaRPr>
          </a:p>
          <a:p>
            <a:pPr indent="0" lvl="0" marL="0" rtl="0" algn="ctr">
              <a:spcBef>
                <a:spcPts val="0"/>
              </a:spcBef>
              <a:spcAft>
                <a:spcPts val="0"/>
              </a:spcAft>
              <a:buNone/>
            </a:pPr>
            <a:r>
              <a:rPr lang="en-US" sz="2000">
                <a:latin typeface="Lustria"/>
                <a:ea typeface="Lustria"/>
                <a:cs typeface="Lustria"/>
                <a:sym typeface="Lustria"/>
              </a:rPr>
              <a:t>model structure</a:t>
            </a:r>
            <a:endParaRPr sz="2000">
              <a:latin typeface="Lustria"/>
              <a:ea typeface="Lustria"/>
              <a:cs typeface="Lustria"/>
              <a:sym typeface="Lustria"/>
            </a:endParaRPr>
          </a:p>
        </p:txBody>
      </p:sp>
      <p:sp>
        <p:nvSpPr>
          <p:cNvPr id="61" name="Google Shape;61;p3"/>
          <p:cNvSpPr/>
          <p:nvPr/>
        </p:nvSpPr>
        <p:spPr>
          <a:xfrm>
            <a:off x="20023800" y="5977563"/>
            <a:ext cx="817800" cy="22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1309425" y="5310963"/>
            <a:ext cx="1924200" cy="1562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Lustria"/>
                <a:ea typeface="Lustria"/>
                <a:cs typeface="Lustria"/>
                <a:sym typeface="Lustria"/>
              </a:rPr>
              <a:t>Generate bispectrum components</a:t>
            </a:r>
            <a:endParaRPr sz="2000">
              <a:latin typeface="Lustria"/>
              <a:ea typeface="Lustria"/>
              <a:cs typeface="Lustria"/>
              <a:sym typeface="Lustria"/>
            </a:endParaRPr>
          </a:p>
        </p:txBody>
      </p:sp>
      <p:sp>
        <p:nvSpPr>
          <p:cNvPr id="63" name="Google Shape;63;p3"/>
          <p:cNvSpPr/>
          <p:nvPr/>
        </p:nvSpPr>
        <p:spPr>
          <a:xfrm>
            <a:off x="23510450" y="5977563"/>
            <a:ext cx="817800" cy="22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4952763" y="5310963"/>
            <a:ext cx="1510800" cy="1562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Lustria"/>
                <a:ea typeface="Lustria"/>
                <a:cs typeface="Lustria"/>
                <a:sym typeface="Lustria"/>
              </a:rPr>
              <a:t>Calculate </a:t>
            </a:r>
            <a:endParaRPr sz="2000">
              <a:latin typeface="Lustria"/>
              <a:ea typeface="Lustria"/>
              <a:cs typeface="Lustria"/>
              <a:sym typeface="Lustria"/>
            </a:endParaRPr>
          </a:p>
          <a:p>
            <a:pPr indent="0" lvl="0" marL="0" rtl="0" algn="ctr">
              <a:spcBef>
                <a:spcPts val="0"/>
              </a:spcBef>
              <a:spcAft>
                <a:spcPts val="0"/>
              </a:spcAft>
              <a:buNone/>
            </a:pPr>
            <a:r>
              <a:rPr lang="en-US" sz="2000">
                <a:latin typeface="Lustria"/>
                <a:ea typeface="Lustria"/>
                <a:cs typeface="Lustria"/>
                <a:sym typeface="Lustria"/>
              </a:rPr>
              <a:t>Potential</a:t>
            </a:r>
            <a:endParaRPr sz="2000">
              <a:latin typeface="Lustria"/>
              <a:ea typeface="Lustria"/>
              <a:cs typeface="Lustria"/>
              <a:sym typeface="Lustria"/>
            </a:endParaRPr>
          </a:p>
        </p:txBody>
      </p:sp>
      <p:sp>
        <p:nvSpPr>
          <p:cNvPr id="65" name="Google Shape;65;p3"/>
          <p:cNvSpPr/>
          <p:nvPr/>
        </p:nvSpPr>
        <p:spPr>
          <a:xfrm rot="5400000">
            <a:off x="25299275" y="7634913"/>
            <a:ext cx="817800" cy="2289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24916625" y="8377863"/>
            <a:ext cx="1583100" cy="132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Lustria"/>
                <a:ea typeface="Lustria"/>
                <a:cs typeface="Lustria"/>
                <a:sym typeface="Lustria"/>
              </a:rPr>
              <a:t> Neural Network</a:t>
            </a:r>
            <a:endParaRPr sz="2000">
              <a:latin typeface="Lustria"/>
              <a:ea typeface="Lustria"/>
              <a:cs typeface="Lustria"/>
              <a:sym typeface="Lustria"/>
            </a:endParaRPr>
          </a:p>
          <a:p>
            <a:pPr indent="0" lvl="0" marL="0" rtl="0" algn="ctr">
              <a:spcBef>
                <a:spcPts val="0"/>
              </a:spcBef>
              <a:spcAft>
                <a:spcPts val="0"/>
              </a:spcAft>
              <a:buNone/>
            </a:pPr>
            <a:r>
              <a:t/>
            </a:r>
            <a:endParaRPr sz="2000">
              <a:latin typeface="Lustria"/>
              <a:ea typeface="Lustria"/>
              <a:cs typeface="Lustria"/>
              <a:sym typeface="Lustria"/>
            </a:endParaRPr>
          </a:p>
        </p:txBody>
      </p:sp>
      <p:sp>
        <p:nvSpPr>
          <p:cNvPr id="67" name="Google Shape;67;p3"/>
          <p:cNvSpPr/>
          <p:nvPr/>
        </p:nvSpPr>
        <p:spPr>
          <a:xfrm rot="10800000">
            <a:off x="23814750" y="9025413"/>
            <a:ext cx="817800" cy="2289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7568113" y="8196213"/>
            <a:ext cx="2058300" cy="16479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Lustria"/>
                <a:ea typeface="Lustria"/>
                <a:cs typeface="Lustria"/>
                <a:sym typeface="Lustria"/>
              </a:rPr>
              <a:t>Predict e</a:t>
            </a:r>
            <a:r>
              <a:rPr lang="en-US" sz="2000">
                <a:latin typeface="Lustria"/>
                <a:ea typeface="Lustria"/>
                <a:cs typeface="Lustria"/>
                <a:sym typeface="Lustria"/>
              </a:rPr>
              <a:t>lectronic structure of the materials</a:t>
            </a:r>
            <a:endParaRPr sz="2000">
              <a:latin typeface="Lustria"/>
              <a:ea typeface="Lustria"/>
              <a:cs typeface="Lustria"/>
              <a:sym typeface="Lustria"/>
            </a:endParaRPr>
          </a:p>
        </p:txBody>
      </p:sp>
      <p:sp>
        <p:nvSpPr>
          <p:cNvPr id="69" name="Google Shape;69;p3"/>
          <p:cNvSpPr/>
          <p:nvPr/>
        </p:nvSpPr>
        <p:spPr>
          <a:xfrm rot="10800000">
            <a:off x="20023800" y="9025413"/>
            <a:ext cx="817800" cy="2289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1516113" y="8158263"/>
            <a:ext cx="1510800" cy="1723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Lustria"/>
                <a:ea typeface="Lustria"/>
                <a:cs typeface="Lustria"/>
                <a:sym typeface="Lustria"/>
              </a:rPr>
              <a:t>Predict </a:t>
            </a:r>
            <a:endParaRPr sz="2000">
              <a:latin typeface="Lustria"/>
              <a:ea typeface="Lustria"/>
              <a:cs typeface="Lustria"/>
              <a:sym typeface="Lustria"/>
            </a:endParaRPr>
          </a:p>
          <a:p>
            <a:pPr indent="0" lvl="0" marL="0" rtl="0" algn="ctr">
              <a:spcBef>
                <a:spcPts val="0"/>
              </a:spcBef>
              <a:spcAft>
                <a:spcPts val="0"/>
              </a:spcAft>
              <a:buNone/>
            </a:pPr>
            <a:r>
              <a:rPr lang="en-US" sz="2000">
                <a:latin typeface="Lustria"/>
                <a:ea typeface="Lustria"/>
                <a:cs typeface="Lustria"/>
                <a:sym typeface="Lustria"/>
              </a:rPr>
              <a:t>potential</a:t>
            </a:r>
            <a:endParaRPr sz="2000">
              <a:latin typeface="Lustria"/>
              <a:ea typeface="Lustria"/>
              <a:cs typeface="Lustria"/>
              <a:sym typeface="Lustria"/>
            </a:endParaRPr>
          </a:p>
        </p:txBody>
      </p:sp>
      <p:sp>
        <p:nvSpPr>
          <p:cNvPr id="71" name="Google Shape;71;p3"/>
          <p:cNvSpPr/>
          <p:nvPr/>
        </p:nvSpPr>
        <p:spPr>
          <a:xfrm rot="-1498838">
            <a:off x="22261216" y="7254188"/>
            <a:ext cx="2605658" cy="217158"/>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txBox="1"/>
          <p:nvPr/>
        </p:nvSpPr>
        <p:spPr>
          <a:xfrm rot="-1554625">
            <a:off x="22185253" y="6671276"/>
            <a:ext cx="3053103" cy="49254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38761D"/>
                </a:solidFill>
                <a:latin typeface="Lustria"/>
                <a:ea typeface="Lustria"/>
                <a:cs typeface="Lustria"/>
                <a:sym typeface="Lustria"/>
              </a:rPr>
              <a:t>Error correction</a:t>
            </a:r>
            <a:endParaRPr sz="2000">
              <a:solidFill>
                <a:srgbClr val="38761D"/>
              </a:solidFill>
              <a:latin typeface="Lustria"/>
              <a:ea typeface="Lustria"/>
              <a:cs typeface="Lustria"/>
              <a:sym typeface="Lustria"/>
            </a:endParaRPr>
          </a:p>
        </p:txBody>
      </p:sp>
      <p:sp>
        <p:nvSpPr>
          <p:cNvPr id="73" name="Google Shape;73;p3"/>
          <p:cNvSpPr txBox="1"/>
          <p:nvPr/>
        </p:nvSpPr>
        <p:spPr>
          <a:xfrm>
            <a:off x="4704629" y="22486033"/>
            <a:ext cx="667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Lustria"/>
                <a:ea typeface="Lustria"/>
                <a:cs typeface="Lustria"/>
                <a:sym typeface="Lustria"/>
              </a:rPr>
              <a:t>Figure 2:  </a:t>
            </a:r>
            <a:r>
              <a:rPr lang="en-US" sz="2000">
                <a:latin typeface="Lustria"/>
                <a:ea typeface="Lustria"/>
                <a:cs typeface="Lustria"/>
                <a:sym typeface="Lustria"/>
              </a:rPr>
              <a:t>Summarize ML- KS DFT framework</a:t>
            </a:r>
            <a:endParaRPr sz="2000">
              <a:latin typeface="Lustria"/>
              <a:ea typeface="Lustria"/>
              <a:cs typeface="Lustria"/>
              <a:sym typeface="Lustria"/>
            </a:endParaRPr>
          </a:p>
        </p:txBody>
      </p:sp>
      <p:sp>
        <p:nvSpPr>
          <p:cNvPr id="74" name="Google Shape;74;p3"/>
          <p:cNvSpPr txBox="1"/>
          <p:nvPr/>
        </p:nvSpPr>
        <p:spPr>
          <a:xfrm>
            <a:off x="15878550" y="10983462"/>
            <a:ext cx="6076800" cy="9420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2500">
                <a:latin typeface="Lustria"/>
                <a:ea typeface="Lustria"/>
                <a:cs typeface="Lustria"/>
                <a:sym typeface="Lustria"/>
              </a:rPr>
              <a:t>Examining model</a:t>
            </a:r>
            <a:endParaRPr b="1" sz="2500">
              <a:latin typeface="Lustria"/>
              <a:ea typeface="Lustria"/>
              <a:cs typeface="Lustria"/>
              <a:sym typeface="Lustria"/>
            </a:endParaRPr>
          </a:p>
          <a:p>
            <a:pPr indent="-355600" lvl="0" marL="457200" rtl="0" algn="l">
              <a:lnSpc>
                <a:spcPct val="100000"/>
              </a:lnSpc>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Unit cell of A</a:t>
            </a:r>
            <a:r>
              <a:rPr lang="en-US" sz="2000">
                <a:solidFill>
                  <a:schemeClr val="dk1"/>
                </a:solidFill>
                <a:latin typeface="Lustria"/>
                <a:ea typeface="Lustria"/>
                <a:cs typeface="Lustria"/>
                <a:sym typeface="Lustria"/>
              </a:rPr>
              <a:t>morphous Silicon </a:t>
            </a:r>
            <a:endParaRPr b="1" sz="2000">
              <a:latin typeface="Lustria"/>
              <a:ea typeface="Lustria"/>
              <a:cs typeface="Lustria"/>
              <a:sym typeface="Lustria"/>
            </a:endParaRPr>
          </a:p>
          <a:p>
            <a:pPr indent="-355600" lvl="0" marL="457200" rtl="0" algn="l">
              <a:lnSpc>
                <a:spcPct val="100000"/>
              </a:lnSpc>
              <a:spcBef>
                <a:spcPts val="0"/>
              </a:spcBef>
              <a:spcAft>
                <a:spcPts val="0"/>
              </a:spcAft>
              <a:buSzPts val="2000"/>
              <a:buFont typeface="Lustria"/>
              <a:buChar char="●"/>
            </a:pPr>
            <a:r>
              <a:rPr lang="en-US" sz="2000">
                <a:latin typeface="Lustria"/>
                <a:ea typeface="Lustria"/>
                <a:cs typeface="Lustria"/>
                <a:sym typeface="Lustria"/>
              </a:rPr>
              <a:t>Number of atom in the cell: 340</a:t>
            </a:r>
            <a:endParaRPr sz="2000">
              <a:latin typeface="Lustria"/>
              <a:ea typeface="Lustria"/>
              <a:cs typeface="Lustria"/>
              <a:sym typeface="Lustria"/>
            </a:endParaRPr>
          </a:p>
          <a:p>
            <a:pPr indent="-355600" lvl="0" marL="457200" rtl="0" algn="l">
              <a:lnSpc>
                <a:spcPct val="100000"/>
              </a:lnSpc>
              <a:spcBef>
                <a:spcPts val="0"/>
              </a:spcBef>
              <a:spcAft>
                <a:spcPts val="0"/>
              </a:spcAft>
              <a:buSzPts val="2000"/>
              <a:buFont typeface="Lustria"/>
              <a:buChar char="●"/>
            </a:pPr>
            <a:r>
              <a:rPr lang="en-US" sz="2000">
                <a:latin typeface="Lustria"/>
                <a:ea typeface="Lustria"/>
                <a:cs typeface="Lustria"/>
                <a:sym typeface="Lustria"/>
              </a:rPr>
              <a:t>Cell length (a,b,c) = (1</a:t>
            </a:r>
            <a:r>
              <a:rPr lang="en-US" sz="2000">
                <a:solidFill>
                  <a:schemeClr val="dk1"/>
                </a:solidFill>
                <a:latin typeface="Lustria"/>
                <a:ea typeface="Lustria"/>
                <a:cs typeface="Lustria"/>
                <a:sym typeface="Lustria"/>
              </a:rPr>
              <a:t>8.7337, 18.7337, 18.7337</a:t>
            </a:r>
            <a:r>
              <a:rPr lang="en-US" sz="2000">
                <a:latin typeface="Lustria"/>
                <a:ea typeface="Lustria"/>
                <a:cs typeface="Lustria"/>
                <a:sym typeface="Lustria"/>
              </a:rPr>
              <a:t>_</a:t>
            </a:r>
            <a:endParaRPr sz="2000">
              <a:latin typeface="Lustria"/>
              <a:ea typeface="Lustria"/>
              <a:cs typeface="Lustria"/>
              <a:sym typeface="Lustria"/>
            </a:endParaRPr>
          </a:p>
          <a:p>
            <a:pPr indent="-355600" lvl="0" marL="457200" rtl="0" algn="l">
              <a:lnSpc>
                <a:spcPct val="100000"/>
              </a:lnSpc>
              <a:spcBef>
                <a:spcPts val="0"/>
              </a:spcBef>
              <a:spcAft>
                <a:spcPts val="0"/>
              </a:spcAft>
              <a:buSzPts val="2000"/>
              <a:buFont typeface="Lustria"/>
              <a:buChar char="●"/>
            </a:pPr>
            <a:r>
              <a:rPr lang="en-US" sz="2000">
                <a:latin typeface="Lustria"/>
                <a:ea typeface="Lustria"/>
                <a:cs typeface="Lustria"/>
                <a:sym typeface="Lustria"/>
              </a:rPr>
              <a:t>Cell angle (𝛂, 𝛽, 𝞬) = (90,90,90)</a:t>
            </a:r>
            <a:endParaRPr sz="2000">
              <a:latin typeface="Lustria"/>
              <a:ea typeface="Lustria"/>
              <a:cs typeface="Lustria"/>
              <a:sym typeface="Lustria"/>
            </a:endParaRPr>
          </a:p>
          <a:p>
            <a:pPr indent="-355600" lvl="0" marL="457200" rtl="0" algn="l">
              <a:lnSpc>
                <a:spcPct val="100000"/>
              </a:lnSpc>
              <a:spcBef>
                <a:spcPts val="0"/>
              </a:spcBef>
              <a:spcAft>
                <a:spcPts val="0"/>
              </a:spcAft>
              <a:buSzPts val="2000"/>
              <a:buFont typeface="Lustria"/>
              <a:buChar char="●"/>
            </a:pPr>
            <a:r>
              <a:rPr lang="en-US" sz="2000">
                <a:latin typeface="Lustria"/>
                <a:ea typeface="Lustria"/>
                <a:cs typeface="Lustria"/>
                <a:sym typeface="Lustria"/>
              </a:rPr>
              <a:t>Atom site type : Si</a:t>
            </a:r>
            <a:endParaRPr sz="2000">
              <a:latin typeface="Lustria"/>
              <a:ea typeface="Lustria"/>
              <a:cs typeface="Lustria"/>
              <a:sym typeface="Lustria"/>
            </a:endParaRPr>
          </a:p>
          <a:p>
            <a:pPr indent="-355600" lvl="0" marL="457200" rtl="0" algn="l">
              <a:lnSpc>
                <a:spcPct val="100000"/>
              </a:lnSpc>
              <a:spcBef>
                <a:spcPts val="0"/>
              </a:spcBef>
              <a:spcAft>
                <a:spcPts val="0"/>
              </a:spcAft>
              <a:buSzPts val="2000"/>
              <a:buFont typeface="Lustria"/>
              <a:buChar char="●"/>
            </a:pPr>
            <a:r>
              <a:rPr lang="en-US" sz="2000">
                <a:latin typeface="Lustria"/>
                <a:ea typeface="Lustria"/>
                <a:cs typeface="Lustria"/>
                <a:sym typeface="Lustria"/>
              </a:rPr>
              <a:t>Atoms x,y,z site fraction</a:t>
            </a:r>
            <a:endParaRPr sz="2000">
              <a:latin typeface="Lustria"/>
              <a:ea typeface="Lustria"/>
              <a:cs typeface="Lustria"/>
              <a:sym typeface="Lustria"/>
            </a:endParaRPr>
          </a:p>
          <a:p>
            <a:pPr indent="0" lvl="0" marL="0" rtl="0" algn="l">
              <a:lnSpc>
                <a:spcPct val="100000"/>
              </a:lnSpc>
              <a:spcBef>
                <a:spcPts val="1800"/>
              </a:spcBef>
              <a:spcAft>
                <a:spcPts val="0"/>
              </a:spcAft>
              <a:buNone/>
            </a:pPr>
            <a:r>
              <a:rPr b="1" lang="en-US" sz="2500">
                <a:solidFill>
                  <a:schemeClr val="dk1"/>
                </a:solidFill>
                <a:latin typeface="Lustria"/>
                <a:ea typeface="Lustria"/>
                <a:cs typeface="Lustria"/>
                <a:sym typeface="Lustria"/>
              </a:rPr>
              <a:t>Data preparation</a:t>
            </a:r>
            <a:endParaRPr b="1" sz="2500">
              <a:solidFill>
                <a:schemeClr val="dk1"/>
              </a:solidFill>
              <a:latin typeface="Lustria"/>
              <a:ea typeface="Lustria"/>
              <a:cs typeface="Lustria"/>
              <a:sym typeface="Lustria"/>
            </a:endParaRPr>
          </a:p>
          <a:p>
            <a:pPr indent="0" lvl="0" marL="0" rtl="0" algn="l">
              <a:lnSpc>
                <a:spcPct val="100000"/>
              </a:lnSpc>
              <a:spcBef>
                <a:spcPts val="1800"/>
              </a:spcBef>
              <a:spcAft>
                <a:spcPts val="0"/>
              </a:spcAft>
              <a:buNone/>
            </a:pPr>
            <a:r>
              <a:rPr lang="en-US" sz="2000">
                <a:solidFill>
                  <a:schemeClr val="dk1"/>
                </a:solidFill>
                <a:latin typeface="Lustria"/>
                <a:ea typeface="Lustria"/>
                <a:cs typeface="Lustria"/>
                <a:sym typeface="Lustria"/>
              </a:rPr>
              <a:t>Read CIF file </a:t>
            </a:r>
            <a:r>
              <a:rPr lang="en-US" sz="2000" u="sng">
                <a:solidFill>
                  <a:schemeClr val="dk1"/>
                </a:solidFill>
                <a:latin typeface="Lustria"/>
                <a:ea typeface="Lustria"/>
                <a:cs typeface="Lustria"/>
                <a:sym typeface="Lustria"/>
                <a:hlinkClick r:id="rId31">
                  <a:extLst>
                    <a:ext uri="{A12FA001-AC4F-418D-AE19-62706E023703}">
                      <ahyp:hlinkClr val="tx"/>
                    </a:ext>
                  </a:extLst>
                </a:hlinkClick>
              </a:rPr>
              <a:t>avgBL-Model.cif</a:t>
            </a:r>
            <a:endParaRPr sz="2000">
              <a:solidFill>
                <a:schemeClr val="dk1"/>
              </a:solidFill>
              <a:latin typeface="Lustria"/>
              <a:ea typeface="Lustria"/>
              <a:cs typeface="Lustria"/>
              <a:sym typeface="Lustria"/>
            </a:endParaRPr>
          </a:p>
          <a:p>
            <a:pPr indent="-355600" lvl="0" marL="457200" rtl="0" algn="l">
              <a:lnSpc>
                <a:spcPct val="100000"/>
              </a:lnSpc>
              <a:spcBef>
                <a:spcPts val="120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Cell length (unit angstrom)</a:t>
            </a:r>
            <a:endParaRPr sz="2000">
              <a:solidFill>
                <a:schemeClr val="dk1"/>
              </a:solidFill>
              <a:latin typeface="Lustria"/>
              <a:ea typeface="Lustria"/>
              <a:cs typeface="Lustria"/>
              <a:sym typeface="Lustria"/>
            </a:endParaRPr>
          </a:p>
          <a:p>
            <a:pPr indent="-355600" lvl="0" marL="457200" rtl="0" algn="l">
              <a:lnSpc>
                <a:spcPct val="100000"/>
              </a:lnSpc>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Define cut off radius</a:t>
            </a:r>
            <a:endParaRPr sz="2000">
              <a:solidFill>
                <a:schemeClr val="dk1"/>
              </a:solidFill>
              <a:latin typeface="Lustria"/>
              <a:ea typeface="Lustria"/>
              <a:cs typeface="Lustria"/>
              <a:sym typeface="Lustria"/>
            </a:endParaRPr>
          </a:p>
          <a:p>
            <a:pPr indent="-355600" lvl="0" marL="457200" rtl="0" algn="l">
              <a:lnSpc>
                <a:spcPct val="100000"/>
              </a:lnSpc>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Project the atomic density onto the surface of four- dimensional unit sphere</a:t>
            </a:r>
            <a:endParaRPr sz="2000">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rPr lang="en-US" sz="2000">
                <a:solidFill>
                  <a:srgbClr val="D44C47"/>
                </a:solidFill>
                <a:latin typeface="Lustria"/>
                <a:ea typeface="Lustria"/>
                <a:cs typeface="Lustria"/>
                <a:sym typeface="Lustria"/>
              </a:rPr>
              <a:t>Note: </a:t>
            </a:r>
            <a:r>
              <a:rPr lang="en-US" sz="2000">
                <a:solidFill>
                  <a:schemeClr val="dk1"/>
                </a:solidFill>
                <a:latin typeface="Lustria"/>
                <a:ea typeface="Lustria"/>
                <a:cs typeface="Lustria"/>
                <a:sym typeface="Lustria"/>
              </a:rPr>
              <a:t>Chosen radius cut off needs to divide by the true cell length (i.e: with example dataset we need to divide by 18.7337) since (x,y,z) are fraction with cell dimension (1,1,1)</a:t>
            </a:r>
            <a:endParaRPr sz="2000">
              <a:solidFill>
                <a:schemeClr val="dk1"/>
              </a:solidFill>
              <a:latin typeface="Lustria"/>
              <a:ea typeface="Lustria"/>
              <a:cs typeface="Lustria"/>
              <a:sym typeface="Lustria"/>
            </a:endParaRPr>
          </a:p>
          <a:p>
            <a:pPr indent="-355600" lvl="0" marL="457200" rtl="0" algn="l">
              <a:lnSpc>
                <a:spcPct val="100000"/>
              </a:lnSpc>
              <a:spcBef>
                <a:spcPts val="120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Define position  neighbors  atom k relative to a central atom i is a point within the 3D ball of radius </a:t>
            </a:r>
            <a:endParaRPr sz="2000">
              <a:solidFill>
                <a:schemeClr val="dk1"/>
              </a:solidFill>
              <a:latin typeface="Lustria"/>
              <a:ea typeface="Lustria"/>
              <a:cs typeface="Lustria"/>
              <a:sym typeface="Lustria"/>
            </a:endParaRPr>
          </a:p>
          <a:p>
            <a:pPr indent="-355600" lvl="0" marL="457200" rtl="0" algn="l">
              <a:lnSpc>
                <a:spcPct val="100000"/>
              </a:lnSpc>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Project the atom (x,y,z) location  onto the surface of four- dimensional unit sphere</a:t>
            </a:r>
            <a:br>
              <a:rPr lang="en-US" sz="2000">
                <a:solidFill>
                  <a:schemeClr val="dk1"/>
                </a:solidFill>
                <a:latin typeface="Lustria"/>
                <a:ea typeface="Lustria"/>
                <a:cs typeface="Lustria"/>
                <a:sym typeface="Lustria"/>
              </a:rPr>
            </a:br>
            <a:endParaRPr sz="2000">
              <a:solidFill>
                <a:schemeClr val="dk1"/>
              </a:solidFill>
              <a:latin typeface="Lustria"/>
              <a:ea typeface="Lustria"/>
              <a:cs typeface="Lustria"/>
              <a:sym typeface="Lustria"/>
            </a:endParaRPr>
          </a:p>
          <a:p>
            <a:pPr indent="0" lvl="0" marL="457200" rtl="0" algn="l">
              <a:lnSpc>
                <a:spcPct val="100000"/>
              </a:lnSpc>
              <a:spcBef>
                <a:spcPts val="1200"/>
              </a:spcBef>
              <a:spcAft>
                <a:spcPts val="0"/>
              </a:spcAft>
              <a:buNone/>
            </a:pPr>
            <a:r>
              <a:t/>
            </a:r>
            <a:endParaRPr sz="2000">
              <a:latin typeface="Lustria"/>
              <a:ea typeface="Lustria"/>
              <a:cs typeface="Lustria"/>
              <a:sym typeface="Lustria"/>
            </a:endParaRPr>
          </a:p>
          <a:p>
            <a:pPr indent="0" lvl="0" marL="0" rtl="0" algn="l">
              <a:lnSpc>
                <a:spcPct val="100000"/>
              </a:lnSpc>
              <a:spcBef>
                <a:spcPts val="0"/>
              </a:spcBef>
              <a:spcAft>
                <a:spcPts val="0"/>
              </a:spcAft>
              <a:buNone/>
            </a:pPr>
            <a:r>
              <a:t/>
            </a:r>
            <a:endParaRPr sz="2000">
              <a:latin typeface="Lustria"/>
              <a:ea typeface="Lustria"/>
              <a:cs typeface="Lustria"/>
              <a:sym typeface="Lustria"/>
            </a:endParaRPr>
          </a:p>
          <a:p>
            <a:pPr indent="0" lvl="0" marL="0" rtl="0" algn="l">
              <a:lnSpc>
                <a:spcPct val="100000"/>
              </a:lnSpc>
              <a:spcBef>
                <a:spcPts val="0"/>
              </a:spcBef>
              <a:spcAft>
                <a:spcPts val="0"/>
              </a:spcAft>
              <a:buNone/>
            </a:pPr>
            <a:r>
              <a:t/>
            </a:r>
            <a:endParaRPr b="1" sz="2000">
              <a:latin typeface="Lustria"/>
              <a:ea typeface="Lustria"/>
              <a:cs typeface="Lustria"/>
              <a:sym typeface="Lustria"/>
            </a:endParaRPr>
          </a:p>
        </p:txBody>
      </p:sp>
      <p:sp>
        <p:nvSpPr>
          <p:cNvPr id="75" name="Google Shape;75;p3"/>
          <p:cNvSpPr txBox="1"/>
          <p:nvPr/>
        </p:nvSpPr>
        <p:spPr>
          <a:xfrm>
            <a:off x="15788700" y="19960138"/>
            <a:ext cx="12146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latin typeface="Lustria"/>
                <a:ea typeface="Lustria"/>
                <a:cs typeface="Lustria"/>
                <a:sym typeface="Lustria"/>
              </a:rPr>
              <a:t>Compute Bispectrum Component</a:t>
            </a:r>
            <a:endParaRPr b="1" sz="2500">
              <a:latin typeface="Lustria"/>
              <a:ea typeface="Lustria"/>
              <a:cs typeface="Lustria"/>
              <a:sym typeface="Lustria"/>
            </a:endParaRPr>
          </a:p>
        </p:txBody>
      </p:sp>
      <p:sp>
        <p:nvSpPr>
          <p:cNvPr id="76" name="Google Shape;76;p3"/>
          <p:cNvSpPr/>
          <p:nvPr/>
        </p:nvSpPr>
        <p:spPr>
          <a:xfrm>
            <a:off x="15974700" y="21378000"/>
            <a:ext cx="1165500" cy="13290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Lustria"/>
                <a:ea typeface="Lustria"/>
                <a:cs typeface="Lustria"/>
                <a:sym typeface="Lustria"/>
              </a:rPr>
              <a:t>Input data </a:t>
            </a:r>
            <a:endParaRPr sz="2000">
              <a:latin typeface="Lustria"/>
              <a:ea typeface="Lustria"/>
              <a:cs typeface="Lustria"/>
              <a:sym typeface="Lustria"/>
            </a:endParaRPr>
          </a:p>
        </p:txBody>
      </p:sp>
      <p:sp>
        <p:nvSpPr>
          <p:cNvPr id="77" name="Google Shape;77;p3"/>
          <p:cNvSpPr/>
          <p:nvPr/>
        </p:nvSpPr>
        <p:spPr>
          <a:xfrm>
            <a:off x="17140200" y="21928050"/>
            <a:ext cx="817800" cy="22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7955100" y="21154050"/>
            <a:ext cx="3201300" cy="23709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Lustria"/>
                <a:ea typeface="Lustria"/>
                <a:cs typeface="Lustria"/>
                <a:sym typeface="Lustria"/>
              </a:rPr>
              <a:t>Define  parameters input:</a:t>
            </a:r>
            <a:endParaRPr sz="2000">
              <a:latin typeface="Lustria"/>
              <a:ea typeface="Lustria"/>
              <a:cs typeface="Lustria"/>
              <a:sym typeface="Lustria"/>
            </a:endParaRPr>
          </a:p>
          <a:p>
            <a:pPr indent="-355600" lvl="0" marL="457200" rtl="0" algn="l">
              <a:spcBef>
                <a:spcPts val="0"/>
              </a:spcBef>
              <a:spcAft>
                <a:spcPts val="0"/>
              </a:spcAft>
              <a:buSzPts val="2000"/>
              <a:buFont typeface="Lustria"/>
              <a:buChar char="-"/>
            </a:pPr>
            <a:r>
              <a:rPr lang="en-US" sz="2000">
                <a:latin typeface="Lustria"/>
                <a:ea typeface="Lustria"/>
                <a:cs typeface="Lustria"/>
                <a:sym typeface="Lustria"/>
              </a:rPr>
              <a:t>radius cutoff</a:t>
            </a:r>
            <a:endParaRPr sz="2000">
              <a:latin typeface="Lustria"/>
              <a:ea typeface="Lustria"/>
              <a:cs typeface="Lustria"/>
              <a:sym typeface="Lustria"/>
            </a:endParaRPr>
          </a:p>
          <a:p>
            <a:pPr indent="-355600" lvl="0" marL="457200" rtl="0" algn="l">
              <a:spcBef>
                <a:spcPts val="0"/>
              </a:spcBef>
              <a:spcAft>
                <a:spcPts val="0"/>
              </a:spcAft>
              <a:buSzPts val="2000"/>
              <a:buFont typeface="Lustria"/>
              <a:buChar char="-"/>
            </a:pPr>
            <a:r>
              <a:rPr lang="en-US" sz="2000">
                <a:latin typeface="Lustria"/>
                <a:ea typeface="Lustria"/>
                <a:cs typeface="Lustria"/>
                <a:sym typeface="Lustria"/>
              </a:rPr>
              <a:t>neighbors  list</a:t>
            </a:r>
            <a:endParaRPr sz="2000">
              <a:latin typeface="Lustria"/>
              <a:ea typeface="Lustria"/>
              <a:cs typeface="Lustria"/>
              <a:sym typeface="Lustria"/>
            </a:endParaRPr>
          </a:p>
          <a:p>
            <a:pPr indent="-355600" lvl="0" marL="457200" rtl="0" algn="l">
              <a:spcBef>
                <a:spcPts val="0"/>
              </a:spcBef>
              <a:spcAft>
                <a:spcPts val="0"/>
              </a:spcAft>
              <a:buSzPts val="2000"/>
              <a:buFont typeface="Lustria"/>
              <a:buChar char="-"/>
            </a:pPr>
            <a:r>
              <a:rPr lang="en-US" sz="2000">
                <a:latin typeface="Lustria"/>
                <a:ea typeface="Lustria"/>
                <a:cs typeface="Lustria"/>
                <a:sym typeface="Lustria"/>
              </a:rPr>
              <a:t>atom type</a:t>
            </a:r>
            <a:endParaRPr sz="2000">
              <a:latin typeface="Lustria"/>
              <a:ea typeface="Lustria"/>
              <a:cs typeface="Lustria"/>
              <a:sym typeface="Lustria"/>
            </a:endParaRPr>
          </a:p>
          <a:p>
            <a:pPr indent="-355600" lvl="0" marL="457200" rtl="0" algn="l">
              <a:spcBef>
                <a:spcPts val="0"/>
              </a:spcBef>
              <a:spcAft>
                <a:spcPts val="0"/>
              </a:spcAft>
              <a:buSzPts val="2000"/>
              <a:buFont typeface="Lustria"/>
              <a:buChar char="-"/>
            </a:pPr>
            <a:r>
              <a:rPr lang="en-US" sz="2000">
                <a:latin typeface="Lustria"/>
                <a:ea typeface="Lustria"/>
                <a:cs typeface="Lustria"/>
                <a:sym typeface="Lustria"/>
              </a:rPr>
              <a:t>weight coefficient</a:t>
            </a:r>
            <a:endParaRPr sz="2000">
              <a:latin typeface="Lustria"/>
              <a:ea typeface="Lustria"/>
              <a:cs typeface="Lustria"/>
              <a:sym typeface="Lustria"/>
            </a:endParaRPr>
          </a:p>
        </p:txBody>
      </p:sp>
      <p:sp>
        <p:nvSpPr>
          <p:cNvPr id="79" name="Google Shape;79;p3"/>
          <p:cNvSpPr/>
          <p:nvPr/>
        </p:nvSpPr>
        <p:spPr>
          <a:xfrm rot="5400000">
            <a:off x="24240150" y="23001450"/>
            <a:ext cx="817800" cy="22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22062599" y="21393909"/>
            <a:ext cx="5406517" cy="1297168"/>
            <a:chOff x="17475440" y="25778034"/>
            <a:chExt cx="6368100" cy="1562100"/>
          </a:xfrm>
        </p:grpSpPr>
        <p:sp>
          <p:nvSpPr>
            <p:cNvPr id="81" name="Google Shape;81;p3"/>
            <p:cNvSpPr/>
            <p:nvPr/>
          </p:nvSpPr>
          <p:spPr>
            <a:xfrm>
              <a:off x="17475440" y="25778034"/>
              <a:ext cx="6368100" cy="1562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3"/>
            <p:cNvPicPr preferRelativeResize="0"/>
            <p:nvPr/>
          </p:nvPicPr>
          <p:blipFill rotWithShape="1">
            <a:blip r:embed="rId32">
              <a:alphaModFix/>
            </a:blip>
            <a:srcRect b="23861" l="5547" r="5547" t="0"/>
            <a:stretch/>
          </p:blipFill>
          <p:spPr>
            <a:xfrm>
              <a:off x="17866205" y="26279899"/>
              <a:ext cx="5586600" cy="822000"/>
            </a:xfrm>
            <a:prstGeom prst="rect">
              <a:avLst/>
            </a:prstGeom>
            <a:noFill/>
            <a:ln>
              <a:noFill/>
            </a:ln>
          </p:spPr>
        </p:pic>
        <p:sp>
          <p:nvSpPr>
            <p:cNvPr id="83" name="Google Shape;83;p3"/>
            <p:cNvSpPr txBox="1"/>
            <p:nvPr/>
          </p:nvSpPr>
          <p:spPr>
            <a:xfrm>
              <a:off x="18478032" y="25778038"/>
              <a:ext cx="4362900" cy="5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Lustria"/>
                  <a:ea typeface="Lustria"/>
                  <a:cs typeface="Lustria"/>
                  <a:sym typeface="Lustria"/>
                </a:rPr>
                <a:t>Clebsch- </a:t>
              </a:r>
              <a:r>
                <a:rPr b="1" lang="en-US" sz="2000">
                  <a:latin typeface="Lustria"/>
                  <a:ea typeface="Lustria"/>
                  <a:cs typeface="Lustria"/>
                  <a:sym typeface="Lustria"/>
                </a:rPr>
                <a:t>Gordan</a:t>
              </a:r>
              <a:r>
                <a:rPr b="1" lang="en-US" sz="2000">
                  <a:latin typeface="Lustria"/>
                  <a:ea typeface="Lustria"/>
                  <a:cs typeface="Lustria"/>
                  <a:sym typeface="Lustria"/>
                </a:rPr>
                <a:t> Coefficient </a:t>
              </a:r>
              <a:endParaRPr b="1" sz="2000">
                <a:latin typeface="Lustria"/>
                <a:ea typeface="Lustria"/>
                <a:cs typeface="Lustria"/>
                <a:sym typeface="Lustria"/>
              </a:endParaRPr>
            </a:p>
          </p:txBody>
        </p:sp>
      </p:grpSp>
      <p:sp>
        <p:nvSpPr>
          <p:cNvPr id="84" name="Google Shape;84;p3"/>
          <p:cNvSpPr/>
          <p:nvPr/>
        </p:nvSpPr>
        <p:spPr>
          <a:xfrm rot="5400000">
            <a:off x="24240138" y="25148288"/>
            <a:ext cx="817800" cy="22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21200600" y="21928050"/>
            <a:ext cx="817800" cy="22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txBox="1"/>
          <p:nvPr/>
        </p:nvSpPr>
        <p:spPr>
          <a:xfrm>
            <a:off x="23719075" y="23900575"/>
            <a:ext cx="137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87" name="Google Shape;87;p3"/>
          <p:cNvGrpSpPr/>
          <p:nvPr/>
        </p:nvGrpSpPr>
        <p:grpSpPr>
          <a:xfrm>
            <a:off x="22133582" y="23508574"/>
            <a:ext cx="6076972" cy="1328981"/>
            <a:chOff x="22193563" y="24495025"/>
            <a:chExt cx="5806949" cy="1297200"/>
          </a:xfrm>
        </p:grpSpPr>
        <p:sp>
          <p:nvSpPr>
            <p:cNvPr id="88" name="Google Shape;88;p3"/>
            <p:cNvSpPr/>
            <p:nvPr/>
          </p:nvSpPr>
          <p:spPr>
            <a:xfrm>
              <a:off x="22193563" y="24495025"/>
              <a:ext cx="5265900" cy="1297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txBox="1"/>
            <p:nvPr/>
          </p:nvSpPr>
          <p:spPr>
            <a:xfrm>
              <a:off x="22299911" y="24544100"/>
              <a:ext cx="5700600" cy="46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900">
                  <a:latin typeface="Lustria"/>
                  <a:ea typeface="Lustria"/>
                  <a:cs typeface="Lustria"/>
                  <a:sym typeface="Lustria"/>
                </a:rPr>
                <a:t>Rotational Matrix U via Wigner D function</a:t>
              </a:r>
              <a:endParaRPr b="1" sz="1900">
                <a:latin typeface="Lustria"/>
                <a:ea typeface="Lustria"/>
                <a:cs typeface="Lustria"/>
                <a:sym typeface="Lustria"/>
              </a:endParaRPr>
            </a:p>
          </p:txBody>
        </p:sp>
        <p:pic>
          <p:nvPicPr>
            <p:cNvPr id="90" name="Google Shape;90;p3"/>
            <p:cNvPicPr preferRelativeResize="0"/>
            <p:nvPr/>
          </p:nvPicPr>
          <p:blipFill>
            <a:blip r:embed="rId33">
              <a:alphaModFix/>
            </a:blip>
            <a:stretch>
              <a:fillRect/>
            </a:stretch>
          </p:blipFill>
          <p:spPr>
            <a:xfrm>
              <a:off x="22355575" y="25032257"/>
              <a:ext cx="4941900" cy="575356"/>
            </a:xfrm>
            <a:prstGeom prst="rect">
              <a:avLst/>
            </a:prstGeom>
            <a:noFill/>
            <a:ln>
              <a:noFill/>
            </a:ln>
          </p:spPr>
        </p:pic>
      </p:grpSp>
      <p:grpSp>
        <p:nvGrpSpPr>
          <p:cNvPr id="91" name="Google Shape;91;p3"/>
          <p:cNvGrpSpPr/>
          <p:nvPr/>
        </p:nvGrpSpPr>
        <p:grpSpPr>
          <a:xfrm>
            <a:off x="22132925" y="25687950"/>
            <a:ext cx="5406600" cy="2031900"/>
            <a:chOff x="22193575" y="26642250"/>
            <a:chExt cx="5406600" cy="2031900"/>
          </a:xfrm>
        </p:grpSpPr>
        <p:sp>
          <p:nvSpPr>
            <p:cNvPr id="92" name="Google Shape;92;p3"/>
            <p:cNvSpPr/>
            <p:nvPr/>
          </p:nvSpPr>
          <p:spPr>
            <a:xfrm>
              <a:off x="22193575" y="26642250"/>
              <a:ext cx="5406600" cy="2031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txBox="1"/>
            <p:nvPr/>
          </p:nvSpPr>
          <p:spPr>
            <a:xfrm>
              <a:off x="22263925" y="26732250"/>
              <a:ext cx="526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Lustria"/>
                  <a:ea typeface="Lustria"/>
                  <a:cs typeface="Lustria"/>
                  <a:sym typeface="Lustria"/>
                </a:rPr>
                <a:t>Expansion coefficients density function</a:t>
              </a:r>
              <a:endParaRPr b="1" sz="2000">
                <a:solidFill>
                  <a:schemeClr val="dk1"/>
                </a:solidFill>
                <a:latin typeface="Lustria"/>
                <a:ea typeface="Lustria"/>
                <a:cs typeface="Lustria"/>
                <a:sym typeface="Lustria"/>
              </a:endParaRPr>
            </a:p>
          </p:txBody>
        </p:sp>
        <p:pic>
          <p:nvPicPr>
            <p:cNvPr id="94" name="Google Shape;94;p3"/>
            <p:cNvPicPr preferRelativeResize="0"/>
            <p:nvPr/>
          </p:nvPicPr>
          <p:blipFill>
            <a:blip r:embed="rId34">
              <a:alphaModFix/>
            </a:blip>
            <a:stretch>
              <a:fillRect/>
            </a:stretch>
          </p:blipFill>
          <p:spPr>
            <a:xfrm>
              <a:off x="22272113" y="27331176"/>
              <a:ext cx="5249504" cy="1063200"/>
            </a:xfrm>
            <a:prstGeom prst="rect">
              <a:avLst/>
            </a:prstGeom>
            <a:noFill/>
            <a:ln>
              <a:noFill/>
            </a:ln>
          </p:spPr>
        </p:pic>
      </p:grpSp>
      <p:grpSp>
        <p:nvGrpSpPr>
          <p:cNvPr id="95" name="Google Shape;95;p3"/>
          <p:cNvGrpSpPr/>
          <p:nvPr/>
        </p:nvGrpSpPr>
        <p:grpSpPr>
          <a:xfrm>
            <a:off x="21044150" y="28570250"/>
            <a:ext cx="6771900" cy="1297200"/>
            <a:chOff x="21080875" y="29092350"/>
            <a:chExt cx="6771900" cy="1297200"/>
          </a:xfrm>
        </p:grpSpPr>
        <p:sp>
          <p:nvSpPr>
            <p:cNvPr id="96" name="Google Shape;96;p3"/>
            <p:cNvSpPr/>
            <p:nvPr/>
          </p:nvSpPr>
          <p:spPr>
            <a:xfrm>
              <a:off x="21080875" y="29092350"/>
              <a:ext cx="6771900" cy="1297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7" name="Google Shape;97;p3"/>
            <p:cNvPicPr preferRelativeResize="0"/>
            <p:nvPr/>
          </p:nvPicPr>
          <p:blipFill>
            <a:blip r:embed="rId35">
              <a:alphaModFix/>
            </a:blip>
            <a:stretch>
              <a:fillRect/>
            </a:stretch>
          </p:blipFill>
          <p:spPr>
            <a:xfrm>
              <a:off x="21302476" y="29464750"/>
              <a:ext cx="6328688" cy="782700"/>
            </a:xfrm>
            <a:prstGeom prst="rect">
              <a:avLst/>
            </a:prstGeom>
            <a:noFill/>
            <a:ln>
              <a:noFill/>
            </a:ln>
          </p:spPr>
        </p:pic>
        <p:sp>
          <p:nvSpPr>
            <p:cNvPr id="98" name="Google Shape;98;p3"/>
            <p:cNvSpPr txBox="1"/>
            <p:nvPr/>
          </p:nvSpPr>
          <p:spPr>
            <a:xfrm>
              <a:off x="22806175" y="29106775"/>
              <a:ext cx="332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Lustria"/>
                  <a:ea typeface="Lustria"/>
                  <a:cs typeface="Lustria"/>
                  <a:sym typeface="Lustria"/>
                </a:rPr>
                <a:t>Bispectrum Component </a:t>
              </a:r>
              <a:endParaRPr b="1" sz="2000">
                <a:latin typeface="Lustria"/>
                <a:ea typeface="Lustria"/>
                <a:cs typeface="Lustria"/>
                <a:sym typeface="Lustria"/>
              </a:endParaRPr>
            </a:p>
          </p:txBody>
        </p:sp>
      </p:grpSp>
      <p:sp>
        <p:nvSpPr>
          <p:cNvPr id="99" name="Google Shape;99;p3"/>
          <p:cNvSpPr/>
          <p:nvPr/>
        </p:nvSpPr>
        <p:spPr>
          <a:xfrm rot="5400000">
            <a:off x="24240138" y="28030600"/>
            <a:ext cx="817800" cy="22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rot="10800000">
            <a:off x="20164100" y="29096750"/>
            <a:ext cx="817800" cy="22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3"/>
          <p:cNvGrpSpPr/>
          <p:nvPr/>
        </p:nvGrpSpPr>
        <p:grpSpPr>
          <a:xfrm>
            <a:off x="16900550" y="28448000"/>
            <a:ext cx="3201300" cy="1416000"/>
            <a:chOff x="16873275" y="28262975"/>
            <a:chExt cx="3201300" cy="1416000"/>
          </a:xfrm>
        </p:grpSpPr>
        <p:sp>
          <p:nvSpPr>
            <p:cNvPr id="102" name="Google Shape;102;p3"/>
            <p:cNvSpPr/>
            <p:nvPr/>
          </p:nvSpPr>
          <p:spPr>
            <a:xfrm>
              <a:off x="16873275" y="28262975"/>
              <a:ext cx="3201300" cy="1416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latin typeface="Lustria"/>
                <a:ea typeface="Lustria"/>
                <a:cs typeface="Lustria"/>
                <a:sym typeface="Lustria"/>
              </a:endParaRPr>
            </a:p>
          </p:txBody>
        </p:sp>
        <p:sp>
          <p:nvSpPr>
            <p:cNvPr id="103" name="Google Shape;103;p3"/>
            <p:cNvSpPr txBox="1"/>
            <p:nvPr/>
          </p:nvSpPr>
          <p:spPr>
            <a:xfrm>
              <a:off x="17247075" y="28338450"/>
              <a:ext cx="2453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US" sz="2000">
                  <a:solidFill>
                    <a:schemeClr val="dk1"/>
                  </a:solidFill>
                  <a:latin typeface="Lustria"/>
                  <a:ea typeface="Lustria"/>
                  <a:cs typeface="Lustria"/>
                  <a:sym typeface="Lustria"/>
                </a:rPr>
                <a:t>Test accuracy</a:t>
              </a:r>
              <a:endParaRPr/>
            </a:p>
          </p:txBody>
        </p:sp>
        <p:pic>
          <p:nvPicPr>
            <p:cNvPr id="104" name="Google Shape;104;p3"/>
            <p:cNvPicPr preferRelativeResize="0"/>
            <p:nvPr/>
          </p:nvPicPr>
          <p:blipFill rotWithShape="1">
            <a:blip r:embed="rId36">
              <a:alphaModFix/>
            </a:blip>
            <a:srcRect b="16079" l="0" r="0" t="0"/>
            <a:stretch/>
          </p:blipFill>
          <p:spPr>
            <a:xfrm>
              <a:off x="16933125" y="28707899"/>
              <a:ext cx="3081600" cy="817800"/>
            </a:xfrm>
            <a:prstGeom prst="rect">
              <a:avLst/>
            </a:prstGeom>
            <a:noFill/>
            <a:ln>
              <a:noFill/>
            </a:ln>
          </p:spPr>
        </p:pic>
      </p:grpSp>
      <p:pic>
        <p:nvPicPr>
          <p:cNvPr id="105" name="Google Shape;105;p3"/>
          <p:cNvPicPr preferRelativeResize="0"/>
          <p:nvPr/>
        </p:nvPicPr>
        <p:blipFill>
          <a:blip r:embed="rId37">
            <a:alphaModFix/>
          </a:blip>
          <a:stretch>
            <a:fillRect/>
          </a:stretch>
        </p:blipFill>
        <p:spPr>
          <a:xfrm>
            <a:off x="30279750" y="11045572"/>
            <a:ext cx="11068499" cy="4548883"/>
          </a:xfrm>
          <a:prstGeom prst="rect">
            <a:avLst/>
          </a:prstGeom>
          <a:noFill/>
          <a:ln>
            <a:noFill/>
          </a:ln>
        </p:spPr>
      </p:pic>
      <p:pic>
        <p:nvPicPr>
          <p:cNvPr id="106" name="Google Shape;106;p3"/>
          <p:cNvPicPr preferRelativeResize="0"/>
          <p:nvPr/>
        </p:nvPicPr>
        <p:blipFill>
          <a:blip r:embed="rId38">
            <a:alphaModFix/>
          </a:blip>
          <a:stretch>
            <a:fillRect/>
          </a:stretch>
        </p:blipFill>
        <p:spPr>
          <a:xfrm>
            <a:off x="30314956" y="6762438"/>
            <a:ext cx="11050593" cy="4189800"/>
          </a:xfrm>
          <a:prstGeom prst="rect">
            <a:avLst/>
          </a:prstGeom>
          <a:noFill/>
          <a:ln>
            <a:noFill/>
          </a:ln>
        </p:spPr>
      </p:pic>
      <p:sp>
        <p:nvSpPr>
          <p:cNvPr id="107" name="Google Shape;107;p3"/>
          <p:cNvSpPr txBox="1"/>
          <p:nvPr/>
        </p:nvSpPr>
        <p:spPr>
          <a:xfrm>
            <a:off x="30270450" y="15701925"/>
            <a:ext cx="110685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Lustria"/>
              <a:buChar char="●"/>
            </a:pPr>
            <a:r>
              <a:rPr lang="en-US" sz="2000">
                <a:latin typeface="Lustria"/>
                <a:ea typeface="Lustria"/>
                <a:cs typeface="Lustria"/>
                <a:sym typeface="Lustria"/>
              </a:rPr>
              <a:t>New Python scripts have been developed to calculate Clebsch-Gordan coefficients and Wigner-D functions, with optimized running times that do not require the use of third-party libraries such as SymPy. Our custom Wigner-D function exhibits faster running times than SymPy's implementation, while the running times for Clebsch-Gordan coefficients show no significant differences.</a:t>
            </a:r>
            <a:endParaRPr sz="2000">
              <a:latin typeface="Lustria"/>
              <a:ea typeface="Lustria"/>
              <a:cs typeface="Lustria"/>
              <a:sym typeface="Lustria"/>
            </a:endParaRPr>
          </a:p>
        </p:txBody>
      </p:sp>
      <p:sp>
        <p:nvSpPr>
          <p:cNvPr id="108" name="Google Shape;108;p3"/>
          <p:cNvSpPr txBox="1"/>
          <p:nvPr/>
        </p:nvSpPr>
        <p:spPr>
          <a:xfrm>
            <a:off x="30475200" y="5420225"/>
            <a:ext cx="107301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Lustria"/>
              <a:buChar char="●"/>
            </a:pPr>
            <a:r>
              <a:rPr lang="en-US" sz="2000">
                <a:solidFill>
                  <a:schemeClr val="dk1"/>
                </a:solidFill>
                <a:latin typeface="Lustria"/>
                <a:ea typeface="Lustria"/>
                <a:cs typeface="Lustria"/>
                <a:sym typeface="Lustria"/>
              </a:rPr>
              <a:t>We were able to compute the bispectrum component for the selected central atom. However, the computation time took approximately 46 minutes, which is not efficient enough for testing symmetry by interchanging j1, j2, and j values, especially for larger systems with more atoms. </a:t>
            </a:r>
            <a:endParaRPr sz="2000">
              <a:latin typeface="Lustria"/>
              <a:ea typeface="Lustria"/>
              <a:cs typeface="Lustria"/>
              <a:sym typeface="Lustria"/>
            </a:endParaRPr>
          </a:p>
        </p:txBody>
      </p:sp>
      <p:pic>
        <p:nvPicPr>
          <p:cNvPr id="109" name="Google Shape;109;p3"/>
          <p:cNvPicPr preferRelativeResize="0"/>
          <p:nvPr/>
        </p:nvPicPr>
        <p:blipFill>
          <a:blip r:embed="rId39">
            <a:alphaModFix/>
          </a:blip>
          <a:stretch>
            <a:fillRect/>
          </a:stretch>
        </p:blipFill>
        <p:spPr>
          <a:xfrm>
            <a:off x="30804723" y="17425732"/>
            <a:ext cx="10219450" cy="2074817"/>
          </a:xfrm>
          <a:prstGeom prst="rect">
            <a:avLst/>
          </a:prstGeom>
          <a:noFill/>
          <a:ln>
            <a:noFill/>
          </a:ln>
        </p:spPr>
      </p:pic>
      <p:pic>
        <p:nvPicPr>
          <p:cNvPr id="110" name="Google Shape;110;p3"/>
          <p:cNvPicPr preferRelativeResize="0"/>
          <p:nvPr/>
        </p:nvPicPr>
        <p:blipFill>
          <a:blip r:embed="rId40">
            <a:alphaModFix/>
          </a:blip>
          <a:stretch>
            <a:fillRect/>
          </a:stretch>
        </p:blipFill>
        <p:spPr>
          <a:xfrm>
            <a:off x="7887475" y="26582713"/>
            <a:ext cx="306000" cy="242352"/>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
                                        </p:tgtEl>
                                        <p:attrNameLst>
                                          <p:attrName>style.visibility</p:attrName>
                                        </p:attrNameLst>
                                      </p:cBhvr>
                                      <p:to>
                                        <p:strVal val="visible"/>
                                      </p:to>
                                    </p:set>
                                    <p:animEffect filter="fade" transition="in">
                                      <p:cBhvr>
                                        <p:cTn dur="1500"/>
                                        <p:tgtEl>
                                          <p:spTgt spid="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
                                        </p:tgtEl>
                                        <p:attrNameLst>
                                          <p:attrName>style.visibility</p:attrName>
                                        </p:attrNameLst>
                                      </p:cBhvr>
                                      <p:to>
                                        <p:strVal val="visible"/>
                                      </p:to>
                                    </p:set>
                                    <p:animEffect filter="fade" transition="in">
                                      <p:cBhvr>
                                        <p:cTn dur="1000"/>
                                        <p:tgtEl>
                                          <p:spTgt spid="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
                                        </p:tgtEl>
                                        <p:attrNameLst>
                                          <p:attrName>style.visibility</p:attrName>
                                        </p:attrNameLst>
                                      </p:cBhvr>
                                      <p:to>
                                        <p:strVal val="visible"/>
                                      </p:to>
                                    </p:set>
                                    <p:animEffect filter="fade" transition="in">
                                      <p:cBhvr>
                                        <p:cTn dur="1000"/>
                                        <p:tgtEl>
                                          <p:spTgt spid="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1000"/>
                                        <p:tgtEl>
                                          <p:spTgt spid="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1500"/>
                                        <p:tgtEl>
                                          <p:spTgt spid="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1000"/>
                                        <p:tgtEl>
                                          <p:spTgt spid="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gtEl>
                                        <p:attrNameLst>
                                          <p:attrName>style.visibility</p:attrName>
                                        </p:attrNameLst>
                                      </p:cBhvr>
                                      <p:to>
                                        <p:strVal val="visible"/>
                                      </p:to>
                                    </p:set>
                                    <p:animEffect filter="fade" transition="in">
                                      <p:cBhvr>
                                        <p:cTn dur="1000"/>
                                        <p:tgtEl>
                                          <p:spTgt spid="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
                                        </p:tgtEl>
                                        <p:attrNameLst>
                                          <p:attrName>style.visibility</p:attrName>
                                        </p:attrNameLst>
                                      </p:cBhvr>
                                      <p:to>
                                        <p:strVal val="visible"/>
                                      </p:to>
                                    </p:set>
                                    <p:animEffect filter="fade" transition="in">
                                      <p:cBhvr>
                                        <p:cTn dur="2700"/>
                                        <p:tgtEl>
                                          <p:spTgt spid="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2100"/>
                                        <p:tgtEl>
                                          <p:spTgt spid="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2200"/>
                                        <p:tgtEl>
                                          <p:spTgt spid="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gtEl>
                                        <p:attrNameLst>
                                          <p:attrName>style.visibility</p:attrName>
                                        </p:attrNameLst>
                                      </p:cBhvr>
                                      <p:to>
                                        <p:strVal val="visible"/>
                                      </p:to>
                                    </p:set>
                                    <p:animEffect filter="fade" transition="in">
                                      <p:cBhvr>
                                        <p:cTn dur="1000"/>
                                        <p:tgtEl>
                                          <p:spTgt spid="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21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600"/>
                                        <p:tgtEl>
                                          <p:spTgt spid="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300"/>
                                        <p:tgtEl>
                                          <p:spTgt spid="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6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300"/>
                                        <p:tgtEl>
                                          <p:spTgt spid="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7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1000"/>
                                        <p:tgtEl>
                                          <p:spTgt spid="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21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
                                        </p:tgtEl>
                                        <p:attrNameLst>
                                          <p:attrName>style.visibility</p:attrName>
                                        </p:attrNameLst>
                                      </p:cBhvr>
                                      <p:to>
                                        <p:strVal val="visible"/>
                                      </p:to>
                                    </p:set>
                                    <p:animEffect filter="fade" transition="in">
                                      <p:cBhvr>
                                        <p:cTn dur="1000"/>
                                        <p:tgtEl>
                                          <p:spTgt spid="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1000"/>
                                        <p:tgtEl>
                                          <p:spTgt spid="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
                                        </p:tgtEl>
                                        <p:attrNameLst>
                                          <p:attrName>style.visibility</p:attrName>
                                        </p:attrNameLst>
                                      </p:cBhvr>
                                      <p:to>
                                        <p:strVal val="visible"/>
                                      </p:to>
                                    </p:set>
                                    <p:animEffect filter="fade" transition="in">
                                      <p:cBhvr>
                                        <p:cTn dur="1000"/>
                                        <p:tgtEl>
                                          <p:spTgt spid="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3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23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9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
                                        </p:tgtEl>
                                        <p:attrNameLst>
                                          <p:attrName>style.visibility</p:attrName>
                                        </p:attrNameLst>
                                      </p:cBhvr>
                                      <p:to>
                                        <p:strVal val="visible"/>
                                      </p:to>
                                    </p:set>
                                    <p:animEffect filter="fade" transition="in">
                                      <p:cBhvr>
                                        <p:cTn dur="1000"/>
                                        <p:tgtEl>
                                          <p:spTgt spid="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
                                        </p:tgtEl>
                                        <p:attrNameLst>
                                          <p:attrName>style.visibility</p:attrName>
                                        </p:attrNameLst>
                                      </p:cBhvr>
                                      <p:to>
                                        <p:strVal val="visible"/>
                                      </p:to>
                                    </p:set>
                                    <p:animEffect filter="fade" transition="in">
                                      <p:cBhvr>
                                        <p:cTn dur="1000"/>
                                        <p:tgtEl>
                                          <p:spTgt spid="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
                                        </p:tgtEl>
                                        <p:attrNameLst>
                                          <p:attrName>style.visibility</p:attrName>
                                        </p:attrNameLst>
                                      </p:cBhvr>
                                      <p:to>
                                        <p:strVal val="visible"/>
                                      </p:to>
                                    </p:set>
                                    <p:animEffect filter="fade" transition="in">
                                      <p:cBhvr>
                                        <p:cTn dur="1000"/>
                                        <p:tgtEl>
                                          <p:spTgt spid="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
                                        </p:tgtEl>
                                        <p:attrNameLst>
                                          <p:attrName>style.visibility</p:attrName>
                                        </p:attrNameLst>
                                      </p:cBhvr>
                                      <p:to>
                                        <p:strVal val="visible"/>
                                      </p:to>
                                    </p:set>
                                    <p:animEffect filter="fade" transition="in">
                                      <p:cBhvr>
                                        <p:cTn dur="1000"/>
                                        <p:tgtEl>
                                          <p:spTgt spid="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1000"/>
                                        <p:tgtEl>
                                          <p:spTgt spid="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
                                        </p:tgtEl>
                                        <p:attrNameLst>
                                          <p:attrName>style.visibility</p:attrName>
                                        </p:attrNameLst>
                                      </p:cBhvr>
                                      <p:to>
                                        <p:strVal val="visible"/>
                                      </p:to>
                                    </p:set>
                                    <p:animEffect filter="fade" transition="in">
                                      <p:cBhvr>
                                        <p:cTn dur="1000"/>
                                        <p:tgtEl>
                                          <p:spTgt spid="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1000"/>
                                        <p:tgtEl>
                                          <p:spTgt spid="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
                                        </p:tgtEl>
                                        <p:attrNameLst>
                                          <p:attrName>style.visibility</p:attrName>
                                        </p:attrNameLst>
                                      </p:cBhvr>
                                      <p:to>
                                        <p:strVal val="visible"/>
                                      </p:to>
                                    </p:set>
                                    <p:animEffect filter="fade" transition="in">
                                      <p:cBhvr>
                                        <p:cTn dur="1000"/>
                                        <p:tgtEl>
                                          <p:spTgt spid="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low">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