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embeddedFontLst>
    <p:embeddedFont>
      <p:font typeface="Calibri" pitchFamily="34"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94E953-BAA6-43AD-ACF2-61C34B19D824}" type="datetimeFigureOut">
              <a:rPr lang="en-US" smtClean="0"/>
              <a:t>06/23/2021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60027-0E83-4C7D-A6D3-94E3DDB9396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94E953-BAA6-43AD-ACF2-61C34B19D824}" type="datetimeFigureOut">
              <a:rPr lang="en-US" smtClean="0"/>
              <a:t>06/23/2021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60027-0E83-4C7D-A6D3-94E3DDB939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94E953-BAA6-43AD-ACF2-61C34B19D824}" type="datetimeFigureOut">
              <a:rPr lang="en-US" smtClean="0"/>
              <a:t>06/23/2021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60027-0E83-4C7D-A6D3-94E3DDB939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94E953-BAA6-43AD-ACF2-61C34B19D824}" type="datetimeFigureOut">
              <a:rPr lang="en-US" smtClean="0"/>
              <a:t>06/23/2021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60027-0E83-4C7D-A6D3-94E3DDB939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94E953-BAA6-43AD-ACF2-61C34B19D824}" type="datetimeFigureOut">
              <a:rPr lang="en-US" smtClean="0"/>
              <a:t>06/23/2021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60027-0E83-4C7D-A6D3-94E3DDB9396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94E953-BAA6-43AD-ACF2-61C34B19D824}" type="datetimeFigureOut">
              <a:rPr lang="en-US" smtClean="0"/>
              <a:t>06/23/2021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60027-0E83-4C7D-A6D3-94E3DDB939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94E953-BAA6-43AD-ACF2-61C34B19D824}" type="datetimeFigureOut">
              <a:rPr lang="en-US" smtClean="0"/>
              <a:t>06/23/2021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60027-0E83-4C7D-A6D3-94E3DDB9396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94E953-BAA6-43AD-ACF2-61C34B19D824}" type="datetimeFigureOut">
              <a:rPr lang="en-US" smtClean="0"/>
              <a:t>06/23/2021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60027-0E83-4C7D-A6D3-94E3DDB939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4E953-BAA6-43AD-ACF2-61C34B19D824}" type="datetimeFigureOut">
              <a:rPr lang="en-US" smtClean="0"/>
              <a:t>06/23/2021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60027-0E83-4C7D-A6D3-94E3DDB939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4E953-BAA6-43AD-ACF2-61C34B19D824}" type="datetimeFigureOut">
              <a:rPr lang="en-US" smtClean="0"/>
              <a:t>06/23/2021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60027-0E83-4C7D-A6D3-94E3DDB9396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4E953-BAA6-43AD-ACF2-61C34B19D824}" type="datetimeFigureOut">
              <a:rPr lang="en-US" smtClean="0"/>
              <a:t>06/23/2021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60027-0E83-4C7D-A6D3-94E3DDB939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C94E953-BAA6-43AD-ACF2-61C34B19D824}" type="datetimeFigureOut">
              <a:rPr lang="en-US" smtClean="0"/>
              <a:t>06/23/2021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F760027-0E83-4C7D-A6D3-94E3DDB939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program-bankers-algorithm-set-1-safety-algorithm/" TargetMode="External"/><Relationship Id="rId2" Type="http://schemas.openxmlformats.org/officeDocument/2006/relationships/hyperlink" Target="https://www.academia.edu/4916686/Roun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819400"/>
            <a:ext cx="7772400" cy="1470025"/>
          </a:xfrm>
        </p:spPr>
        <p:txBody>
          <a:bodyPr>
            <a:normAutofit fontScale="90000"/>
          </a:bodyPr>
          <a:lstStyle/>
          <a:p>
            <a:pPr algn="l"/>
            <a:r>
              <a:rPr lang="en-US" sz="3300" i="1" smtClean="0"/>
              <a:t>Đề tài:</a:t>
            </a:r>
            <a:r>
              <a:rPr lang="en-US" smtClean="0"/>
              <a:t/>
            </a:r>
            <a:br>
              <a:rPr lang="en-US" smtClean="0"/>
            </a:br>
            <a:r>
              <a:rPr lang="en-US" sz="5300" smtClean="0"/>
              <a:t>Mô phỏng giải thuật Chủ nhà băng</a:t>
            </a:r>
            <a:endParaRPr lang="en-US" sz="5300"/>
          </a:p>
        </p:txBody>
      </p:sp>
      <p:sp>
        <p:nvSpPr>
          <p:cNvPr id="3" name="Subtitle 2"/>
          <p:cNvSpPr>
            <a:spLocks noGrp="1"/>
          </p:cNvSpPr>
          <p:nvPr>
            <p:ph type="subTitle" idx="1"/>
          </p:nvPr>
        </p:nvSpPr>
        <p:spPr>
          <a:xfrm>
            <a:off x="1447800" y="4648200"/>
            <a:ext cx="6400800" cy="1600200"/>
          </a:xfrm>
        </p:spPr>
        <p:txBody>
          <a:bodyPr>
            <a:noAutofit/>
          </a:bodyPr>
          <a:lstStyle/>
          <a:p>
            <a:pPr algn="l"/>
            <a:r>
              <a:rPr lang="en-US" sz="2100" i="1" smtClean="0">
                <a:solidFill>
                  <a:schemeClr val="tx1"/>
                </a:solidFill>
                <a:latin typeface="Calibri (Body)"/>
              </a:rPr>
              <a:t>Thực hiện: </a:t>
            </a:r>
          </a:p>
          <a:p>
            <a:pPr marL="342900" indent="-342900" algn="l">
              <a:buFont typeface="Arial" pitchFamily="34" charset="0"/>
              <a:buChar char="•"/>
            </a:pPr>
            <a:r>
              <a:rPr lang="en-US" sz="2000" smtClean="0">
                <a:solidFill>
                  <a:schemeClr val="tx1"/>
                </a:solidFill>
                <a:latin typeface="Calibri (Body)"/>
              </a:rPr>
              <a:t>	</a:t>
            </a:r>
            <a:r>
              <a:rPr lang="en-US" sz="2200" smtClean="0">
                <a:solidFill>
                  <a:schemeClr val="tx1"/>
                </a:solidFill>
                <a:latin typeface="Calibri (Body)"/>
              </a:rPr>
              <a:t>Dương Bích Thủy</a:t>
            </a:r>
          </a:p>
          <a:p>
            <a:pPr marL="342900" indent="-342900" algn="l">
              <a:buFont typeface="Arial" pitchFamily="34" charset="0"/>
              <a:buChar char="•"/>
            </a:pPr>
            <a:r>
              <a:rPr lang="en-US" sz="2200" smtClean="0">
                <a:solidFill>
                  <a:schemeClr val="tx1"/>
                </a:solidFill>
                <a:latin typeface="Calibri (Body)"/>
              </a:rPr>
              <a:t>	Mã SV: 611266</a:t>
            </a:r>
          </a:p>
          <a:p>
            <a:pPr marL="342900" indent="-342900" algn="l">
              <a:buFont typeface="Arial" pitchFamily="34" charset="0"/>
              <a:buChar char="•"/>
            </a:pPr>
            <a:r>
              <a:rPr lang="en-US" sz="2200" smtClean="0">
                <a:solidFill>
                  <a:schemeClr val="tx1"/>
                </a:solidFill>
                <a:latin typeface="Calibri (Body)"/>
              </a:rPr>
              <a:t>	Lớp: K61THA</a:t>
            </a:r>
            <a:endParaRPr lang="en-US" sz="2200">
              <a:solidFill>
                <a:schemeClr val="tx1"/>
              </a:solidFill>
              <a:latin typeface="Calibri (Body)"/>
            </a:endParaRPr>
          </a:p>
        </p:txBody>
      </p:sp>
      <p:sp>
        <p:nvSpPr>
          <p:cNvPr id="4" name="TextBox 3"/>
          <p:cNvSpPr txBox="1"/>
          <p:nvPr/>
        </p:nvSpPr>
        <p:spPr>
          <a:xfrm>
            <a:off x="1600200" y="1447799"/>
            <a:ext cx="6248400" cy="830997"/>
          </a:xfrm>
          <a:prstGeom prst="rect">
            <a:avLst/>
          </a:prstGeom>
          <a:noFill/>
        </p:spPr>
        <p:txBody>
          <a:bodyPr wrap="square" rtlCol="0">
            <a:spAutoFit/>
          </a:bodyPr>
          <a:lstStyle/>
          <a:p>
            <a:pPr algn="ctr"/>
            <a:r>
              <a:rPr lang="en-US" sz="2400" smtClean="0"/>
              <a:t>Báo cáo Bài tập lớn:</a:t>
            </a:r>
          </a:p>
          <a:p>
            <a:pPr algn="ctr"/>
            <a:r>
              <a:rPr lang="en-US" sz="2400" smtClean="0"/>
              <a:t>Nguyên lý Hệ điều hành</a:t>
            </a:r>
            <a:endParaRPr lang="en-US" sz="2400"/>
          </a:p>
        </p:txBody>
      </p:sp>
      <p:sp>
        <p:nvSpPr>
          <p:cNvPr id="5" name="TextBox 4"/>
          <p:cNvSpPr txBox="1"/>
          <p:nvPr/>
        </p:nvSpPr>
        <p:spPr>
          <a:xfrm>
            <a:off x="1295400" y="457200"/>
            <a:ext cx="6705600" cy="707886"/>
          </a:xfrm>
          <a:prstGeom prst="rect">
            <a:avLst/>
          </a:prstGeom>
          <a:noFill/>
        </p:spPr>
        <p:txBody>
          <a:bodyPr wrap="square" rtlCol="0">
            <a:spAutoFit/>
          </a:bodyPr>
          <a:lstStyle/>
          <a:p>
            <a:pPr algn="ctr"/>
            <a:r>
              <a:rPr lang="en-US" sz="2000" smtClean="0">
                <a:latin typeface="Times New Roman" pitchFamily="18" charset="0"/>
                <a:cs typeface="Times New Roman" pitchFamily="18" charset="0"/>
              </a:rPr>
              <a:t>HỌC VIỆN NÔNG NGHIỆP VIỆT NAM</a:t>
            </a:r>
          </a:p>
          <a:p>
            <a:pPr algn="ctr"/>
            <a:r>
              <a:rPr lang="en-US" sz="2000" b="1" smtClean="0">
                <a:latin typeface="Times New Roman" pitchFamily="18" charset="0"/>
                <a:cs typeface="Times New Roman" pitchFamily="18" charset="0"/>
              </a:rPr>
              <a:t>KHOA CÔNG NGHỆ THÔNG TIN</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val="328736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marL="0" indent="0">
              <a:buNone/>
            </a:pPr>
            <a:r>
              <a:rPr lang="en-US" smtClean="0"/>
              <a:t>1. </a:t>
            </a:r>
            <a:r>
              <a:rPr lang="en-US" sz="2800" smtClean="0"/>
              <a:t>Giải thuật Chủ nhà băng</a:t>
            </a:r>
          </a:p>
          <a:p>
            <a:r>
              <a:rPr lang="en-US" sz="2800" smtClean="0"/>
              <a:t>Nguyên lý</a:t>
            </a:r>
          </a:p>
          <a:p>
            <a:r>
              <a:rPr lang="en-US" sz="2800" smtClean="0"/>
              <a:t>Cấu trúc dữ liệu</a:t>
            </a:r>
          </a:p>
          <a:p>
            <a:r>
              <a:rPr lang="en-US" sz="2800" smtClean="0"/>
              <a:t>Kiểm tra an toàn</a:t>
            </a:r>
          </a:p>
          <a:p>
            <a:pPr marL="0" indent="0">
              <a:buNone/>
            </a:pPr>
            <a:r>
              <a:rPr lang="en-US" sz="2800" smtClean="0"/>
              <a:t>2. Ví dụ</a:t>
            </a:r>
          </a:p>
          <a:p>
            <a:pPr marL="0" indent="0">
              <a:buNone/>
            </a:pPr>
            <a:r>
              <a:rPr lang="en-US" sz="2800" smtClean="0"/>
              <a:t>3. Mô phỏng giải thuật bằng Python</a:t>
            </a:r>
          </a:p>
          <a:p>
            <a:pPr marL="0" indent="0">
              <a:buNone/>
            </a:pPr>
            <a:r>
              <a:rPr lang="en-US" sz="2800" smtClean="0"/>
              <a:t>4. Tài liệu tham khảo</a:t>
            </a:r>
          </a:p>
        </p:txBody>
      </p:sp>
    </p:spTree>
    <p:extLst>
      <p:ext uri="{BB962C8B-B14F-4D97-AF65-F5344CB8AC3E}">
        <p14:creationId xmlns:p14="http://schemas.microsoft.com/office/powerpoint/2010/main" val="476729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Chủ nhà băng</a:t>
            </a:r>
            <a:endParaRPr lang="en-US"/>
          </a:p>
        </p:txBody>
      </p:sp>
      <p:sp>
        <p:nvSpPr>
          <p:cNvPr id="3" name="Content Placeholder 2"/>
          <p:cNvSpPr>
            <a:spLocks noGrp="1"/>
          </p:cNvSpPr>
          <p:nvPr>
            <p:ph idx="1"/>
          </p:nvPr>
        </p:nvSpPr>
        <p:spPr>
          <a:xfrm>
            <a:off x="457200" y="1447800"/>
            <a:ext cx="8229600" cy="4953000"/>
          </a:xfrm>
        </p:spPr>
        <p:txBody>
          <a:bodyPr>
            <a:noAutofit/>
          </a:bodyPr>
          <a:lstStyle/>
          <a:p>
            <a:pPr>
              <a:buFontTx/>
              <a:buChar char="-"/>
            </a:pPr>
            <a:r>
              <a:rPr lang="en-US" sz="2250" smtClean="0">
                <a:latin typeface="Calibri (Body)"/>
              </a:rPr>
              <a:t>Được sử dụng trong hệ thống nhà băng để đảm bảo rằng nhà băng không bao giờ phân phối quá số tiền khả dụng của nó đến mức mà nó có thể thỏa mãn mọi yêu cầu từ tất cả khách hàng.</a:t>
            </a:r>
          </a:p>
          <a:p>
            <a:pPr>
              <a:buFontTx/>
              <a:buChar char="-"/>
            </a:pPr>
            <a:r>
              <a:rPr lang="en-US" sz="2250" smtClean="0">
                <a:latin typeface="Calibri (Body)"/>
              </a:rPr>
              <a:t>Khi một tiến trình mới đi vào hệ thống, nó phải khai báo số lượng tối đa cá thể của mỗi loại tài nguyên mà nó có thể cần đến. Số này có thể vượt quá tổng tài nguyên trong hệ thống.</a:t>
            </a:r>
          </a:p>
          <a:p>
            <a:pPr>
              <a:buFontTx/>
              <a:buChar char="-"/>
            </a:pPr>
            <a:r>
              <a:rPr lang="en-US" sz="2250" smtClean="0">
                <a:latin typeface="Calibri (Body)"/>
              </a:rPr>
              <a:t>Khi user yêu cầu tài nguyên, hệ thống phải xác định liệu sự phân phối có giữ hệ thống trong trạng thái an toàn hay không:</a:t>
            </a:r>
          </a:p>
          <a:p>
            <a:pPr lvl="1"/>
            <a:r>
              <a:rPr lang="en-US" sz="2100" smtClean="0">
                <a:latin typeface="Calibri (Body)"/>
              </a:rPr>
              <a:t>Có </a:t>
            </a:r>
            <a:r>
              <a:rPr lang="en-US" sz="2100" smtClean="0">
                <a:latin typeface="Calibri (Body)"/>
                <a:sym typeface="Wingdings" pitchFamily="2" charset="2"/>
              </a:rPr>
              <a:t> Phân phối tài nguyên</a:t>
            </a:r>
          </a:p>
          <a:p>
            <a:pPr lvl="1"/>
            <a:r>
              <a:rPr lang="en-US" sz="2100" smtClean="0">
                <a:latin typeface="Calibri (Body)"/>
                <a:sym typeface="Wingdings" pitchFamily="2" charset="2"/>
              </a:rPr>
              <a:t>Không  Tiến trình phải chờ đến khi các tiến trình khác giải phóng đủ tài nguyên</a:t>
            </a:r>
            <a:endParaRPr lang="en-US" sz="2100">
              <a:latin typeface="Calibri (Body)"/>
            </a:endParaRPr>
          </a:p>
        </p:txBody>
      </p:sp>
    </p:spTree>
    <p:extLst>
      <p:ext uri="{BB962C8B-B14F-4D97-AF65-F5344CB8AC3E}">
        <p14:creationId xmlns:p14="http://schemas.microsoft.com/office/powerpoint/2010/main" val="2775244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smtClean="0"/>
              <a:t>Cấu trúc dữ liệu</a:t>
            </a:r>
            <a:endParaRPr lang="en-US"/>
          </a:p>
        </p:txBody>
      </p:sp>
      <p:sp>
        <p:nvSpPr>
          <p:cNvPr id="3" name="Content Placeholder 2"/>
          <p:cNvSpPr>
            <a:spLocks noGrp="1"/>
          </p:cNvSpPr>
          <p:nvPr>
            <p:ph idx="1"/>
          </p:nvPr>
        </p:nvSpPr>
        <p:spPr>
          <a:xfrm>
            <a:off x="457200" y="1219200"/>
            <a:ext cx="8305800" cy="5486400"/>
          </a:xfrm>
        </p:spPr>
        <p:txBody>
          <a:bodyPr>
            <a:noAutofit/>
          </a:bodyPr>
          <a:lstStyle/>
          <a:p>
            <a:r>
              <a:rPr lang="en-US" sz="2100" b="1" smtClean="0">
                <a:latin typeface="Calibri (Body)"/>
              </a:rPr>
              <a:t>n</a:t>
            </a:r>
            <a:r>
              <a:rPr lang="en-US" sz="2100" smtClean="0">
                <a:latin typeface="Calibri (Body)"/>
              </a:rPr>
              <a:t>: số tiến trình</a:t>
            </a:r>
          </a:p>
          <a:p>
            <a:r>
              <a:rPr lang="en-US" sz="2100" b="1">
                <a:latin typeface="Calibri (Body)"/>
              </a:rPr>
              <a:t>m</a:t>
            </a:r>
            <a:r>
              <a:rPr lang="en-US" sz="2100" smtClean="0">
                <a:latin typeface="Calibri (Body)"/>
              </a:rPr>
              <a:t>: số loại tài nguyên</a:t>
            </a:r>
          </a:p>
          <a:p>
            <a:r>
              <a:rPr lang="en-US" sz="2100" b="1" smtClean="0">
                <a:latin typeface="Calibri (Body)"/>
              </a:rPr>
              <a:t>Available</a:t>
            </a:r>
            <a:r>
              <a:rPr lang="en-US" sz="2100" smtClean="0">
                <a:latin typeface="Calibri (Body)"/>
              </a:rPr>
              <a:t>: vecto độ dài m – số tài nguyên khả dụng của mỗi loại</a:t>
            </a:r>
          </a:p>
          <a:p>
            <a:pPr marL="0" indent="0">
              <a:buNone/>
            </a:pPr>
            <a:r>
              <a:rPr lang="en-US" sz="2100">
                <a:latin typeface="Calibri (Body)"/>
              </a:rPr>
              <a:t>	A</a:t>
            </a:r>
            <a:r>
              <a:rPr lang="en-US" sz="2100" smtClean="0">
                <a:latin typeface="Calibri (Body)"/>
              </a:rPr>
              <a:t>vailable[j] = k: có k cá thể của tài nguyên R</a:t>
            </a:r>
            <a:r>
              <a:rPr lang="en-US" sz="2100" baseline="-25000" smtClean="0">
                <a:latin typeface="Calibri (Body)"/>
              </a:rPr>
              <a:t>j</a:t>
            </a:r>
            <a:r>
              <a:rPr lang="en-US" sz="2100" smtClean="0">
                <a:latin typeface="Calibri (Body)"/>
              </a:rPr>
              <a:t> là khả dụng</a:t>
            </a:r>
          </a:p>
          <a:p>
            <a:r>
              <a:rPr lang="en-US" sz="2100" b="1" smtClean="0">
                <a:latin typeface="Calibri (Body)"/>
              </a:rPr>
              <a:t>Max</a:t>
            </a:r>
            <a:r>
              <a:rPr lang="en-US" sz="2100" smtClean="0">
                <a:latin typeface="Calibri (Body)"/>
              </a:rPr>
              <a:t>: ma trận nxm: xác định số tối đa yêu cầu của mỗi tiến trình</a:t>
            </a:r>
          </a:p>
          <a:p>
            <a:pPr marL="0" indent="0">
              <a:buNone/>
            </a:pPr>
            <a:r>
              <a:rPr lang="en-US" sz="2100">
                <a:latin typeface="Calibri (Body)"/>
              </a:rPr>
              <a:t>	</a:t>
            </a:r>
            <a:r>
              <a:rPr lang="en-US" sz="2100" smtClean="0">
                <a:latin typeface="Calibri (Body)"/>
              </a:rPr>
              <a:t>Max[i,j] = k: tiến trình P</a:t>
            </a:r>
            <a:r>
              <a:rPr lang="en-US" sz="2100" baseline="-25000" smtClean="0">
                <a:latin typeface="Calibri (Body)"/>
              </a:rPr>
              <a:t>i</a:t>
            </a:r>
            <a:r>
              <a:rPr lang="en-US" sz="2100" smtClean="0">
                <a:latin typeface="Calibri (Body)"/>
              </a:rPr>
              <a:t> có thể yêu cầu tối đa k cá thể của loại tài nguyên R</a:t>
            </a:r>
            <a:r>
              <a:rPr lang="en-US" sz="2100" baseline="-25000" smtClean="0">
                <a:latin typeface="Calibri (Body)"/>
              </a:rPr>
              <a:t>j</a:t>
            </a:r>
          </a:p>
          <a:p>
            <a:r>
              <a:rPr lang="en-US" sz="2100" b="1" smtClean="0">
                <a:latin typeface="Calibri (Body)"/>
              </a:rPr>
              <a:t>Allocation</a:t>
            </a:r>
            <a:r>
              <a:rPr lang="en-US" sz="2100" smtClean="0">
                <a:latin typeface="Calibri (Body)"/>
              </a:rPr>
              <a:t>: ma trận nxm: xác định số tài nguyên mỗi loại hiện đang phân phối cho mỗi tiến trình</a:t>
            </a:r>
          </a:p>
          <a:p>
            <a:pPr marL="0" indent="0">
              <a:buNone/>
            </a:pPr>
            <a:r>
              <a:rPr lang="en-US" sz="2100">
                <a:latin typeface="Calibri (Body)"/>
              </a:rPr>
              <a:t>	</a:t>
            </a:r>
            <a:r>
              <a:rPr lang="en-US" sz="2100" smtClean="0">
                <a:latin typeface="Calibri (Body)"/>
              </a:rPr>
              <a:t>Allocation[i,j] = k: P</a:t>
            </a:r>
            <a:r>
              <a:rPr lang="en-US" sz="2100" baseline="-25000" smtClean="0">
                <a:latin typeface="Calibri (Body)"/>
              </a:rPr>
              <a:t>i</a:t>
            </a:r>
            <a:r>
              <a:rPr lang="en-US" sz="2100" smtClean="0">
                <a:latin typeface="Calibri (Body)"/>
              </a:rPr>
              <a:t> hiện đang phân phối k cá thể của R</a:t>
            </a:r>
            <a:r>
              <a:rPr lang="en-US" sz="2100" baseline="-25000" smtClean="0">
                <a:latin typeface="Calibri (Body)"/>
              </a:rPr>
              <a:t>j</a:t>
            </a:r>
            <a:endParaRPr lang="en-US" sz="2100" smtClean="0">
              <a:latin typeface="Calibri (Body)"/>
            </a:endParaRPr>
          </a:p>
          <a:p>
            <a:r>
              <a:rPr lang="en-US" sz="2100" b="1" smtClean="0">
                <a:latin typeface="Calibri (Body)"/>
              </a:rPr>
              <a:t>Need</a:t>
            </a:r>
            <a:r>
              <a:rPr lang="en-US" sz="2100" smtClean="0">
                <a:latin typeface="Calibri (Body)"/>
              </a:rPr>
              <a:t>: ma trận nxm: xác định số tài nguyên còn thiếu cho mỗi tiến trình</a:t>
            </a:r>
          </a:p>
          <a:p>
            <a:pPr marL="0" indent="0" algn="just">
              <a:buNone/>
            </a:pPr>
            <a:r>
              <a:rPr lang="en-US" sz="2100">
                <a:latin typeface="Calibri (Body)"/>
              </a:rPr>
              <a:t>	</a:t>
            </a:r>
            <a:r>
              <a:rPr lang="en-US" sz="2100" smtClean="0">
                <a:latin typeface="Calibri (Body)"/>
              </a:rPr>
              <a:t>Need[i,j] = k: P</a:t>
            </a:r>
            <a:r>
              <a:rPr lang="en-US" sz="2100" baseline="-25000" smtClean="0">
                <a:latin typeface="Calibri (Body)"/>
              </a:rPr>
              <a:t>i</a:t>
            </a:r>
            <a:r>
              <a:rPr lang="en-US" sz="2100" smtClean="0">
                <a:latin typeface="Calibri (Body)"/>
              </a:rPr>
              <a:t> có thể cần k cá thể nữa của R</a:t>
            </a:r>
            <a:r>
              <a:rPr lang="en-US" sz="2100" baseline="-25000" smtClean="0">
                <a:latin typeface="Calibri (Body)"/>
              </a:rPr>
              <a:t>j</a:t>
            </a:r>
            <a:endParaRPr lang="en-US" sz="2100" smtClean="0">
              <a:latin typeface="Calibri (Body)"/>
            </a:endParaRPr>
          </a:p>
          <a:p>
            <a:pPr marL="0" indent="0">
              <a:buNone/>
            </a:pPr>
            <a:r>
              <a:rPr lang="en-US" sz="2100">
                <a:latin typeface="Calibri (Body)"/>
              </a:rPr>
              <a:t>	</a:t>
            </a:r>
            <a:r>
              <a:rPr lang="en-US" sz="2100" smtClean="0">
                <a:latin typeface="Calibri (Body)"/>
              </a:rPr>
              <a:t>Need[i,j] = Max[i,j] – Allocation[i,j]</a:t>
            </a:r>
            <a:endParaRPr lang="en-US" sz="2100">
              <a:latin typeface="Calibri (Body)"/>
            </a:endParaRPr>
          </a:p>
        </p:txBody>
      </p:sp>
    </p:spTree>
    <p:extLst>
      <p:ext uri="{BB962C8B-B14F-4D97-AF65-F5344CB8AC3E}">
        <p14:creationId xmlns:p14="http://schemas.microsoft.com/office/powerpoint/2010/main" val="1634708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smtClean="0"/>
              <a:t>Kiểm tra an toàn</a:t>
            </a:r>
            <a:endParaRPr lang="en-US"/>
          </a:p>
        </p:txBody>
      </p:sp>
      <p:sp>
        <p:nvSpPr>
          <p:cNvPr id="3" name="Content Placeholder 2"/>
          <p:cNvSpPr>
            <a:spLocks noGrp="1"/>
          </p:cNvSpPr>
          <p:nvPr>
            <p:ph idx="1"/>
          </p:nvPr>
        </p:nvSpPr>
        <p:spPr>
          <a:xfrm>
            <a:off x="457200" y="1295400"/>
            <a:ext cx="8229600" cy="5334000"/>
          </a:xfrm>
        </p:spPr>
        <p:txBody>
          <a:bodyPr>
            <a:noAutofit/>
          </a:bodyPr>
          <a:lstStyle/>
          <a:p>
            <a:r>
              <a:rPr lang="en-US" sz="2400" b="1" i="1" smtClean="0"/>
              <a:t>Tư tưởng: </a:t>
            </a:r>
            <a:r>
              <a:rPr lang="en-US" sz="2300" smtClean="0">
                <a:latin typeface="Calibri (Body)"/>
              </a:rPr>
              <a:t>tìm ra chuỗi an toàn. Nếu tìm được, trạng thái là an toàn, ngược lại không an toàn.</a:t>
            </a:r>
          </a:p>
          <a:p>
            <a:pPr marL="0" indent="0">
              <a:buNone/>
            </a:pPr>
            <a:r>
              <a:rPr lang="en-US" sz="2300" smtClean="0"/>
              <a:t>1. </a:t>
            </a:r>
            <a:r>
              <a:rPr lang="vi-VN" sz="2300" smtClean="0">
                <a:cs typeface="Calibri" pitchFamily="34" charset="0"/>
              </a:rPr>
              <a:t>Gán Work và Finish là các vectơ độ dài m và n. Khởi tạo:</a:t>
            </a:r>
          </a:p>
          <a:p>
            <a:r>
              <a:rPr lang="vi-VN" sz="2300" smtClean="0">
                <a:cs typeface="Calibri" pitchFamily="34" charset="0"/>
              </a:rPr>
              <a:t>Work := Available</a:t>
            </a:r>
          </a:p>
          <a:p>
            <a:r>
              <a:rPr lang="vi-VN" sz="2300" smtClean="0">
                <a:cs typeface="Calibri" pitchFamily="34" charset="0"/>
              </a:rPr>
              <a:t>Finish[i] := (Allocation</a:t>
            </a:r>
            <a:r>
              <a:rPr lang="en-US" sz="2300" baseline="-25000" smtClean="0">
                <a:cs typeface="Calibri" pitchFamily="34" charset="0"/>
              </a:rPr>
              <a:t>i</a:t>
            </a:r>
            <a:r>
              <a:rPr lang="vi-VN" sz="2300" smtClean="0">
                <a:cs typeface="Calibri" pitchFamily="34" charset="0"/>
              </a:rPr>
              <a:t> == 0) với i = 1,2, …, n.</a:t>
            </a:r>
          </a:p>
          <a:p>
            <a:pPr marL="0" indent="0">
              <a:buNone/>
            </a:pPr>
            <a:r>
              <a:rPr lang="vi-VN" sz="2300" smtClean="0">
                <a:cs typeface="Calibri" pitchFamily="34" charset="0"/>
              </a:rPr>
              <a:t>2. Tìm i thỏa mãn cả 2 điều kiện:</a:t>
            </a:r>
          </a:p>
          <a:p>
            <a:r>
              <a:rPr lang="vi-VN" sz="2300" smtClean="0">
                <a:cs typeface="Calibri" pitchFamily="34" charset="0"/>
              </a:rPr>
              <a:t>Finish[i] = false và</a:t>
            </a:r>
          </a:p>
          <a:p>
            <a:r>
              <a:rPr lang="vi-VN" sz="2300" smtClean="0">
                <a:cs typeface="Calibri" pitchFamily="34" charset="0"/>
              </a:rPr>
              <a:t>Need</a:t>
            </a:r>
            <a:r>
              <a:rPr lang="en-US" sz="2300" baseline="-25000" smtClean="0">
                <a:cs typeface="Calibri" pitchFamily="34" charset="0"/>
              </a:rPr>
              <a:t>i</a:t>
            </a:r>
            <a:r>
              <a:rPr lang="en-US" sz="2300" smtClean="0">
                <a:cs typeface="Calibri" pitchFamily="34" charset="0"/>
              </a:rPr>
              <a:t> &lt;=</a:t>
            </a:r>
            <a:r>
              <a:rPr lang="vi-VN" sz="2300" smtClean="0">
                <a:cs typeface="Calibri" pitchFamily="34" charset="0"/>
              </a:rPr>
              <a:t> Work</a:t>
            </a:r>
          </a:p>
          <a:p>
            <a:pPr marL="0" indent="0">
              <a:buNone/>
            </a:pPr>
            <a:r>
              <a:rPr lang="vi-VN" sz="2300" smtClean="0">
                <a:cs typeface="Calibri" pitchFamily="34" charset="0"/>
              </a:rPr>
              <a:t>Nếu không có i như vậy, nhảy đến bước 4.</a:t>
            </a:r>
          </a:p>
          <a:p>
            <a:pPr marL="0" indent="0">
              <a:buNone/>
            </a:pPr>
            <a:r>
              <a:rPr lang="vi-VN" sz="2300" smtClean="0">
                <a:cs typeface="Calibri" pitchFamily="34" charset="0"/>
              </a:rPr>
              <a:t>3. Work := Work + Allocation</a:t>
            </a:r>
            <a:r>
              <a:rPr lang="en-US" sz="2300" baseline="-25000" smtClean="0">
                <a:cs typeface="Calibri" pitchFamily="34" charset="0"/>
              </a:rPr>
              <a:t>i</a:t>
            </a:r>
            <a:endParaRPr lang="vi-VN" sz="2300" smtClean="0">
              <a:cs typeface="Calibri" pitchFamily="34" charset="0"/>
            </a:endParaRPr>
          </a:p>
          <a:p>
            <a:r>
              <a:rPr lang="vi-VN" sz="2300" smtClean="0">
                <a:cs typeface="Calibri" pitchFamily="34" charset="0"/>
              </a:rPr>
              <a:t>Finish[i] := true</a:t>
            </a:r>
          </a:p>
          <a:p>
            <a:r>
              <a:rPr lang="vi-VN" sz="2300" smtClean="0">
                <a:cs typeface="Calibri" pitchFamily="34" charset="0"/>
              </a:rPr>
              <a:t>nhảy đến bước 2.</a:t>
            </a:r>
          </a:p>
          <a:p>
            <a:pPr marL="0" indent="0">
              <a:buNone/>
            </a:pPr>
            <a:r>
              <a:rPr lang="vi-VN" sz="2300" smtClean="0">
                <a:cs typeface="Calibri" pitchFamily="34" charset="0"/>
              </a:rPr>
              <a:t>4. Nếu Finish[i] = true với </a:t>
            </a:r>
            <a:r>
              <a:rPr lang="en-US" sz="2300"/>
              <a:t>∀</a:t>
            </a:r>
            <a:r>
              <a:rPr lang="vi-VN" sz="2300" smtClean="0">
                <a:cs typeface="Calibri" pitchFamily="34" charset="0"/>
              </a:rPr>
              <a:t>i thì hệ thống ở trạng thái an toàn.</a:t>
            </a:r>
            <a:endParaRPr lang="en-US" sz="2300" smtClean="0">
              <a:cs typeface="Calibri" pitchFamily="34" charset="0"/>
            </a:endParaRPr>
          </a:p>
        </p:txBody>
      </p:sp>
      <p:sp>
        <p:nvSpPr>
          <p:cNvPr id="4" name="Rectangular Callout 3"/>
          <p:cNvSpPr/>
          <p:nvPr/>
        </p:nvSpPr>
        <p:spPr>
          <a:xfrm>
            <a:off x="4953000" y="3810000"/>
            <a:ext cx="3886200" cy="762000"/>
          </a:xfrm>
          <a:prstGeom prst="wedgeRectCallout">
            <a:avLst>
              <a:gd name="adj1" fmla="val -53774"/>
              <a:gd name="adj2" fmla="val -863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smtClean="0"/>
              <a:t>Tìm P</a:t>
            </a:r>
            <a:r>
              <a:rPr lang="en-US" sz="1600" baseline="-25000" smtClean="0"/>
              <a:t>i</a:t>
            </a:r>
            <a:r>
              <a:rPr lang="en-US" sz="1600" smtClean="0"/>
              <a:t> chưa kết thúc và có nhu cầu không vượt quá khả dụng, nếu có thì phân phối tài nguyên cho nó.</a:t>
            </a:r>
            <a:endParaRPr lang="en-US" sz="1600"/>
          </a:p>
        </p:txBody>
      </p:sp>
      <p:sp>
        <p:nvSpPr>
          <p:cNvPr id="5" name="Rectangular Callout 4"/>
          <p:cNvSpPr/>
          <p:nvPr/>
        </p:nvSpPr>
        <p:spPr>
          <a:xfrm>
            <a:off x="4419600" y="5486400"/>
            <a:ext cx="4572000" cy="762000"/>
          </a:xfrm>
          <a:prstGeom prst="wedgeRectCallout">
            <a:avLst>
              <a:gd name="adj1" fmla="val -51167"/>
              <a:gd name="adj2" fmla="val -76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Lượng khả dụng được cộng thêm số tài nguyên đã phân phối cho P</a:t>
            </a:r>
            <a:r>
              <a:rPr lang="en-US" sz="1600" baseline="-25000" smtClean="0"/>
              <a:t>i</a:t>
            </a:r>
            <a:r>
              <a:rPr lang="en-US" sz="1600" smtClean="0"/>
              <a:t> vì P</a:t>
            </a:r>
            <a:r>
              <a:rPr lang="en-US" sz="1600" baseline="-25000" smtClean="0"/>
              <a:t>i</a:t>
            </a:r>
            <a:r>
              <a:rPr lang="en-US" sz="1600" smtClean="0"/>
              <a:t> đã có đủ tài nguyên để thực hiện rồi kết thúc.</a:t>
            </a:r>
            <a:endParaRPr lang="en-US" sz="1600"/>
          </a:p>
        </p:txBody>
      </p:sp>
    </p:spTree>
    <p:extLst>
      <p:ext uri="{BB962C8B-B14F-4D97-AF65-F5344CB8AC3E}">
        <p14:creationId xmlns:p14="http://schemas.microsoft.com/office/powerpoint/2010/main" val="2668748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81000"/>
            <a:ext cx="8229600" cy="990600"/>
          </a:xfrm>
        </p:spPr>
        <p:txBody>
          <a:bodyPr/>
          <a:lstStyle/>
          <a:p>
            <a:r>
              <a:rPr lang="en-US" smtClean="0"/>
              <a:t>Ví dụ 1</a:t>
            </a:r>
            <a:endParaRPr lang="en-US"/>
          </a:p>
        </p:txBody>
      </p:sp>
      <p:sp>
        <p:nvSpPr>
          <p:cNvPr id="3" name="Content Placeholder 2"/>
          <p:cNvSpPr>
            <a:spLocks noGrp="1"/>
          </p:cNvSpPr>
          <p:nvPr>
            <p:ph idx="1"/>
          </p:nvPr>
        </p:nvSpPr>
        <p:spPr>
          <a:xfrm>
            <a:off x="457200" y="1219200"/>
            <a:ext cx="8229600" cy="4724400"/>
          </a:xfrm>
        </p:spPr>
        <p:txBody>
          <a:bodyPr>
            <a:normAutofit/>
          </a:bodyPr>
          <a:lstStyle/>
          <a:p>
            <a:r>
              <a:rPr lang="vi-VN" sz="2300">
                <a:latin typeface="Calibri (Body)"/>
                <a:cs typeface="Calibri" pitchFamily="34" charset="0"/>
              </a:rPr>
              <a:t>5 tiến trình </a:t>
            </a:r>
            <a:r>
              <a:rPr lang="vi-VN" sz="2300" smtClean="0">
                <a:latin typeface="Calibri (Body)"/>
                <a:cs typeface="Calibri" pitchFamily="34" charset="0"/>
              </a:rPr>
              <a:t>P0</a:t>
            </a:r>
            <a:r>
              <a:rPr lang="en-US" sz="2300" smtClean="0">
                <a:latin typeface="Calibri (Body)"/>
                <a:cs typeface="Calibri" pitchFamily="34" charset="0"/>
              </a:rPr>
              <a:t>, P1, P2, P3,</a:t>
            </a:r>
            <a:r>
              <a:rPr lang="vi-VN" sz="2300" smtClean="0">
                <a:latin typeface="Calibri (Body)"/>
                <a:cs typeface="Calibri" pitchFamily="34" charset="0"/>
              </a:rPr>
              <a:t> P4</a:t>
            </a:r>
            <a:endParaRPr lang="vi-VN" sz="2300">
              <a:latin typeface="Calibri (Body)"/>
              <a:cs typeface="Calibri" pitchFamily="34" charset="0"/>
            </a:endParaRPr>
          </a:p>
          <a:p>
            <a:r>
              <a:rPr lang="vi-VN" sz="2300">
                <a:latin typeface="Calibri (Body)"/>
                <a:cs typeface="Calibri" pitchFamily="34" charset="0"/>
              </a:rPr>
              <a:t>3 loại tài nguyên A (10 cá thể), B (5 cá thể), và C (7 cá thể).</a:t>
            </a:r>
          </a:p>
          <a:p>
            <a:r>
              <a:rPr lang="vi-VN" sz="2300" smtClean="0">
                <a:latin typeface="Calibri (Body)"/>
                <a:cs typeface="Calibri" pitchFamily="34" charset="0"/>
              </a:rPr>
              <a:t>Giả </a:t>
            </a:r>
            <a:r>
              <a:rPr lang="vi-VN" sz="2300">
                <a:latin typeface="Calibri (Body)"/>
                <a:cs typeface="Calibri" pitchFamily="34" charset="0"/>
              </a:rPr>
              <a:t>sử tại thời điểm </a:t>
            </a:r>
            <a:r>
              <a:rPr lang="vi-VN" sz="2300" smtClean="0">
                <a:latin typeface="Calibri (Body)"/>
                <a:cs typeface="Calibri" pitchFamily="34" charset="0"/>
              </a:rPr>
              <a:t>T0</a:t>
            </a:r>
            <a:r>
              <a:rPr lang="en-US" sz="2300" smtClean="0">
                <a:latin typeface="Calibri (Body)"/>
                <a:cs typeface="Calibri" pitchFamily="34" charset="0"/>
              </a:rPr>
              <a:t>:</a:t>
            </a:r>
          </a:p>
          <a:p>
            <a:pPr marL="0" indent="0">
              <a:buNone/>
            </a:pPr>
            <a:endParaRPr lang="vi-VN"/>
          </a:p>
        </p:txBody>
      </p:sp>
      <p:graphicFrame>
        <p:nvGraphicFramePr>
          <p:cNvPr id="4" name="Table 3"/>
          <p:cNvGraphicFramePr>
            <a:graphicFrameLocks noGrp="1"/>
          </p:cNvGraphicFramePr>
          <p:nvPr>
            <p:extLst>
              <p:ext uri="{D42A27DB-BD31-4B8C-83A1-F6EECF244321}">
                <p14:modId xmlns:p14="http://schemas.microsoft.com/office/powerpoint/2010/main" val="4093600085"/>
              </p:ext>
            </p:extLst>
          </p:nvPr>
        </p:nvGraphicFramePr>
        <p:xfrm>
          <a:off x="1104900" y="2667000"/>
          <a:ext cx="6858000" cy="2590800"/>
        </p:xfrm>
        <a:graphic>
          <a:graphicData uri="http://schemas.openxmlformats.org/drawingml/2006/table">
            <a:tbl>
              <a:tblPr firstRow="1" bandRow="1">
                <a:tableStyleId>{5C22544A-7EE6-4342-B048-85BDC9FD1C3A}</a:tableStyleId>
              </a:tblPr>
              <a:tblGrid>
                <a:gridCol w="583660"/>
                <a:gridCol w="1459148"/>
                <a:gridCol w="2071992"/>
                <a:gridCol w="1371600"/>
                <a:gridCol w="1371600"/>
              </a:tblGrid>
              <a:tr h="142240">
                <a:tc>
                  <a:txBody>
                    <a:bodyPr/>
                    <a:lstStyle/>
                    <a:p>
                      <a:pPr algn="ctr"/>
                      <a:endParaRPr lang="en-US"/>
                    </a:p>
                  </a:txBody>
                  <a:tcPr/>
                </a:tc>
                <a:tc>
                  <a:txBody>
                    <a:bodyPr/>
                    <a:lstStyle/>
                    <a:p>
                      <a:pPr algn="ctr"/>
                      <a:r>
                        <a:rPr lang="en-US" smtClean="0"/>
                        <a:t>Max</a:t>
                      </a:r>
                      <a:endParaRPr lang="en-US"/>
                    </a:p>
                  </a:txBody>
                  <a:tcPr/>
                </a:tc>
                <a:tc>
                  <a:txBody>
                    <a:bodyPr/>
                    <a:lstStyle/>
                    <a:p>
                      <a:pPr algn="ctr"/>
                      <a:r>
                        <a:rPr lang="en-US" smtClean="0"/>
                        <a:t>Allocation</a:t>
                      </a:r>
                      <a:endParaRPr lang="en-US"/>
                    </a:p>
                  </a:txBody>
                  <a:tcPr/>
                </a:tc>
                <a:tc>
                  <a:txBody>
                    <a:bodyPr/>
                    <a:lstStyle/>
                    <a:p>
                      <a:pPr algn="ctr"/>
                      <a:r>
                        <a:rPr lang="en-US" smtClean="0"/>
                        <a:t>Need</a:t>
                      </a:r>
                      <a:endParaRPr lang="en-US"/>
                    </a:p>
                  </a:txBody>
                  <a:tcPr/>
                </a:tc>
                <a:tc>
                  <a:txBody>
                    <a:bodyPr/>
                    <a:lstStyle/>
                    <a:p>
                      <a:pPr algn="ctr"/>
                      <a:r>
                        <a:rPr lang="en-US" smtClean="0"/>
                        <a:t>Available</a:t>
                      </a:r>
                      <a:endParaRPr lang="en-US"/>
                    </a:p>
                  </a:txBody>
                  <a:tcPr/>
                </a:tc>
              </a:tr>
              <a:tr h="370840">
                <a:tc>
                  <a:txBody>
                    <a:bodyPr/>
                    <a:lstStyle/>
                    <a:p>
                      <a:pPr algn="ctr"/>
                      <a:endParaRPr lang="en-US"/>
                    </a:p>
                  </a:txBody>
                  <a:tcPr/>
                </a:tc>
                <a:tc>
                  <a:txBody>
                    <a:bodyPr/>
                    <a:lstStyle/>
                    <a:p>
                      <a:pPr algn="ctr"/>
                      <a:r>
                        <a:rPr lang="en-US" smtClean="0"/>
                        <a:t>A B</a:t>
                      </a:r>
                      <a:r>
                        <a:rPr lang="en-US" baseline="0" smtClean="0"/>
                        <a:t> C</a:t>
                      </a:r>
                      <a:endParaRPr lang="en-US"/>
                    </a:p>
                  </a:txBody>
                  <a:tcPr/>
                </a:tc>
                <a:tc>
                  <a:txBody>
                    <a:bodyPr/>
                    <a:lstStyle/>
                    <a:p>
                      <a:pPr algn="ctr"/>
                      <a:r>
                        <a:rPr lang="en-US" smtClean="0"/>
                        <a:t>A B</a:t>
                      </a:r>
                      <a:r>
                        <a:rPr lang="en-US" baseline="0" smtClean="0"/>
                        <a:t> C</a:t>
                      </a:r>
                      <a:endParaRPr lang="en-US"/>
                    </a:p>
                  </a:txBody>
                  <a:tcPr/>
                </a:tc>
                <a:tc>
                  <a:txBody>
                    <a:bodyPr/>
                    <a:lstStyle/>
                    <a:p>
                      <a:pPr algn="ctr"/>
                      <a:r>
                        <a:rPr lang="en-US" smtClean="0"/>
                        <a:t>A B C</a:t>
                      </a:r>
                      <a:endParaRPr lang="en-US"/>
                    </a:p>
                  </a:txBody>
                  <a:tcPr/>
                </a:tc>
                <a:tc>
                  <a:txBody>
                    <a:bodyPr/>
                    <a:lstStyle/>
                    <a:p>
                      <a:pPr algn="ctr"/>
                      <a:r>
                        <a:rPr lang="en-US" smtClean="0"/>
                        <a:t>A</a:t>
                      </a:r>
                      <a:r>
                        <a:rPr lang="en-US" baseline="0" smtClean="0"/>
                        <a:t> B C</a:t>
                      </a:r>
                      <a:endParaRPr lang="en-US"/>
                    </a:p>
                  </a:txBody>
                  <a:tcPr/>
                </a:tc>
              </a:tr>
              <a:tr h="370840">
                <a:tc>
                  <a:txBody>
                    <a:bodyPr/>
                    <a:lstStyle/>
                    <a:p>
                      <a:pPr algn="ctr"/>
                      <a:r>
                        <a:rPr lang="en-US" smtClean="0"/>
                        <a:t>P0</a:t>
                      </a:r>
                      <a:endParaRPr lang="en-US"/>
                    </a:p>
                  </a:txBody>
                  <a:tcPr/>
                </a:tc>
                <a:tc>
                  <a:txBody>
                    <a:bodyPr/>
                    <a:lstStyle/>
                    <a:p>
                      <a:pPr algn="ctr"/>
                      <a:r>
                        <a:rPr lang="en-US" smtClean="0"/>
                        <a:t>7 5 3</a:t>
                      </a:r>
                      <a:endParaRPr lang="en-US"/>
                    </a:p>
                  </a:txBody>
                  <a:tcPr/>
                </a:tc>
                <a:tc>
                  <a:txBody>
                    <a:bodyPr/>
                    <a:lstStyle/>
                    <a:p>
                      <a:pPr algn="ctr"/>
                      <a:r>
                        <a:rPr lang="en-US" smtClean="0"/>
                        <a:t>0 1 0</a:t>
                      </a:r>
                      <a:endParaRPr lang="en-US"/>
                    </a:p>
                  </a:txBody>
                  <a:tcPr/>
                </a:tc>
                <a:tc>
                  <a:txBody>
                    <a:bodyPr/>
                    <a:lstStyle/>
                    <a:p>
                      <a:pPr algn="ctr"/>
                      <a:r>
                        <a:rPr lang="en-US" smtClean="0"/>
                        <a:t>7 4 3</a:t>
                      </a:r>
                      <a:endParaRPr lang="en-US"/>
                    </a:p>
                  </a:txBody>
                  <a:tcPr/>
                </a:tc>
                <a:tc>
                  <a:txBody>
                    <a:bodyPr/>
                    <a:lstStyle/>
                    <a:p>
                      <a:pPr algn="ctr"/>
                      <a:r>
                        <a:rPr lang="en-US" smtClean="0"/>
                        <a:t>3 3 2</a:t>
                      </a:r>
                      <a:endParaRPr lang="en-US"/>
                    </a:p>
                  </a:txBody>
                  <a:tcPr/>
                </a:tc>
              </a:tr>
              <a:tr h="370840">
                <a:tc>
                  <a:txBody>
                    <a:bodyPr/>
                    <a:lstStyle/>
                    <a:p>
                      <a:pPr algn="ctr"/>
                      <a:r>
                        <a:rPr lang="en-US" smtClean="0"/>
                        <a:t>P1</a:t>
                      </a:r>
                      <a:endParaRPr lang="en-US"/>
                    </a:p>
                  </a:txBody>
                  <a:tcPr/>
                </a:tc>
                <a:tc>
                  <a:txBody>
                    <a:bodyPr/>
                    <a:lstStyle/>
                    <a:p>
                      <a:pPr algn="ctr"/>
                      <a:r>
                        <a:rPr lang="en-US" smtClean="0"/>
                        <a:t>3 2 2</a:t>
                      </a:r>
                      <a:endParaRPr lang="en-US"/>
                    </a:p>
                  </a:txBody>
                  <a:tcPr/>
                </a:tc>
                <a:tc>
                  <a:txBody>
                    <a:bodyPr/>
                    <a:lstStyle/>
                    <a:p>
                      <a:pPr algn="ctr"/>
                      <a:r>
                        <a:rPr lang="en-US" smtClean="0"/>
                        <a:t>2 0 0</a:t>
                      </a:r>
                      <a:endParaRPr lang="en-US"/>
                    </a:p>
                  </a:txBody>
                  <a:tcPr/>
                </a:tc>
                <a:tc>
                  <a:txBody>
                    <a:bodyPr/>
                    <a:lstStyle/>
                    <a:p>
                      <a:pPr algn="ctr"/>
                      <a:r>
                        <a:rPr lang="en-US" smtClean="0"/>
                        <a:t>1 2 2</a:t>
                      </a:r>
                      <a:endParaRPr lang="en-US"/>
                    </a:p>
                  </a:txBody>
                  <a:tcPr/>
                </a:tc>
                <a:tc>
                  <a:txBody>
                    <a:bodyPr/>
                    <a:lstStyle/>
                    <a:p>
                      <a:pPr algn="ctr"/>
                      <a:endParaRPr lang="en-US"/>
                    </a:p>
                  </a:txBody>
                  <a:tcPr/>
                </a:tc>
              </a:tr>
              <a:tr h="370840">
                <a:tc>
                  <a:txBody>
                    <a:bodyPr/>
                    <a:lstStyle/>
                    <a:p>
                      <a:pPr algn="ctr"/>
                      <a:r>
                        <a:rPr lang="en-US" smtClean="0"/>
                        <a:t>P2</a:t>
                      </a:r>
                      <a:endParaRPr lang="en-US"/>
                    </a:p>
                  </a:txBody>
                  <a:tcPr/>
                </a:tc>
                <a:tc>
                  <a:txBody>
                    <a:bodyPr/>
                    <a:lstStyle/>
                    <a:p>
                      <a:pPr algn="ctr"/>
                      <a:r>
                        <a:rPr lang="en-US" smtClean="0"/>
                        <a:t>9 0 2</a:t>
                      </a:r>
                      <a:endParaRPr lang="en-US"/>
                    </a:p>
                  </a:txBody>
                  <a:tcPr/>
                </a:tc>
                <a:tc>
                  <a:txBody>
                    <a:bodyPr/>
                    <a:lstStyle/>
                    <a:p>
                      <a:pPr algn="ctr"/>
                      <a:r>
                        <a:rPr lang="en-US" smtClean="0"/>
                        <a:t>3 0 2</a:t>
                      </a:r>
                      <a:endParaRPr lang="en-US"/>
                    </a:p>
                  </a:txBody>
                  <a:tcPr/>
                </a:tc>
                <a:tc>
                  <a:txBody>
                    <a:bodyPr/>
                    <a:lstStyle/>
                    <a:p>
                      <a:pPr algn="ctr"/>
                      <a:r>
                        <a:rPr lang="en-US" smtClean="0"/>
                        <a:t>6 0 0</a:t>
                      </a:r>
                      <a:endParaRPr lang="en-US"/>
                    </a:p>
                  </a:txBody>
                  <a:tcPr/>
                </a:tc>
                <a:tc>
                  <a:txBody>
                    <a:bodyPr/>
                    <a:lstStyle/>
                    <a:p>
                      <a:pPr algn="ctr"/>
                      <a:endParaRPr lang="en-US"/>
                    </a:p>
                  </a:txBody>
                  <a:tcPr/>
                </a:tc>
              </a:tr>
              <a:tr h="370840">
                <a:tc>
                  <a:txBody>
                    <a:bodyPr/>
                    <a:lstStyle/>
                    <a:p>
                      <a:pPr algn="ctr"/>
                      <a:r>
                        <a:rPr lang="en-US" smtClean="0"/>
                        <a:t>P3</a:t>
                      </a:r>
                      <a:endParaRPr lang="en-US"/>
                    </a:p>
                  </a:txBody>
                  <a:tcPr/>
                </a:tc>
                <a:tc>
                  <a:txBody>
                    <a:bodyPr/>
                    <a:lstStyle/>
                    <a:p>
                      <a:pPr algn="ctr"/>
                      <a:r>
                        <a:rPr lang="en-US" smtClean="0"/>
                        <a:t>2 2 2</a:t>
                      </a:r>
                      <a:endParaRPr lang="en-US"/>
                    </a:p>
                  </a:txBody>
                  <a:tcPr/>
                </a:tc>
                <a:tc>
                  <a:txBody>
                    <a:bodyPr/>
                    <a:lstStyle/>
                    <a:p>
                      <a:pPr algn="ctr"/>
                      <a:r>
                        <a:rPr lang="en-US" smtClean="0"/>
                        <a:t>2 1 1</a:t>
                      </a:r>
                      <a:endParaRPr lang="en-US"/>
                    </a:p>
                  </a:txBody>
                  <a:tcPr/>
                </a:tc>
                <a:tc>
                  <a:txBody>
                    <a:bodyPr/>
                    <a:lstStyle/>
                    <a:p>
                      <a:pPr algn="ctr"/>
                      <a:r>
                        <a:rPr lang="en-US" smtClean="0"/>
                        <a:t>0 1 1</a:t>
                      </a:r>
                      <a:endParaRPr lang="en-US"/>
                    </a:p>
                  </a:txBody>
                  <a:tcPr/>
                </a:tc>
                <a:tc>
                  <a:txBody>
                    <a:bodyPr/>
                    <a:lstStyle/>
                    <a:p>
                      <a:pPr algn="ctr"/>
                      <a:endParaRPr lang="en-US"/>
                    </a:p>
                  </a:txBody>
                  <a:tcPr/>
                </a:tc>
              </a:tr>
              <a:tr h="370840">
                <a:tc>
                  <a:txBody>
                    <a:bodyPr/>
                    <a:lstStyle/>
                    <a:p>
                      <a:pPr algn="ctr"/>
                      <a:r>
                        <a:rPr lang="en-US" smtClean="0"/>
                        <a:t>P4</a:t>
                      </a:r>
                      <a:endParaRPr lang="en-US"/>
                    </a:p>
                  </a:txBody>
                  <a:tcPr/>
                </a:tc>
                <a:tc>
                  <a:txBody>
                    <a:bodyPr/>
                    <a:lstStyle/>
                    <a:p>
                      <a:pPr algn="ctr"/>
                      <a:r>
                        <a:rPr lang="en-US" smtClean="0"/>
                        <a:t>4 3 3</a:t>
                      </a:r>
                      <a:endParaRPr lang="en-US"/>
                    </a:p>
                  </a:txBody>
                  <a:tcPr/>
                </a:tc>
                <a:tc>
                  <a:txBody>
                    <a:bodyPr/>
                    <a:lstStyle/>
                    <a:p>
                      <a:pPr algn="ctr"/>
                      <a:r>
                        <a:rPr lang="en-US" smtClean="0"/>
                        <a:t>0 0 2</a:t>
                      </a:r>
                      <a:endParaRPr lang="en-US"/>
                    </a:p>
                  </a:txBody>
                  <a:tcPr/>
                </a:tc>
                <a:tc>
                  <a:txBody>
                    <a:bodyPr/>
                    <a:lstStyle/>
                    <a:p>
                      <a:pPr algn="ctr"/>
                      <a:r>
                        <a:rPr lang="en-US" smtClean="0"/>
                        <a:t>4 3 1</a:t>
                      </a:r>
                      <a:endParaRPr lang="en-US"/>
                    </a:p>
                  </a:txBody>
                  <a:tcPr/>
                </a:tc>
                <a:tc>
                  <a:txBody>
                    <a:bodyPr/>
                    <a:lstStyle/>
                    <a:p>
                      <a:pPr algn="ctr"/>
                      <a:endParaRPr lang="en-US"/>
                    </a:p>
                  </a:txBody>
                  <a:tcPr/>
                </a:tc>
              </a:tr>
            </a:tbl>
          </a:graphicData>
        </a:graphic>
      </p:graphicFrame>
      <p:sp>
        <p:nvSpPr>
          <p:cNvPr id="5" name="TextBox 4"/>
          <p:cNvSpPr txBox="1"/>
          <p:nvPr/>
        </p:nvSpPr>
        <p:spPr>
          <a:xfrm>
            <a:off x="609600" y="5562600"/>
            <a:ext cx="7848600" cy="800219"/>
          </a:xfrm>
          <a:prstGeom prst="rect">
            <a:avLst/>
          </a:prstGeom>
          <a:noFill/>
        </p:spPr>
        <p:txBody>
          <a:bodyPr wrap="square" rtlCol="0">
            <a:spAutoFit/>
          </a:bodyPr>
          <a:lstStyle/>
          <a:p>
            <a:pPr marL="285750" indent="-285750">
              <a:buFont typeface="Wingdings"/>
              <a:buChar char="à"/>
            </a:pPr>
            <a:r>
              <a:rPr lang="en-US" sz="2300" smtClean="0">
                <a:latin typeface="Calibri (Body)"/>
                <a:sym typeface="Wingdings" pitchFamily="2" charset="2"/>
              </a:rPr>
              <a:t>Chuỗi an toàn: P1, P3, P4, P0, P2</a:t>
            </a:r>
          </a:p>
          <a:p>
            <a:pPr marL="285750" indent="-285750">
              <a:buFont typeface="Wingdings"/>
              <a:buChar char="à"/>
            </a:pPr>
            <a:r>
              <a:rPr lang="en-US" sz="2300" smtClean="0">
                <a:latin typeface="Calibri (Body)"/>
                <a:sym typeface="Wingdings" pitchFamily="2" charset="2"/>
              </a:rPr>
              <a:t>Hệ thống ở trạng thái an toàn</a:t>
            </a:r>
            <a:endParaRPr lang="en-US" sz="2300">
              <a:latin typeface="Calibri (Body)"/>
            </a:endParaRPr>
          </a:p>
        </p:txBody>
      </p:sp>
      <p:sp>
        <p:nvSpPr>
          <p:cNvPr id="6" name="Rectangular Callout 5"/>
          <p:cNvSpPr/>
          <p:nvPr/>
        </p:nvSpPr>
        <p:spPr>
          <a:xfrm>
            <a:off x="6705600" y="3962400"/>
            <a:ext cx="2286000" cy="762000"/>
          </a:xfrm>
          <a:prstGeom prst="wedgeRectCallout">
            <a:avLst>
              <a:gd name="adj1" fmla="val -33308"/>
              <a:gd name="adj2" fmla="val -79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smtClean="0"/>
              <a:t>= W</a:t>
            </a:r>
            <a:r>
              <a:rPr lang="en-US" sz="1600" baseline="-25000" smtClean="0"/>
              <a:t>A </a:t>
            </a:r>
            <a:r>
              <a:rPr lang="en-US" sz="1600" smtClean="0"/>
              <a:t> - </a:t>
            </a:r>
            <a:r>
              <a:rPr lang="el-GR" sz="1600" smtClean="0"/>
              <a:t>Σ</a:t>
            </a:r>
            <a:r>
              <a:rPr lang="en-US" sz="1600" smtClean="0"/>
              <a:t>Allocation</a:t>
            </a:r>
            <a:r>
              <a:rPr lang="en-US" sz="1600" baseline="-25000" smtClean="0"/>
              <a:t>A</a:t>
            </a:r>
          </a:p>
          <a:p>
            <a:r>
              <a:rPr lang="en-US" sz="1600" smtClean="0"/>
              <a:t>= 10 – (0+2+3+2+0)</a:t>
            </a:r>
            <a:endParaRPr lang="en-US" sz="1600"/>
          </a:p>
        </p:txBody>
      </p:sp>
      <p:sp>
        <p:nvSpPr>
          <p:cNvPr id="7" name="Rectangular Callout 6"/>
          <p:cNvSpPr/>
          <p:nvPr/>
        </p:nvSpPr>
        <p:spPr>
          <a:xfrm>
            <a:off x="5867400" y="2133600"/>
            <a:ext cx="2133600" cy="304800"/>
          </a:xfrm>
          <a:prstGeom prst="wedgeRectCallout">
            <a:avLst>
              <a:gd name="adj1" fmla="val -45833"/>
              <a:gd name="adj2" fmla="val 14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Max - Allocation</a:t>
            </a:r>
            <a:endParaRPr lang="en-US"/>
          </a:p>
        </p:txBody>
      </p:sp>
    </p:spTree>
    <p:extLst>
      <p:ext uri="{BB962C8B-B14F-4D97-AF65-F5344CB8AC3E}">
        <p14:creationId xmlns:p14="http://schemas.microsoft.com/office/powerpoint/2010/main" val="440652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304800"/>
            <a:ext cx="8229600" cy="990600"/>
          </a:xfrm>
        </p:spPr>
        <p:txBody>
          <a:bodyPr/>
          <a:lstStyle/>
          <a:p>
            <a:r>
              <a:rPr lang="en-US" smtClean="0"/>
              <a:t>Ví dụ 2</a:t>
            </a:r>
            <a:endParaRPr lang="en-US"/>
          </a:p>
        </p:txBody>
      </p:sp>
      <p:sp>
        <p:nvSpPr>
          <p:cNvPr id="3" name="Content Placeholder 2"/>
          <p:cNvSpPr>
            <a:spLocks noGrp="1"/>
          </p:cNvSpPr>
          <p:nvPr>
            <p:ph idx="1"/>
          </p:nvPr>
        </p:nvSpPr>
        <p:spPr>
          <a:xfrm>
            <a:off x="457200" y="1295400"/>
            <a:ext cx="8229600" cy="4830763"/>
          </a:xfrm>
        </p:spPr>
        <p:txBody>
          <a:bodyPr/>
          <a:lstStyle/>
          <a:p>
            <a:r>
              <a:rPr lang="en-US" sz="2300" smtClean="0">
                <a:latin typeface="Calibri (Body)"/>
              </a:rPr>
              <a:t>4</a:t>
            </a:r>
            <a:r>
              <a:rPr lang="vi-VN" sz="2300" smtClean="0">
                <a:latin typeface="Calibri (Body)"/>
              </a:rPr>
              <a:t> </a:t>
            </a:r>
            <a:r>
              <a:rPr lang="vi-VN" sz="2300">
                <a:latin typeface="Calibri (Body)"/>
              </a:rPr>
              <a:t>tiến trình P0, P1, P2, </a:t>
            </a:r>
            <a:r>
              <a:rPr lang="vi-VN" sz="2300" smtClean="0">
                <a:latin typeface="Calibri (Body)"/>
              </a:rPr>
              <a:t>P3</a:t>
            </a:r>
            <a:endParaRPr lang="en-US" sz="2300" smtClean="0">
              <a:latin typeface="Calibri (Body)"/>
            </a:endParaRPr>
          </a:p>
          <a:p>
            <a:r>
              <a:rPr lang="vi-VN" sz="2300" smtClean="0">
                <a:latin typeface="Calibri (Body)"/>
              </a:rPr>
              <a:t>3 </a:t>
            </a:r>
            <a:r>
              <a:rPr lang="vi-VN" sz="2300">
                <a:latin typeface="Calibri (Body)"/>
              </a:rPr>
              <a:t>loại tài nguyên A </a:t>
            </a:r>
            <a:r>
              <a:rPr lang="vi-VN" sz="2300" smtClean="0">
                <a:latin typeface="Calibri (Body)"/>
              </a:rPr>
              <a:t>(</a:t>
            </a:r>
            <a:r>
              <a:rPr lang="en-US" sz="2300" smtClean="0">
                <a:latin typeface="Calibri (Body)"/>
              </a:rPr>
              <a:t>5 </a:t>
            </a:r>
            <a:r>
              <a:rPr lang="vi-VN" sz="2300" smtClean="0">
                <a:latin typeface="Calibri (Body)"/>
              </a:rPr>
              <a:t>cá </a:t>
            </a:r>
            <a:r>
              <a:rPr lang="vi-VN" sz="2300">
                <a:latin typeface="Calibri (Body)"/>
              </a:rPr>
              <a:t>thể), B (5 cá thể), và C (7 cá thể).</a:t>
            </a:r>
          </a:p>
          <a:p>
            <a:r>
              <a:rPr lang="vi-VN" sz="2300">
                <a:latin typeface="Calibri (Body)"/>
              </a:rPr>
              <a:t>Giả sử tại thời điểm T0:</a:t>
            </a:r>
          </a:p>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0836270"/>
              </p:ext>
            </p:extLst>
          </p:nvPr>
        </p:nvGraphicFramePr>
        <p:xfrm>
          <a:off x="1143000" y="2743200"/>
          <a:ext cx="6858000" cy="2219960"/>
        </p:xfrm>
        <a:graphic>
          <a:graphicData uri="http://schemas.openxmlformats.org/drawingml/2006/table">
            <a:tbl>
              <a:tblPr firstRow="1" bandRow="1">
                <a:tableStyleId>{5C22544A-7EE6-4342-B048-85BDC9FD1C3A}</a:tableStyleId>
              </a:tblPr>
              <a:tblGrid>
                <a:gridCol w="583660"/>
                <a:gridCol w="1459148"/>
                <a:gridCol w="2071992"/>
                <a:gridCol w="1371600"/>
                <a:gridCol w="1371600"/>
              </a:tblGrid>
              <a:tr h="142240">
                <a:tc>
                  <a:txBody>
                    <a:bodyPr/>
                    <a:lstStyle/>
                    <a:p>
                      <a:pPr algn="ctr"/>
                      <a:endParaRPr lang="en-US"/>
                    </a:p>
                  </a:txBody>
                  <a:tcPr/>
                </a:tc>
                <a:tc>
                  <a:txBody>
                    <a:bodyPr/>
                    <a:lstStyle/>
                    <a:p>
                      <a:pPr algn="ctr"/>
                      <a:r>
                        <a:rPr lang="en-US" smtClean="0"/>
                        <a:t>Max</a:t>
                      </a:r>
                      <a:endParaRPr lang="en-US"/>
                    </a:p>
                  </a:txBody>
                  <a:tcPr/>
                </a:tc>
                <a:tc>
                  <a:txBody>
                    <a:bodyPr/>
                    <a:lstStyle/>
                    <a:p>
                      <a:pPr algn="ctr"/>
                      <a:r>
                        <a:rPr lang="en-US" smtClean="0"/>
                        <a:t>Allocation</a:t>
                      </a:r>
                      <a:endParaRPr lang="en-US"/>
                    </a:p>
                  </a:txBody>
                  <a:tcPr/>
                </a:tc>
                <a:tc>
                  <a:txBody>
                    <a:bodyPr/>
                    <a:lstStyle/>
                    <a:p>
                      <a:pPr algn="ctr"/>
                      <a:r>
                        <a:rPr lang="en-US" smtClean="0"/>
                        <a:t>Need</a:t>
                      </a:r>
                      <a:endParaRPr lang="en-US"/>
                    </a:p>
                  </a:txBody>
                  <a:tcPr/>
                </a:tc>
                <a:tc>
                  <a:txBody>
                    <a:bodyPr/>
                    <a:lstStyle/>
                    <a:p>
                      <a:pPr algn="ctr"/>
                      <a:r>
                        <a:rPr lang="en-US" smtClean="0"/>
                        <a:t>Available</a:t>
                      </a:r>
                      <a:endParaRPr lang="en-US"/>
                    </a:p>
                  </a:txBody>
                  <a:tcPr/>
                </a:tc>
              </a:tr>
              <a:tr h="370840">
                <a:tc>
                  <a:txBody>
                    <a:bodyPr/>
                    <a:lstStyle/>
                    <a:p>
                      <a:pPr algn="ctr"/>
                      <a:endParaRPr lang="en-US"/>
                    </a:p>
                  </a:txBody>
                  <a:tcPr/>
                </a:tc>
                <a:tc>
                  <a:txBody>
                    <a:bodyPr/>
                    <a:lstStyle/>
                    <a:p>
                      <a:pPr algn="ctr"/>
                      <a:r>
                        <a:rPr lang="en-US" smtClean="0"/>
                        <a:t>A B</a:t>
                      </a:r>
                      <a:r>
                        <a:rPr lang="en-US" baseline="0" smtClean="0"/>
                        <a:t> C</a:t>
                      </a:r>
                      <a:endParaRPr lang="en-US"/>
                    </a:p>
                  </a:txBody>
                  <a:tcPr/>
                </a:tc>
                <a:tc>
                  <a:txBody>
                    <a:bodyPr/>
                    <a:lstStyle/>
                    <a:p>
                      <a:pPr algn="ctr"/>
                      <a:r>
                        <a:rPr lang="en-US" smtClean="0"/>
                        <a:t>A B</a:t>
                      </a:r>
                      <a:r>
                        <a:rPr lang="en-US" baseline="0" smtClean="0"/>
                        <a:t> C</a:t>
                      </a:r>
                      <a:endParaRPr lang="en-US"/>
                    </a:p>
                  </a:txBody>
                  <a:tcPr/>
                </a:tc>
                <a:tc>
                  <a:txBody>
                    <a:bodyPr/>
                    <a:lstStyle/>
                    <a:p>
                      <a:pPr algn="ctr"/>
                      <a:r>
                        <a:rPr lang="en-US" smtClean="0"/>
                        <a:t>A B C</a:t>
                      </a:r>
                      <a:endParaRPr lang="en-US"/>
                    </a:p>
                  </a:txBody>
                  <a:tcPr/>
                </a:tc>
                <a:tc>
                  <a:txBody>
                    <a:bodyPr/>
                    <a:lstStyle/>
                    <a:p>
                      <a:pPr algn="ctr"/>
                      <a:r>
                        <a:rPr lang="en-US" smtClean="0"/>
                        <a:t>A</a:t>
                      </a:r>
                      <a:r>
                        <a:rPr lang="en-US" baseline="0" smtClean="0"/>
                        <a:t> B C</a:t>
                      </a:r>
                      <a:endParaRPr lang="en-US"/>
                    </a:p>
                  </a:txBody>
                  <a:tcPr/>
                </a:tc>
              </a:tr>
              <a:tr h="370840">
                <a:tc>
                  <a:txBody>
                    <a:bodyPr/>
                    <a:lstStyle/>
                    <a:p>
                      <a:pPr algn="ctr"/>
                      <a:r>
                        <a:rPr lang="en-US" smtClean="0"/>
                        <a:t>P0</a:t>
                      </a:r>
                      <a:endParaRPr lang="en-US"/>
                    </a:p>
                  </a:txBody>
                  <a:tcPr/>
                </a:tc>
                <a:tc>
                  <a:txBody>
                    <a:bodyPr/>
                    <a:lstStyle/>
                    <a:p>
                      <a:pPr algn="ctr"/>
                      <a:r>
                        <a:rPr lang="en-US" smtClean="0"/>
                        <a:t>7 5 3</a:t>
                      </a:r>
                      <a:endParaRPr lang="en-US"/>
                    </a:p>
                  </a:txBody>
                  <a:tcPr/>
                </a:tc>
                <a:tc>
                  <a:txBody>
                    <a:bodyPr/>
                    <a:lstStyle/>
                    <a:p>
                      <a:pPr algn="ctr"/>
                      <a:r>
                        <a:rPr lang="en-US" smtClean="0"/>
                        <a:t>0 1 0</a:t>
                      </a:r>
                      <a:endParaRPr lang="en-US"/>
                    </a:p>
                  </a:txBody>
                  <a:tcPr/>
                </a:tc>
                <a:tc>
                  <a:txBody>
                    <a:bodyPr/>
                    <a:lstStyle/>
                    <a:p>
                      <a:pPr algn="ctr"/>
                      <a:r>
                        <a:rPr lang="en-US" smtClean="0"/>
                        <a:t>7 4 3</a:t>
                      </a:r>
                      <a:endParaRPr lang="en-US"/>
                    </a:p>
                  </a:txBody>
                  <a:tcPr/>
                </a:tc>
                <a:tc>
                  <a:txBody>
                    <a:bodyPr/>
                    <a:lstStyle/>
                    <a:p>
                      <a:pPr algn="ctr"/>
                      <a:r>
                        <a:rPr lang="en-US" smtClean="0"/>
                        <a:t>0 4 3</a:t>
                      </a:r>
                      <a:endParaRPr lang="en-US"/>
                    </a:p>
                  </a:txBody>
                  <a:tcPr/>
                </a:tc>
              </a:tr>
              <a:tr h="370840">
                <a:tc>
                  <a:txBody>
                    <a:bodyPr/>
                    <a:lstStyle/>
                    <a:p>
                      <a:pPr algn="ctr"/>
                      <a:r>
                        <a:rPr lang="en-US" smtClean="0"/>
                        <a:t>P1</a:t>
                      </a:r>
                      <a:endParaRPr lang="en-US"/>
                    </a:p>
                  </a:txBody>
                  <a:tcPr/>
                </a:tc>
                <a:tc>
                  <a:txBody>
                    <a:bodyPr/>
                    <a:lstStyle/>
                    <a:p>
                      <a:pPr algn="ctr"/>
                      <a:r>
                        <a:rPr lang="en-US" smtClean="0"/>
                        <a:t>3 2 2</a:t>
                      </a:r>
                      <a:endParaRPr lang="en-US"/>
                    </a:p>
                  </a:txBody>
                  <a:tcPr/>
                </a:tc>
                <a:tc>
                  <a:txBody>
                    <a:bodyPr/>
                    <a:lstStyle/>
                    <a:p>
                      <a:pPr algn="ctr"/>
                      <a:r>
                        <a:rPr lang="en-US" smtClean="0"/>
                        <a:t>2 0 0</a:t>
                      </a:r>
                      <a:endParaRPr lang="en-US"/>
                    </a:p>
                  </a:txBody>
                  <a:tcPr/>
                </a:tc>
                <a:tc>
                  <a:txBody>
                    <a:bodyPr/>
                    <a:lstStyle/>
                    <a:p>
                      <a:pPr algn="ctr"/>
                      <a:r>
                        <a:rPr lang="en-US" smtClean="0"/>
                        <a:t>1 2 2</a:t>
                      </a:r>
                      <a:endParaRPr lang="en-US"/>
                    </a:p>
                  </a:txBody>
                  <a:tcPr/>
                </a:tc>
                <a:tc>
                  <a:txBody>
                    <a:bodyPr/>
                    <a:lstStyle/>
                    <a:p>
                      <a:pPr algn="ctr"/>
                      <a:endParaRPr lang="en-US"/>
                    </a:p>
                  </a:txBody>
                  <a:tcPr/>
                </a:tc>
              </a:tr>
              <a:tr h="370840">
                <a:tc>
                  <a:txBody>
                    <a:bodyPr/>
                    <a:lstStyle/>
                    <a:p>
                      <a:pPr algn="ctr"/>
                      <a:r>
                        <a:rPr lang="en-US" smtClean="0"/>
                        <a:t>P2</a:t>
                      </a:r>
                      <a:endParaRPr lang="en-US"/>
                    </a:p>
                  </a:txBody>
                  <a:tcPr/>
                </a:tc>
                <a:tc>
                  <a:txBody>
                    <a:bodyPr/>
                    <a:lstStyle/>
                    <a:p>
                      <a:pPr algn="ctr"/>
                      <a:r>
                        <a:rPr lang="en-US" smtClean="0"/>
                        <a:t>9 0 2</a:t>
                      </a:r>
                      <a:endParaRPr lang="en-US"/>
                    </a:p>
                  </a:txBody>
                  <a:tcPr/>
                </a:tc>
                <a:tc>
                  <a:txBody>
                    <a:bodyPr/>
                    <a:lstStyle/>
                    <a:p>
                      <a:pPr algn="ctr"/>
                      <a:r>
                        <a:rPr lang="en-US" smtClean="0"/>
                        <a:t>3 0 2</a:t>
                      </a:r>
                      <a:endParaRPr lang="en-US"/>
                    </a:p>
                  </a:txBody>
                  <a:tcPr/>
                </a:tc>
                <a:tc>
                  <a:txBody>
                    <a:bodyPr/>
                    <a:lstStyle/>
                    <a:p>
                      <a:pPr algn="ctr"/>
                      <a:r>
                        <a:rPr lang="en-US" smtClean="0"/>
                        <a:t>6 0 0</a:t>
                      </a:r>
                      <a:endParaRPr lang="en-US"/>
                    </a:p>
                  </a:txBody>
                  <a:tcPr/>
                </a:tc>
                <a:tc>
                  <a:txBody>
                    <a:bodyPr/>
                    <a:lstStyle/>
                    <a:p>
                      <a:pPr algn="ctr"/>
                      <a:endParaRPr lang="en-US"/>
                    </a:p>
                  </a:txBody>
                  <a:tcPr/>
                </a:tc>
              </a:tr>
              <a:tr h="370840">
                <a:tc>
                  <a:txBody>
                    <a:bodyPr/>
                    <a:lstStyle/>
                    <a:p>
                      <a:pPr algn="ctr"/>
                      <a:r>
                        <a:rPr lang="en-US" smtClean="0"/>
                        <a:t>P3</a:t>
                      </a:r>
                      <a:endParaRPr lang="en-US"/>
                    </a:p>
                  </a:txBody>
                  <a:tcPr/>
                </a:tc>
                <a:tc>
                  <a:txBody>
                    <a:bodyPr/>
                    <a:lstStyle/>
                    <a:p>
                      <a:pPr algn="ctr"/>
                      <a:r>
                        <a:rPr lang="en-US" smtClean="0"/>
                        <a:t>2 2 2</a:t>
                      </a:r>
                      <a:endParaRPr lang="en-US"/>
                    </a:p>
                  </a:txBody>
                  <a:tcPr/>
                </a:tc>
                <a:tc>
                  <a:txBody>
                    <a:bodyPr/>
                    <a:lstStyle/>
                    <a:p>
                      <a:pPr algn="ctr"/>
                      <a:r>
                        <a:rPr lang="en-US" smtClean="0"/>
                        <a:t>0 0 2</a:t>
                      </a:r>
                      <a:endParaRPr lang="en-US"/>
                    </a:p>
                  </a:txBody>
                  <a:tcPr/>
                </a:tc>
                <a:tc>
                  <a:txBody>
                    <a:bodyPr/>
                    <a:lstStyle/>
                    <a:p>
                      <a:pPr algn="ctr"/>
                      <a:r>
                        <a:rPr lang="en-US" smtClean="0"/>
                        <a:t>2 2 0</a:t>
                      </a:r>
                      <a:endParaRPr lang="en-US"/>
                    </a:p>
                  </a:txBody>
                  <a:tcPr/>
                </a:tc>
                <a:tc>
                  <a:txBody>
                    <a:bodyPr/>
                    <a:lstStyle/>
                    <a:p>
                      <a:pPr algn="ctr"/>
                      <a:endParaRPr lang="en-US"/>
                    </a:p>
                  </a:txBody>
                  <a:tcPr/>
                </a:tc>
              </a:tr>
            </a:tbl>
          </a:graphicData>
        </a:graphic>
      </p:graphicFrame>
      <p:sp>
        <p:nvSpPr>
          <p:cNvPr id="4" name="TextBox 3"/>
          <p:cNvSpPr txBox="1"/>
          <p:nvPr/>
        </p:nvSpPr>
        <p:spPr>
          <a:xfrm>
            <a:off x="548640" y="5467290"/>
            <a:ext cx="8077200" cy="800219"/>
          </a:xfrm>
          <a:prstGeom prst="rect">
            <a:avLst/>
          </a:prstGeom>
          <a:noFill/>
        </p:spPr>
        <p:txBody>
          <a:bodyPr wrap="square" rtlCol="0">
            <a:spAutoFit/>
          </a:bodyPr>
          <a:lstStyle/>
          <a:p>
            <a:pPr marL="285750" indent="-285750">
              <a:buFont typeface="Wingdings"/>
              <a:buChar char="à"/>
            </a:pPr>
            <a:r>
              <a:rPr lang="en-US" sz="2300" smtClean="0">
                <a:latin typeface="Calibri (Body)"/>
                <a:sym typeface="Wingdings" pitchFamily="2" charset="2"/>
              </a:rPr>
              <a:t>Không tìm được chuỗi an toàn</a:t>
            </a:r>
          </a:p>
          <a:p>
            <a:pPr marL="285750" indent="-285750">
              <a:buFont typeface="Wingdings"/>
              <a:buChar char="à"/>
            </a:pPr>
            <a:r>
              <a:rPr lang="en-US" sz="2300" smtClean="0">
                <a:latin typeface="Calibri (Body)"/>
                <a:sym typeface="Wingdings" pitchFamily="2" charset="2"/>
              </a:rPr>
              <a:t>Hệ thống không ở trạng thái an toàn</a:t>
            </a:r>
            <a:r>
              <a:rPr lang="en-US" sz="2300" smtClean="0">
                <a:sym typeface="Wingdings" pitchFamily="2" charset="2"/>
              </a:rPr>
              <a:t>.</a:t>
            </a:r>
            <a:endParaRPr lang="en-US" sz="2300"/>
          </a:p>
        </p:txBody>
      </p:sp>
    </p:spTree>
    <p:extLst>
      <p:ext uri="{BB962C8B-B14F-4D97-AF65-F5344CB8AC3E}">
        <p14:creationId xmlns:p14="http://schemas.microsoft.com/office/powerpoint/2010/main" val="143303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500" smtClean="0">
                <a:latin typeface="Calibri (Body)"/>
              </a:rPr>
              <a:t>Vũ Thị Lưu, </a:t>
            </a:r>
            <a:r>
              <a:rPr lang="en-US" sz="2500" i="1" smtClean="0">
                <a:latin typeface="Calibri (Body)"/>
              </a:rPr>
              <a:t>Bài giảng Nguyên lý Hệ điều hành</a:t>
            </a:r>
          </a:p>
          <a:p>
            <a:pPr marL="514350" indent="-514350">
              <a:buFont typeface="+mj-lt"/>
              <a:buAutoNum type="arabicPeriod"/>
            </a:pPr>
            <a:r>
              <a:rPr lang="en-US" sz="2500">
                <a:latin typeface="Calibri (Body)"/>
              </a:rPr>
              <a:t>Ngô Thái Dương, </a:t>
            </a:r>
            <a:r>
              <a:rPr lang="en-US" sz="2500" i="1">
                <a:latin typeface="Calibri (Body)"/>
              </a:rPr>
              <a:t>Bài tập Hệ điều hành</a:t>
            </a:r>
            <a:r>
              <a:rPr lang="en-US" sz="2500">
                <a:latin typeface="Calibri (Body)"/>
              </a:rPr>
              <a:t>, </a:t>
            </a:r>
            <a:r>
              <a:rPr lang="en-US" sz="2500">
                <a:latin typeface="Calibri (Body)"/>
                <a:hlinkClick r:id="rId2"/>
              </a:rPr>
              <a:t>https://</a:t>
            </a:r>
            <a:r>
              <a:rPr lang="en-US" sz="2500" smtClean="0">
                <a:latin typeface="Calibri (Body)"/>
                <a:hlinkClick r:id="rId2"/>
              </a:rPr>
              <a:t>www.academia.edu/4916686/Round</a:t>
            </a:r>
            <a:r>
              <a:rPr lang="en-US" sz="2500" smtClean="0">
                <a:latin typeface="Calibri (Body)"/>
              </a:rPr>
              <a:t>, truy cập ngày 31/05/2020.</a:t>
            </a:r>
            <a:endParaRPr lang="en-US" sz="2500">
              <a:latin typeface="Calibri (Body)"/>
            </a:endParaRPr>
          </a:p>
          <a:p>
            <a:pPr marL="514350" indent="-514350">
              <a:buFont typeface="+mj-lt"/>
              <a:buAutoNum type="arabicPeriod"/>
            </a:pPr>
            <a:r>
              <a:rPr lang="en-US" sz="2500">
                <a:latin typeface="Calibri (Body)"/>
              </a:rPr>
              <a:t>Shubham </a:t>
            </a:r>
            <a:r>
              <a:rPr lang="en-US" sz="2500" smtClean="0">
                <a:latin typeface="Calibri (Body)"/>
              </a:rPr>
              <a:t>Singh (2020), </a:t>
            </a:r>
            <a:r>
              <a:rPr lang="en-US" sz="2500" i="1">
                <a:latin typeface="Calibri (Body)"/>
              </a:rPr>
              <a:t>Program for </a:t>
            </a:r>
            <a:r>
              <a:rPr lang="en-US" sz="2500" i="1" smtClean="0">
                <a:latin typeface="Calibri (Body)"/>
              </a:rPr>
              <a:t>Banker’s Algorithm </a:t>
            </a:r>
            <a:r>
              <a:rPr lang="en-US" sz="2500" i="1">
                <a:latin typeface="Calibri (Body)"/>
              </a:rPr>
              <a:t>| Set 1 (Safety Algorithm), </a:t>
            </a:r>
            <a:r>
              <a:rPr lang="en-US" sz="2500">
                <a:latin typeface="Calibri (Body)"/>
                <a:hlinkClick r:id="rId3"/>
              </a:rPr>
              <a:t>https://www.geeksforgeeks.org/program-bankers-algorithm-set-1-safety-algorithm</a:t>
            </a:r>
            <a:r>
              <a:rPr lang="en-US" sz="2500" smtClean="0">
                <a:latin typeface="Calibri (Body)"/>
                <a:hlinkClick r:id="rId3"/>
              </a:rPr>
              <a:t>/</a:t>
            </a:r>
            <a:r>
              <a:rPr lang="en-US" sz="2500" smtClean="0">
                <a:latin typeface="Calibri (Body)"/>
              </a:rPr>
              <a:t>, truy cập ngày 01/06/2021.</a:t>
            </a:r>
            <a:endParaRPr lang="en-US" sz="2500">
              <a:latin typeface="Calibri (Body)"/>
            </a:endParaRPr>
          </a:p>
        </p:txBody>
      </p:sp>
    </p:spTree>
    <p:extLst>
      <p:ext uri="{BB962C8B-B14F-4D97-AF65-F5344CB8AC3E}">
        <p14:creationId xmlns:p14="http://schemas.microsoft.com/office/powerpoint/2010/main" val="19428082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TotalTime>
  <Words>752</Words>
  <Application>Microsoft Office PowerPoint</Application>
  <PresentationFormat>On-screen Show (4:3)</PresentationFormat>
  <Paragraphs>123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 (Body)</vt:lpstr>
      <vt:lpstr>Times New Roman</vt:lpstr>
      <vt:lpstr>Wingdings</vt:lpstr>
      <vt:lpstr>Calibri</vt:lpstr>
      <vt:lpstr>Clarity</vt:lpstr>
      <vt:lpstr>Đề tài: Mô phỏng giải thuật Chủ nhà băng</vt:lpstr>
      <vt:lpstr>Nội dung</vt:lpstr>
      <vt:lpstr>Giải thuật Chủ nhà băng</vt:lpstr>
      <vt:lpstr>Cấu trúc dữ liệu</vt:lpstr>
      <vt:lpstr>Kiểm tra an toàn</vt:lpstr>
      <vt:lpstr>Ví dụ 1</vt:lpstr>
      <vt:lpstr>Ví dụ 2</vt:lpstr>
      <vt:lpstr>Tài liệu tham khảo</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phỏng giải thuật Chủ nhà băng</dc:title>
  <dc:creator>Admin</dc:creator>
  <cp:lastModifiedBy>Admin</cp:lastModifiedBy>
  <cp:revision>32</cp:revision>
  <dcterms:created xsi:type="dcterms:W3CDTF">2021-06-22T04:40:18Z</dcterms:created>
  <dcterms:modified xsi:type="dcterms:W3CDTF">2021-06-23T16:25:07Z</dcterms:modified>
</cp:coreProperties>
</file>