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7" r:id="rId3"/>
    <p:sldId id="273" r:id="rId4"/>
    <p:sldId id="274" r:id="rId5"/>
    <p:sldId id="276" r:id="rId6"/>
    <p:sldId id="277" r:id="rId7"/>
    <p:sldId id="280" r:id="rId8"/>
    <p:sldId id="281" r:id="rId9"/>
    <p:sldId id="283" r:id="rId10"/>
    <p:sldId id="284" r:id="rId11"/>
    <p:sldId id="259" r:id="rId12"/>
    <p:sldId id="285" r:id="rId13"/>
    <p:sldId id="292" r:id="rId14"/>
    <p:sldId id="286" r:id="rId15"/>
    <p:sldId id="299" r:id="rId16"/>
    <p:sldId id="295" r:id="rId17"/>
    <p:sldId id="296" r:id="rId18"/>
    <p:sldId id="297" r:id="rId19"/>
    <p:sldId id="298" r:id="rId20"/>
    <p:sldId id="291" r:id="rId21"/>
    <p:sldId id="290" r:id="rId22"/>
    <p:sldId id="293" r:id="rId23"/>
    <p:sldId id="294" r:id="rId24"/>
    <p:sldId id="300" r:id="rId25"/>
    <p:sldId id="301" r:id="rId26"/>
  </p:sldIdLst>
  <p:sldSz cx="10045700" cy="7524750"/>
  <p:notesSz cx="7010400" cy="9296400"/>
  <p:defaultTextStyle>
    <a:defPPr>
      <a:defRPr lang="en-US"/>
    </a:defPPr>
    <a:lvl1pPr marL="0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006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4011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6017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8022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0028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2034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4039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16045" algn="l" defTabSz="10040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70" userDrawn="1">
          <p15:clr>
            <a:srgbClr val="A4A3A4"/>
          </p15:clr>
        </p15:guide>
        <p15:guide id="5" pos="3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55" userDrawn="1">
          <p15:clr>
            <a:srgbClr val="A4A3A4"/>
          </p15:clr>
        </p15:guide>
        <p15:guide id="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86679"/>
    <a:srgbClr val="ACB2CB"/>
    <a:srgbClr val="312030"/>
    <a:srgbClr val="C44F3B"/>
    <a:srgbClr val="004883"/>
    <a:srgbClr val="004897"/>
    <a:srgbClr val="EDEDED"/>
    <a:srgbClr val="0280B2"/>
    <a:srgbClr val="4FB24F"/>
    <a:srgbClr val="25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howGuides="1">
      <p:cViewPr varScale="1">
        <p:scale>
          <a:sx n="65" d="100"/>
          <a:sy n="65" d="100"/>
        </p:scale>
        <p:origin x="456" y="58"/>
      </p:cViewPr>
      <p:guideLst>
        <p:guide orient="horz" pos="2370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3378" y="102"/>
      </p:cViewPr>
      <p:guideLst>
        <p:guide orient="horz" pos="5855"/>
        <p:guide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033334904993163"/>
          <c:y val="2.9100529100529099E-2"/>
          <c:w val="0.58849121639119961"/>
          <c:h val="0.941798941798941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8D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2-4BF2-9F85-E58C72FD4CD9}"/>
              </c:ext>
            </c:extLst>
          </c:dPt>
          <c:dPt>
            <c:idx val="1"/>
            <c:invertIfNegative val="0"/>
            <c:bubble3D val="0"/>
            <c:spPr>
              <a:solidFill>
                <a:srgbClr val="64C7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2-4BF2-9F85-E58C72FD4CD9}"/>
              </c:ext>
            </c:extLst>
          </c:dPt>
          <c:dPt>
            <c:idx val="7"/>
            <c:invertIfNegative val="0"/>
            <c:bubble3D val="0"/>
            <c:spPr>
              <a:solidFill>
                <a:srgbClr val="6464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42-4BF2-9F85-E58C72FD4C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Composer</c:v>
                </c:pt>
                <c:pt idx="1">
                  <c:v>Producer</c:v>
                </c:pt>
                <c:pt idx="2">
                  <c:v>Collaborator</c:v>
                </c:pt>
                <c:pt idx="3">
                  <c:v>Pilot</c:v>
                </c:pt>
                <c:pt idx="4">
                  <c:v>Energizer</c:v>
                </c:pt>
                <c:pt idx="5">
                  <c:v>Provider</c:v>
                </c:pt>
                <c:pt idx="6">
                  <c:v>Forecaster</c:v>
                </c:pt>
                <c:pt idx="7">
                  <c:v>Harmonizer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88</c:v>
                </c:pt>
                <c:pt idx="1">
                  <c:v>56</c:v>
                </c:pt>
                <c:pt idx="2">
                  <c:v>55</c:v>
                </c:pt>
                <c:pt idx="3">
                  <c:v>51</c:v>
                </c:pt>
                <c:pt idx="4">
                  <c:v>47</c:v>
                </c:pt>
                <c:pt idx="5">
                  <c:v>41</c:v>
                </c:pt>
                <c:pt idx="6">
                  <c:v>27</c:v>
                </c:pt>
                <c:pt idx="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42-4BF2-9F85-E58C72FD4C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Composer</c:v>
                </c:pt>
                <c:pt idx="1">
                  <c:v>Producer</c:v>
                </c:pt>
                <c:pt idx="2">
                  <c:v>Collaborator</c:v>
                </c:pt>
                <c:pt idx="3">
                  <c:v>Pilot</c:v>
                </c:pt>
                <c:pt idx="4">
                  <c:v>Energizer</c:v>
                </c:pt>
                <c:pt idx="5">
                  <c:v>Provider</c:v>
                </c:pt>
                <c:pt idx="6">
                  <c:v>Forecaster</c:v>
                </c:pt>
                <c:pt idx="7">
                  <c:v>Harmonizer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</c:v>
                </c:pt>
                <c:pt idx="1">
                  <c:v>44</c:v>
                </c:pt>
                <c:pt idx="2">
                  <c:v>45</c:v>
                </c:pt>
                <c:pt idx="3">
                  <c:v>49</c:v>
                </c:pt>
                <c:pt idx="4">
                  <c:v>53</c:v>
                </c:pt>
                <c:pt idx="5">
                  <c:v>59</c:v>
                </c:pt>
                <c:pt idx="6">
                  <c:v>73</c:v>
                </c:pt>
                <c:pt idx="7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42-4BF2-9F85-E58C72FD4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100"/>
        <c:axId val="487414072"/>
        <c:axId val="487413288"/>
      </c:barChart>
      <c:catAx>
        <c:axId val="4874140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13288"/>
        <c:crosses val="autoZero"/>
        <c:auto val="1"/>
        <c:lblAlgn val="ctr"/>
        <c:lblOffset val="100"/>
        <c:noMultiLvlLbl val="0"/>
      </c:catAx>
      <c:valAx>
        <c:axId val="48741328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8741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5773" y="44057"/>
            <a:ext cx="4976887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1100"/>
            </a:lvl1pPr>
          </a:lstStyle>
          <a:p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53" y="44057"/>
            <a:ext cx="1066476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100"/>
            </a:lvl1pPr>
          </a:lstStyle>
          <a:p>
            <a:fld id="{0D08EC8C-781B-470F-9426-1C94BA54B016}" type="datetimeFigureOut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9/25/2019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723031" y="9036507"/>
            <a:ext cx="3038049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100"/>
            </a:lvl1pPr>
          </a:lstStyle>
          <a:p>
            <a:pPr algn="ctr"/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977644" y="9036507"/>
            <a:ext cx="710984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100"/>
            </a:lvl1pPr>
          </a:lstStyle>
          <a:p>
            <a:fld id="{A12AD0A7-D2ED-47B4-A4D2-1A818DB433EF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85" descr="heidrick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-13158" r="-1596" b="-26315"/>
          <a:stretch>
            <a:fillRect/>
          </a:stretch>
        </p:blipFill>
        <p:spPr bwMode="gray">
          <a:xfrm>
            <a:off x="305773" y="9006769"/>
            <a:ext cx="2407865" cy="1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 bwMode="gray">
          <a:xfrm>
            <a:off x="305773" y="8965061"/>
            <a:ext cx="6398855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305773" y="200525"/>
            <a:ext cx="6398855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5416" y="50036"/>
            <a:ext cx="4976887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82304" y="50036"/>
            <a:ext cx="1421968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4255EA-0C97-4865-9088-BE65209A9BA7}" type="datetimeFigureOut">
              <a:rPr lang="en-US" noProof="0" smtClean="0"/>
              <a:pPr/>
              <a:t>9/25/2019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1975" y="277813"/>
            <a:ext cx="5886450" cy="441007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3174" tIns="46587" rIns="93174" bIns="46587" rtlCol="0" anchor="ctr"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84975" y="9036507"/>
            <a:ext cx="3037840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3644" y="9036507"/>
            <a:ext cx="710984" cy="12311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F32C9A-A860-4D16-BD04-BD781DD962C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8" name="Picture 85" descr="heidrick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-13158" r="-1596" b="-26315"/>
          <a:stretch>
            <a:fillRect/>
          </a:stretch>
        </p:blipFill>
        <p:spPr bwMode="gray">
          <a:xfrm>
            <a:off x="305773" y="9006769"/>
            <a:ext cx="2407865" cy="1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 bwMode="gray">
          <a:xfrm>
            <a:off x="305773" y="8965061"/>
            <a:ext cx="6398855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>
            <a:off x="305773" y="200525"/>
            <a:ext cx="6398855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3986" y="4764253"/>
            <a:ext cx="6398855" cy="4069993"/>
          </a:xfrm>
          <a:prstGeom prst="rect">
            <a:avLst/>
          </a:prstGeom>
        </p:spPr>
        <p:txBody>
          <a:bodyPr vert="horz" lIns="86018" tIns="43009" rIns="86018" bIns="4300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4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4011" rtl="0" eaLnBrk="1" latinLnBrk="0" hangingPunct="1">
      <a:spcBef>
        <a:spcPts val="1200"/>
      </a:spcBef>
      <a:defRPr lang="en-GB" sz="1200" b="1" kern="1200" noProof="0" dirty="0">
        <a:solidFill>
          <a:schemeClr val="tx2"/>
        </a:solidFill>
        <a:latin typeface="+mn-lt"/>
        <a:ea typeface="+mn-ea"/>
        <a:cs typeface="+mn-cs"/>
      </a:defRPr>
    </a:lvl1pPr>
    <a:lvl2pPr marL="0" indent="0" algn="l" defTabSz="1004011" rtl="0" eaLnBrk="1" latinLnBrk="0" hangingPunct="1">
      <a:spcBef>
        <a:spcPts val="400"/>
      </a:spcBef>
      <a:defRPr lang="en-GB" sz="1200" kern="1200" noProof="0" dirty="0" smtClean="0">
        <a:solidFill>
          <a:schemeClr val="tx1"/>
        </a:solidFill>
        <a:latin typeface="+mn-lt"/>
        <a:ea typeface="+mn-ea"/>
        <a:cs typeface="+mn-cs"/>
      </a:defRPr>
    </a:lvl2pPr>
    <a:lvl3pPr marL="360000" indent="-360000" algn="l" defTabSz="1004011" rtl="0" eaLnBrk="1" latinLnBrk="0" hangingPunct="1">
      <a:spcBef>
        <a:spcPts val="400"/>
      </a:spcBef>
      <a:buClr>
        <a:schemeClr val="tx2"/>
      </a:buClr>
      <a:buFont typeface="Garamond" pitchFamily="18" charset="0"/>
      <a:buChar char="►"/>
      <a:defRPr lang="en-GB" sz="1200" kern="1200" noProof="0" dirty="0" smtClean="0">
        <a:solidFill>
          <a:schemeClr val="tx1"/>
        </a:solidFill>
        <a:latin typeface="+mn-lt"/>
        <a:ea typeface="+mn-ea"/>
        <a:cs typeface="+mn-cs"/>
      </a:defRPr>
    </a:lvl3pPr>
    <a:lvl4pPr marL="720000" indent="-360000" algn="l" defTabSz="1004011" rtl="0" eaLnBrk="1" latinLnBrk="0" hangingPunct="1">
      <a:spcBef>
        <a:spcPts val="400"/>
      </a:spcBef>
      <a:buClr>
        <a:schemeClr val="tx2"/>
      </a:buClr>
      <a:buFont typeface="Verdana" pitchFamily="34" charset="0"/>
      <a:buChar char="―"/>
      <a:defRPr lang="en-GB" sz="1200" kern="1200" noProof="0" dirty="0">
        <a:solidFill>
          <a:schemeClr val="tx1"/>
        </a:solidFill>
        <a:latin typeface="+mn-lt"/>
        <a:ea typeface="+mn-ea"/>
        <a:cs typeface="+mn-cs"/>
      </a:defRPr>
    </a:lvl4pPr>
    <a:lvl5pPr marL="1080000" indent="-360000" algn="l" defTabSz="1004011" rtl="0" eaLnBrk="1" latinLnBrk="0" hangingPunct="1">
      <a:spcBef>
        <a:spcPts val="400"/>
      </a:spcBef>
      <a:buClr>
        <a:schemeClr val="tx2"/>
      </a:buClr>
      <a:buFont typeface="Verdana" pitchFamily="34" charset="0"/>
      <a:buChar char="―"/>
      <a:tabLst>
        <a:tab pos="9347200" algn="r"/>
      </a:tabLst>
      <a:defRPr lang="en-GB" sz="1200" kern="1200" noProof="0" dirty="0">
        <a:solidFill>
          <a:schemeClr val="tx1"/>
        </a:solidFill>
        <a:latin typeface="+mn-lt"/>
        <a:ea typeface="+mn-ea"/>
        <a:cs typeface="+mn-cs"/>
      </a:defRPr>
    </a:lvl5pPr>
    <a:lvl6pPr marL="1363663" indent="-285750" algn="l" defTabSz="1004011" rtl="0" eaLnBrk="1" latinLnBrk="0" hangingPunct="1">
      <a:buFont typeface="Verdana" pitchFamily="34" charset="0"/>
      <a:buChar char="―"/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368425" indent="-285750" algn="l" defTabSz="1004011" rtl="0" eaLnBrk="1" latinLnBrk="0" hangingPunct="1">
      <a:buClr>
        <a:schemeClr val="tx2"/>
      </a:buClr>
      <a:buFont typeface="Verdana" pitchFamily="34" charset="0"/>
      <a:buChar char="―"/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1363663" indent="-285750" algn="l" defTabSz="1004011" rtl="0" eaLnBrk="1" latinLnBrk="0" hangingPunct="1">
      <a:buClr>
        <a:schemeClr val="accent1"/>
      </a:buClr>
      <a:buFont typeface="Verdana" pitchFamily="34" charset="0"/>
      <a:buChar char="―"/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1370013" indent="-285750" algn="l" defTabSz="1004011" rtl="0" eaLnBrk="1" latinLnBrk="0" hangingPunct="1">
      <a:buClr>
        <a:schemeClr val="tx2"/>
      </a:buClr>
      <a:buFont typeface="Verdana" pitchFamily="34" charset="0"/>
      <a:buChar char="―"/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1975" y="277813"/>
            <a:ext cx="5886450" cy="4410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32C9A-A860-4D16-BD04-BD781DD962C2}" type="slidenum">
              <a:rPr lang="en-GB" smtClean="0"/>
              <a:pPr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15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1975" y="277813"/>
            <a:ext cx="5886450" cy="4410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32C9A-A860-4D16-BD04-BD781DD962C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19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1975" y="277813"/>
            <a:ext cx="5886450" cy="4410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32C9A-A860-4D16-BD04-BD781DD962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1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1975" y="277813"/>
            <a:ext cx="5886450" cy="4410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32C9A-A860-4D16-BD04-BD781DD962C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4E61EB-621D-4DD7-BE0E-A76196D7453E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4E61EB-621D-4DD7-BE0E-A76196D7453E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0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4E61EB-621D-4DD7-BE0E-A76196D7453E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4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4E61EB-621D-4DD7-BE0E-A76196D7453E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3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2038" y="2178050"/>
            <a:ext cx="7920000" cy="369332"/>
          </a:xfrm>
        </p:spPr>
        <p:txBody>
          <a:bodyPr anchor="t">
            <a:spAutoFit/>
          </a:bodyPr>
          <a:lstStyle>
            <a:lvl1pPr>
              <a:spcBef>
                <a:spcPts val="1200"/>
              </a:spcBef>
              <a:defRPr sz="2400"/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2037" y="5139784"/>
            <a:ext cx="7920000" cy="206916"/>
          </a:xfrm>
        </p:spPr>
        <p:txBody>
          <a:bodyPr anchor="b">
            <a:spAutoFit/>
          </a:bodyPr>
          <a:lstStyle>
            <a:lvl1pPr marL="0" indent="0" algn="l">
              <a:lnSpc>
                <a:spcPct val="105000"/>
              </a:lnSpc>
              <a:spcBef>
                <a:spcPts val="200"/>
              </a:spcBef>
              <a:buNone/>
              <a:defRPr sz="1400">
                <a:solidFill>
                  <a:schemeClr val="tx2"/>
                </a:solidFill>
              </a:defRPr>
            </a:lvl1pPr>
            <a:lvl2pPr marL="0" indent="0" algn="l">
              <a:lnSpc>
                <a:spcPct val="105000"/>
              </a:lnSpc>
              <a:spcBef>
                <a:spcPts val="720"/>
              </a:spcBef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lnSpc>
                <a:spcPct val="105000"/>
              </a:lnSpc>
              <a:spcBef>
                <a:spcPts val="720"/>
              </a:spcBef>
              <a:buNone/>
              <a:defRPr sz="1200">
                <a:solidFill>
                  <a:schemeClr val="tx1"/>
                </a:solidFill>
              </a:defRPr>
            </a:lvl3pPr>
            <a:lvl4pPr marL="358756" indent="-358756" algn="l">
              <a:lnSpc>
                <a:spcPct val="105000"/>
              </a:lnSpc>
              <a:spcBef>
                <a:spcPts val="720"/>
              </a:spcBef>
              <a:buClr>
                <a:schemeClr val="tx2"/>
              </a:buClr>
              <a:buFont typeface="Garamond" pitchFamily="18" charset="0"/>
              <a:buChar char="►"/>
              <a:defRPr sz="1200">
                <a:solidFill>
                  <a:schemeClr val="tx1"/>
                </a:solidFill>
              </a:defRPr>
            </a:lvl4pPr>
            <a:lvl5pPr marL="719101" indent="-360345" algn="l">
              <a:lnSpc>
                <a:spcPct val="105000"/>
              </a:lnSpc>
              <a:spcBef>
                <a:spcPts val="720"/>
              </a:spcBef>
              <a:buFont typeface="Verdana" pitchFamily="34" charset="0"/>
              <a:buChar char="―"/>
              <a:defRPr sz="1200">
                <a:solidFill>
                  <a:schemeClr val="tx1"/>
                </a:solidFill>
              </a:defRPr>
            </a:lvl5pPr>
            <a:lvl6pPr marL="1077857" indent="-358756" algn="l">
              <a:lnSpc>
                <a:spcPct val="105000"/>
              </a:lnSpc>
              <a:spcBef>
                <a:spcPts val="720"/>
              </a:spcBef>
              <a:buClr>
                <a:schemeClr val="tx2"/>
              </a:buClr>
              <a:buFont typeface="Verdana" pitchFamily="34" charset="0"/>
              <a:buChar char="―"/>
              <a:defRPr sz="1200">
                <a:solidFill>
                  <a:schemeClr val="tx1"/>
                </a:solidFill>
              </a:defRPr>
            </a:lvl6pPr>
            <a:lvl7pPr marL="1436614" indent="-358756" algn="l">
              <a:lnSpc>
                <a:spcPct val="105000"/>
              </a:lnSpc>
              <a:spcBef>
                <a:spcPts val="720"/>
              </a:spcBef>
              <a:buClr>
                <a:schemeClr val="tx2"/>
              </a:buClr>
              <a:buFont typeface="Verdana" pitchFamily="34" charset="0"/>
              <a:buChar char="―"/>
              <a:defRPr sz="1200">
                <a:solidFill>
                  <a:schemeClr val="tx1"/>
                </a:solidFill>
              </a:defRPr>
            </a:lvl7pPr>
            <a:lvl8pPr marL="1795371" indent="-358756" algn="l">
              <a:lnSpc>
                <a:spcPct val="105000"/>
              </a:lnSpc>
              <a:spcBef>
                <a:spcPts val="720"/>
              </a:spcBef>
              <a:buClr>
                <a:schemeClr val="tx2"/>
              </a:buClr>
              <a:buFont typeface="Verdana" pitchFamily="34" charset="0"/>
              <a:buChar char="―"/>
              <a:defRPr sz="1200">
                <a:solidFill>
                  <a:schemeClr val="tx1"/>
                </a:solidFill>
              </a:defRPr>
            </a:lvl8pPr>
            <a:lvl9pPr marL="2155714" indent="-360345" algn="l">
              <a:lnSpc>
                <a:spcPct val="105000"/>
              </a:lnSpc>
              <a:spcBef>
                <a:spcPts val="720"/>
              </a:spcBef>
              <a:buClr>
                <a:schemeClr val="tx2"/>
              </a:buClr>
              <a:buFont typeface="Verdana" pitchFamily="34" charset="0"/>
              <a:buChar char="―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presentation subtitle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1062000" y="14580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1062000" y="60624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3" descr="heidrick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" t="-8139" r="-877" b="-22092"/>
          <a:stretch>
            <a:fillRect/>
          </a:stretch>
        </p:blipFill>
        <p:spPr bwMode="gray">
          <a:xfrm>
            <a:off x="1046164" y="6951663"/>
            <a:ext cx="2751136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 bwMode="gray">
          <a:xfrm>
            <a:off x="1062000" y="60624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1062000" y="60624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r - 2 Columns - B&amp;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 dirty="0"/>
              <a:t>* To</a:t>
            </a:r>
            <a:r>
              <a:rPr lang="en-US" sz="800" baseline="0" noProof="0" dirty="0"/>
              <a:t> be verified</a:t>
            </a:r>
            <a:endParaRPr lang="en-US" sz="800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2446600"/>
              </p:ext>
            </p:extLst>
          </p:nvPr>
        </p:nvGraphicFramePr>
        <p:xfrm>
          <a:off x="342898" y="1169989"/>
          <a:ext cx="9359900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Executive Details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42899" y="1420585"/>
            <a:ext cx="172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Clr>
                <a:schemeClr val="tx1"/>
              </a:buClr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86546" y="1420585"/>
            <a:ext cx="7416252" cy="5508000"/>
          </a:xfrm>
        </p:spPr>
        <p:txBody>
          <a:bodyPr lIns="90000" tIns="46800" rIns="90000" bIns="46800"/>
          <a:lstStyle>
            <a:lvl1pPr marL="1440000" indent="-1440000">
              <a:spcBef>
                <a:spcPts val="1200"/>
              </a:spcBef>
              <a:tabLst>
                <a:tab pos="1436688" algn="l"/>
                <a:tab pos="9347200" algn="r"/>
              </a:tabLst>
              <a:defRPr sz="1000">
                <a:solidFill>
                  <a:schemeClr val="tx1"/>
                </a:solidFill>
              </a:defRPr>
            </a:lvl1pPr>
            <a:lvl2pPr marL="1439863" indent="-1439863">
              <a:spcBef>
                <a:spcPts val="300"/>
              </a:spcBef>
              <a:tabLst>
                <a:tab pos="1436688" algn="l"/>
                <a:tab pos="9347200" algn="r"/>
              </a:tabLst>
              <a:defRPr sz="1000"/>
            </a:lvl2pPr>
            <a:lvl3pPr marL="1440000" indent="0">
              <a:spcBef>
                <a:spcPts val="300"/>
              </a:spcBef>
              <a:buFontTx/>
              <a:buNone/>
              <a:defRPr sz="1000"/>
            </a:lvl3pPr>
            <a:lvl4pPr marL="180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2160000">
              <a:spcBef>
                <a:spcPts val="300"/>
              </a:spcBef>
              <a:buClr>
                <a:schemeClr val="tx1"/>
              </a:buClr>
              <a:defRPr sz="1000"/>
            </a:lvl5pPr>
            <a:lvl6pPr marL="2520000">
              <a:defRPr sz="1000"/>
            </a:lvl6pPr>
            <a:lvl7pPr marL="2880000">
              <a:defRPr sz="1000"/>
            </a:lvl7pPr>
            <a:lvl8pPr marL="3240000">
              <a:defRPr sz="1000"/>
            </a:lvl8pPr>
            <a:lvl9pPr marL="3600000"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44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r - 3 Columns - B&amp;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 dirty="0"/>
              <a:t>* To</a:t>
            </a:r>
            <a:r>
              <a:rPr lang="en-US" sz="800" baseline="0" noProof="0" dirty="0"/>
              <a:t> be verified</a:t>
            </a:r>
            <a:endParaRPr lang="en-US" sz="800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456698"/>
              </p:ext>
            </p:extLst>
          </p:nvPr>
        </p:nvGraphicFramePr>
        <p:xfrm>
          <a:off x="342898" y="1169989"/>
          <a:ext cx="9359902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1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Executive Details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Comments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42899" y="1420585"/>
            <a:ext cx="172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Clr>
                <a:schemeClr val="tx1"/>
              </a:buClr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86546" y="1420585"/>
            <a:ext cx="4356000" cy="5508000"/>
          </a:xfrm>
        </p:spPr>
        <p:txBody>
          <a:bodyPr lIns="90000" tIns="46800" rIns="90000" bIns="46800"/>
          <a:lstStyle>
            <a:lvl1pPr marL="1440000" indent="-1440000">
              <a:spcBef>
                <a:spcPts val="1200"/>
              </a:spcBef>
              <a:tabLst>
                <a:tab pos="1436688" algn="l"/>
                <a:tab pos="9347200" algn="r"/>
              </a:tabLst>
              <a:defRPr sz="1000">
                <a:solidFill>
                  <a:schemeClr val="tx1"/>
                </a:solidFill>
              </a:defRPr>
            </a:lvl1pPr>
            <a:lvl2pPr marL="1439863" indent="-1439863">
              <a:spcBef>
                <a:spcPts val="300"/>
              </a:spcBef>
              <a:tabLst>
                <a:tab pos="1436688" algn="l"/>
                <a:tab pos="9347200" algn="r"/>
              </a:tabLst>
              <a:defRPr sz="1000"/>
            </a:lvl2pPr>
            <a:lvl3pPr marL="1440000" indent="0">
              <a:spcBef>
                <a:spcPts val="300"/>
              </a:spcBef>
              <a:buFontTx/>
              <a:buNone/>
              <a:defRPr sz="1000"/>
            </a:lvl3pPr>
            <a:lvl4pPr marL="180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2160000">
              <a:spcBef>
                <a:spcPts val="300"/>
              </a:spcBef>
              <a:buClr>
                <a:schemeClr val="tx1"/>
              </a:buClr>
              <a:defRPr sz="1000"/>
            </a:lvl5pPr>
            <a:lvl6pPr marL="2520000">
              <a:defRPr sz="1000"/>
            </a:lvl6pPr>
            <a:lvl7pPr marL="2880000">
              <a:defRPr sz="1000"/>
            </a:lvl7pPr>
            <a:lvl8pPr marL="3240000">
              <a:defRPr sz="1000"/>
            </a:lvl8pPr>
            <a:lvl9pPr marL="3600000"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83411" y="1420585"/>
            <a:ext cx="2807742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Clr>
                <a:schemeClr val="tx1"/>
              </a:buClr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4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r - 2 Columns -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 dirty="0"/>
              <a:t>* To</a:t>
            </a:r>
            <a:r>
              <a:rPr lang="en-US" sz="800" baseline="0" noProof="0" dirty="0"/>
              <a:t> be verified</a:t>
            </a:r>
            <a:endParaRPr lang="en-US" sz="800" noProof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49156971"/>
              </p:ext>
            </p:extLst>
          </p:nvPr>
        </p:nvGraphicFramePr>
        <p:xfrm>
          <a:off x="342898" y="1169989"/>
          <a:ext cx="9359900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Executive Details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42899" y="1420585"/>
            <a:ext cx="172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Clr>
                <a:schemeClr val="tx1"/>
              </a:buClr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86546" y="1420585"/>
            <a:ext cx="7416252" cy="5508000"/>
          </a:xfrm>
        </p:spPr>
        <p:txBody>
          <a:bodyPr lIns="90000" tIns="46800" rIns="90000" bIns="46800"/>
          <a:lstStyle>
            <a:lvl1pPr marL="1440000" indent="-1440000">
              <a:spcBef>
                <a:spcPts val="1200"/>
              </a:spcBef>
              <a:tabLst>
                <a:tab pos="1436688" algn="l"/>
                <a:tab pos="9347200" algn="r"/>
              </a:tabLst>
              <a:defRPr sz="1000">
                <a:solidFill>
                  <a:schemeClr val="tx1"/>
                </a:solidFill>
              </a:defRPr>
            </a:lvl1pPr>
            <a:lvl2pPr marL="1439863" indent="-1439863">
              <a:spcBef>
                <a:spcPts val="300"/>
              </a:spcBef>
              <a:tabLst>
                <a:tab pos="1436688" algn="l"/>
                <a:tab pos="9347200" algn="r"/>
              </a:tabLst>
              <a:defRPr sz="1000"/>
            </a:lvl2pPr>
            <a:lvl3pPr marL="1440000" indent="0">
              <a:spcBef>
                <a:spcPts val="300"/>
              </a:spcBef>
              <a:buFontTx/>
              <a:buNone/>
              <a:defRPr sz="1000"/>
            </a:lvl3pPr>
            <a:lvl4pPr marL="180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2160000">
              <a:spcBef>
                <a:spcPts val="300"/>
              </a:spcBef>
              <a:buClr>
                <a:schemeClr val="tx1"/>
              </a:buClr>
              <a:defRPr sz="1000"/>
            </a:lvl5pPr>
            <a:lvl6pPr marL="2520000">
              <a:defRPr sz="1000"/>
            </a:lvl6pPr>
            <a:lvl7pPr marL="2880000">
              <a:defRPr sz="1000"/>
            </a:lvl7pPr>
            <a:lvl8pPr marL="3240000">
              <a:defRPr sz="1000"/>
            </a:lvl8pPr>
            <a:lvl9pPr marL="3600000"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r - 3 Columns -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 dirty="0"/>
              <a:t>* To</a:t>
            </a:r>
            <a:r>
              <a:rPr lang="en-US" sz="800" baseline="0" noProof="0" dirty="0"/>
              <a:t> be verified</a:t>
            </a:r>
            <a:endParaRPr lang="en-US" sz="800" noProof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1357444"/>
              </p:ext>
            </p:extLst>
          </p:nvPr>
        </p:nvGraphicFramePr>
        <p:xfrm>
          <a:off x="342898" y="1169989"/>
          <a:ext cx="9359902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1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Executive Details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42899" y="1420585"/>
            <a:ext cx="172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Clr>
                <a:schemeClr val="tx1"/>
              </a:buClr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286546" y="1420585"/>
            <a:ext cx="4356000" cy="5508000"/>
          </a:xfrm>
        </p:spPr>
        <p:txBody>
          <a:bodyPr lIns="90000" tIns="46800" rIns="90000" bIns="46800"/>
          <a:lstStyle>
            <a:lvl1pPr marL="1440000" indent="-1440000">
              <a:spcBef>
                <a:spcPts val="1200"/>
              </a:spcBef>
              <a:tabLst>
                <a:tab pos="1436688" algn="l"/>
                <a:tab pos="9347200" algn="r"/>
              </a:tabLst>
              <a:defRPr sz="1000">
                <a:solidFill>
                  <a:schemeClr val="tx1"/>
                </a:solidFill>
              </a:defRPr>
            </a:lvl1pPr>
            <a:lvl2pPr marL="1439863" indent="-1439863">
              <a:spcBef>
                <a:spcPts val="300"/>
              </a:spcBef>
              <a:tabLst>
                <a:tab pos="1436688" algn="l"/>
                <a:tab pos="9347200" algn="r"/>
              </a:tabLst>
              <a:defRPr sz="1000"/>
            </a:lvl2pPr>
            <a:lvl3pPr marL="1440000" indent="0">
              <a:spcBef>
                <a:spcPts val="300"/>
              </a:spcBef>
              <a:buFontTx/>
              <a:buNone/>
              <a:defRPr sz="1000"/>
            </a:lvl3pPr>
            <a:lvl4pPr marL="180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2160000">
              <a:spcBef>
                <a:spcPts val="300"/>
              </a:spcBef>
              <a:buClr>
                <a:schemeClr val="tx1"/>
              </a:buClr>
              <a:defRPr sz="1000"/>
            </a:lvl5pPr>
            <a:lvl6pPr marL="2520000">
              <a:defRPr sz="1000"/>
            </a:lvl6pPr>
            <a:lvl7pPr marL="2880000">
              <a:defRPr sz="1000"/>
            </a:lvl7pPr>
            <a:lvl8pPr marL="3240000">
              <a:defRPr sz="1000"/>
            </a:lvl8pPr>
            <a:lvl9pPr marL="3600000"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83411" y="1420585"/>
            <a:ext cx="2807742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tx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Clr>
                <a:schemeClr val="tx1"/>
              </a:buClr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44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gray">
          <a:xfrm>
            <a:off x="1062000" y="14580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>
            <a:off x="1062000" y="60624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3" descr="heidrick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" t="-8139" r="-877" b="-22092"/>
          <a:stretch>
            <a:fillRect/>
          </a:stretch>
        </p:blipFill>
        <p:spPr bwMode="gray">
          <a:xfrm>
            <a:off x="1046164" y="6951663"/>
            <a:ext cx="2751136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56896" y="1854163"/>
            <a:ext cx="4037393" cy="3816424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100" b="0">
                <a:solidFill>
                  <a:schemeClr val="tx1"/>
                </a:solidFill>
              </a:defRPr>
            </a:lvl1pPr>
            <a:lvl2pPr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defRPr lang="en-US" sz="11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0" lvl="0" indent="0" algn="l" defTabSz="1003960" rtl="0" eaLnBrk="1" latinLnBrk="0" hangingPunct="1">
              <a:lnSpc>
                <a:spcPct val="105000"/>
              </a:lnSpc>
              <a:spcBef>
                <a:spcPts val="720"/>
              </a:spcBef>
              <a:buFont typeface="Arial" pitchFamily="34" charset="0"/>
              <a:buNone/>
            </a:pPr>
            <a:r>
              <a:rPr lang="en-US" noProof="0"/>
              <a:t>Contact Address (use level 2 for telephone number)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6164" y="6210647"/>
            <a:ext cx="793583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004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1" baseline="0" noProof="0" dirty="0"/>
              <a:t>Copyright © 2017 Heidrick &amp; Struggles. All rights reserved. Reproduction without permission is prohibited</a:t>
            </a:r>
          </a:p>
        </p:txBody>
      </p:sp>
    </p:spTree>
    <p:extLst>
      <p:ext uri="{BB962C8B-B14F-4D97-AF65-F5344CB8AC3E}">
        <p14:creationId xmlns:p14="http://schemas.microsoft.com/office/powerpoint/2010/main" val="184908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4817" y="7088739"/>
            <a:ext cx="355191" cy="29182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659">
                <a:solidFill>
                  <a:srgbClr val="0070C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58" y="475595"/>
            <a:ext cx="9375987" cy="493917"/>
          </a:xfrm>
        </p:spPr>
        <p:txBody>
          <a:bodyPr vert="horz" wrap="square" lIns="0" tIns="0" rIns="0" bIns="0" rtlCol="0">
            <a:noAutofit/>
          </a:bodyPr>
          <a:lstStyle>
            <a:lvl1pPr marL="313925" indent="-313925">
              <a:buFont typeface="Arial" panose="020B0604020202020204" pitchFamily="34" charset="0"/>
              <a:buNone/>
              <a:defRPr lang="en-US" sz="2637" b="0" kern="0" spc="-77" baseline="0" dirty="0">
                <a:solidFill>
                  <a:srgbClr val="0070C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pPr marL="0" lvl="0" indent="0" algn="l" defTabSz="1004560" rtl="0" eaLnBrk="1" latinLnBrk="0" hangingPunct="1">
              <a:lnSpc>
                <a:spcPct val="90000"/>
              </a:lnSpc>
              <a:spcBef>
                <a:spcPts val="1318"/>
              </a:spcBef>
              <a:buClr>
                <a:srgbClr val="0072C8"/>
              </a:buClr>
              <a:buSzPct val="110000"/>
              <a:buFont typeface="Arial" panose="020B0604020202020204" pitchFamily="34" charset="0"/>
              <a:buNone/>
            </a:pPr>
            <a:r>
              <a:rPr lang="en-US" dirty="0"/>
              <a:t>Insert slide title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3633" y="1128255"/>
            <a:ext cx="9364727" cy="249897"/>
          </a:xfrm>
        </p:spPr>
        <p:txBody>
          <a:bodyPr tIns="0"/>
          <a:lstStyle>
            <a:lvl1pPr marL="0" indent="0">
              <a:buNone/>
              <a:defRPr lang="en-US" sz="1208" kern="1200" spc="44" baseline="0" dirty="0" smtClean="0">
                <a:gradFill>
                  <a:gsLst>
                    <a:gs pos="2419">
                      <a:schemeClr val="bg1">
                        <a:lumMod val="50000"/>
                      </a:schemeClr>
                    </a:gs>
                    <a:gs pos="8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0098" indent="0">
              <a:buNone/>
              <a:defRPr/>
            </a:lvl2pPr>
            <a:lvl3pPr marL="355782" indent="0">
              <a:buNone/>
              <a:defRPr/>
            </a:lvl3pPr>
            <a:lvl4pPr marL="502280" indent="0">
              <a:buNone/>
              <a:defRPr/>
            </a:lvl4pPr>
            <a:lvl5pPr marL="652266" indent="0">
              <a:buNone/>
              <a:defRPr/>
            </a:lvl5pPr>
          </a:lstStyle>
          <a:p>
            <a:pPr marL="0" lvl="0" indent="0" algn="l" defTabSz="1004560" rtl="0" eaLnBrk="1" latinLnBrk="0" hangingPunct="1">
              <a:lnSpc>
                <a:spcPct val="90000"/>
              </a:lnSpc>
              <a:spcBef>
                <a:spcPts val="1318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65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42901" y="1169989"/>
            <a:ext cx="9359900" cy="5761037"/>
          </a:xfrm>
        </p:spPr>
        <p:txBody>
          <a:bodyPr vert="horz"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0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2038" y="3402013"/>
            <a:ext cx="7920000" cy="369332"/>
          </a:xfrm>
        </p:spPr>
        <p:txBody>
          <a:bodyPr anchor="b" anchorCtr="0">
            <a:spAutoFit/>
          </a:bodyPr>
          <a:lstStyle>
            <a:lvl1pPr algn="l">
              <a:defRPr lang="en-GB" sz="2400"/>
            </a:lvl1pPr>
          </a:lstStyle>
          <a:p>
            <a:r>
              <a:rPr lang="en-US" noProof="0"/>
              <a:t>Click to add 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5525" y="4038058"/>
            <a:ext cx="7920000" cy="230480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400" dirty="0" smtClean="0"/>
            </a:lvl1pPr>
            <a:lvl2pPr>
              <a:defRPr sz="1400">
                <a:solidFill>
                  <a:schemeClr val="tx2"/>
                </a:solidFill>
              </a:defRPr>
            </a:lvl2pPr>
          </a:lstStyle>
          <a:p>
            <a:pPr lvl="0">
              <a:spcBef>
                <a:spcPts val="720"/>
              </a:spcBef>
            </a:pPr>
            <a:r>
              <a:rPr lang="en-US" noProof="0"/>
              <a:t>Click to add section subheader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1062000" y="14580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gray">
          <a:xfrm>
            <a:off x="1062000" y="60624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3" descr="heidrick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" t="-8139" r="-877" b="-22092"/>
          <a:stretch>
            <a:fillRect/>
          </a:stretch>
        </p:blipFill>
        <p:spPr bwMode="gray">
          <a:xfrm>
            <a:off x="1046164" y="6951663"/>
            <a:ext cx="2751136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62000" y="6062400"/>
            <a:ext cx="79200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342901" y="1169989"/>
            <a:ext cx="4608000" cy="5761037"/>
          </a:xfrm>
        </p:spPr>
        <p:txBody>
          <a:bodyPr vert="horz"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4289" y="1169988"/>
            <a:ext cx="4608000" cy="5761037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24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30800" y="1169988"/>
            <a:ext cx="7272000" cy="5761037"/>
          </a:xfrm>
        </p:spPr>
        <p:txBody>
          <a:bodyPr/>
          <a:lstStyle>
            <a:lvl1pPr>
              <a:spcBef>
                <a:spcPts val="600"/>
              </a:spcBef>
              <a:defRPr b="0">
                <a:solidFill>
                  <a:schemeClr val="tx1"/>
                </a:solidFill>
              </a:defRPr>
            </a:lvl1pPr>
            <a:lvl2pPr marL="358775" indent="-358775">
              <a:spcBef>
                <a:spcPts val="600"/>
              </a:spcBef>
              <a:buClr>
                <a:schemeClr val="accent1"/>
              </a:buClr>
              <a:buFont typeface="Garamond" pitchFamily="18" charset="0"/>
              <a:buChar char="►"/>
              <a:defRPr/>
            </a:lvl2pPr>
            <a:lvl3pPr marL="719138" indent="-360363">
              <a:spcBef>
                <a:spcPts val="600"/>
              </a:spcBef>
              <a:buClr>
                <a:schemeClr val="tx1"/>
              </a:buClr>
              <a:buFont typeface="Verdana" pitchFamily="34" charset="0"/>
              <a:buChar char="―"/>
              <a:defRPr/>
            </a:lvl3pPr>
            <a:lvl4pPr marL="1077913" indent="-358775">
              <a:spcBef>
                <a:spcPts val="600"/>
              </a:spcBef>
              <a:buFont typeface="Verdana" pitchFamily="34" charset="0"/>
              <a:buChar char="―"/>
              <a:defRPr/>
            </a:lvl4pPr>
            <a:lvl5pPr marL="0" indent="0">
              <a:spcBef>
                <a:spcPts val="1800"/>
              </a:spcBef>
              <a:buFontTx/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42900" y="1169988"/>
            <a:ext cx="1404000" cy="1728000"/>
          </a:xfrm>
          <a:prstGeom prst="roundRect">
            <a:avLst>
              <a:gd name="adj" fmla="val 13952"/>
            </a:avLst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42900" y="3186311"/>
            <a:ext cx="1980000" cy="1944688"/>
          </a:xfrm>
        </p:spPr>
        <p:txBody>
          <a:bodyPr/>
          <a:lstStyle>
            <a:lvl1pPr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spcBef>
                <a:spcPts val="900"/>
              </a:spcBef>
              <a:defRPr sz="900" b="1"/>
            </a:lvl2pPr>
            <a:lvl3pPr>
              <a:spcBef>
                <a:spcPts val="0"/>
              </a:spcBef>
              <a:defRPr sz="900"/>
            </a:lvl3pPr>
            <a:lvl4pPr>
              <a:spcBef>
                <a:spcPts val="0"/>
              </a:spcBef>
              <a:defRPr sz="900"/>
            </a:lvl4pPr>
            <a:lvl5pPr>
              <a:spcBef>
                <a:spcPts val="0"/>
              </a:spcBef>
              <a:defRPr sz="9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61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r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2898" y="1169989"/>
          <a:ext cx="9359901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42899" y="1420585"/>
            <a:ext cx="172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60000" indent="-360000">
              <a:spcBef>
                <a:spcPts val="300"/>
              </a:spcBef>
              <a:buClr>
                <a:schemeClr val="accent1"/>
              </a:buClr>
              <a:buFont typeface="Garamond" pitchFamily="18" charset="0"/>
              <a:buChar char="►"/>
              <a:defRPr sz="1000"/>
            </a:lvl4pPr>
            <a:lvl5pPr marL="432000" indent="-216000">
              <a:spcBef>
                <a:spcPts val="300"/>
              </a:spcBef>
              <a:buFont typeface="Garamond" panose="02020404030301010803" pitchFamily="18" charset="0"/>
              <a:buChar char="—"/>
              <a:defRPr lang="en-US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 dirty="0"/>
              <a:t>* To</a:t>
            </a:r>
            <a:r>
              <a:rPr lang="en-US" sz="800" baseline="0" noProof="0" dirty="0"/>
              <a:t> be verified</a:t>
            </a:r>
            <a:endParaRPr lang="en-US" sz="800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070799" y="1420585"/>
            <a:ext cx="7632000" cy="5508000"/>
          </a:xfrm>
        </p:spPr>
        <p:txBody>
          <a:bodyPr lIns="90000" tIns="46800" rIns="90000" bIns="46800"/>
          <a:lstStyle>
            <a:lvl1pPr marL="1440000" indent="-1440000">
              <a:spcBef>
                <a:spcPts val="1200"/>
              </a:spcBef>
              <a:tabLst>
                <a:tab pos="1436688" algn="l"/>
                <a:tab pos="9347200" algn="r"/>
              </a:tabLst>
              <a:defRPr sz="1000"/>
            </a:lvl1pPr>
            <a:lvl2pPr marL="1439863" indent="-1439863">
              <a:spcBef>
                <a:spcPts val="300"/>
              </a:spcBef>
              <a:tabLst>
                <a:tab pos="1436688" algn="l"/>
                <a:tab pos="9347200" algn="r"/>
              </a:tabLst>
              <a:defRPr sz="1000"/>
            </a:lvl2pPr>
            <a:lvl3pPr marL="1440000" indent="0">
              <a:spcBef>
                <a:spcPts val="300"/>
              </a:spcBef>
              <a:buFontTx/>
              <a:buNone/>
              <a:defRPr sz="1000"/>
            </a:lvl3pPr>
            <a:lvl4pPr marL="1800000" indent="-360000">
              <a:spcBef>
                <a:spcPts val="300"/>
              </a:spcBef>
              <a:buFont typeface="Garamond" pitchFamily="18" charset="0"/>
              <a:buChar char="►"/>
              <a:defRPr sz="1000"/>
            </a:lvl4pPr>
            <a:lvl5pPr marL="2160000">
              <a:spcBef>
                <a:spcPts val="300"/>
              </a:spcBef>
              <a:defRPr sz="1000"/>
            </a:lvl5pPr>
            <a:lvl6pPr marL="2520000">
              <a:defRPr sz="1000"/>
            </a:lvl6pPr>
            <a:lvl7pPr marL="2880000">
              <a:defRPr sz="1000"/>
            </a:lvl7pPr>
            <a:lvl8pPr marL="3240000">
              <a:defRPr sz="1000"/>
            </a:lvl8pPr>
            <a:lvl9pPr marL="3600000"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7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r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2899" y="1169989"/>
          <a:ext cx="9359903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3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 dirty="0"/>
              <a:t>* To</a:t>
            </a:r>
            <a:r>
              <a:rPr lang="en-US" sz="800" baseline="0" noProof="0" dirty="0"/>
              <a:t> be verified</a:t>
            </a:r>
            <a:endParaRPr lang="en-US" sz="800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42899" y="1420585"/>
            <a:ext cx="172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58775" indent="-358775">
              <a:spcBef>
                <a:spcPts val="300"/>
              </a:spcBef>
              <a:buClr>
                <a:schemeClr val="accent1"/>
              </a:buClr>
              <a:buFont typeface="Garamond" pitchFamily="18" charset="0"/>
              <a:buChar char="►"/>
              <a:defRPr sz="1000"/>
            </a:lvl4pPr>
            <a:lvl5pPr marL="720000">
              <a:spcBef>
                <a:spcPts val="300"/>
              </a:spcBef>
              <a:defRPr sz="1000"/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2070850" y="1420585"/>
            <a:ext cx="4896000" cy="5508000"/>
          </a:xfrm>
        </p:spPr>
        <p:txBody>
          <a:bodyPr lIns="90000" tIns="46800" rIns="90000" bIns="46800"/>
          <a:lstStyle>
            <a:lvl1pPr marL="1440000" indent="-1440000">
              <a:spcBef>
                <a:spcPts val="1200"/>
              </a:spcBef>
              <a:tabLst>
                <a:tab pos="1436688" algn="l"/>
                <a:tab pos="9347200" algn="r"/>
              </a:tabLst>
              <a:defRPr sz="1000"/>
            </a:lvl1pPr>
            <a:lvl2pPr marL="1439863" indent="-1439863">
              <a:spcBef>
                <a:spcPts val="300"/>
              </a:spcBef>
              <a:tabLst>
                <a:tab pos="1436688" algn="l"/>
                <a:tab pos="9347200" algn="r"/>
              </a:tabLst>
              <a:defRPr sz="1000"/>
            </a:lvl2pPr>
            <a:lvl3pPr marL="1440000" indent="0">
              <a:spcBef>
                <a:spcPts val="300"/>
              </a:spcBef>
              <a:buFontTx/>
              <a:buNone/>
              <a:defRPr sz="1000"/>
            </a:lvl3pPr>
            <a:lvl4pPr marL="1800000" indent="-360000">
              <a:spcBef>
                <a:spcPts val="300"/>
              </a:spcBef>
              <a:buFont typeface="Garamond" pitchFamily="18" charset="0"/>
              <a:buChar char="►"/>
              <a:defRPr sz="1000"/>
            </a:lvl4pPr>
            <a:lvl5pPr marL="2160000">
              <a:spcBef>
                <a:spcPts val="300"/>
              </a:spcBef>
              <a:defRPr sz="1000"/>
            </a:lvl5pPr>
            <a:lvl6pPr marL="2520000">
              <a:defRPr sz="1000"/>
            </a:lvl6pPr>
            <a:lvl7pPr marL="2880000">
              <a:defRPr sz="1000"/>
            </a:lvl7pPr>
            <a:lvl8pPr marL="3240000">
              <a:spcBef>
                <a:spcPts val="900"/>
              </a:spcBef>
              <a:defRPr sz="1000"/>
            </a:lvl8pPr>
            <a:lvl9pPr marL="3600000">
              <a:spcBef>
                <a:spcPts val="9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966802" y="1420585"/>
            <a:ext cx="2736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58775" indent="-358775">
              <a:spcBef>
                <a:spcPts val="300"/>
              </a:spcBef>
              <a:buClr>
                <a:schemeClr val="accent1"/>
              </a:buClr>
              <a:buFont typeface="Garamond" pitchFamily="18" charset="0"/>
              <a:buChar char="►"/>
              <a:defRPr sz="1000"/>
            </a:lvl4pPr>
            <a:lvl5pPr marL="360000" indent="0">
              <a:spcBef>
                <a:spcPts val="300"/>
              </a:spcBef>
              <a:buNone/>
              <a:defRPr sz="1000"/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3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r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2899" y="1169989"/>
          <a:ext cx="9359900" cy="5769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456">
                <a:tc>
                  <a:txBody>
                    <a:bodyPr/>
                    <a:lstStyle/>
                    <a:p>
                      <a:r>
                        <a:rPr lang="en-GB" sz="1000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Career</a:t>
                      </a:r>
                      <a:r>
                        <a:rPr lang="en-GB" sz="1000" baseline="0" dirty="0"/>
                        <a:t> Summary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Current Boards*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3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7002735"/>
            <a:ext cx="93599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noProof="0"/>
              <a:t>* To</a:t>
            </a:r>
            <a:r>
              <a:rPr lang="en-US" sz="800" baseline="0" noProof="0"/>
              <a:t> be verified</a:t>
            </a:r>
            <a:endParaRPr lang="en-US" sz="800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 bwMode="auto">
          <a:xfrm>
            <a:off x="2070851" y="1420585"/>
            <a:ext cx="3384000" cy="5508000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0000" tIns="46800" rIns="90000" bIns="46800" anchor="t" anchorCtr="0">
            <a:noAutofit/>
          </a:bodyPr>
          <a:lstStyle>
            <a:lvl1pPr marL="1440000" indent="-144000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tabLst>
                <a:tab pos="1436688" algn="l"/>
                <a:tab pos="9347200" algn="r"/>
              </a:tabLst>
              <a:defRPr kumimoji="0" sz="1000" b="1" i="0" u="none" baseline="0">
                <a:solidFill>
                  <a:srgbClr val="1A3459"/>
                </a:solidFill>
                <a:latin typeface="Verdana"/>
              </a:defRPr>
            </a:lvl1pPr>
            <a:lvl2pPr marL="1439863" indent="-1439863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tabLst>
                <a:tab pos="1436688" algn="l"/>
                <a:tab pos="9347200" algn="r"/>
              </a:tabLst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2pPr>
            <a:lvl3pPr marL="1440000" indent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3pPr>
            <a:lvl4pPr marL="1800000" indent="-3600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1A3459"/>
              </a:buClr>
              <a:buSzPct val="100000"/>
              <a:buFont typeface="Garamond"/>
              <a:buChar char="►"/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4pPr>
            <a:lvl5pPr marL="2160000" indent="-3600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1A3459"/>
              </a:buClr>
              <a:buSzPct val="100000"/>
              <a:buFont typeface="Verdana"/>
              <a:buChar char="―"/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5pPr>
            <a:lvl6pPr marL="2520000" indent="-358775">
              <a:defRPr sz="1000"/>
            </a:lvl6pPr>
            <a:lvl7pPr marL="2880000" indent="-360000">
              <a:defRPr sz="1000"/>
            </a:lvl7pPr>
            <a:lvl8pPr marL="3240000">
              <a:defRPr sz="1000"/>
            </a:lvl8pPr>
            <a:lvl9pPr marL="3600000"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478833" y="1420585"/>
            <a:ext cx="2088000" cy="5508000"/>
          </a:xfrm>
        </p:spPr>
        <p:txBody>
          <a:bodyPr lIns="90000" tIns="46800" rIns="90000" bIns="46800"/>
          <a:lstStyle>
            <a:lvl1pPr>
              <a:spcBef>
                <a:spcPts val="12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58775" indent="-358775">
              <a:spcBef>
                <a:spcPts val="300"/>
              </a:spcBef>
              <a:buClr>
                <a:schemeClr val="accent1"/>
              </a:buClr>
              <a:buFont typeface="Garamond" pitchFamily="18" charset="0"/>
              <a:buChar char="►"/>
              <a:defRPr sz="1000"/>
            </a:lvl4pPr>
            <a:lvl5pPr marL="720000">
              <a:spcBef>
                <a:spcPts val="300"/>
              </a:spcBef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7578799" y="1420585"/>
            <a:ext cx="2124000" cy="5508000"/>
          </a:xfrm>
        </p:spPr>
        <p:txBody>
          <a:bodyPr lIns="90000" tIns="46800" rIns="90000" bIns="46800"/>
          <a:lstStyle>
            <a:lvl1pPr>
              <a:defRPr sz="1000"/>
            </a:lvl1pPr>
            <a:lvl2pPr>
              <a:spcBef>
                <a:spcPts val="300"/>
              </a:spcBef>
              <a:defRPr sz="1000"/>
            </a:lvl2pPr>
            <a:lvl3pPr marL="0" indent="0">
              <a:spcBef>
                <a:spcPts val="300"/>
              </a:spcBef>
              <a:buFontTx/>
              <a:buNone/>
              <a:defRPr sz="1000" i="1"/>
            </a:lvl3pPr>
            <a:lvl4pPr marL="358775" indent="-358775">
              <a:spcBef>
                <a:spcPts val="300"/>
              </a:spcBef>
              <a:buClr>
                <a:schemeClr val="accent1"/>
              </a:buClr>
              <a:buFont typeface="Garamond" pitchFamily="18" charset="0"/>
              <a:buChar char="►"/>
              <a:defRPr sz="1000"/>
            </a:lvl4pPr>
            <a:lvl5pPr marL="720000">
              <a:spcBef>
                <a:spcPts val="300"/>
              </a:spcBef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 bwMode="auto">
          <a:xfrm>
            <a:off x="342899" y="1420585"/>
            <a:ext cx="1728000" cy="550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90000" tIns="46800" rIns="90000" bIns="46800" anchor="t" anchorCtr="0">
            <a:noAutofit/>
          </a:bodyPr>
          <a:lstStyle>
            <a:lvl1pPr marL="0" marR="0" indent="0" algn="l" defTabSz="100396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Tx/>
              <a:tabLst>
                <a:tab pos="9348308" algn="r"/>
              </a:tabLst>
              <a:defRPr kumimoji="0" sz="1000" b="1" i="0" u="none" baseline="0">
                <a:solidFill>
                  <a:srgbClr val="1A3459"/>
                </a:solidFill>
                <a:latin typeface="Verdana"/>
              </a:defRPr>
            </a:lvl1pPr>
            <a:lvl2pPr marL="0" marR="0" indent="0" algn="l" defTabSz="100396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Tx/>
              <a:tabLst>
                <a:tab pos="9348308" algn="r"/>
              </a:tabLst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2pPr>
            <a:lvl3pPr marL="0" marR="0" indent="0" algn="l" defTabSz="100396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Tx/>
              <a:buFontTx/>
              <a:buNone/>
              <a:tabLst>
                <a:tab pos="9348308" algn="r"/>
              </a:tabLst>
              <a:defRPr kumimoji="0" sz="1000" b="0" i="1" u="none" baseline="0">
                <a:solidFill>
                  <a:srgbClr val="000000"/>
                </a:solidFill>
                <a:latin typeface="Verdana"/>
              </a:defRPr>
            </a:lvl3pPr>
            <a:lvl4pPr marL="358775" marR="0" indent="-358775" algn="l" defTabSz="100396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1A3459"/>
              </a:buClr>
              <a:buSzPct val="100000"/>
              <a:buFont typeface="Garamond"/>
              <a:buChar char="►"/>
              <a:tabLst>
                <a:tab pos="9348308" algn="r"/>
              </a:tabLst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4pPr>
            <a:lvl5pPr marL="720000" marR="0" indent="-360000" algn="l" defTabSz="100396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1A3459"/>
              </a:buClr>
              <a:buSzPct val="100000"/>
              <a:buFont typeface="Verdana"/>
              <a:buChar char="―"/>
              <a:tabLst>
                <a:tab pos="9348308" algn="r"/>
              </a:tabLst>
              <a:defRPr kumimoji="0" sz="1000" b="0" i="0" u="none" baseline="0">
                <a:solidFill>
                  <a:srgbClr val="000000"/>
                </a:solidFill>
                <a:latin typeface="Verdana"/>
              </a:defRPr>
            </a:lvl5pPr>
            <a:lvl6pPr marL="1080000">
              <a:spcBef>
                <a:spcPts val="300"/>
              </a:spcBef>
              <a:defRPr sz="1000"/>
            </a:lvl6pPr>
            <a:lvl7pPr marL="1440000">
              <a:spcBef>
                <a:spcPts val="300"/>
              </a:spcBef>
              <a:defRPr sz="1000"/>
            </a:lvl7pPr>
            <a:lvl8pPr marL="1800000">
              <a:spcBef>
                <a:spcPts val="300"/>
              </a:spcBef>
              <a:defRPr sz="1000"/>
            </a:lvl8pPr>
            <a:lvl9pPr marL="2160000">
              <a:spcBef>
                <a:spcPts val="300"/>
              </a:spcBef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18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171;MIO_UPDATE=True;MIO_VERSION=12.01.2015 15:28:48;MIO_DBID=B8FCB12D-AF03-49EB-9F79-BB019BE99E1E;MIO_LASTDOWNLOADED=12.01.2015 14:28:48;MIO_SKIPVERSION=01.01.0001 00:00:00;MIO_OBJECTNAME=HS Print - NA;MIO_LASTEDITORNAME=Derrick Wayl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9011600" y="7244452"/>
            <a:ext cx="6912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E300215-EBA3-48DF-A465-EB97AD7B8718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900" y="233364"/>
            <a:ext cx="8064500" cy="6492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42901" y="1169989"/>
            <a:ext cx="9359900" cy="5761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342000" y="954000"/>
            <a:ext cx="93564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342000" y="7189909"/>
            <a:ext cx="9356400" cy="0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 bwMode="gray">
          <a:xfrm>
            <a:off x="8407401" y="233364"/>
            <a:ext cx="1291000" cy="649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03248">
              <a:spcBef>
                <a:spcPts val="0"/>
              </a:spcBef>
            </a:pPr>
            <a:r>
              <a:rPr lang="en-GB" sz="900" noProof="0" dirty="0">
                <a:solidFill>
                  <a:srgbClr val="C0C0C0"/>
                </a:solidFill>
                <a:latin typeface="Verdana" pitchFamily="34" charset="0"/>
              </a:rPr>
              <a:t>Client logo goes here</a:t>
            </a:r>
          </a:p>
          <a:p>
            <a:pPr algn="ctr" defTabSz="1003248">
              <a:spcBef>
                <a:spcPts val="0"/>
              </a:spcBef>
            </a:pPr>
            <a:r>
              <a:rPr lang="en-GB" sz="900" noProof="0" dirty="0">
                <a:solidFill>
                  <a:srgbClr val="C0C0C0"/>
                </a:solidFill>
                <a:latin typeface="Verdana" pitchFamily="34" charset="0"/>
              </a:rPr>
              <a:t>Ensure logo is bottom aligned and pasted within slide master</a:t>
            </a:r>
          </a:p>
        </p:txBody>
      </p:sp>
      <p:sp>
        <p:nvSpPr>
          <p:cNvPr id="4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GB" sz="1200" b="1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244451"/>
            <a:ext cx="2437200" cy="1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8" r:id="rId7"/>
    <p:sldLayoutId id="2147483699" r:id="rId8"/>
    <p:sldLayoutId id="2147483700" r:id="rId9"/>
    <p:sldLayoutId id="2147483692" r:id="rId10"/>
    <p:sldLayoutId id="2147483693" r:id="rId11"/>
    <p:sldLayoutId id="2147483696" r:id="rId12"/>
    <p:sldLayoutId id="2147483697" r:id="rId13"/>
    <p:sldLayoutId id="2147483695" r:id="rId14"/>
    <p:sldLayoutId id="2147483701" r:id="rId15"/>
  </p:sldLayoutIdLst>
  <p:hf sldNum="0" hdr="0" ftr="0" dt="0"/>
  <p:txStyles>
    <p:titleStyle>
      <a:lvl1pPr algn="l" defTabSz="1003960" rtl="0" eaLnBrk="1" latinLnBrk="0" hangingPunct="1">
        <a:spcBef>
          <a:spcPct val="0"/>
        </a:spcBef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03960" rtl="0" eaLnBrk="1" latinLnBrk="0" hangingPunct="1">
        <a:lnSpc>
          <a:spcPct val="105000"/>
        </a:lnSpc>
        <a:spcBef>
          <a:spcPts val="1800"/>
        </a:spcBef>
        <a:buFont typeface="Arial" pitchFamily="34" charset="0"/>
        <a:buNone/>
        <a:tabLst>
          <a:tab pos="9348307" algn="r"/>
        </a:tabLst>
        <a:defRPr sz="1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03960" rtl="0" eaLnBrk="1" latinLnBrk="0" hangingPunct="1">
        <a:lnSpc>
          <a:spcPct val="105000"/>
        </a:lnSpc>
        <a:spcBef>
          <a:spcPts val="600"/>
        </a:spcBef>
        <a:buFont typeface="Arial" pitchFamily="34" charset="0"/>
        <a:buNone/>
        <a:tabLst>
          <a:tab pos="9348307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360000" algn="l" defTabSz="100396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Garamond" pitchFamily="18" charset="0"/>
        <a:buChar char="►"/>
        <a:tabLst>
          <a:tab pos="9348307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360000" algn="l" defTabSz="100396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Verdana" pitchFamily="34" charset="0"/>
        <a:buChar char="―"/>
        <a:tabLst>
          <a:tab pos="9348307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358756" algn="l" defTabSz="100396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Verdana" pitchFamily="34" charset="0"/>
        <a:buChar char="―"/>
        <a:tabLst>
          <a:tab pos="9348307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000" indent="-358756" algn="l" defTabSz="1003960" rtl="0" eaLnBrk="1" latinLnBrk="0" hangingPunct="1">
        <a:spcBef>
          <a:spcPts val="600"/>
        </a:spcBef>
        <a:buClr>
          <a:schemeClr val="tx2"/>
        </a:buClr>
        <a:buFont typeface="Verdana" pitchFamily="34" charset="0"/>
        <a:buChar char="―"/>
        <a:tabLst>
          <a:tab pos="9348307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41244" indent="0" algn="l" defTabSz="1003960" rtl="0" eaLnBrk="1" latinLnBrk="0" hangingPunct="1">
        <a:spcBef>
          <a:spcPts val="600"/>
        </a:spcBef>
        <a:buClr>
          <a:schemeClr val="tx2"/>
        </a:buClr>
        <a:buFont typeface="Verdana" pitchFamily="34" charset="0"/>
        <a:buNone/>
        <a:tabLst>
          <a:tab pos="9348307" algn="r"/>
        </a:tabLst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0000" indent="-360345" algn="l" defTabSz="1003960" rtl="0" eaLnBrk="1" latinLnBrk="0" hangingPunct="1">
        <a:spcBef>
          <a:spcPts val="600"/>
        </a:spcBef>
        <a:buClr>
          <a:schemeClr val="tx2"/>
        </a:buClr>
        <a:buFont typeface="Verdana" pitchFamily="34" charset="0"/>
        <a:buChar char="―"/>
        <a:tabLst>
          <a:tab pos="9348307" algn="r"/>
        </a:tabLst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20000" indent="-358756" algn="l" defTabSz="1003960" rtl="0" eaLnBrk="1" latinLnBrk="0" hangingPunct="1">
        <a:spcBef>
          <a:spcPts val="600"/>
        </a:spcBef>
        <a:buClr>
          <a:schemeClr val="tx2"/>
        </a:buClr>
        <a:buFont typeface="Verdana" pitchFamily="34" charset="0"/>
        <a:buChar char="―"/>
        <a:tabLst>
          <a:tab pos="9348307" algn="r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980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3960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5940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7919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898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1879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3858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15838" algn="l" defTabSz="10039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502" userDrawn="1">
          <p15:clr>
            <a:srgbClr val="F26B43"/>
          </p15:clr>
        </p15:guide>
        <p15:guide id="2" orient="horz" pos="4366" userDrawn="1">
          <p15:clr>
            <a:srgbClr val="F26B43"/>
          </p15:clr>
        </p15:guide>
        <p15:guide id="3" orient="horz" pos="737" userDrawn="1">
          <p15:clr>
            <a:srgbClr val="F26B43"/>
          </p15:clr>
        </p15:guide>
        <p15:guide id="4" orient="horz" pos="556" userDrawn="1">
          <p15:clr>
            <a:srgbClr val="F26B43"/>
          </p15:clr>
        </p15:guide>
        <p15:guide id="5" pos="6112" userDrawn="1">
          <p15:clr>
            <a:srgbClr val="F26B43"/>
          </p15:clr>
        </p15:guide>
        <p15:guide id="6" pos="3209" userDrawn="1">
          <p15:clr>
            <a:srgbClr val="F26B43"/>
          </p15:clr>
        </p15:guide>
        <p15:guide id="7" pos="3119" userDrawn="1">
          <p15:clr>
            <a:srgbClr val="F26B43"/>
          </p15:clr>
        </p15:guide>
        <p15:guide id="8" pos="669" userDrawn="1">
          <p15:clr>
            <a:srgbClr val="F26B43"/>
          </p15:clr>
        </p15:guide>
        <p15:guide id="9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emf"/><Relationship Id="rId18" Type="http://schemas.openxmlformats.org/officeDocument/2006/relationships/image" Target="../media/image54.png"/><Relationship Id="rId3" Type="http://schemas.openxmlformats.org/officeDocument/2006/relationships/image" Target="../media/image42.jpg"/><Relationship Id="rId21" Type="http://schemas.openxmlformats.org/officeDocument/2006/relationships/image" Target="../media/image5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3.jpeg"/><Relationship Id="rId2" Type="http://schemas.openxmlformats.org/officeDocument/2006/relationships/image" Target="../media/image41.jpg"/><Relationship Id="rId16" Type="http://schemas.openxmlformats.org/officeDocument/2006/relationships/image" Target="../media/image5.png"/><Relationship Id="rId20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1.emf"/><Relationship Id="rId10" Type="http://schemas.openxmlformats.org/officeDocument/2006/relationships/image" Target="../media/image49.png"/><Relationship Id="rId19" Type="http://schemas.openxmlformats.org/officeDocument/2006/relationships/image" Target="../media/image55.jpeg"/><Relationship Id="rId4" Type="http://schemas.openxmlformats.org/officeDocument/2006/relationships/image" Target="../media/image43.jpg"/><Relationship Id="rId9" Type="http://schemas.openxmlformats.org/officeDocument/2006/relationships/image" Target="../media/image48.png"/><Relationship Id="rId1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to255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10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HLabs style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037" y="5139784"/>
            <a:ext cx="7920000" cy="206916"/>
          </a:xfrm>
        </p:spPr>
        <p:txBody>
          <a:bodyPr/>
          <a:lstStyle/>
          <a:p>
            <a:r>
              <a:rPr lang="en-GB" dirty="0"/>
              <a:t>Updated September 2018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062037" y="3559243"/>
            <a:ext cx="7163293" cy="548640"/>
            <a:chOff x="7203484" y="1409660"/>
            <a:chExt cx="2467566" cy="1889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4684" y="1447241"/>
              <a:ext cx="486366" cy="1005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484" y="1447241"/>
              <a:ext cx="1816805" cy="1005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3402" y="1409660"/>
              <a:ext cx="225572" cy="188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97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Signature report color palette/sample chart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17699411"/>
              </p:ext>
            </p:extLst>
          </p:nvPr>
        </p:nvGraphicFramePr>
        <p:xfrm>
          <a:off x="6393163" y="1400175"/>
          <a:ext cx="3641271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693"/>
              </p:ext>
            </p:extLst>
          </p:nvPr>
        </p:nvGraphicFramePr>
        <p:xfrm>
          <a:off x="1136650" y="1400175"/>
          <a:ext cx="2666999" cy="5251450"/>
        </p:xfrm>
        <a:graphic>
          <a:graphicData uri="http://schemas.openxmlformats.org/drawingml/2006/table">
            <a:tbl>
              <a:tblPr firstRow="1" firstCol="1" bandRow="1"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RGB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0039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79,</a:t>
                      </a:r>
                      <a:r>
                        <a:rPr lang="en-US" sz="1100" b="0" kern="120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178, 79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2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39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#4fb24f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2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51, 141, 51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#338d33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18, 166, 46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A6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#12a62e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A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100, 199, 100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7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#64c764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C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151, 217, 151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#97d997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34, 213, 25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D5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#22d519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D5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0, 238, 74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#00ee4a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106, 211, 53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3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#6ad335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D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146, 229, 35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E5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#92e523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E5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89, 89, 89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#595959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106, 175, 107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F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#6AAF6B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F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58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LAQ</a:t>
            </a:r>
          </a:p>
        </p:txBody>
      </p:sp>
    </p:spTree>
    <p:extLst>
      <p:ext uri="{BB962C8B-B14F-4D97-AF65-F5344CB8AC3E}">
        <p14:creationId xmlns:p14="http://schemas.microsoft.com/office/powerpoint/2010/main" val="1043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" y="3299172"/>
            <a:ext cx="5258353" cy="4059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Report Graphics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r="1554"/>
          <a:stretch/>
        </p:blipFill>
        <p:spPr bwMode="auto">
          <a:xfrm>
            <a:off x="6912841" y="3313421"/>
            <a:ext cx="2889179" cy="32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68" y="997387"/>
            <a:ext cx="3361508" cy="2991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88" y="992325"/>
            <a:ext cx="3580990" cy="29916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60640" y="6779127"/>
            <a:ext cx="576064" cy="245722"/>
          </a:xfrm>
          <a:prstGeom prst="rect">
            <a:avLst/>
          </a:prstGeom>
          <a:solidFill>
            <a:srgbClr val="D7EFF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6704" y="6779127"/>
            <a:ext cx="576064" cy="245722"/>
          </a:xfrm>
          <a:prstGeom prst="rect">
            <a:avLst/>
          </a:prstGeom>
          <a:solidFill>
            <a:srgbClr val="9CDCF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2768" y="6779127"/>
            <a:ext cx="576064" cy="245722"/>
          </a:xfrm>
          <a:prstGeom prst="rect">
            <a:avLst/>
          </a:prstGeom>
          <a:solidFill>
            <a:srgbClr val="67C2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88832" y="6779127"/>
            <a:ext cx="576064" cy="245722"/>
          </a:xfrm>
          <a:prstGeom prst="rect">
            <a:avLst/>
          </a:prstGeom>
          <a:solidFill>
            <a:srgbClr val="0087C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44266" y="6779127"/>
            <a:ext cx="2896694" cy="245722"/>
          </a:xfrm>
          <a:prstGeom prst="rect">
            <a:avLst/>
          </a:prstGeom>
          <a:gradFill flip="none" rotWithShape="1">
            <a:gsLst>
              <a:gs pos="0">
                <a:srgbClr val="D7EFFD"/>
              </a:gs>
              <a:gs pos="64000">
                <a:srgbClr val="67C2EB"/>
              </a:gs>
              <a:gs pos="83000">
                <a:srgbClr val="0087C1"/>
              </a:gs>
              <a:gs pos="40000">
                <a:srgbClr val="9CDCF9"/>
              </a:gs>
              <a:gs pos="100000">
                <a:srgbClr val="18287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18698838">
            <a:off x="4388428" y="6506915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700" dirty="0">
                <a:solidFill>
                  <a:srgbClr val="58595B"/>
                </a:solidFill>
                <a:latin typeface="Calibri"/>
              </a:rPr>
              <a:t>Derailing</a:t>
            </a:r>
          </a:p>
        </p:txBody>
      </p:sp>
      <p:sp>
        <p:nvSpPr>
          <p:cNvPr id="24" name="TextBox 23"/>
          <p:cNvSpPr txBox="1"/>
          <p:nvPr/>
        </p:nvSpPr>
        <p:spPr>
          <a:xfrm rot="18744500">
            <a:off x="5292280" y="649828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700" dirty="0">
                <a:solidFill>
                  <a:srgbClr val="58595B"/>
                </a:solidFill>
                <a:latin typeface="Calibri"/>
              </a:rPr>
              <a:t>Lagging</a:t>
            </a:r>
          </a:p>
        </p:txBody>
      </p:sp>
      <p:sp>
        <p:nvSpPr>
          <p:cNvPr id="25" name="TextBox 24"/>
          <p:cNvSpPr txBox="1"/>
          <p:nvPr/>
        </p:nvSpPr>
        <p:spPr>
          <a:xfrm rot="18744500">
            <a:off x="5747580" y="6506915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700" dirty="0">
                <a:solidFill>
                  <a:srgbClr val="58595B"/>
                </a:solidFill>
                <a:latin typeface="Calibri"/>
              </a:rPr>
              <a:t>Steady</a:t>
            </a:r>
          </a:p>
        </p:txBody>
      </p:sp>
      <p:sp>
        <p:nvSpPr>
          <p:cNvPr id="26" name="TextBox 25"/>
          <p:cNvSpPr txBox="1"/>
          <p:nvPr/>
        </p:nvSpPr>
        <p:spPr>
          <a:xfrm rot="18744500">
            <a:off x="6125246" y="6463785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700" dirty="0">
                <a:solidFill>
                  <a:srgbClr val="58595B"/>
                </a:solidFill>
                <a:latin typeface="Calibri"/>
              </a:rPr>
              <a:t>Advancing</a:t>
            </a:r>
          </a:p>
        </p:txBody>
      </p:sp>
      <p:sp>
        <p:nvSpPr>
          <p:cNvPr id="27" name="TextBox 26"/>
          <p:cNvSpPr txBox="1"/>
          <p:nvPr/>
        </p:nvSpPr>
        <p:spPr>
          <a:xfrm rot="18744500">
            <a:off x="6527290" y="6437907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700" dirty="0">
                <a:solidFill>
                  <a:srgbClr val="58595B"/>
                </a:solidFill>
                <a:latin typeface="Calibri"/>
              </a:rPr>
              <a:t>Accelerating</a:t>
            </a:r>
          </a:p>
        </p:txBody>
      </p:sp>
    </p:spTree>
    <p:extLst>
      <p:ext uri="{BB962C8B-B14F-4D97-AF65-F5344CB8AC3E}">
        <p14:creationId xmlns:p14="http://schemas.microsoft.com/office/powerpoint/2010/main" val="9481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Logos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5" y="1315989"/>
            <a:ext cx="6162260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922"/>
            <a:ext cx="4620951" cy="2628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51" y="1315989"/>
            <a:ext cx="2635450" cy="2635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1" y="4316877"/>
            <a:ext cx="4736003" cy="20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2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colors – extracted from report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57981"/>
              </p:ext>
            </p:extLst>
          </p:nvPr>
        </p:nvGraphicFramePr>
        <p:xfrm>
          <a:off x="1212850" y="1933575"/>
          <a:ext cx="6019800" cy="3352797"/>
        </p:xfrm>
        <a:graphic>
          <a:graphicData uri="http://schemas.openxmlformats.org/drawingml/2006/table">
            <a:tbl>
              <a:tblPr firstRow="1" firstCol="1" bandRow="1"/>
              <a:tblGrid>
                <a:gridCol w="200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28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24, 40, 113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#182871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0, 176, 222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#00b0de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40, 170, 225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#28aae1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103, 194, 235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#67c2eb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156, 220, 249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#9cdcf9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F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215, 239, 253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#d7effd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33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Color Palettes</a:t>
            </a:r>
          </a:p>
        </p:txBody>
      </p:sp>
    </p:spTree>
    <p:extLst>
      <p:ext uri="{BB962C8B-B14F-4D97-AF65-F5344CB8AC3E}">
        <p14:creationId xmlns:p14="http://schemas.microsoft.com/office/powerpoint/2010/main" val="114506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F0D2-5FC1-4B0A-A141-DAAF5A815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1.0 Color Palette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7E9EB4-B570-4E17-B2F1-A36917456DF7}"/>
              </a:ext>
            </a:extLst>
          </p:cNvPr>
          <p:cNvSpPr txBox="1"/>
          <p:nvPr/>
        </p:nvSpPr>
        <p:spPr>
          <a:xfrm>
            <a:off x="341455" y="2639292"/>
            <a:ext cx="7810428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Primary Colors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Use these colors for the majority of site elements – headers, charts, and graphs.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0A26CE-1EF6-4E80-82A2-9562FB65C879}"/>
              </a:ext>
            </a:extLst>
          </p:cNvPr>
          <p:cNvCxnSpPr>
            <a:cxnSpLocks/>
          </p:cNvCxnSpPr>
          <p:nvPr/>
        </p:nvCxnSpPr>
        <p:spPr>
          <a:xfrm>
            <a:off x="341454" y="2591026"/>
            <a:ext cx="9369391" cy="0"/>
          </a:xfrm>
          <a:prstGeom prst="line">
            <a:avLst/>
          </a:prstGeom>
          <a:noFill/>
          <a:ln w="9525" cap="flat" cmpd="sng" algn="ctr">
            <a:solidFill>
              <a:srgbClr val="1A3459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C2A203-DE6E-49AB-A1D9-0E90B9D38089}"/>
              </a:ext>
            </a:extLst>
          </p:cNvPr>
          <p:cNvGrpSpPr/>
          <p:nvPr/>
        </p:nvGrpSpPr>
        <p:grpSpPr>
          <a:xfrm>
            <a:off x="341455" y="3154450"/>
            <a:ext cx="1792651" cy="995814"/>
            <a:chOff x="464503" y="2842221"/>
            <a:chExt cx="2192338" cy="13136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D53A1D-D31D-4C4B-8607-831C231EC32B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23A6DC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2F7DDF6-9686-486A-918C-0E22193141BD}"/>
                </a:ext>
              </a:extLst>
            </p:cNvPr>
            <p:cNvSpPr txBox="1"/>
            <p:nvPr/>
          </p:nvSpPr>
          <p:spPr>
            <a:xfrm>
              <a:off x="464503" y="2842221"/>
              <a:ext cx="1176972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Light Blue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A01E9A-F2E4-4430-9E1F-92F0FC5CE046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219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#2BA7DB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93C521-7322-4025-B2CF-335EEF29EF57}"/>
              </a:ext>
            </a:extLst>
          </p:cNvPr>
          <p:cNvGrpSpPr/>
          <p:nvPr/>
        </p:nvGrpSpPr>
        <p:grpSpPr>
          <a:xfrm>
            <a:off x="8335930" y="3154450"/>
            <a:ext cx="1799140" cy="1030839"/>
            <a:chOff x="4865053" y="2829125"/>
            <a:chExt cx="2200275" cy="135981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1EA62C-38BF-42FD-AC3B-CCFAE8517212}"/>
                </a:ext>
              </a:extLst>
            </p:cNvPr>
            <p:cNvSpPr/>
            <p:nvPr/>
          </p:nvSpPr>
          <p:spPr>
            <a:xfrm>
              <a:off x="4865053" y="3149998"/>
              <a:ext cx="1005840" cy="1005840"/>
            </a:xfrm>
            <a:prstGeom prst="rect">
              <a:avLst/>
            </a:prstGeom>
            <a:solidFill>
              <a:srgbClr val="445968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39E21A-FB09-43C8-A5E9-0C22B0586A78}"/>
                </a:ext>
              </a:extLst>
            </p:cNvPr>
            <p:cNvSpPr txBox="1"/>
            <p:nvPr/>
          </p:nvSpPr>
          <p:spPr>
            <a:xfrm>
              <a:off x="4865053" y="2829125"/>
              <a:ext cx="117697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Grey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5A330B-1FCD-4A1B-BED0-90D697568223}"/>
                </a:ext>
              </a:extLst>
            </p:cNvPr>
            <p:cNvSpPr txBox="1"/>
            <p:nvPr/>
          </p:nvSpPr>
          <p:spPr>
            <a:xfrm>
              <a:off x="5888354" y="3174791"/>
              <a:ext cx="1176974" cy="101415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68	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89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104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#445968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EC1020-9AB4-4A10-BE47-67E5713E2047}"/>
              </a:ext>
            </a:extLst>
          </p:cNvPr>
          <p:cNvGrpSpPr/>
          <p:nvPr/>
        </p:nvGrpSpPr>
        <p:grpSpPr>
          <a:xfrm>
            <a:off x="341454" y="5075758"/>
            <a:ext cx="1880813" cy="1005398"/>
            <a:chOff x="464503" y="5097893"/>
            <a:chExt cx="2192338" cy="131361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257F0B-C297-46E8-A1A0-5299FD773961}"/>
                </a:ext>
              </a:extLst>
            </p:cNvPr>
            <p:cNvSpPr/>
            <p:nvPr/>
          </p:nvSpPr>
          <p:spPr>
            <a:xfrm>
              <a:off x="464503" y="5405670"/>
              <a:ext cx="1005840" cy="100584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98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DFC99C-7DB4-4A96-B3AA-15CC680D70B3}"/>
                </a:ext>
              </a:extLst>
            </p:cNvPr>
            <p:cNvSpPr txBox="1"/>
            <p:nvPr/>
          </p:nvSpPr>
          <p:spPr>
            <a:xfrm>
              <a:off x="464503" y="5097893"/>
              <a:ext cx="1176972" cy="3195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Orange (Bad)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3D695E-AA94-443F-8A29-61BDF1A5624E}"/>
                </a:ext>
              </a:extLst>
            </p:cNvPr>
            <p:cNvSpPr txBox="1"/>
            <p:nvPr/>
          </p:nvSpPr>
          <p:spPr>
            <a:xfrm>
              <a:off x="1479869" y="5430462"/>
              <a:ext cx="1176972" cy="9161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R: 255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G: 165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B: 0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Hex: #FFA500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1368523-6DBC-4626-9837-3B50CD6F2A84}"/>
              </a:ext>
            </a:extLst>
          </p:cNvPr>
          <p:cNvSpPr txBox="1"/>
          <p:nvPr/>
        </p:nvSpPr>
        <p:spPr>
          <a:xfrm>
            <a:off x="341455" y="4450015"/>
            <a:ext cx="6164883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Color Scales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These colors are used to communicate scale-specific messaging.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4B19D8-03F7-449A-A4FB-0F044B4086C3}"/>
              </a:ext>
            </a:extLst>
          </p:cNvPr>
          <p:cNvSpPr txBox="1"/>
          <p:nvPr/>
        </p:nvSpPr>
        <p:spPr>
          <a:xfrm>
            <a:off x="6260049" y="4513093"/>
            <a:ext cx="3785651" cy="599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Black and White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Use these colors for text and backgrounds, and other report elements as needed.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E91BC6-F76E-4696-B4C8-017CBB3088F2}"/>
              </a:ext>
            </a:extLst>
          </p:cNvPr>
          <p:cNvGrpSpPr/>
          <p:nvPr/>
        </p:nvGrpSpPr>
        <p:grpSpPr>
          <a:xfrm>
            <a:off x="6255306" y="5075755"/>
            <a:ext cx="1887623" cy="1015421"/>
            <a:chOff x="7526655" y="1895811"/>
            <a:chExt cx="2200275" cy="13267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AC0749A-442F-4266-B3D3-2045969EE5CF}"/>
                </a:ext>
              </a:extLst>
            </p:cNvPr>
            <p:cNvSpPr/>
            <p:nvPr/>
          </p:nvSpPr>
          <p:spPr>
            <a:xfrm>
              <a:off x="7526655" y="2216684"/>
              <a:ext cx="1005840" cy="1005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98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0530F2-BC0D-4EB8-8008-FAF266C47004}"/>
                </a:ext>
              </a:extLst>
            </p:cNvPr>
            <p:cNvSpPr txBox="1"/>
            <p:nvPr/>
          </p:nvSpPr>
          <p:spPr>
            <a:xfrm>
              <a:off x="7526655" y="1895811"/>
              <a:ext cx="1176973" cy="3195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Black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37C3EF-6D51-4714-8986-18EA0094BDB6}"/>
                </a:ext>
              </a:extLst>
            </p:cNvPr>
            <p:cNvSpPr txBox="1"/>
            <p:nvPr/>
          </p:nvSpPr>
          <p:spPr>
            <a:xfrm>
              <a:off x="8549957" y="2241474"/>
              <a:ext cx="1176973" cy="9161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R: 0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G: 0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B: 0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Hex: #000000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4C9F53-B9D1-46DC-A46A-E17E6E08C087}"/>
              </a:ext>
            </a:extLst>
          </p:cNvPr>
          <p:cNvGrpSpPr/>
          <p:nvPr/>
        </p:nvGrpSpPr>
        <p:grpSpPr>
          <a:xfrm>
            <a:off x="8228861" y="5075754"/>
            <a:ext cx="1887623" cy="1015421"/>
            <a:chOff x="7526655" y="3405756"/>
            <a:chExt cx="2200275" cy="132671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0ACDD9-5B7B-4556-B42C-A580EB4E9ECB}"/>
                </a:ext>
              </a:extLst>
            </p:cNvPr>
            <p:cNvSpPr/>
            <p:nvPr/>
          </p:nvSpPr>
          <p:spPr>
            <a:xfrm>
              <a:off x="7526655" y="3726629"/>
              <a:ext cx="1005840" cy="1005840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50000"/>
                </a:sysClr>
              </a:solidFill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98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FEAD4F-023C-4875-BB0E-0DB3AE6949DA}"/>
                </a:ext>
              </a:extLst>
            </p:cNvPr>
            <p:cNvSpPr txBox="1"/>
            <p:nvPr/>
          </p:nvSpPr>
          <p:spPr>
            <a:xfrm>
              <a:off x="7526655" y="3405756"/>
              <a:ext cx="1176973" cy="3195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White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BC99D-63D8-4752-9CCB-68E964E7F438}"/>
                </a:ext>
              </a:extLst>
            </p:cNvPr>
            <p:cNvSpPr txBox="1"/>
            <p:nvPr/>
          </p:nvSpPr>
          <p:spPr>
            <a:xfrm>
              <a:off x="8549957" y="3751421"/>
              <a:ext cx="1176973" cy="91618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R: 255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G: 255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B: 255</a:t>
              </a:r>
            </a:p>
            <a:p>
              <a:pPr defTabSz="1103006">
                <a:defRPr/>
              </a:pPr>
              <a:r>
                <a:rPr lang="en-US" sz="989" kern="0" dirty="0">
                  <a:solidFill>
                    <a:srgbClr val="1A3459"/>
                  </a:solidFill>
                  <a:latin typeface="+mj-lt"/>
                </a:rPr>
                <a:t>Hex: #FFFFFF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F43B2F-843D-4BEA-9E00-EBC1EE28929A}"/>
              </a:ext>
            </a:extLst>
          </p:cNvPr>
          <p:cNvCxnSpPr>
            <a:cxnSpLocks/>
          </p:cNvCxnSpPr>
          <p:nvPr/>
        </p:nvCxnSpPr>
        <p:spPr>
          <a:xfrm>
            <a:off x="6046260" y="4386099"/>
            <a:ext cx="0" cy="2069980"/>
          </a:xfrm>
          <a:prstGeom prst="line">
            <a:avLst/>
          </a:prstGeom>
          <a:noFill/>
          <a:ln w="9525" cap="flat" cmpd="sng" algn="ctr">
            <a:solidFill>
              <a:srgbClr val="1A3459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B9F6E2-8B9C-48FE-8C22-565605025F1E}"/>
              </a:ext>
            </a:extLst>
          </p:cNvPr>
          <p:cNvSpPr txBox="1"/>
          <p:nvPr/>
        </p:nvSpPr>
        <p:spPr>
          <a:xfrm>
            <a:off x="341455" y="1750807"/>
            <a:ext cx="9704245" cy="7689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Color Usage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Color is used to communicate effectively, call attention to details or outliers and generally make reports easier to understand and use. Common colors also help brand reports and create a consistent look and feel across reports that have been developed by multiple power users. Below are suggested colors for report design.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4F2873-DCE3-4992-B7D0-BDA6275D5B49}"/>
              </a:ext>
            </a:extLst>
          </p:cNvPr>
          <p:cNvGrpSpPr/>
          <p:nvPr/>
        </p:nvGrpSpPr>
        <p:grpSpPr>
          <a:xfrm>
            <a:off x="4335448" y="3154450"/>
            <a:ext cx="1799140" cy="1005742"/>
            <a:chOff x="7797657" y="-397522"/>
            <a:chExt cx="2200275" cy="13267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B7DFEC-A681-4781-8291-3BE2DB893FB7}"/>
                </a:ext>
              </a:extLst>
            </p:cNvPr>
            <p:cNvSpPr/>
            <p:nvPr/>
          </p:nvSpPr>
          <p:spPr>
            <a:xfrm>
              <a:off x="7797657" y="-76649"/>
              <a:ext cx="1005840" cy="1005840"/>
            </a:xfrm>
            <a:prstGeom prst="rect">
              <a:avLst/>
            </a:prstGeom>
            <a:solidFill>
              <a:srgbClr val="628FA2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E58099-FDED-42BC-85A1-334A40C943B2}"/>
                </a:ext>
              </a:extLst>
            </p:cNvPr>
            <p:cNvSpPr txBox="1"/>
            <p:nvPr/>
          </p:nvSpPr>
          <p:spPr>
            <a:xfrm>
              <a:off x="7797657" y="-397522"/>
              <a:ext cx="117697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Grey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96478B-193B-416A-97F0-FD37AE9A44FB}"/>
                </a:ext>
              </a:extLst>
            </p:cNvPr>
            <p:cNvSpPr txBox="1"/>
            <p:nvPr/>
          </p:nvSpPr>
          <p:spPr>
            <a:xfrm>
              <a:off x="8820958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98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#628FA2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890847-F3C3-4221-BD81-1C13FE400B49}"/>
              </a:ext>
            </a:extLst>
          </p:cNvPr>
          <p:cNvGrpSpPr/>
          <p:nvPr/>
        </p:nvGrpSpPr>
        <p:grpSpPr>
          <a:xfrm>
            <a:off x="6335689" y="3154450"/>
            <a:ext cx="1799140" cy="1005742"/>
            <a:chOff x="10109139" y="-397522"/>
            <a:chExt cx="2200275" cy="1326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2D8CF3-5E55-45F4-B2EA-C91D3B9B2C1F}"/>
                </a:ext>
              </a:extLst>
            </p:cNvPr>
            <p:cNvSpPr/>
            <p:nvPr/>
          </p:nvSpPr>
          <p:spPr>
            <a:xfrm>
              <a:off x="10109139" y="-76649"/>
              <a:ext cx="1005840" cy="1005840"/>
            </a:xfrm>
            <a:prstGeom prst="rect">
              <a:avLst/>
            </a:prstGeom>
            <a:solidFill>
              <a:srgbClr val="75A29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5E17CA-ECCD-4589-AD47-F9648B39AF27}"/>
                </a:ext>
              </a:extLst>
            </p:cNvPr>
            <p:cNvSpPr txBox="1"/>
            <p:nvPr/>
          </p:nvSpPr>
          <p:spPr>
            <a:xfrm>
              <a:off x="10109139" y="-397522"/>
              <a:ext cx="117697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Turquoise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935308-D50E-45F5-92DD-DEE6FBFB7F75}"/>
                </a:ext>
              </a:extLst>
            </p:cNvPr>
            <p:cNvSpPr txBox="1"/>
            <p:nvPr/>
          </p:nvSpPr>
          <p:spPr>
            <a:xfrm>
              <a:off x="11132440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117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151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#75A297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CD04793-B973-4E40-ABE7-5721F88A1989}"/>
              </a:ext>
            </a:extLst>
          </p:cNvPr>
          <p:cNvGrpSpPr/>
          <p:nvPr/>
        </p:nvGrpSpPr>
        <p:grpSpPr>
          <a:xfrm>
            <a:off x="2335207" y="3154450"/>
            <a:ext cx="1799140" cy="1005742"/>
            <a:chOff x="7526655" y="1895811"/>
            <a:chExt cx="2200275" cy="132671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A00DB77-B926-42D5-BAA0-B059A7D5B50A}"/>
                </a:ext>
              </a:extLst>
            </p:cNvPr>
            <p:cNvSpPr/>
            <p:nvPr/>
          </p:nvSpPr>
          <p:spPr>
            <a:xfrm>
              <a:off x="7526655" y="2216684"/>
              <a:ext cx="1005840" cy="1005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473FCB-57AE-4FE3-815F-354872BD5732}"/>
                </a:ext>
              </a:extLst>
            </p:cNvPr>
            <p:cNvSpPr txBox="1"/>
            <p:nvPr/>
          </p:nvSpPr>
          <p:spPr>
            <a:xfrm>
              <a:off x="7526655" y="1895811"/>
              <a:ext cx="117697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Black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103427-7009-4F11-9E04-2382AA107A3A}"/>
                </a:ext>
              </a:extLst>
            </p:cNvPr>
            <p:cNvSpPr txBox="1"/>
            <p:nvPr/>
          </p:nvSpPr>
          <p:spPr>
            <a:xfrm>
              <a:off x="8549956" y="2241475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0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0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0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#000000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083FE4-EA1E-45A1-9642-10B11C66E404}"/>
              </a:ext>
            </a:extLst>
          </p:cNvPr>
          <p:cNvGrpSpPr/>
          <p:nvPr/>
        </p:nvGrpSpPr>
        <p:grpSpPr>
          <a:xfrm>
            <a:off x="2335207" y="5085434"/>
            <a:ext cx="1799140" cy="1005742"/>
            <a:chOff x="7797657" y="-397522"/>
            <a:chExt cx="2200275" cy="132671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BEE38B-6626-43C5-8FCF-29DE38F7B050}"/>
                </a:ext>
              </a:extLst>
            </p:cNvPr>
            <p:cNvSpPr/>
            <p:nvPr/>
          </p:nvSpPr>
          <p:spPr>
            <a:xfrm>
              <a:off x="7797657" y="-76649"/>
              <a:ext cx="1005840" cy="100584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2F4C04-B78F-4919-A9FA-1CCD9F967B5D}"/>
                </a:ext>
              </a:extLst>
            </p:cNvPr>
            <p:cNvSpPr txBox="1"/>
            <p:nvPr/>
          </p:nvSpPr>
          <p:spPr>
            <a:xfrm>
              <a:off x="7797657" y="-397522"/>
              <a:ext cx="117697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Grey (Neutral)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F6FA2A-C3EA-4B6C-907E-0D0AF091932E}"/>
                </a:ext>
              </a:extLst>
            </p:cNvPr>
            <p:cNvSpPr txBox="1"/>
            <p:nvPr/>
          </p:nvSpPr>
          <p:spPr>
            <a:xfrm>
              <a:off x="8820958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179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179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179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#B3B3B3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E1491C-6F71-4F37-8311-3B56EEF5AFFA}"/>
              </a:ext>
            </a:extLst>
          </p:cNvPr>
          <p:cNvGrpSpPr/>
          <p:nvPr/>
        </p:nvGrpSpPr>
        <p:grpSpPr>
          <a:xfrm>
            <a:off x="4341938" y="5095362"/>
            <a:ext cx="1792651" cy="995814"/>
            <a:chOff x="464503" y="2842221"/>
            <a:chExt cx="2192338" cy="13136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010338-D89C-4B7D-81C6-8EE1592F0758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311A3F-55C4-46E4-8510-104C0E50A817}"/>
                </a:ext>
              </a:extLst>
            </p:cNvPr>
            <p:cNvSpPr txBox="1"/>
            <p:nvPr/>
          </p:nvSpPr>
          <p:spPr>
            <a:xfrm>
              <a:off x="464503" y="2842221"/>
              <a:ext cx="1176972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Blue (Good)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D9B83F-0526-4393-BB20-89F005CDF19D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68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114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196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#4472C4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2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F0D2-5FC1-4B0A-A141-DAAF5A815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1.1 Regional Colors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0A26CE-1EF6-4E80-82A2-9562FB65C879}"/>
              </a:ext>
            </a:extLst>
          </p:cNvPr>
          <p:cNvCxnSpPr>
            <a:cxnSpLocks/>
          </p:cNvCxnSpPr>
          <p:nvPr/>
        </p:nvCxnSpPr>
        <p:spPr>
          <a:xfrm>
            <a:off x="341454" y="2591026"/>
            <a:ext cx="9369391" cy="0"/>
          </a:xfrm>
          <a:prstGeom prst="line">
            <a:avLst/>
          </a:prstGeom>
          <a:noFill/>
          <a:ln w="9525" cap="flat" cmpd="sng" algn="ctr">
            <a:solidFill>
              <a:srgbClr val="1A3459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93C521-7322-4025-B2CF-335EEF29EF57}"/>
              </a:ext>
            </a:extLst>
          </p:cNvPr>
          <p:cNvGrpSpPr/>
          <p:nvPr/>
        </p:nvGrpSpPr>
        <p:grpSpPr>
          <a:xfrm>
            <a:off x="6025419" y="3516977"/>
            <a:ext cx="1799140" cy="1030839"/>
            <a:chOff x="4865053" y="2829125"/>
            <a:chExt cx="2200275" cy="135981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1EA62C-38BF-42FD-AC3B-CCFAE8517212}"/>
                </a:ext>
              </a:extLst>
            </p:cNvPr>
            <p:cNvSpPr/>
            <p:nvPr/>
          </p:nvSpPr>
          <p:spPr>
            <a:xfrm>
              <a:off x="4865053" y="3149998"/>
              <a:ext cx="1005840" cy="1005840"/>
            </a:xfrm>
            <a:prstGeom prst="rect">
              <a:avLst/>
            </a:prstGeom>
            <a:solidFill>
              <a:srgbClr val="445968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39E21A-FB09-43C8-A5E9-0C22B0586A78}"/>
                </a:ext>
              </a:extLst>
            </p:cNvPr>
            <p:cNvSpPr txBox="1"/>
            <p:nvPr/>
          </p:nvSpPr>
          <p:spPr>
            <a:xfrm>
              <a:off x="4865053" y="2829125"/>
              <a:ext cx="117697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Americas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5A330B-1FCD-4A1B-BED0-90D697568223}"/>
                </a:ext>
              </a:extLst>
            </p:cNvPr>
            <p:cNvSpPr txBox="1"/>
            <p:nvPr/>
          </p:nvSpPr>
          <p:spPr>
            <a:xfrm>
              <a:off x="5888354" y="3174791"/>
              <a:ext cx="1176974" cy="101415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68	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89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104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#445968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2B9F6E2-8B9C-48FE-8C22-565605025F1E}"/>
              </a:ext>
            </a:extLst>
          </p:cNvPr>
          <p:cNvSpPr txBox="1"/>
          <p:nvPr/>
        </p:nvSpPr>
        <p:spPr>
          <a:xfrm>
            <a:off x="341455" y="1750808"/>
            <a:ext cx="9704245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Color Usage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Colors listed below should be consistently across reports when Region is differentiated in a visual utilizing color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4F2873-DCE3-4992-B7D0-BDA6275D5B49}"/>
              </a:ext>
            </a:extLst>
          </p:cNvPr>
          <p:cNvGrpSpPr/>
          <p:nvPr/>
        </p:nvGrpSpPr>
        <p:grpSpPr>
          <a:xfrm>
            <a:off x="2024936" y="3509046"/>
            <a:ext cx="2993221" cy="1013674"/>
            <a:chOff x="7797657" y="-407985"/>
            <a:chExt cx="3660587" cy="13371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B7DFEC-A681-4781-8291-3BE2DB893FB7}"/>
                </a:ext>
              </a:extLst>
            </p:cNvPr>
            <p:cNvSpPr/>
            <p:nvPr/>
          </p:nvSpPr>
          <p:spPr>
            <a:xfrm>
              <a:off x="7797657" y="-76649"/>
              <a:ext cx="1005840" cy="1005840"/>
            </a:xfrm>
            <a:prstGeom prst="rect">
              <a:avLst/>
            </a:prstGeom>
            <a:solidFill>
              <a:srgbClr val="628FA2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E58099-FDED-42BC-85A1-334A40C943B2}"/>
                </a:ext>
              </a:extLst>
            </p:cNvPr>
            <p:cNvSpPr txBox="1"/>
            <p:nvPr/>
          </p:nvSpPr>
          <p:spPr>
            <a:xfrm>
              <a:off x="10281271" y="-407985"/>
              <a:ext cx="1176973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Europe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96478B-193B-416A-97F0-FD37AE9A44FB}"/>
                </a:ext>
              </a:extLst>
            </p:cNvPr>
            <p:cNvSpPr txBox="1"/>
            <p:nvPr/>
          </p:nvSpPr>
          <p:spPr>
            <a:xfrm>
              <a:off x="8820960" y="-51857"/>
              <a:ext cx="1176973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98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#628FA2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890847-F3C3-4221-BD81-1C13FE400B49}"/>
              </a:ext>
            </a:extLst>
          </p:cNvPr>
          <p:cNvGrpSpPr/>
          <p:nvPr/>
        </p:nvGrpSpPr>
        <p:grpSpPr>
          <a:xfrm>
            <a:off x="2086103" y="3516978"/>
            <a:ext cx="3738215" cy="1005742"/>
            <a:chOff x="7737730" y="-397522"/>
            <a:chExt cx="4571684" cy="1326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2D8CF3-5E55-45F4-B2EA-C91D3B9B2C1F}"/>
                </a:ext>
              </a:extLst>
            </p:cNvPr>
            <p:cNvSpPr/>
            <p:nvPr/>
          </p:nvSpPr>
          <p:spPr>
            <a:xfrm>
              <a:off x="10109139" y="-76649"/>
              <a:ext cx="1005840" cy="1005840"/>
            </a:xfrm>
            <a:prstGeom prst="rect">
              <a:avLst/>
            </a:prstGeom>
            <a:solidFill>
              <a:srgbClr val="75A29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5E17CA-ECCD-4589-AD47-F9648B39AF27}"/>
                </a:ext>
              </a:extLst>
            </p:cNvPr>
            <p:cNvSpPr txBox="1"/>
            <p:nvPr/>
          </p:nvSpPr>
          <p:spPr>
            <a:xfrm>
              <a:off x="7737730" y="-397522"/>
              <a:ext cx="1176973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Asia Pacific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935308-D50E-45F5-92DD-DEE6FBFB7F75}"/>
                </a:ext>
              </a:extLst>
            </p:cNvPr>
            <p:cNvSpPr txBox="1"/>
            <p:nvPr/>
          </p:nvSpPr>
          <p:spPr>
            <a:xfrm>
              <a:off x="11132441" y="-51858"/>
              <a:ext cx="1176973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117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151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#75A297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121CAD6-9129-402F-B94C-F9BA292C002A}"/>
              </a:ext>
            </a:extLst>
          </p:cNvPr>
          <p:cNvSpPr txBox="1"/>
          <p:nvPr/>
        </p:nvSpPr>
        <p:spPr>
          <a:xfrm>
            <a:off x="1288363" y="5574579"/>
            <a:ext cx="7810428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i="1" dirty="0">
                <a:solidFill>
                  <a:srgbClr val="1A3459"/>
                </a:solidFill>
                <a:latin typeface="+mj-lt"/>
              </a:rPr>
              <a:t>**** It is recommended that the colors are set as they are listed above. However, due to noted functionality gap in Power BI, Data Colors may change after closing and reopening PBIX file.</a:t>
            </a:r>
          </a:p>
        </p:txBody>
      </p:sp>
    </p:spTree>
    <p:extLst>
      <p:ext uri="{BB962C8B-B14F-4D97-AF65-F5344CB8AC3E}">
        <p14:creationId xmlns:p14="http://schemas.microsoft.com/office/powerpoint/2010/main" val="357234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F0D2-5FC1-4B0A-A141-DAAF5A815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1.2 Practice Colors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0A26CE-1EF6-4E80-82A2-9562FB65C879}"/>
              </a:ext>
            </a:extLst>
          </p:cNvPr>
          <p:cNvCxnSpPr>
            <a:cxnSpLocks/>
          </p:cNvCxnSpPr>
          <p:nvPr/>
        </p:nvCxnSpPr>
        <p:spPr>
          <a:xfrm>
            <a:off x="341454" y="2591026"/>
            <a:ext cx="9369391" cy="0"/>
          </a:xfrm>
          <a:prstGeom prst="line">
            <a:avLst/>
          </a:prstGeom>
          <a:noFill/>
          <a:ln w="9525" cap="flat" cmpd="sng" algn="ctr">
            <a:solidFill>
              <a:srgbClr val="1A3459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93C521-7322-4025-B2CF-335EEF29EF57}"/>
              </a:ext>
            </a:extLst>
          </p:cNvPr>
          <p:cNvGrpSpPr/>
          <p:nvPr/>
        </p:nvGrpSpPr>
        <p:grpSpPr>
          <a:xfrm>
            <a:off x="5843434" y="3116323"/>
            <a:ext cx="2117180" cy="1005742"/>
            <a:chOff x="4865053" y="2829125"/>
            <a:chExt cx="2589224" cy="132671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1EA62C-38BF-42FD-AC3B-CCFAE8517212}"/>
                </a:ext>
              </a:extLst>
            </p:cNvPr>
            <p:cNvSpPr/>
            <p:nvPr/>
          </p:nvSpPr>
          <p:spPr>
            <a:xfrm>
              <a:off x="4865053" y="3149998"/>
              <a:ext cx="1005840" cy="1005840"/>
            </a:xfrm>
            <a:prstGeom prst="rect">
              <a:avLst/>
            </a:prstGeom>
            <a:solidFill>
              <a:srgbClr val="445968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39E21A-FB09-43C8-A5E9-0C22B0586A78}"/>
                </a:ext>
              </a:extLst>
            </p:cNvPr>
            <p:cNvSpPr txBox="1"/>
            <p:nvPr/>
          </p:nvSpPr>
          <p:spPr>
            <a:xfrm>
              <a:off x="4865053" y="2829125"/>
              <a:ext cx="2589224" cy="4787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Education, Non-Profit </a:t>
              </a:r>
              <a:r>
                <a:rPr lang="en-US" sz="879" kern="0">
                  <a:solidFill>
                    <a:srgbClr val="1A3459"/>
                  </a:solidFill>
                  <a:latin typeface="+mj-lt"/>
                </a:rPr>
                <a:t>+ Social Enterprise </a:t>
              </a:r>
              <a:endParaRPr lang="en-US" sz="879" kern="0" dirty="0">
                <a:solidFill>
                  <a:srgbClr val="1A3459"/>
                </a:solidFill>
                <a:latin typeface="+mj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5A330B-1FCD-4A1B-BED0-90D697568223}"/>
                </a:ext>
              </a:extLst>
            </p:cNvPr>
            <p:cNvSpPr txBox="1"/>
            <p:nvPr/>
          </p:nvSpPr>
          <p:spPr>
            <a:xfrm>
              <a:off x="5888355" y="3229184"/>
              <a:ext cx="1176973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68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89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104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#445968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2B9F6E2-8B9C-48FE-8C22-565605025F1E}"/>
              </a:ext>
            </a:extLst>
          </p:cNvPr>
          <p:cNvSpPr txBox="1"/>
          <p:nvPr/>
        </p:nvSpPr>
        <p:spPr>
          <a:xfrm>
            <a:off x="341455" y="1750808"/>
            <a:ext cx="9704245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Color Usage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Colors listed below should be consistently across reports when Practice is differentiated in a visual utilizing color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4F2873-DCE3-4992-B7D0-BDA6275D5B49}"/>
              </a:ext>
            </a:extLst>
          </p:cNvPr>
          <p:cNvGrpSpPr/>
          <p:nvPr/>
        </p:nvGrpSpPr>
        <p:grpSpPr>
          <a:xfrm>
            <a:off x="1842953" y="3116323"/>
            <a:ext cx="1799140" cy="1005742"/>
            <a:chOff x="7797657" y="-397522"/>
            <a:chExt cx="2200275" cy="13267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B7DFEC-A681-4781-8291-3BE2DB893FB7}"/>
                </a:ext>
              </a:extLst>
            </p:cNvPr>
            <p:cNvSpPr/>
            <p:nvPr/>
          </p:nvSpPr>
          <p:spPr>
            <a:xfrm>
              <a:off x="7797657" y="-76649"/>
              <a:ext cx="1005840" cy="1005840"/>
            </a:xfrm>
            <a:prstGeom prst="rect">
              <a:avLst/>
            </a:prstGeom>
            <a:solidFill>
              <a:srgbClr val="628FA2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E58099-FDED-42BC-85A1-334A40C943B2}"/>
                </a:ext>
              </a:extLst>
            </p:cNvPr>
            <p:cNvSpPr txBox="1"/>
            <p:nvPr/>
          </p:nvSpPr>
          <p:spPr>
            <a:xfrm>
              <a:off x="7797657" y="-397522"/>
              <a:ext cx="1176974" cy="4787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</a:rPr>
                <a:t>Consumer Markets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96478B-193B-416A-97F0-FD37AE9A44FB}"/>
                </a:ext>
              </a:extLst>
            </p:cNvPr>
            <p:cNvSpPr txBox="1"/>
            <p:nvPr/>
          </p:nvSpPr>
          <p:spPr>
            <a:xfrm>
              <a:off x="8820958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98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#628FA2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890847-F3C3-4221-BD81-1C13FE400B49}"/>
              </a:ext>
            </a:extLst>
          </p:cNvPr>
          <p:cNvGrpSpPr/>
          <p:nvPr/>
        </p:nvGrpSpPr>
        <p:grpSpPr>
          <a:xfrm>
            <a:off x="3843195" y="3116323"/>
            <a:ext cx="1799140" cy="1005742"/>
            <a:chOff x="10109139" y="-397522"/>
            <a:chExt cx="2200275" cy="1326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2D8CF3-5E55-45F4-B2EA-C91D3B9B2C1F}"/>
                </a:ext>
              </a:extLst>
            </p:cNvPr>
            <p:cNvSpPr/>
            <p:nvPr/>
          </p:nvSpPr>
          <p:spPr>
            <a:xfrm>
              <a:off x="10109139" y="-76649"/>
              <a:ext cx="1005840" cy="1005840"/>
            </a:xfrm>
            <a:prstGeom prst="rect">
              <a:avLst/>
            </a:prstGeom>
            <a:solidFill>
              <a:srgbClr val="75A29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5E17CA-ECCD-4589-AD47-F9648B39AF27}"/>
                </a:ext>
              </a:extLst>
            </p:cNvPr>
            <p:cNvSpPr txBox="1"/>
            <p:nvPr/>
          </p:nvSpPr>
          <p:spPr>
            <a:xfrm>
              <a:off x="10109139" y="-397522"/>
              <a:ext cx="1977716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Healthcare + Life Sciences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935308-D50E-45F5-92DD-DEE6FBFB7F75}"/>
                </a:ext>
              </a:extLst>
            </p:cNvPr>
            <p:cNvSpPr txBox="1"/>
            <p:nvPr/>
          </p:nvSpPr>
          <p:spPr>
            <a:xfrm>
              <a:off x="11132440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117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151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#75A297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8F74D-1006-4D6D-9B5B-875C4EBF1F1A}"/>
              </a:ext>
            </a:extLst>
          </p:cNvPr>
          <p:cNvGrpSpPr/>
          <p:nvPr/>
        </p:nvGrpSpPr>
        <p:grpSpPr>
          <a:xfrm>
            <a:off x="1849443" y="4212976"/>
            <a:ext cx="1792651" cy="995814"/>
            <a:chOff x="464503" y="2842221"/>
            <a:chExt cx="2192338" cy="13136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566AA7-9FC7-4C05-812D-388749D400C6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23A6DC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7FC7EE-5E63-4484-8F98-C17284E239A8}"/>
                </a:ext>
              </a:extLst>
            </p:cNvPr>
            <p:cNvSpPr txBox="1"/>
            <p:nvPr/>
          </p:nvSpPr>
          <p:spPr>
            <a:xfrm>
              <a:off x="464503" y="2842221"/>
              <a:ext cx="1176972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Industrial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F0E8A6-E80B-41BC-B896-DD2DE83944B1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219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#2BA7DB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6A1D1D-999E-42DD-AB54-FD4438BF82C4}"/>
              </a:ext>
            </a:extLst>
          </p:cNvPr>
          <p:cNvGrpSpPr/>
          <p:nvPr/>
        </p:nvGrpSpPr>
        <p:grpSpPr>
          <a:xfrm>
            <a:off x="3849684" y="4212976"/>
            <a:ext cx="1792651" cy="995814"/>
            <a:chOff x="464503" y="2842221"/>
            <a:chExt cx="2192338" cy="13136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1D9A85-38D6-4500-A5B4-0692D9382E56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BF427D-AD38-4468-88D4-B546D5B2FF51}"/>
                </a:ext>
              </a:extLst>
            </p:cNvPr>
            <p:cNvSpPr txBox="1"/>
            <p:nvPr/>
          </p:nvSpPr>
          <p:spPr>
            <a:xfrm>
              <a:off x="464503" y="2842221"/>
              <a:ext cx="1176972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Financial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EBCE3D-8762-4A14-AC58-C9B848C43D1E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253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98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94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</a:t>
              </a:r>
              <a:r>
                <a:rPr lang="en-US" sz="879" dirty="0"/>
                <a:t>FD625E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FA5B2B-DC48-4FF0-A3BC-5CDA820DE3A0}"/>
              </a:ext>
            </a:extLst>
          </p:cNvPr>
          <p:cNvGrpSpPr/>
          <p:nvPr/>
        </p:nvGrpSpPr>
        <p:grpSpPr>
          <a:xfrm>
            <a:off x="5865787" y="4212976"/>
            <a:ext cx="1792651" cy="995814"/>
            <a:chOff x="464503" y="2842221"/>
            <a:chExt cx="2192338" cy="13136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FA0335-E92E-48BB-8D9C-AD1ADF87A345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F2C80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1FA5A7-9A46-4A93-8798-5D6D01C364CC}"/>
                </a:ext>
              </a:extLst>
            </p:cNvPr>
            <p:cNvSpPr txBox="1"/>
            <p:nvPr/>
          </p:nvSpPr>
          <p:spPr>
            <a:xfrm>
              <a:off x="464503" y="2842221"/>
              <a:ext cx="1981740" cy="4787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Global Technology + Services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D2D598-2410-4F7C-96DA-75523BDBD357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242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200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</a:t>
              </a:r>
              <a:r>
                <a:rPr lang="en-US" sz="879" dirty="0"/>
                <a:t>F2C80F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FC8E0F2-4FAA-440A-914C-06CA4A43CCAB}"/>
              </a:ext>
            </a:extLst>
          </p:cNvPr>
          <p:cNvSpPr txBox="1"/>
          <p:nvPr/>
        </p:nvSpPr>
        <p:spPr>
          <a:xfrm>
            <a:off x="1288363" y="5574579"/>
            <a:ext cx="7810428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i="1" dirty="0">
                <a:solidFill>
                  <a:srgbClr val="1A3459"/>
                </a:solidFill>
                <a:latin typeface="+mj-lt"/>
              </a:rPr>
              <a:t>**** It is recommended that the colors are set as they are listed above. However, due to noted functionality gap in Power BI, Data Colors may change after closing and reopening PBIX file.</a:t>
            </a:r>
          </a:p>
        </p:txBody>
      </p:sp>
    </p:spTree>
    <p:extLst>
      <p:ext uri="{BB962C8B-B14F-4D97-AF65-F5344CB8AC3E}">
        <p14:creationId xmlns:p14="http://schemas.microsoft.com/office/powerpoint/2010/main" val="26965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F0D2-5FC1-4B0A-A141-DAAF5A815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1.3 Function Practice Colors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0A26CE-1EF6-4E80-82A2-9562FB65C879}"/>
              </a:ext>
            </a:extLst>
          </p:cNvPr>
          <p:cNvCxnSpPr>
            <a:cxnSpLocks/>
          </p:cNvCxnSpPr>
          <p:nvPr/>
        </p:nvCxnSpPr>
        <p:spPr>
          <a:xfrm>
            <a:off x="341454" y="2591026"/>
            <a:ext cx="9369391" cy="0"/>
          </a:xfrm>
          <a:prstGeom prst="line">
            <a:avLst/>
          </a:prstGeom>
          <a:noFill/>
          <a:ln w="9525" cap="flat" cmpd="sng" algn="ctr">
            <a:solidFill>
              <a:srgbClr val="1A3459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93C521-7322-4025-B2CF-335EEF29EF57}"/>
              </a:ext>
            </a:extLst>
          </p:cNvPr>
          <p:cNvGrpSpPr/>
          <p:nvPr/>
        </p:nvGrpSpPr>
        <p:grpSpPr>
          <a:xfrm>
            <a:off x="4723463" y="3014106"/>
            <a:ext cx="2117180" cy="1005742"/>
            <a:chOff x="4865053" y="2829125"/>
            <a:chExt cx="2589224" cy="132671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1EA62C-38BF-42FD-AC3B-CCFAE8517212}"/>
                </a:ext>
              </a:extLst>
            </p:cNvPr>
            <p:cNvSpPr/>
            <p:nvPr/>
          </p:nvSpPr>
          <p:spPr>
            <a:xfrm>
              <a:off x="4865053" y="3149998"/>
              <a:ext cx="1005840" cy="1005840"/>
            </a:xfrm>
            <a:prstGeom prst="rect">
              <a:avLst/>
            </a:prstGeom>
            <a:solidFill>
              <a:srgbClr val="445968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39E21A-FB09-43C8-A5E9-0C22B0586A78}"/>
                </a:ext>
              </a:extLst>
            </p:cNvPr>
            <p:cNvSpPr txBox="1"/>
            <p:nvPr/>
          </p:nvSpPr>
          <p:spPr>
            <a:xfrm>
              <a:off x="4865053" y="2829125"/>
              <a:ext cx="2589224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Information + Technology Officers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5A330B-1FCD-4A1B-BED0-90D697568223}"/>
                </a:ext>
              </a:extLst>
            </p:cNvPr>
            <p:cNvSpPr txBox="1"/>
            <p:nvPr/>
          </p:nvSpPr>
          <p:spPr>
            <a:xfrm>
              <a:off x="5888355" y="3229184"/>
              <a:ext cx="1176973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68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89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104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#445968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2B9F6E2-8B9C-48FE-8C22-565605025F1E}"/>
              </a:ext>
            </a:extLst>
          </p:cNvPr>
          <p:cNvSpPr txBox="1"/>
          <p:nvPr/>
        </p:nvSpPr>
        <p:spPr>
          <a:xfrm>
            <a:off x="341455" y="1750808"/>
            <a:ext cx="9704245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b="1" dirty="0">
                <a:solidFill>
                  <a:srgbClr val="1A3459"/>
                </a:solidFill>
                <a:latin typeface="+mj-lt"/>
              </a:rPr>
              <a:t>Color Usage</a:t>
            </a:r>
          </a:p>
          <a:p>
            <a:pPr defTabSz="1103006"/>
            <a:r>
              <a:rPr lang="en-US" sz="1099" dirty="0">
                <a:solidFill>
                  <a:srgbClr val="1A3459"/>
                </a:solidFill>
                <a:latin typeface="+mj-lt"/>
              </a:rPr>
              <a:t>Colors listed below should be consistently across reports when Function Practice is differentiated in a visual utilizing color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4F2873-DCE3-4992-B7D0-BDA6275D5B49}"/>
              </a:ext>
            </a:extLst>
          </p:cNvPr>
          <p:cNvGrpSpPr/>
          <p:nvPr/>
        </p:nvGrpSpPr>
        <p:grpSpPr>
          <a:xfrm>
            <a:off x="548238" y="3014106"/>
            <a:ext cx="1799140" cy="1005742"/>
            <a:chOff x="7797657" y="-397522"/>
            <a:chExt cx="2200275" cy="13267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B7DFEC-A681-4781-8291-3BE2DB893FB7}"/>
                </a:ext>
              </a:extLst>
            </p:cNvPr>
            <p:cNvSpPr/>
            <p:nvPr/>
          </p:nvSpPr>
          <p:spPr>
            <a:xfrm>
              <a:off x="7797657" y="-76649"/>
              <a:ext cx="1005840" cy="1005840"/>
            </a:xfrm>
            <a:prstGeom prst="rect">
              <a:avLst/>
            </a:prstGeom>
            <a:solidFill>
              <a:srgbClr val="628FA2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E58099-FDED-42BC-85A1-334A40C943B2}"/>
                </a:ext>
              </a:extLst>
            </p:cNvPr>
            <p:cNvSpPr txBox="1"/>
            <p:nvPr/>
          </p:nvSpPr>
          <p:spPr>
            <a:xfrm>
              <a:off x="7797657" y="-397522"/>
              <a:ext cx="1834478" cy="4787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</a:rPr>
                <a:t>Marketing, Sales + Strategy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96478B-193B-416A-97F0-FD37AE9A44FB}"/>
                </a:ext>
              </a:extLst>
            </p:cNvPr>
            <p:cNvSpPr txBox="1"/>
            <p:nvPr/>
          </p:nvSpPr>
          <p:spPr>
            <a:xfrm>
              <a:off x="8820958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98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#628FA2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890847-F3C3-4221-BD81-1C13FE400B49}"/>
              </a:ext>
            </a:extLst>
          </p:cNvPr>
          <p:cNvGrpSpPr/>
          <p:nvPr/>
        </p:nvGrpSpPr>
        <p:grpSpPr>
          <a:xfrm>
            <a:off x="2635851" y="3014106"/>
            <a:ext cx="1799140" cy="1005742"/>
            <a:chOff x="10109139" y="-397522"/>
            <a:chExt cx="2200275" cy="1326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2D8CF3-5E55-45F4-B2EA-C91D3B9B2C1F}"/>
                </a:ext>
              </a:extLst>
            </p:cNvPr>
            <p:cNvSpPr/>
            <p:nvPr/>
          </p:nvSpPr>
          <p:spPr>
            <a:xfrm>
              <a:off x="10109139" y="-76649"/>
              <a:ext cx="1005840" cy="1005840"/>
            </a:xfrm>
            <a:prstGeom prst="rect">
              <a:avLst/>
            </a:prstGeom>
            <a:solidFill>
              <a:srgbClr val="75A29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5E17CA-ECCD-4589-AD47-F9648B39AF27}"/>
                </a:ext>
              </a:extLst>
            </p:cNvPr>
            <p:cNvSpPr txBox="1"/>
            <p:nvPr/>
          </p:nvSpPr>
          <p:spPr>
            <a:xfrm>
              <a:off x="10109139" y="-397522"/>
              <a:ext cx="1977716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CEO + BOD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935308-D50E-45F5-92DD-DEE6FBFB7F75}"/>
                </a:ext>
              </a:extLst>
            </p:cNvPr>
            <p:cNvSpPr txBox="1"/>
            <p:nvPr/>
          </p:nvSpPr>
          <p:spPr>
            <a:xfrm>
              <a:off x="11132440" y="-51858"/>
              <a:ext cx="1176974" cy="8356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117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151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#75A297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8F74D-1006-4D6D-9B5B-875C4EBF1F1A}"/>
              </a:ext>
            </a:extLst>
          </p:cNvPr>
          <p:cNvGrpSpPr/>
          <p:nvPr/>
        </p:nvGrpSpPr>
        <p:grpSpPr>
          <a:xfrm>
            <a:off x="554728" y="4110759"/>
            <a:ext cx="1792651" cy="995814"/>
            <a:chOff x="464503" y="2842221"/>
            <a:chExt cx="2192338" cy="13136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566AA7-9FC7-4C05-812D-388749D400C6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23A6DC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7FC7EE-5E63-4484-8F98-C17284E239A8}"/>
                </a:ext>
              </a:extLst>
            </p:cNvPr>
            <p:cNvSpPr txBox="1"/>
            <p:nvPr/>
          </p:nvSpPr>
          <p:spPr>
            <a:xfrm>
              <a:off x="464503" y="2842221"/>
              <a:ext cx="1887969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Supply Chain Management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F0E8A6-E80B-41BC-B896-DD2DE83944B1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43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167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219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#2BA7DB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6A1D1D-999E-42DD-AB54-FD4438BF82C4}"/>
              </a:ext>
            </a:extLst>
          </p:cNvPr>
          <p:cNvGrpSpPr/>
          <p:nvPr/>
        </p:nvGrpSpPr>
        <p:grpSpPr>
          <a:xfrm>
            <a:off x="2642340" y="4110759"/>
            <a:ext cx="1792651" cy="995814"/>
            <a:chOff x="464503" y="2842221"/>
            <a:chExt cx="2192338" cy="13136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1D9A85-38D6-4500-A5B4-0692D9382E56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BF427D-AD38-4468-88D4-B546D5B2FF51}"/>
                </a:ext>
              </a:extLst>
            </p:cNvPr>
            <p:cNvSpPr txBox="1"/>
            <p:nvPr/>
          </p:nvSpPr>
          <p:spPr>
            <a:xfrm>
              <a:off x="464503" y="2842221"/>
              <a:ext cx="1176972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Financial Officers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EBCE3D-8762-4A14-AC58-C9B848C43D1E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253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98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94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</a:t>
              </a:r>
              <a:r>
                <a:rPr lang="en-US" sz="879" dirty="0"/>
                <a:t>FD625E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FA5B2B-DC48-4FF0-A3BC-5CDA820DE3A0}"/>
              </a:ext>
            </a:extLst>
          </p:cNvPr>
          <p:cNvGrpSpPr/>
          <p:nvPr/>
        </p:nvGrpSpPr>
        <p:grpSpPr>
          <a:xfrm>
            <a:off x="4726553" y="4110759"/>
            <a:ext cx="1792651" cy="995814"/>
            <a:chOff x="464503" y="2842221"/>
            <a:chExt cx="2192338" cy="131361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FA0335-E92E-48BB-8D9C-AD1ADF87A345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F2C80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1FA5A7-9A46-4A93-8798-5D6D01C364CC}"/>
                </a:ext>
              </a:extLst>
            </p:cNvPr>
            <p:cNvSpPr txBox="1"/>
            <p:nvPr/>
          </p:nvSpPr>
          <p:spPr>
            <a:xfrm>
              <a:off x="464503" y="2842221"/>
              <a:ext cx="1981740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Human Resource Officers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D2D598-2410-4F7C-96DA-75523BDBD357}"/>
                </a:ext>
              </a:extLst>
            </p:cNvPr>
            <p:cNvSpPr txBox="1"/>
            <p:nvPr/>
          </p:nvSpPr>
          <p:spPr>
            <a:xfrm>
              <a:off x="1479869" y="3174790"/>
              <a:ext cx="1176972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242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200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</a:t>
              </a:r>
              <a:r>
                <a:rPr lang="en-US" sz="879" dirty="0"/>
                <a:t>F2C80F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D4957E-CC68-4BF2-8910-161F708216F3}"/>
              </a:ext>
            </a:extLst>
          </p:cNvPr>
          <p:cNvGrpSpPr/>
          <p:nvPr/>
        </p:nvGrpSpPr>
        <p:grpSpPr>
          <a:xfrm>
            <a:off x="7129118" y="4129587"/>
            <a:ext cx="2313841" cy="995814"/>
            <a:chOff x="464502" y="2842221"/>
            <a:chExt cx="2829732" cy="13136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3593F-388D-42CE-B17E-A2F1C73ADFE9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8AD4EB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43D71-18D4-4AFD-A871-D770A3F0DC3A}"/>
                </a:ext>
              </a:extLst>
            </p:cNvPr>
            <p:cNvSpPr txBox="1"/>
            <p:nvPr/>
          </p:nvSpPr>
          <p:spPr>
            <a:xfrm>
              <a:off x="464502" y="2842221"/>
              <a:ext cx="2829732" cy="3002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Research &amp; Development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80A1AE-D7AD-4530-9CF1-1EFD02ED2EA1}"/>
                </a:ext>
              </a:extLst>
            </p:cNvPr>
            <p:cNvSpPr txBox="1"/>
            <p:nvPr/>
          </p:nvSpPr>
          <p:spPr>
            <a:xfrm>
              <a:off x="1479870" y="3174790"/>
              <a:ext cx="1176973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138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212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235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</a:t>
              </a:r>
              <a:r>
                <a:rPr lang="en-US" sz="879" dirty="0"/>
                <a:t>8AD4EB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C2EE2C-53FF-4C29-80A0-1F474E93A0E9}"/>
              </a:ext>
            </a:extLst>
          </p:cNvPr>
          <p:cNvGrpSpPr/>
          <p:nvPr/>
        </p:nvGrpSpPr>
        <p:grpSpPr>
          <a:xfrm>
            <a:off x="7129117" y="2971912"/>
            <a:ext cx="2313841" cy="995814"/>
            <a:chOff x="464502" y="2842221"/>
            <a:chExt cx="2829732" cy="13136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E44EEA-4B4F-4981-ABE9-D1256F2563BA}"/>
                </a:ext>
              </a:extLst>
            </p:cNvPr>
            <p:cNvSpPr/>
            <p:nvPr/>
          </p:nvSpPr>
          <p:spPr>
            <a:xfrm>
              <a:off x="464503" y="3149998"/>
              <a:ext cx="1005840" cy="1005840"/>
            </a:xfrm>
            <a:prstGeom prst="rect">
              <a:avLst/>
            </a:prstGeom>
            <a:solidFill>
              <a:srgbClr val="A66998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1103006">
                <a:defRPr/>
              </a:pPr>
              <a:endParaRPr lang="en-US" sz="879" kern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C07691-15C1-413A-81F5-B3130C86E30F}"/>
                </a:ext>
              </a:extLst>
            </p:cNvPr>
            <p:cNvSpPr txBox="1"/>
            <p:nvPr/>
          </p:nvSpPr>
          <p:spPr>
            <a:xfrm>
              <a:off x="464502" y="2842221"/>
              <a:ext cx="2829732" cy="4787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Legal, Risk, Compliance + Government Affairs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CDBEC-59FD-4AD4-B4AE-F165B48F1DCC}"/>
                </a:ext>
              </a:extLst>
            </p:cNvPr>
            <p:cNvSpPr txBox="1"/>
            <p:nvPr/>
          </p:nvSpPr>
          <p:spPr>
            <a:xfrm>
              <a:off x="1479870" y="3174790"/>
              <a:ext cx="1176973" cy="83568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R: 166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G: 105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B: 153</a:t>
              </a:r>
            </a:p>
            <a:p>
              <a:pPr defTabSz="1103006">
                <a:defRPr/>
              </a:pPr>
              <a:r>
                <a:rPr lang="en-US" sz="879" kern="0" dirty="0">
                  <a:solidFill>
                    <a:srgbClr val="1A3459"/>
                  </a:solidFill>
                  <a:latin typeface="+mj-lt"/>
                </a:rPr>
                <a:t>Hex: #A66999</a:t>
              </a:r>
              <a:endParaRPr lang="en-US" sz="879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FC84D53-CDC7-4A9D-9C90-0BD3C48442AB}"/>
              </a:ext>
            </a:extLst>
          </p:cNvPr>
          <p:cNvSpPr txBox="1"/>
          <p:nvPr/>
        </p:nvSpPr>
        <p:spPr>
          <a:xfrm>
            <a:off x="1288363" y="5574579"/>
            <a:ext cx="7810428" cy="4306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103006"/>
            <a:r>
              <a:rPr lang="en-US" sz="1099" i="1" dirty="0">
                <a:solidFill>
                  <a:srgbClr val="1A3459"/>
                </a:solidFill>
                <a:latin typeface="+mj-lt"/>
              </a:rPr>
              <a:t>**** It is recommended that the colors are set as they are listed above. However, due to noted functionality gap in Power BI, Data Colors may change after closing and reopening PBIX file.</a:t>
            </a:r>
          </a:p>
        </p:txBody>
      </p:sp>
    </p:spTree>
    <p:extLst>
      <p:ext uri="{BB962C8B-B14F-4D97-AF65-F5344CB8AC3E}">
        <p14:creationId xmlns:p14="http://schemas.microsoft.com/office/powerpoint/2010/main" val="286890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Framework</a:t>
            </a:r>
          </a:p>
        </p:txBody>
      </p:sp>
    </p:spTree>
    <p:extLst>
      <p:ext uri="{BB962C8B-B14F-4D97-AF65-F5344CB8AC3E}">
        <p14:creationId xmlns:p14="http://schemas.microsoft.com/office/powerpoint/2010/main" val="73585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Tools, Surveys, etc.</a:t>
            </a:r>
          </a:p>
        </p:txBody>
      </p:sp>
    </p:spTree>
    <p:extLst>
      <p:ext uri="{BB962C8B-B14F-4D97-AF65-F5344CB8AC3E}">
        <p14:creationId xmlns:p14="http://schemas.microsoft.com/office/powerpoint/2010/main" val="221242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Logos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62175"/>
            <a:ext cx="2743200" cy="4591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" y="2791740"/>
            <a:ext cx="3108960" cy="9315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3" y="3874437"/>
            <a:ext cx="3583940" cy="612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85" y="2286175"/>
            <a:ext cx="2482028" cy="951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1" y="3146682"/>
            <a:ext cx="1036762" cy="1036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7" y="3168199"/>
            <a:ext cx="1824215" cy="1036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75" y="4393339"/>
            <a:ext cx="2821338" cy="1081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66" y="5552227"/>
            <a:ext cx="1062027" cy="1062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33" y="5521916"/>
            <a:ext cx="1805014" cy="1026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38" y="5974969"/>
            <a:ext cx="2203450" cy="9307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31" y="3168199"/>
            <a:ext cx="2279650" cy="962924"/>
          </a:xfrm>
          <a:prstGeom prst="rect">
            <a:avLst/>
          </a:prstGeom>
        </p:spPr>
      </p:pic>
      <p:pic>
        <p:nvPicPr>
          <p:cNvPr id="16" name="Picture 15" descr="E:\Dropbox\XXX- Library Prep area\Empower Project\Michael Owen\G,H,I\Heidrick &amp; Struggles (Black)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65" y="1169165"/>
            <a:ext cx="6821844" cy="3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7" y="5279386"/>
            <a:ext cx="2442740" cy="505176"/>
          </a:xfrm>
          <a:prstGeom prst="rect">
            <a:avLst/>
          </a:prstGeom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2388444" y="1731630"/>
            <a:ext cx="7163293" cy="548640"/>
            <a:chOff x="7203484" y="1409660"/>
            <a:chExt cx="2467566" cy="18899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4684" y="1447241"/>
              <a:ext cx="486366" cy="10058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484" y="1447241"/>
              <a:ext cx="1816805" cy="1005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93402" y="1409660"/>
              <a:ext cx="225572" cy="188992"/>
            </a:xfrm>
            <a:prstGeom prst="rect">
              <a:avLst/>
            </a:prstGeom>
          </p:spPr>
        </p:pic>
      </p:grp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6" y="6191510"/>
            <a:ext cx="2657475" cy="71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7" y="4269168"/>
            <a:ext cx="3773432" cy="685801"/>
          </a:xfrm>
          <a:prstGeom prst="rect">
            <a:avLst/>
          </a:prstGeom>
        </p:spPr>
      </p:pic>
      <p:pic>
        <p:nvPicPr>
          <p:cNvPr id="3" name="Picture 2" descr="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90" y="2349361"/>
            <a:ext cx="2060491" cy="7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myworkdaycdn.com/document/v1/heidrick/attachment/1055$942?omsToken=YTIvZTUrY1RoangyS214djltcFJJVmpUM2lPbm9NNmRLWjFxL0hwZUZWMVlPeUJyMnRzQXFvNkowblJpYzE3QTJEditLeU4wTnBXeHFGYm5PUS9qN1R3S2pJMWUwSlUxeGp1bVE5dnh2OGRmcXN2dzFMQS9lYlBIR0JiZktERzYyckllN25DNkdtMGVwajlTMldGQ1JzZW5QNGpJaHhxb3RNMEQxbnN1R3RvOVJodkQ5UXhJZnVqM01tZFROSmcwN2FXNTZmV2k4eGE2L0lBeG1ackFwOFNlUXZ0WW5VejhkRWdUUmlyZFplc24ydjU0SEdUbndJalJvTENFNnBHRDB4Wnc2Z3YyaWRjRC9rVkpGZTNRaU9rREpOdVZhc3k3djludU1RMlB0TFZPOGtBN2c4L0l4ZVJOTXk5VkNIaTZYSXI0NTUzZ3E5V0lwQzczQ25heE5RPT0_b21zLWF0dGFjaG1lbnRzLzVmNTc3NDI1LTY2NDctNGYxNi0xNTdjLTMwMGEwMjM2MzE0YT8xNTUyMzQyNTAwMDAwP2ltYWdlL2pwZWc_TGF0aXR1ZGUgTG9nby5qcGc7MzMsMzEsNjA2LDM0MA&amp;uuid=87be7313-b43d-4589-8ba9-e92bbc053fad&amp;__token__=exp=1552338264~hmac=bf8d11ea84cbd1f5c10c0331edcea5295c2cc54d03a139668c12e449f15461d9&amp;scaleWidth=711&amp;scaleHeight=400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6" t="25343" r="22277" b="29951"/>
          <a:stretch/>
        </p:blipFill>
        <p:spPr bwMode="auto">
          <a:xfrm>
            <a:off x="7762231" y="4401398"/>
            <a:ext cx="1563849" cy="6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irevue 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39" y="5044428"/>
            <a:ext cx="23431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4">
            <a:extLst>
              <a:ext uri="{FF2B5EF4-FFF2-40B4-BE49-F238E27FC236}">
                <a16:creationId xmlns:a16="http://schemas.microsoft.com/office/drawing/2014/main" id="{9BCE45E6-45BE-4A57-84B4-CDE62C5176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38509" y="4767860"/>
            <a:ext cx="1741544" cy="666416"/>
            <a:chOff x="168" y="152"/>
            <a:chExt cx="1061" cy="40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04D6FE15-83CB-4EB8-A7DC-B3B6A63E42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52"/>
              <a:ext cx="406" cy="406"/>
            </a:xfrm>
            <a:prstGeom prst="ellipse">
              <a:avLst/>
            </a:pr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07BBF2C-B505-4EFE-BDB9-16F068D2AD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" y="276"/>
              <a:ext cx="40" cy="68"/>
            </a:xfrm>
            <a:custGeom>
              <a:avLst/>
              <a:gdLst>
                <a:gd name="T0" fmla="*/ 0 w 95"/>
                <a:gd name="T1" fmla="*/ 3 h 157"/>
                <a:gd name="T2" fmla="*/ 31 w 95"/>
                <a:gd name="T3" fmla="*/ 0 h 157"/>
                <a:gd name="T4" fmla="*/ 74 w 95"/>
                <a:gd name="T5" fmla="*/ 13 h 157"/>
                <a:gd name="T6" fmla="*/ 95 w 95"/>
                <a:gd name="T7" fmla="*/ 76 h 157"/>
                <a:gd name="T8" fmla="*/ 73 w 95"/>
                <a:gd name="T9" fmla="*/ 142 h 157"/>
                <a:gd name="T10" fmla="*/ 25 w 95"/>
                <a:gd name="T11" fmla="*/ 157 h 157"/>
                <a:gd name="T12" fmla="*/ 0 w 95"/>
                <a:gd name="T13" fmla="*/ 156 h 157"/>
                <a:gd name="T14" fmla="*/ 0 w 95"/>
                <a:gd name="T15" fmla="*/ 3 h 157"/>
                <a:gd name="T16" fmla="*/ 30 w 95"/>
                <a:gd name="T17" fmla="*/ 132 h 157"/>
                <a:gd name="T18" fmla="*/ 36 w 95"/>
                <a:gd name="T19" fmla="*/ 133 h 157"/>
                <a:gd name="T20" fmla="*/ 63 w 95"/>
                <a:gd name="T21" fmla="*/ 75 h 157"/>
                <a:gd name="T22" fmla="*/ 36 w 95"/>
                <a:gd name="T23" fmla="*/ 24 h 157"/>
                <a:gd name="T24" fmla="*/ 30 w 95"/>
                <a:gd name="T25" fmla="*/ 25 h 157"/>
                <a:gd name="T26" fmla="*/ 30 w 95"/>
                <a:gd name="T27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57">
                  <a:moveTo>
                    <a:pt x="0" y="3"/>
                  </a:moveTo>
                  <a:cubicBezTo>
                    <a:pt x="8" y="1"/>
                    <a:pt x="19" y="0"/>
                    <a:pt x="31" y="0"/>
                  </a:cubicBezTo>
                  <a:cubicBezTo>
                    <a:pt x="51" y="0"/>
                    <a:pt x="64" y="4"/>
                    <a:pt x="74" y="13"/>
                  </a:cubicBezTo>
                  <a:cubicBezTo>
                    <a:pt x="88" y="25"/>
                    <a:pt x="95" y="46"/>
                    <a:pt x="95" y="76"/>
                  </a:cubicBezTo>
                  <a:cubicBezTo>
                    <a:pt x="95" y="108"/>
                    <a:pt x="86" y="130"/>
                    <a:pt x="73" y="142"/>
                  </a:cubicBezTo>
                  <a:cubicBezTo>
                    <a:pt x="62" y="152"/>
                    <a:pt x="47" y="157"/>
                    <a:pt x="25" y="157"/>
                  </a:cubicBezTo>
                  <a:cubicBezTo>
                    <a:pt x="16" y="157"/>
                    <a:pt x="6" y="156"/>
                    <a:pt x="0" y="156"/>
                  </a:cubicBezTo>
                  <a:lnTo>
                    <a:pt x="0" y="3"/>
                  </a:lnTo>
                  <a:close/>
                  <a:moveTo>
                    <a:pt x="30" y="132"/>
                  </a:moveTo>
                  <a:cubicBezTo>
                    <a:pt x="32" y="133"/>
                    <a:pt x="34" y="133"/>
                    <a:pt x="36" y="133"/>
                  </a:cubicBezTo>
                  <a:cubicBezTo>
                    <a:pt x="50" y="133"/>
                    <a:pt x="63" y="118"/>
                    <a:pt x="63" y="75"/>
                  </a:cubicBezTo>
                  <a:cubicBezTo>
                    <a:pt x="63" y="43"/>
                    <a:pt x="55" y="24"/>
                    <a:pt x="36" y="24"/>
                  </a:cubicBezTo>
                  <a:cubicBezTo>
                    <a:pt x="34" y="24"/>
                    <a:pt x="32" y="24"/>
                    <a:pt x="30" y="25"/>
                  </a:cubicBezTo>
                  <a:lnTo>
                    <a:pt x="30" y="132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2CD651-EB25-462E-88FD-869163D18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1" y="276"/>
              <a:ext cx="13" cy="67"/>
            </a:xfrm>
            <a:prstGeom prst="rect">
              <a:avLst/>
            </a:pr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D49FF346-BCC4-46F3-AE82-8D975A11D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" y="276"/>
              <a:ext cx="41" cy="68"/>
            </a:xfrm>
            <a:custGeom>
              <a:avLst/>
              <a:gdLst>
                <a:gd name="T0" fmla="*/ 95 w 95"/>
                <a:gd name="T1" fmla="*/ 153 h 159"/>
                <a:gd name="T2" fmla="*/ 63 w 95"/>
                <a:gd name="T3" fmla="*/ 159 h 159"/>
                <a:gd name="T4" fmla="*/ 21 w 95"/>
                <a:gd name="T5" fmla="*/ 143 h 159"/>
                <a:gd name="T6" fmla="*/ 1 w 95"/>
                <a:gd name="T7" fmla="*/ 80 h 159"/>
                <a:gd name="T8" fmla="*/ 67 w 95"/>
                <a:gd name="T9" fmla="*/ 0 h 159"/>
                <a:gd name="T10" fmla="*/ 92 w 95"/>
                <a:gd name="T11" fmla="*/ 4 h 159"/>
                <a:gd name="T12" fmla="*/ 87 w 95"/>
                <a:gd name="T13" fmla="*/ 31 h 159"/>
                <a:gd name="T14" fmla="*/ 69 w 95"/>
                <a:gd name="T15" fmla="*/ 27 h 159"/>
                <a:gd name="T16" fmla="*/ 32 w 95"/>
                <a:gd name="T17" fmla="*/ 82 h 159"/>
                <a:gd name="T18" fmla="*/ 61 w 95"/>
                <a:gd name="T19" fmla="*/ 133 h 159"/>
                <a:gd name="T20" fmla="*/ 67 w 95"/>
                <a:gd name="T21" fmla="*/ 132 h 159"/>
                <a:gd name="T22" fmla="*/ 67 w 95"/>
                <a:gd name="T23" fmla="*/ 94 h 159"/>
                <a:gd name="T24" fmla="*/ 53 w 95"/>
                <a:gd name="T25" fmla="*/ 94 h 159"/>
                <a:gd name="T26" fmla="*/ 53 w 95"/>
                <a:gd name="T27" fmla="*/ 70 h 159"/>
                <a:gd name="T28" fmla="*/ 95 w 95"/>
                <a:gd name="T29" fmla="*/ 70 h 159"/>
                <a:gd name="T30" fmla="*/ 95 w 95"/>
                <a:gd name="T31" fmla="*/ 15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9">
                  <a:moveTo>
                    <a:pt x="95" y="153"/>
                  </a:moveTo>
                  <a:cubicBezTo>
                    <a:pt x="88" y="156"/>
                    <a:pt x="74" y="159"/>
                    <a:pt x="63" y="159"/>
                  </a:cubicBezTo>
                  <a:cubicBezTo>
                    <a:pt x="45" y="159"/>
                    <a:pt x="31" y="153"/>
                    <a:pt x="21" y="143"/>
                  </a:cubicBezTo>
                  <a:cubicBezTo>
                    <a:pt x="8" y="130"/>
                    <a:pt x="0" y="107"/>
                    <a:pt x="1" y="80"/>
                  </a:cubicBezTo>
                  <a:cubicBezTo>
                    <a:pt x="2" y="23"/>
                    <a:pt x="34" y="0"/>
                    <a:pt x="67" y="0"/>
                  </a:cubicBezTo>
                  <a:cubicBezTo>
                    <a:pt x="79" y="0"/>
                    <a:pt x="88" y="2"/>
                    <a:pt x="92" y="4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3" y="29"/>
                    <a:pt x="77" y="27"/>
                    <a:pt x="69" y="27"/>
                  </a:cubicBezTo>
                  <a:cubicBezTo>
                    <a:pt x="49" y="27"/>
                    <a:pt x="32" y="41"/>
                    <a:pt x="32" y="82"/>
                  </a:cubicBezTo>
                  <a:cubicBezTo>
                    <a:pt x="32" y="119"/>
                    <a:pt x="47" y="133"/>
                    <a:pt x="61" y="133"/>
                  </a:cubicBezTo>
                  <a:cubicBezTo>
                    <a:pt x="64" y="133"/>
                    <a:pt x="66" y="133"/>
                    <a:pt x="67" y="13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95" y="70"/>
                    <a:pt x="95" y="70"/>
                    <a:pt x="95" y="70"/>
                  </a:cubicBezTo>
                  <a:lnTo>
                    <a:pt x="95" y="153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230C19-F21D-4FA7-9DFC-928B3FACF5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4" y="276"/>
              <a:ext cx="13" cy="67"/>
            </a:xfrm>
            <a:prstGeom prst="rect">
              <a:avLst/>
            </a:pr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9F5AA58A-0D9E-4E7F-8C2A-5AC2819702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0" y="276"/>
              <a:ext cx="36" cy="67"/>
            </a:xfrm>
            <a:custGeom>
              <a:avLst/>
              <a:gdLst>
                <a:gd name="T0" fmla="*/ 11 w 36"/>
                <a:gd name="T1" fmla="*/ 12 h 67"/>
                <a:gd name="T2" fmla="*/ 0 w 36"/>
                <a:gd name="T3" fmla="*/ 12 h 67"/>
                <a:gd name="T4" fmla="*/ 0 w 36"/>
                <a:gd name="T5" fmla="*/ 0 h 67"/>
                <a:gd name="T6" fmla="*/ 36 w 36"/>
                <a:gd name="T7" fmla="*/ 0 h 67"/>
                <a:gd name="T8" fmla="*/ 36 w 36"/>
                <a:gd name="T9" fmla="*/ 12 h 67"/>
                <a:gd name="T10" fmla="*/ 25 w 36"/>
                <a:gd name="T11" fmla="*/ 12 h 67"/>
                <a:gd name="T12" fmla="*/ 25 w 36"/>
                <a:gd name="T13" fmla="*/ 67 h 67"/>
                <a:gd name="T14" fmla="*/ 11 w 36"/>
                <a:gd name="T15" fmla="*/ 67 h 67"/>
                <a:gd name="T16" fmla="*/ 11 w 36"/>
                <a:gd name="T17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7">
                  <a:moveTo>
                    <a:pt x="11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5" y="12"/>
                  </a:lnTo>
                  <a:lnTo>
                    <a:pt x="25" y="67"/>
                  </a:lnTo>
                  <a:lnTo>
                    <a:pt x="11" y="67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E832FC7-E1F2-48FF-AC4B-B0C3614304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" y="276"/>
              <a:ext cx="44" cy="67"/>
            </a:xfrm>
            <a:custGeom>
              <a:avLst/>
              <a:gdLst>
                <a:gd name="T0" fmla="*/ 36 w 101"/>
                <a:gd name="T1" fmla="*/ 121 h 156"/>
                <a:gd name="T2" fmla="*/ 29 w 101"/>
                <a:gd name="T3" fmla="*/ 156 h 156"/>
                <a:gd name="T4" fmla="*/ 0 w 101"/>
                <a:gd name="T5" fmla="*/ 156 h 156"/>
                <a:gd name="T6" fmla="*/ 34 w 101"/>
                <a:gd name="T7" fmla="*/ 0 h 156"/>
                <a:gd name="T8" fmla="*/ 70 w 101"/>
                <a:gd name="T9" fmla="*/ 0 h 156"/>
                <a:gd name="T10" fmla="*/ 101 w 101"/>
                <a:gd name="T11" fmla="*/ 156 h 156"/>
                <a:gd name="T12" fmla="*/ 71 w 101"/>
                <a:gd name="T13" fmla="*/ 156 h 156"/>
                <a:gd name="T14" fmla="*/ 64 w 101"/>
                <a:gd name="T15" fmla="*/ 121 h 156"/>
                <a:gd name="T16" fmla="*/ 36 w 101"/>
                <a:gd name="T17" fmla="*/ 121 h 156"/>
                <a:gd name="T18" fmla="*/ 62 w 101"/>
                <a:gd name="T19" fmla="*/ 97 h 156"/>
                <a:gd name="T20" fmla="*/ 57 w 101"/>
                <a:gd name="T21" fmla="*/ 64 h 156"/>
                <a:gd name="T22" fmla="*/ 51 w 101"/>
                <a:gd name="T23" fmla="*/ 29 h 156"/>
                <a:gd name="T24" fmla="*/ 51 w 101"/>
                <a:gd name="T25" fmla="*/ 29 h 156"/>
                <a:gd name="T26" fmla="*/ 45 w 101"/>
                <a:gd name="T27" fmla="*/ 65 h 156"/>
                <a:gd name="T28" fmla="*/ 39 w 101"/>
                <a:gd name="T29" fmla="*/ 97 h 156"/>
                <a:gd name="T30" fmla="*/ 62 w 101"/>
                <a:gd name="T31" fmla="*/ 9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56">
                  <a:moveTo>
                    <a:pt x="36" y="121"/>
                  </a:moveTo>
                  <a:cubicBezTo>
                    <a:pt x="29" y="156"/>
                    <a:pt x="29" y="156"/>
                    <a:pt x="29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64" y="121"/>
                    <a:pt x="64" y="121"/>
                    <a:pt x="64" y="121"/>
                  </a:cubicBezTo>
                  <a:lnTo>
                    <a:pt x="36" y="121"/>
                  </a:lnTo>
                  <a:close/>
                  <a:moveTo>
                    <a:pt x="62" y="97"/>
                  </a:moveTo>
                  <a:cubicBezTo>
                    <a:pt x="57" y="64"/>
                    <a:pt x="57" y="64"/>
                    <a:pt x="57" y="64"/>
                  </a:cubicBezTo>
                  <a:cubicBezTo>
                    <a:pt x="55" y="55"/>
                    <a:pt x="53" y="3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49" y="39"/>
                    <a:pt x="47" y="56"/>
                    <a:pt x="45" y="65"/>
                  </a:cubicBezTo>
                  <a:cubicBezTo>
                    <a:pt x="39" y="97"/>
                    <a:pt x="39" y="97"/>
                    <a:pt x="39" y="97"/>
                  </a:cubicBezTo>
                  <a:lnTo>
                    <a:pt x="62" y="97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6CF3EBF5-1C96-466C-98F2-B9983B083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" y="276"/>
              <a:ext cx="30" cy="67"/>
            </a:xfrm>
            <a:custGeom>
              <a:avLst/>
              <a:gdLst>
                <a:gd name="T0" fmla="*/ 0 w 30"/>
                <a:gd name="T1" fmla="*/ 0 h 67"/>
                <a:gd name="T2" fmla="*/ 13 w 30"/>
                <a:gd name="T3" fmla="*/ 0 h 67"/>
                <a:gd name="T4" fmla="*/ 13 w 30"/>
                <a:gd name="T5" fmla="*/ 56 h 67"/>
                <a:gd name="T6" fmla="*/ 30 w 30"/>
                <a:gd name="T7" fmla="*/ 56 h 67"/>
                <a:gd name="T8" fmla="*/ 30 w 30"/>
                <a:gd name="T9" fmla="*/ 67 h 67"/>
                <a:gd name="T10" fmla="*/ 0 w 30"/>
                <a:gd name="T11" fmla="*/ 67 h 67"/>
                <a:gd name="T12" fmla="*/ 0 w 3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7">
                  <a:moveTo>
                    <a:pt x="0" y="0"/>
                  </a:moveTo>
                  <a:lnTo>
                    <a:pt x="13" y="0"/>
                  </a:lnTo>
                  <a:lnTo>
                    <a:pt x="13" y="56"/>
                  </a:lnTo>
                  <a:lnTo>
                    <a:pt x="30" y="56"/>
                  </a:lnTo>
                  <a:lnTo>
                    <a:pt x="30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EFAF5A7D-197D-4BF5-BACE-9B0B104F0C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6" y="374"/>
              <a:ext cx="30" cy="57"/>
            </a:xfrm>
            <a:custGeom>
              <a:avLst/>
              <a:gdLst>
                <a:gd name="T0" fmla="*/ 0 w 70"/>
                <a:gd name="T1" fmla="*/ 3 h 134"/>
                <a:gd name="T2" fmla="*/ 21 w 70"/>
                <a:gd name="T3" fmla="*/ 0 h 134"/>
                <a:gd name="T4" fmla="*/ 52 w 70"/>
                <a:gd name="T5" fmla="*/ 10 h 134"/>
                <a:gd name="T6" fmla="*/ 70 w 70"/>
                <a:gd name="T7" fmla="*/ 64 h 134"/>
                <a:gd name="T8" fmla="*/ 54 w 70"/>
                <a:gd name="T9" fmla="*/ 120 h 134"/>
                <a:gd name="T10" fmla="*/ 17 w 70"/>
                <a:gd name="T11" fmla="*/ 134 h 134"/>
                <a:gd name="T12" fmla="*/ 0 w 70"/>
                <a:gd name="T13" fmla="*/ 133 h 134"/>
                <a:gd name="T14" fmla="*/ 0 w 70"/>
                <a:gd name="T15" fmla="*/ 3 h 134"/>
                <a:gd name="T16" fmla="*/ 16 w 70"/>
                <a:gd name="T17" fmla="*/ 121 h 134"/>
                <a:gd name="T18" fmla="*/ 21 w 70"/>
                <a:gd name="T19" fmla="*/ 121 h 134"/>
                <a:gd name="T20" fmla="*/ 54 w 70"/>
                <a:gd name="T21" fmla="*/ 64 h 134"/>
                <a:gd name="T22" fmla="*/ 23 w 70"/>
                <a:gd name="T23" fmla="*/ 13 h 134"/>
                <a:gd name="T24" fmla="*/ 16 w 70"/>
                <a:gd name="T25" fmla="*/ 14 h 134"/>
                <a:gd name="T26" fmla="*/ 16 w 70"/>
                <a:gd name="T27" fmla="*/ 12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134">
                  <a:moveTo>
                    <a:pt x="0" y="3"/>
                  </a:moveTo>
                  <a:cubicBezTo>
                    <a:pt x="6" y="1"/>
                    <a:pt x="13" y="0"/>
                    <a:pt x="21" y="0"/>
                  </a:cubicBezTo>
                  <a:cubicBezTo>
                    <a:pt x="35" y="0"/>
                    <a:pt x="45" y="4"/>
                    <a:pt x="52" y="10"/>
                  </a:cubicBezTo>
                  <a:cubicBezTo>
                    <a:pt x="62" y="19"/>
                    <a:pt x="70" y="36"/>
                    <a:pt x="70" y="64"/>
                  </a:cubicBezTo>
                  <a:cubicBezTo>
                    <a:pt x="70" y="94"/>
                    <a:pt x="62" y="111"/>
                    <a:pt x="54" y="120"/>
                  </a:cubicBezTo>
                  <a:cubicBezTo>
                    <a:pt x="45" y="129"/>
                    <a:pt x="33" y="134"/>
                    <a:pt x="17" y="134"/>
                  </a:cubicBezTo>
                  <a:cubicBezTo>
                    <a:pt x="11" y="134"/>
                    <a:pt x="5" y="134"/>
                    <a:pt x="0" y="133"/>
                  </a:cubicBezTo>
                  <a:lnTo>
                    <a:pt x="0" y="3"/>
                  </a:lnTo>
                  <a:close/>
                  <a:moveTo>
                    <a:pt x="16" y="121"/>
                  </a:moveTo>
                  <a:cubicBezTo>
                    <a:pt x="18" y="121"/>
                    <a:pt x="20" y="121"/>
                    <a:pt x="21" y="121"/>
                  </a:cubicBezTo>
                  <a:cubicBezTo>
                    <a:pt x="38" y="121"/>
                    <a:pt x="54" y="109"/>
                    <a:pt x="54" y="64"/>
                  </a:cubicBezTo>
                  <a:cubicBezTo>
                    <a:pt x="54" y="31"/>
                    <a:pt x="44" y="13"/>
                    <a:pt x="23" y="13"/>
                  </a:cubicBezTo>
                  <a:cubicBezTo>
                    <a:pt x="20" y="13"/>
                    <a:pt x="18" y="13"/>
                    <a:pt x="16" y="14"/>
                  </a:cubicBezTo>
                  <a:lnTo>
                    <a:pt x="16" y="121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438B8DF-969B-42A9-9C2A-2CC4BEA671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" y="390"/>
              <a:ext cx="25" cy="41"/>
            </a:xfrm>
            <a:custGeom>
              <a:avLst/>
              <a:gdLst>
                <a:gd name="T0" fmla="*/ 15 w 59"/>
                <a:gd name="T1" fmla="*/ 50 h 97"/>
                <a:gd name="T2" fmla="*/ 37 w 59"/>
                <a:gd name="T3" fmla="*/ 85 h 97"/>
                <a:gd name="T4" fmla="*/ 53 w 59"/>
                <a:gd name="T5" fmla="*/ 82 h 97"/>
                <a:gd name="T6" fmla="*/ 55 w 59"/>
                <a:gd name="T7" fmla="*/ 93 h 97"/>
                <a:gd name="T8" fmla="*/ 35 w 59"/>
                <a:gd name="T9" fmla="*/ 97 h 97"/>
                <a:gd name="T10" fmla="*/ 0 w 59"/>
                <a:gd name="T11" fmla="*/ 50 h 97"/>
                <a:gd name="T12" fmla="*/ 32 w 59"/>
                <a:gd name="T13" fmla="*/ 0 h 97"/>
                <a:gd name="T14" fmla="*/ 59 w 59"/>
                <a:gd name="T15" fmla="*/ 42 h 97"/>
                <a:gd name="T16" fmla="*/ 59 w 59"/>
                <a:gd name="T17" fmla="*/ 50 h 97"/>
                <a:gd name="T18" fmla="*/ 15 w 59"/>
                <a:gd name="T19" fmla="*/ 50 h 97"/>
                <a:gd name="T20" fmla="*/ 45 w 59"/>
                <a:gd name="T21" fmla="*/ 39 h 97"/>
                <a:gd name="T22" fmla="*/ 31 w 59"/>
                <a:gd name="T23" fmla="*/ 11 h 97"/>
                <a:gd name="T24" fmla="*/ 15 w 59"/>
                <a:gd name="T25" fmla="*/ 39 h 97"/>
                <a:gd name="T26" fmla="*/ 45 w 59"/>
                <a:gd name="T27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15" y="50"/>
                  </a:moveTo>
                  <a:cubicBezTo>
                    <a:pt x="15" y="79"/>
                    <a:pt x="26" y="85"/>
                    <a:pt x="37" y="85"/>
                  </a:cubicBezTo>
                  <a:cubicBezTo>
                    <a:pt x="44" y="85"/>
                    <a:pt x="49" y="84"/>
                    <a:pt x="53" y="8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0" y="96"/>
                    <a:pt x="42" y="97"/>
                    <a:pt x="35" y="97"/>
                  </a:cubicBezTo>
                  <a:cubicBezTo>
                    <a:pt x="12" y="97"/>
                    <a:pt x="0" y="79"/>
                    <a:pt x="0" y="50"/>
                  </a:cubicBezTo>
                  <a:cubicBezTo>
                    <a:pt x="0" y="19"/>
                    <a:pt x="13" y="0"/>
                    <a:pt x="32" y="0"/>
                  </a:cubicBezTo>
                  <a:cubicBezTo>
                    <a:pt x="51" y="0"/>
                    <a:pt x="59" y="20"/>
                    <a:pt x="59" y="42"/>
                  </a:cubicBezTo>
                  <a:cubicBezTo>
                    <a:pt x="59" y="45"/>
                    <a:pt x="59" y="48"/>
                    <a:pt x="59" y="50"/>
                  </a:cubicBezTo>
                  <a:lnTo>
                    <a:pt x="15" y="50"/>
                  </a:lnTo>
                  <a:close/>
                  <a:moveTo>
                    <a:pt x="45" y="39"/>
                  </a:moveTo>
                  <a:cubicBezTo>
                    <a:pt x="45" y="20"/>
                    <a:pt x="38" y="11"/>
                    <a:pt x="31" y="11"/>
                  </a:cubicBezTo>
                  <a:cubicBezTo>
                    <a:pt x="21" y="11"/>
                    <a:pt x="16" y="26"/>
                    <a:pt x="15" y="39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C0829125-F485-4120-8FB4-746EDF72A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" y="390"/>
              <a:ext cx="26" cy="41"/>
            </a:xfrm>
            <a:custGeom>
              <a:avLst/>
              <a:gdLst>
                <a:gd name="T0" fmla="*/ 17 w 62"/>
                <a:gd name="T1" fmla="*/ 0 h 95"/>
                <a:gd name="T2" fmla="*/ 25 w 62"/>
                <a:gd name="T3" fmla="*/ 21 h 95"/>
                <a:gd name="T4" fmla="*/ 32 w 62"/>
                <a:gd name="T5" fmla="*/ 37 h 95"/>
                <a:gd name="T6" fmla="*/ 32 w 62"/>
                <a:gd name="T7" fmla="*/ 37 h 95"/>
                <a:gd name="T8" fmla="*/ 38 w 62"/>
                <a:gd name="T9" fmla="*/ 21 h 95"/>
                <a:gd name="T10" fmla="*/ 47 w 62"/>
                <a:gd name="T11" fmla="*/ 0 h 95"/>
                <a:gd name="T12" fmla="*/ 62 w 62"/>
                <a:gd name="T13" fmla="*/ 0 h 95"/>
                <a:gd name="T14" fmla="*/ 40 w 62"/>
                <a:gd name="T15" fmla="*/ 47 h 95"/>
                <a:gd name="T16" fmla="*/ 62 w 62"/>
                <a:gd name="T17" fmla="*/ 95 h 95"/>
                <a:gd name="T18" fmla="*/ 46 w 62"/>
                <a:gd name="T19" fmla="*/ 95 h 95"/>
                <a:gd name="T20" fmla="*/ 37 w 62"/>
                <a:gd name="T21" fmla="*/ 74 h 95"/>
                <a:gd name="T22" fmla="*/ 31 w 62"/>
                <a:gd name="T23" fmla="*/ 58 h 95"/>
                <a:gd name="T24" fmla="*/ 30 w 62"/>
                <a:gd name="T25" fmla="*/ 58 h 95"/>
                <a:gd name="T26" fmla="*/ 24 w 62"/>
                <a:gd name="T27" fmla="*/ 74 h 95"/>
                <a:gd name="T28" fmla="*/ 15 w 62"/>
                <a:gd name="T29" fmla="*/ 95 h 95"/>
                <a:gd name="T30" fmla="*/ 0 w 62"/>
                <a:gd name="T31" fmla="*/ 95 h 95"/>
                <a:gd name="T32" fmla="*/ 22 w 62"/>
                <a:gd name="T33" fmla="*/ 48 h 95"/>
                <a:gd name="T34" fmla="*/ 0 w 62"/>
                <a:gd name="T35" fmla="*/ 0 h 95"/>
                <a:gd name="T36" fmla="*/ 17 w 62"/>
                <a:gd name="T3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95">
                  <a:moveTo>
                    <a:pt x="17" y="0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8" y="26"/>
                    <a:pt x="30" y="32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1"/>
                    <a:pt x="36" y="26"/>
                    <a:pt x="38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5" y="69"/>
                    <a:pt x="33" y="64"/>
                    <a:pt x="31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8" y="63"/>
                    <a:pt x="26" y="68"/>
                    <a:pt x="24" y="74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E6B5CCF0-E95E-4930-AF23-4BD824C8A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" y="381"/>
              <a:ext cx="19" cy="50"/>
            </a:xfrm>
            <a:custGeom>
              <a:avLst/>
              <a:gdLst>
                <a:gd name="T0" fmla="*/ 26 w 45"/>
                <a:gd name="T1" fmla="*/ 0 h 118"/>
                <a:gd name="T2" fmla="*/ 26 w 45"/>
                <a:gd name="T3" fmla="*/ 22 h 118"/>
                <a:gd name="T4" fmla="*/ 45 w 45"/>
                <a:gd name="T5" fmla="*/ 22 h 118"/>
                <a:gd name="T6" fmla="*/ 45 w 45"/>
                <a:gd name="T7" fmla="*/ 34 h 118"/>
                <a:gd name="T8" fmla="*/ 26 w 45"/>
                <a:gd name="T9" fmla="*/ 34 h 118"/>
                <a:gd name="T10" fmla="*/ 26 w 45"/>
                <a:gd name="T11" fmla="*/ 90 h 118"/>
                <a:gd name="T12" fmla="*/ 36 w 45"/>
                <a:gd name="T13" fmla="*/ 106 h 118"/>
                <a:gd name="T14" fmla="*/ 42 w 45"/>
                <a:gd name="T15" fmla="*/ 105 h 118"/>
                <a:gd name="T16" fmla="*/ 43 w 45"/>
                <a:gd name="T17" fmla="*/ 117 h 118"/>
                <a:gd name="T18" fmla="*/ 32 w 45"/>
                <a:gd name="T19" fmla="*/ 118 h 118"/>
                <a:gd name="T20" fmla="*/ 17 w 45"/>
                <a:gd name="T21" fmla="*/ 113 h 118"/>
                <a:gd name="T22" fmla="*/ 11 w 45"/>
                <a:gd name="T23" fmla="*/ 89 h 118"/>
                <a:gd name="T24" fmla="*/ 11 w 45"/>
                <a:gd name="T25" fmla="*/ 34 h 118"/>
                <a:gd name="T26" fmla="*/ 0 w 45"/>
                <a:gd name="T27" fmla="*/ 34 h 118"/>
                <a:gd name="T28" fmla="*/ 0 w 45"/>
                <a:gd name="T29" fmla="*/ 22 h 118"/>
                <a:gd name="T30" fmla="*/ 11 w 45"/>
                <a:gd name="T31" fmla="*/ 22 h 118"/>
                <a:gd name="T32" fmla="*/ 11 w 45"/>
                <a:gd name="T33" fmla="*/ 6 h 118"/>
                <a:gd name="T34" fmla="*/ 26 w 45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18">
                  <a:moveTo>
                    <a:pt x="26" y="0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102"/>
                    <a:pt x="31" y="106"/>
                    <a:pt x="36" y="106"/>
                  </a:cubicBezTo>
                  <a:cubicBezTo>
                    <a:pt x="39" y="106"/>
                    <a:pt x="41" y="106"/>
                    <a:pt x="42" y="105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0" y="118"/>
                    <a:pt x="37" y="118"/>
                    <a:pt x="32" y="118"/>
                  </a:cubicBezTo>
                  <a:cubicBezTo>
                    <a:pt x="26" y="118"/>
                    <a:pt x="21" y="117"/>
                    <a:pt x="17" y="113"/>
                  </a:cubicBezTo>
                  <a:cubicBezTo>
                    <a:pt x="13" y="108"/>
                    <a:pt x="11" y="102"/>
                    <a:pt x="11" y="8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50A2A5BA-C1BB-4EA7-8321-A0B83A97A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6" y="390"/>
              <a:ext cx="25" cy="41"/>
            </a:xfrm>
            <a:custGeom>
              <a:avLst/>
              <a:gdLst>
                <a:gd name="T0" fmla="*/ 15 w 59"/>
                <a:gd name="T1" fmla="*/ 50 h 97"/>
                <a:gd name="T2" fmla="*/ 38 w 59"/>
                <a:gd name="T3" fmla="*/ 85 h 97"/>
                <a:gd name="T4" fmla="*/ 53 w 59"/>
                <a:gd name="T5" fmla="*/ 82 h 97"/>
                <a:gd name="T6" fmla="*/ 56 w 59"/>
                <a:gd name="T7" fmla="*/ 93 h 97"/>
                <a:gd name="T8" fmla="*/ 35 w 59"/>
                <a:gd name="T9" fmla="*/ 97 h 97"/>
                <a:gd name="T10" fmla="*/ 0 w 59"/>
                <a:gd name="T11" fmla="*/ 50 h 97"/>
                <a:gd name="T12" fmla="*/ 32 w 59"/>
                <a:gd name="T13" fmla="*/ 0 h 97"/>
                <a:gd name="T14" fmla="*/ 59 w 59"/>
                <a:gd name="T15" fmla="*/ 42 h 97"/>
                <a:gd name="T16" fmla="*/ 59 w 59"/>
                <a:gd name="T17" fmla="*/ 50 h 97"/>
                <a:gd name="T18" fmla="*/ 15 w 59"/>
                <a:gd name="T19" fmla="*/ 50 h 97"/>
                <a:gd name="T20" fmla="*/ 45 w 59"/>
                <a:gd name="T21" fmla="*/ 39 h 97"/>
                <a:gd name="T22" fmla="*/ 31 w 59"/>
                <a:gd name="T23" fmla="*/ 11 h 97"/>
                <a:gd name="T24" fmla="*/ 15 w 59"/>
                <a:gd name="T25" fmla="*/ 39 h 97"/>
                <a:gd name="T26" fmla="*/ 45 w 59"/>
                <a:gd name="T27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15" y="50"/>
                  </a:moveTo>
                  <a:cubicBezTo>
                    <a:pt x="15" y="79"/>
                    <a:pt x="27" y="85"/>
                    <a:pt x="38" y="85"/>
                  </a:cubicBezTo>
                  <a:cubicBezTo>
                    <a:pt x="44" y="85"/>
                    <a:pt x="50" y="84"/>
                    <a:pt x="53" y="8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0" y="96"/>
                    <a:pt x="42" y="97"/>
                    <a:pt x="35" y="97"/>
                  </a:cubicBezTo>
                  <a:cubicBezTo>
                    <a:pt x="12" y="97"/>
                    <a:pt x="0" y="79"/>
                    <a:pt x="0" y="50"/>
                  </a:cubicBezTo>
                  <a:cubicBezTo>
                    <a:pt x="0" y="19"/>
                    <a:pt x="13" y="0"/>
                    <a:pt x="32" y="0"/>
                  </a:cubicBezTo>
                  <a:cubicBezTo>
                    <a:pt x="52" y="0"/>
                    <a:pt x="59" y="20"/>
                    <a:pt x="59" y="42"/>
                  </a:cubicBezTo>
                  <a:cubicBezTo>
                    <a:pt x="59" y="45"/>
                    <a:pt x="59" y="48"/>
                    <a:pt x="59" y="50"/>
                  </a:cubicBezTo>
                  <a:lnTo>
                    <a:pt x="15" y="50"/>
                  </a:lnTo>
                  <a:close/>
                  <a:moveTo>
                    <a:pt x="45" y="39"/>
                  </a:moveTo>
                  <a:cubicBezTo>
                    <a:pt x="45" y="20"/>
                    <a:pt x="38" y="11"/>
                    <a:pt x="31" y="11"/>
                  </a:cubicBezTo>
                  <a:cubicBezTo>
                    <a:pt x="21" y="11"/>
                    <a:pt x="16" y="26"/>
                    <a:pt x="15" y="39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B43CFAF4-D289-4C90-840A-8BC26CFFB7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" y="390"/>
              <a:ext cx="16" cy="41"/>
            </a:xfrm>
            <a:custGeom>
              <a:avLst/>
              <a:gdLst>
                <a:gd name="T0" fmla="*/ 1 w 38"/>
                <a:gd name="T1" fmla="*/ 26 h 96"/>
                <a:gd name="T2" fmla="*/ 0 w 38"/>
                <a:gd name="T3" fmla="*/ 1 h 96"/>
                <a:gd name="T4" fmla="*/ 13 w 38"/>
                <a:gd name="T5" fmla="*/ 1 h 96"/>
                <a:gd name="T6" fmla="*/ 14 w 38"/>
                <a:gd name="T7" fmla="*/ 16 h 96"/>
                <a:gd name="T8" fmla="*/ 14 w 38"/>
                <a:gd name="T9" fmla="*/ 16 h 96"/>
                <a:gd name="T10" fmla="*/ 34 w 38"/>
                <a:gd name="T11" fmla="*/ 0 h 96"/>
                <a:gd name="T12" fmla="*/ 38 w 38"/>
                <a:gd name="T13" fmla="*/ 0 h 96"/>
                <a:gd name="T14" fmla="*/ 38 w 38"/>
                <a:gd name="T15" fmla="*/ 15 h 96"/>
                <a:gd name="T16" fmla="*/ 34 w 38"/>
                <a:gd name="T17" fmla="*/ 15 h 96"/>
                <a:gd name="T18" fmla="*/ 16 w 38"/>
                <a:gd name="T19" fmla="*/ 35 h 96"/>
                <a:gd name="T20" fmla="*/ 16 w 38"/>
                <a:gd name="T21" fmla="*/ 44 h 96"/>
                <a:gd name="T22" fmla="*/ 16 w 38"/>
                <a:gd name="T23" fmla="*/ 96 h 96"/>
                <a:gd name="T24" fmla="*/ 1 w 38"/>
                <a:gd name="T25" fmla="*/ 96 h 96"/>
                <a:gd name="T26" fmla="*/ 1 w 38"/>
                <a:gd name="T27" fmla="*/ 2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96">
                  <a:moveTo>
                    <a:pt x="1" y="26"/>
                  </a:moveTo>
                  <a:cubicBezTo>
                    <a:pt x="1" y="18"/>
                    <a:pt x="0" y="8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7"/>
                    <a:pt x="26" y="0"/>
                    <a:pt x="34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25" y="15"/>
                    <a:pt x="18" y="24"/>
                    <a:pt x="16" y="35"/>
                  </a:cubicBezTo>
                  <a:cubicBezTo>
                    <a:pt x="16" y="38"/>
                    <a:pt x="16" y="40"/>
                    <a:pt x="16" y="44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" y="96"/>
                    <a:pt x="1" y="96"/>
                    <a:pt x="1" y="96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6206A455-D465-40FC-B240-C90205EC74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" y="375"/>
              <a:ext cx="8" cy="56"/>
            </a:xfrm>
            <a:custGeom>
              <a:avLst/>
              <a:gdLst>
                <a:gd name="T0" fmla="*/ 18 w 18"/>
                <a:gd name="T1" fmla="*/ 10 h 129"/>
                <a:gd name="T2" fmla="*/ 9 w 18"/>
                <a:gd name="T3" fmla="*/ 20 h 129"/>
                <a:gd name="T4" fmla="*/ 0 w 18"/>
                <a:gd name="T5" fmla="*/ 10 h 129"/>
                <a:gd name="T6" fmla="*/ 9 w 18"/>
                <a:gd name="T7" fmla="*/ 0 h 129"/>
                <a:gd name="T8" fmla="*/ 18 w 18"/>
                <a:gd name="T9" fmla="*/ 10 h 129"/>
                <a:gd name="T10" fmla="*/ 2 w 18"/>
                <a:gd name="T11" fmla="*/ 129 h 129"/>
                <a:gd name="T12" fmla="*/ 2 w 18"/>
                <a:gd name="T13" fmla="*/ 34 h 129"/>
                <a:gd name="T14" fmla="*/ 17 w 18"/>
                <a:gd name="T15" fmla="*/ 34 h 129"/>
                <a:gd name="T16" fmla="*/ 17 w 18"/>
                <a:gd name="T17" fmla="*/ 129 h 129"/>
                <a:gd name="T18" fmla="*/ 2 w 18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9">
                  <a:moveTo>
                    <a:pt x="18" y="10"/>
                  </a:moveTo>
                  <a:cubicBezTo>
                    <a:pt x="18" y="16"/>
                    <a:pt x="14" y="20"/>
                    <a:pt x="9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10"/>
                  </a:cubicBezTo>
                  <a:close/>
                  <a:moveTo>
                    <a:pt x="2" y="129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2" y="12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A86522E9-34F5-4BA4-B913-074FA83AF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" y="381"/>
              <a:ext cx="19" cy="50"/>
            </a:xfrm>
            <a:custGeom>
              <a:avLst/>
              <a:gdLst>
                <a:gd name="T0" fmla="*/ 26 w 44"/>
                <a:gd name="T1" fmla="*/ 0 h 118"/>
                <a:gd name="T2" fmla="*/ 26 w 44"/>
                <a:gd name="T3" fmla="*/ 22 h 118"/>
                <a:gd name="T4" fmla="*/ 44 w 44"/>
                <a:gd name="T5" fmla="*/ 22 h 118"/>
                <a:gd name="T6" fmla="*/ 44 w 44"/>
                <a:gd name="T7" fmla="*/ 34 h 118"/>
                <a:gd name="T8" fmla="*/ 26 w 44"/>
                <a:gd name="T9" fmla="*/ 34 h 118"/>
                <a:gd name="T10" fmla="*/ 26 w 44"/>
                <a:gd name="T11" fmla="*/ 90 h 118"/>
                <a:gd name="T12" fmla="*/ 36 w 44"/>
                <a:gd name="T13" fmla="*/ 106 h 118"/>
                <a:gd name="T14" fmla="*/ 42 w 44"/>
                <a:gd name="T15" fmla="*/ 105 h 118"/>
                <a:gd name="T16" fmla="*/ 43 w 44"/>
                <a:gd name="T17" fmla="*/ 117 h 118"/>
                <a:gd name="T18" fmla="*/ 32 w 44"/>
                <a:gd name="T19" fmla="*/ 118 h 118"/>
                <a:gd name="T20" fmla="*/ 17 w 44"/>
                <a:gd name="T21" fmla="*/ 113 h 118"/>
                <a:gd name="T22" fmla="*/ 11 w 44"/>
                <a:gd name="T23" fmla="*/ 89 h 118"/>
                <a:gd name="T24" fmla="*/ 11 w 44"/>
                <a:gd name="T25" fmla="*/ 34 h 118"/>
                <a:gd name="T26" fmla="*/ 0 w 44"/>
                <a:gd name="T27" fmla="*/ 34 h 118"/>
                <a:gd name="T28" fmla="*/ 0 w 44"/>
                <a:gd name="T29" fmla="*/ 22 h 118"/>
                <a:gd name="T30" fmla="*/ 11 w 44"/>
                <a:gd name="T31" fmla="*/ 22 h 118"/>
                <a:gd name="T32" fmla="*/ 11 w 44"/>
                <a:gd name="T33" fmla="*/ 6 h 118"/>
                <a:gd name="T34" fmla="*/ 26 w 44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118">
                  <a:moveTo>
                    <a:pt x="26" y="0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102"/>
                    <a:pt x="31" y="106"/>
                    <a:pt x="36" y="106"/>
                  </a:cubicBezTo>
                  <a:cubicBezTo>
                    <a:pt x="39" y="106"/>
                    <a:pt x="40" y="106"/>
                    <a:pt x="42" y="105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0" y="118"/>
                    <a:pt x="37" y="118"/>
                    <a:pt x="32" y="118"/>
                  </a:cubicBezTo>
                  <a:cubicBezTo>
                    <a:pt x="26" y="118"/>
                    <a:pt x="20" y="117"/>
                    <a:pt x="17" y="113"/>
                  </a:cubicBezTo>
                  <a:cubicBezTo>
                    <a:pt x="13" y="108"/>
                    <a:pt x="11" y="102"/>
                    <a:pt x="11" y="8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65883BB7-4C9A-4BC3-A012-F12C13242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" y="390"/>
              <a:ext cx="27" cy="59"/>
            </a:xfrm>
            <a:custGeom>
              <a:avLst/>
              <a:gdLst>
                <a:gd name="T0" fmla="*/ 16 w 63"/>
                <a:gd name="T1" fmla="*/ 0 h 137"/>
                <a:gd name="T2" fmla="*/ 28 w 63"/>
                <a:gd name="T3" fmla="*/ 55 h 137"/>
                <a:gd name="T4" fmla="*/ 32 w 63"/>
                <a:gd name="T5" fmla="*/ 74 h 137"/>
                <a:gd name="T6" fmla="*/ 33 w 63"/>
                <a:gd name="T7" fmla="*/ 74 h 137"/>
                <a:gd name="T8" fmla="*/ 37 w 63"/>
                <a:gd name="T9" fmla="*/ 55 h 137"/>
                <a:gd name="T10" fmla="*/ 48 w 63"/>
                <a:gd name="T11" fmla="*/ 0 h 137"/>
                <a:gd name="T12" fmla="*/ 63 w 63"/>
                <a:gd name="T13" fmla="*/ 0 h 137"/>
                <a:gd name="T14" fmla="*/ 47 w 63"/>
                <a:gd name="T15" fmla="*/ 61 h 137"/>
                <a:gd name="T16" fmla="*/ 24 w 63"/>
                <a:gd name="T17" fmla="*/ 122 h 137"/>
                <a:gd name="T18" fmla="*/ 7 w 63"/>
                <a:gd name="T19" fmla="*/ 137 h 137"/>
                <a:gd name="T20" fmla="*/ 1 w 63"/>
                <a:gd name="T21" fmla="*/ 124 h 137"/>
                <a:gd name="T22" fmla="*/ 15 w 63"/>
                <a:gd name="T23" fmla="*/ 112 h 137"/>
                <a:gd name="T24" fmla="*/ 23 w 63"/>
                <a:gd name="T25" fmla="*/ 96 h 137"/>
                <a:gd name="T26" fmla="*/ 24 w 63"/>
                <a:gd name="T27" fmla="*/ 91 h 137"/>
                <a:gd name="T28" fmla="*/ 24 w 63"/>
                <a:gd name="T29" fmla="*/ 88 h 137"/>
                <a:gd name="T30" fmla="*/ 0 w 63"/>
                <a:gd name="T31" fmla="*/ 0 h 137"/>
                <a:gd name="T32" fmla="*/ 16 w 63"/>
                <a:gd name="T3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137">
                  <a:moveTo>
                    <a:pt x="16" y="0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62"/>
                    <a:pt x="31" y="69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4" y="69"/>
                    <a:pt x="35" y="62"/>
                    <a:pt x="37" y="5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1" y="85"/>
                    <a:pt x="35" y="108"/>
                    <a:pt x="24" y="122"/>
                  </a:cubicBezTo>
                  <a:cubicBezTo>
                    <a:pt x="17" y="131"/>
                    <a:pt x="10" y="135"/>
                    <a:pt x="7" y="137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5" y="122"/>
                    <a:pt x="10" y="118"/>
                    <a:pt x="15" y="112"/>
                  </a:cubicBezTo>
                  <a:cubicBezTo>
                    <a:pt x="18" y="107"/>
                    <a:pt x="22" y="101"/>
                    <a:pt x="23" y="96"/>
                  </a:cubicBezTo>
                  <a:cubicBezTo>
                    <a:pt x="24" y="94"/>
                    <a:pt x="24" y="93"/>
                    <a:pt x="24" y="91"/>
                  </a:cubicBezTo>
                  <a:cubicBezTo>
                    <a:pt x="24" y="90"/>
                    <a:pt x="24" y="89"/>
                    <a:pt x="24" y="8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C602BB9C-7774-4921-8D5D-7F31213405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3" y="373"/>
              <a:ext cx="33" cy="66"/>
            </a:xfrm>
            <a:custGeom>
              <a:avLst/>
              <a:gdLst>
                <a:gd name="T0" fmla="*/ 73 w 78"/>
                <a:gd name="T1" fmla="*/ 152 h 152"/>
                <a:gd name="T2" fmla="*/ 42 w 78"/>
                <a:gd name="T3" fmla="*/ 138 h 152"/>
                <a:gd name="T4" fmla="*/ 37 w 78"/>
                <a:gd name="T5" fmla="*/ 136 h 152"/>
                <a:gd name="T6" fmla="*/ 0 w 78"/>
                <a:gd name="T7" fmla="*/ 68 h 152"/>
                <a:gd name="T8" fmla="*/ 39 w 78"/>
                <a:gd name="T9" fmla="*/ 0 h 152"/>
                <a:gd name="T10" fmla="*/ 75 w 78"/>
                <a:gd name="T11" fmla="*/ 67 h 152"/>
                <a:gd name="T12" fmla="*/ 53 w 78"/>
                <a:gd name="T13" fmla="*/ 130 h 152"/>
                <a:gd name="T14" fmla="*/ 53 w 78"/>
                <a:gd name="T15" fmla="*/ 130 h 152"/>
                <a:gd name="T16" fmla="*/ 78 w 78"/>
                <a:gd name="T17" fmla="*/ 140 h 152"/>
                <a:gd name="T18" fmla="*/ 73 w 78"/>
                <a:gd name="T19" fmla="*/ 152 h 152"/>
                <a:gd name="T20" fmla="*/ 38 w 78"/>
                <a:gd name="T21" fmla="*/ 122 h 152"/>
                <a:gd name="T22" fmla="*/ 60 w 78"/>
                <a:gd name="T23" fmla="*/ 68 h 152"/>
                <a:gd name="T24" fmla="*/ 38 w 78"/>
                <a:gd name="T25" fmla="*/ 14 h 152"/>
                <a:gd name="T26" fmla="*/ 16 w 78"/>
                <a:gd name="T27" fmla="*/ 68 h 152"/>
                <a:gd name="T28" fmla="*/ 38 w 78"/>
                <a:gd name="T29" fmla="*/ 1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52">
                  <a:moveTo>
                    <a:pt x="73" y="152"/>
                  </a:moveTo>
                  <a:cubicBezTo>
                    <a:pt x="63" y="148"/>
                    <a:pt x="49" y="142"/>
                    <a:pt x="42" y="138"/>
                  </a:cubicBezTo>
                  <a:cubicBezTo>
                    <a:pt x="40" y="137"/>
                    <a:pt x="38" y="136"/>
                    <a:pt x="37" y="136"/>
                  </a:cubicBezTo>
                  <a:cubicBezTo>
                    <a:pt x="16" y="136"/>
                    <a:pt x="0" y="114"/>
                    <a:pt x="0" y="68"/>
                  </a:cubicBezTo>
                  <a:cubicBezTo>
                    <a:pt x="0" y="24"/>
                    <a:pt x="16" y="0"/>
                    <a:pt x="39" y="0"/>
                  </a:cubicBezTo>
                  <a:cubicBezTo>
                    <a:pt x="62" y="0"/>
                    <a:pt x="75" y="25"/>
                    <a:pt x="75" y="67"/>
                  </a:cubicBezTo>
                  <a:cubicBezTo>
                    <a:pt x="75" y="103"/>
                    <a:pt x="67" y="123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62" y="134"/>
                    <a:pt x="71" y="137"/>
                    <a:pt x="78" y="140"/>
                  </a:cubicBezTo>
                  <a:lnTo>
                    <a:pt x="73" y="152"/>
                  </a:lnTo>
                  <a:close/>
                  <a:moveTo>
                    <a:pt x="38" y="122"/>
                  </a:moveTo>
                  <a:cubicBezTo>
                    <a:pt x="55" y="122"/>
                    <a:pt x="60" y="94"/>
                    <a:pt x="60" y="68"/>
                  </a:cubicBezTo>
                  <a:cubicBezTo>
                    <a:pt x="60" y="42"/>
                    <a:pt x="55" y="14"/>
                    <a:pt x="38" y="14"/>
                  </a:cubicBezTo>
                  <a:cubicBezTo>
                    <a:pt x="21" y="14"/>
                    <a:pt x="16" y="43"/>
                    <a:pt x="16" y="68"/>
                  </a:cubicBezTo>
                  <a:cubicBezTo>
                    <a:pt x="16" y="94"/>
                    <a:pt x="21" y="122"/>
                    <a:pt x="38" y="122"/>
                  </a:cubicBez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4086856B-6BF4-4567-833B-8406DCC302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" y="390"/>
              <a:ext cx="25" cy="42"/>
            </a:xfrm>
            <a:custGeom>
              <a:avLst/>
              <a:gdLst>
                <a:gd name="T0" fmla="*/ 58 w 59"/>
                <a:gd name="T1" fmla="*/ 69 h 97"/>
                <a:gd name="T2" fmla="*/ 59 w 59"/>
                <a:gd name="T3" fmla="*/ 95 h 97"/>
                <a:gd name="T4" fmla="*/ 45 w 59"/>
                <a:gd name="T5" fmla="*/ 95 h 97"/>
                <a:gd name="T6" fmla="*/ 44 w 59"/>
                <a:gd name="T7" fmla="*/ 85 h 97"/>
                <a:gd name="T8" fmla="*/ 44 w 59"/>
                <a:gd name="T9" fmla="*/ 85 h 97"/>
                <a:gd name="T10" fmla="*/ 24 w 59"/>
                <a:gd name="T11" fmla="*/ 97 h 97"/>
                <a:gd name="T12" fmla="*/ 0 w 59"/>
                <a:gd name="T13" fmla="*/ 60 h 97"/>
                <a:gd name="T14" fmla="*/ 0 w 59"/>
                <a:gd name="T15" fmla="*/ 0 h 97"/>
                <a:gd name="T16" fmla="*/ 16 w 59"/>
                <a:gd name="T17" fmla="*/ 0 h 97"/>
                <a:gd name="T18" fmla="*/ 16 w 59"/>
                <a:gd name="T19" fmla="*/ 58 h 97"/>
                <a:gd name="T20" fmla="*/ 28 w 59"/>
                <a:gd name="T21" fmla="*/ 84 h 97"/>
                <a:gd name="T22" fmla="*/ 42 w 59"/>
                <a:gd name="T23" fmla="*/ 71 h 97"/>
                <a:gd name="T24" fmla="*/ 43 w 59"/>
                <a:gd name="T25" fmla="*/ 63 h 97"/>
                <a:gd name="T26" fmla="*/ 43 w 59"/>
                <a:gd name="T27" fmla="*/ 0 h 97"/>
                <a:gd name="T28" fmla="*/ 58 w 59"/>
                <a:gd name="T29" fmla="*/ 0 h 97"/>
                <a:gd name="T30" fmla="*/ 58 w 59"/>
                <a:gd name="T31" fmla="*/ 6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97">
                  <a:moveTo>
                    <a:pt x="58" y="69"/>
                  </a:moveTo>
                  <a:cubicBezTo>
                    <a:pt x="58" y="80"/>
                    <a:pt x="58" y="88"/>
                    <a:pt x="59" y="95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1" y="90"/>
                    <a:pt x="34" y="97"/>
                    <a:pt x="24" y="97"/>
                  </a:cubicBezTo>
                  <a:cubicBezTo>
                    <a:pt x="7" y="97"/>
                    <a:pt x="0" y="84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73"/>
                    <a:pt x="18" y="84"/>
                    <a:pt x="28" y="84"/>
                  </a:cubicBezTo>
                  <a:cubicBezTo>
                    <a:pt x="37" y="84"/>
                    <a:pt x="41" y="76"/>
                    <a:pt x="42" y="71"/>
                  </a:cubicBezTo>
                  <a:cubicBezTo>
                    <a:pt x="42" y="69"/>
                    <a:pt x="43" y="66"/>
                    <a:pt x="43" y="6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6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04876CBB-6ABC-4C0D-91BB-9EB2827FC4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7" y="390"/>
              <a:ext cx="25" cy="41"/>
            </a:xfrm>
            <a:custGeom>
              <a:avLst/>
              <a:gdLst>
                <a:gd name="T0" fmla="*/ 15 w 59"/>
                <a:gd name="T1" fmla="*/ 50 h 97"/>
                <a:gd name="T2" fmla="*/ 37 w 59"/>
                <a:gd name="T3" fmla="*/ 85 h 97"/>
                <a:gd name="T4" fmla="*/ 53 w 59"/>
                <a:gd name="T5" fmla="*/ 82 h 97"/>
                <a:gd name="T6" fmla="*/ 55 w 59"/>
                <a:gd name="T7" fmla="*/ 93 h 97"/>
                <a:gd name="T8" fmla="*/ 34 w 59"/>
                <a:gd name="T9" fmla="*/ 97 h 97"/>
                <a:gd name="T10" fmla="*/ 0 w 59"/>
                <a:gd name="T11" fmla="*/ 50 h 97"/>
                <a:gd name="T12" fmla="*/ 32 w 59"/>
                <a:gd name="T13" fmla="*/ 0 h 97"/>
                <a:gd name="T14" fmla="*/ 59 w 59"/>
                <a:gd name="T15" fmla="*/ 42 h 97"/>
                <a:gd name="T16" fmla="*/ 59 w 59"/>
                <a:gd name="T17" fmla="*/ 50 h 97"/>
                <a:gd name="T18" fmla="*/ 15 w 59"/>
                <a:gd name="T19" fmla="*/ 50 h 97"/>
                <a:gd name="T20" fmla="*/ 44 w 59"/>
                <a:gd name="T21" fmla="*/ 39 h 97"/>
                <a:gd name="T22" fmla="*/ 30 w 59"/>
                <a:gd name="T23" fmla="*/ 11 h 97"/>
                <a:gd name="T24" fmla="*/ 15 w 59"/>
                <a:gd name="T25" fmla="*/ 39 h 97"/>
                <a:gd name="T26" fmla="*/ 44 w 59"/>
                <a:gd name="T27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15" y="50"/>
                  </a:moveTo>
                  <a:cubicBezTo>
                    <a:pt x="15" y="79"/>
                    <a:pt x="26" y="85"/>
                    <a:pt x="37" y="85"/>
                  </a:cubicBezTo>
                  <a:cubicBezTo>
                    <a:pt x="44" y="85"/>
                    <a:pt x="49" y="84"/>
                    <a:pt x="53" y="8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0" y="96"/>
                    <a:pt x="42" y="97"/>
                    <a:pt x="34" y="97"/>
                  </a:cubicBezTo>
                  <a:cubicBezTo>
                    <a:pt x="12" y="97"/>
                    <a:pt x="0" y="79"/>
                    <a:pt x="0" y="50"/>
                  </a:cubicBezTo>
                  <a:cubicBezTo>
                    <a:pt x="0" y="19"/>
                    <a:pt x="13" y="0"/>
                    <a:pt x="32" y="0"/>
                  </a:cubicBezTo>
                  <a:cubicBezTo>
                    <a:pt x="51" y="0"/>
                    <a:pt x="59" y="20"/>
                    <a:pt x="59" y="42"/>
                  </a:cubicBezTo>
                  <a:cubicBezTo>
                    <a:pt x="59" y="45"/>
                    <a:pt x="59" y="48"/>
                    <a:pt x="59" y="50"/>
                  </a:cubicBezTo>
                  <a:lnTo>
                    <a:pt x="15" y="50"/>
                  </a:lnTo>
                  <a:close/>
                  <a:moveTo>
                    <a:pt x="44" y="39"/>
                  </a:moveTo>
                  <a:cubicBezTo>
                    <a:pt x="45" y="20"/>
                    <a:pt x="38" y="11"/>
                    <a:pt x="30" y="11"/>
                  </a:cubicBezTo>
                  <a:cubicBezTo>
                    <a:pt x="21" y="11"/>
                    <a:pt x="15" y="26"/>
                    <a:pt x="15" y="39"/>
                  </a:cubicBezTo>
                  <a:lnTo>
                    <a:pt x="44" y="3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B3577106-6ADC-417F-8A62-FEFF7C73E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7" y="390"/>
              <a:ext cx="20" cy="41"/>
            </a:xfrm>
            <a:custGeom>
              <a:avLst/>
              <a:gdLst>
                <a:gd name="T0" fmla="*/ 4 w 47"/>
                <a:gd name="T1" fmla="*/ 80 h 97"/>
                <a:gd name="T2" fmla="*/ 19 w 47"/>
                <a:gd name="T3" fmla="*/ 85 h 97"/>
                <a:gd name="T4" fmla="*/ 33 w 47"/>
                <a:gd name="T5" fmla="*/ 72 h 97"/>
                <a:gd name="T6" fmla="*/ 21 w 47"/>
                <a:gd name="T7" fmla="*/ 53 h 97"/>
                <a:gd name="T8" fmla="*/ 2 w 47"/>
                <a:gd name="T9" fmla="*/ 26 h 97"/>
                <a:gd name="T10" fmla="*/ 28 w 47"/>
                <a:gd name="T11" fmla="*/ 0 h 97"/>
                <a:gd name="T12" fmla="*/ 45 w 47"/>
                <a:gd name="T13" fmla="*/ 5 h 97"/>
                <a:gd name="T14" fmla="*/ 41 w 47"/>
                <a:gd name="T15" fmla="*/ 16 h 97"/>
                <a:gd name="T16" fmla="*/ 28 w 47"/>
                <a:gd name="T17" fmla="*/ 12 h 97"/>
                <a:gd name="T18" fmla="*/ 16 w 47"/>
                <a:gd name="T19" fmla="*/ 24 h 97"/>
                <a:gd name="T20" fmla="*/ 28 w 47"/>
                <a:gd name="T21" fmla="*/ 40 h 97"/>
                <a:gd name="T22" fmla="*/ 47 w 47"/>
                <a:gd name="T23" fmla="*/ 69 h 97"/>
                <a:gd name="T24" fmla="*/ 19 w 47"/>
                <a:gd name="T25" fmla="*/ 97 h 97"/>
                <a:gd name="T26" fmla="*/ 0 w 47"/>
                <a:gd name="T27" fmla="*/ 92 h 97"/>
                <a:gd name="T28" fmla="*/ 4 w 47"/>
                <a:gd name="T29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97">
                  <a:moveTo>
                    <a:pt x="4" y="80"/>
                  </a:moveTo>
                  <a:cubicBezTo>
                    <a:pt x="7" y="83"/>
                    <a:pt x="13" y="85"/>
                    <a:pt x="19" y="85"/>
                  </a:cubicBezTo>
                  <a:cubicBezTo>
                    <a:pt x="28" y="85"/>
                    <a:pt x="33" y="80"/>
                    <a:pt x="33" y="72"/>
                  </a:cubicBezTo>
                  <a:cubicBezTo>
                    <a:pt x="33" y="64"/>
                    <a:pt x="30" y="60"/>
                    <a:pt x="21" y="53"/>
                  </a:cubicBezTo>
                  <a:cubicBezTo>
                    <a:pt x="9" y="45"/>
                    <a:pt x="2" y="37"/>
                    <a:pt x="2" y="26"/>
                  </a:cubicBezTo>
                  <a:cubicBezTo>
                    <a:pt x="2" y="11"/>
                    <a:pt x="13" y="0"/>
                    <a:pt x="28" y="0"/>
                  </a:cubicBezTo>
                  <a:cubicBezTo>
                    <a:pt x="35" y="0"/>
                    <a:pt x="41" y="2"/>
                    <a:pt x="45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7" y="14"/>
                    <a:pt x="33" y="12"/>
                    <a:pt x="28" y="12"/>
                  </a:cubicBezTo>
                  <a:cubicBezTo>
                    <a:pt x="20" y="12"/>
                    <a:pt x="16" y="18"/>
                    <a:pt x="16" y="24"/>
                  </a:cubicBezTo>
                  <a:cubicBezTo>
                    <a:pt x="16" y="30"/>
                    <a:pt x="18" y="34"/>
                    <a:pt x="28" y="40"/>
                  </a:cubicBezTo>
                  <a:cubicBezTo>
                    <a:pt x="39" y="47"/>
                    <a:pt x="47" y="56"/>
                    <a:pt x="47" y="69"/>
                  </a:cubicBezTo>
                  <a:cubicBezTo>
                    <a:pt x="47" y="88"/>
                    <a:pt x="34" y="97"/>
                    <a:pt x="19" y="97"/>
                  </a:cubicBezTo>
                  <a:cubicBezTo>
                    <a:pt x="12" y="97"/>
                    <a:pt x="4" y="95"/>
                    <a:pt x="0" y="92"/>
                  </a:cubicBezTo>
                  <a:lnTo>
                    <a:pt x="4" y="8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DC920A50-098A-4A12-AB73-93B3889737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2" y="381"/>
              <a:ext cx="19" cy="50"/>
            </a:xfrm>
            <a:custGeom>
              <a:avLst/>
              <a:gdLst>
                <a:gd name="T0" fmla="*/ 27 w 45"/>
                <a:gd name="T1" fmla="*/ 0 h 118"/>
                <a:gd name="T2" fmla="*/ 27 w 45"/>
                <a:gd name="T3" fmla="*/ 22 h 118"/>
                <a:gd name="T4" fmla="*/ 45 w 45"/>
                <a:gd name="T5" fmla="*/ 22 h 118"/>
                <a:gd name="T6" fmla="*/ 45 w 45"/>
                <a:gd name="T7" fmla="*/ 34 h 118"/>
                <a:gd name="T8" fmla="*/ 27 w 45"/>
                <a:gd name="T9" fmla="*/ 34 h 118"/>
                <a:gd name="T10" fmla="*/ 27 w 45"/>
                <a:gd name="T11" fmla="*/ 90 h 118"/>
                <a:gd name="T12" fmla="*/ 37 w 45"/>
                <a:gd name="T13" fmla="*/ 106 h 118"/>
                <a:gd name="T14" fmla="*/ 43 w 45"/>
                <a:gd name="T15" fmla="*/ 105 h 118"/>
                <a:gd name="T16" fmla="*/ 43 w 45"/>
                <a:gd name="T17" fmla="*/ 117 h 118"/>
                <a:gd name="T18" fmla="*/ 32 w 45"/>
                <a:gd name="T19" fmla="*/ 118 h 118"/>
                <a:gd name="T20" fmla="*/ 17 w 45"/>
                <a:gd name="T21" fmla="*/ 113 h 118"/>
                <a:gd name="T22" fmla="*/ 11 w 45"/>
                <a:gd name="T23" fmla="*/ 89 h 118"/>
                <a:gd name="T24" fmla="*/ 11 w 45"/>
                <a:gd name="T25" fmla="*/ 34 h 118"/>
                <a:gd name="T26" fmla="*/ 0 w 45"/>
                <a:gd name="T27" fmla="*/ 34 h 118"/>
                <a:gd name="T28" fmla="*/ 0 w 45"/>
                <a:gd name="T29" fmla="*/ 22 h 118"/>
                <a:gd name="T30" fmla="*/ 11 w 45"/>
                <a:gd name="T31" fmla="*/ 22 h 118"/>
                <a:gd name="T32" fmla="*/ 11 w 45"/>
                <a:gd name="T33" fmla="*/ 6 h 118"/>
                <a:gd name="T34" fmla="*/ 27 w 45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18">
                  <a:moveTo>
                    <a:pt x="27" y="0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102"/>
                    <a:pt x="31" y="106"/>
                    <a:pt x="37" y="106"/>
                  </a:cubicBezTo>
                  <a:cubicBezTo>
                    <a:pt x="39" y="106"/>
                    <a:pt x="41" y="106"/>
                    <a:pt x="43" y="105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0" y="118"/>
                    <a:pt x="37" y="118"/>
                    <a:pt x="32" y="118"/>
                  </a:cubicBezTo>
                  <a:cubicBezTo>
                    <a:pt x="26" y="118"/>
                    <a:pt x="21" y="117"/>
                    <a:pt x="17" y="113"/>
                  </a:cubicBezTo>
                  <a:cubicBezTo>
                    <a:pt x="13" y="108"/>
                    <a:pt x="11" y="102"/>
                    <a:pt x="11" y="8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3AEAADF9-D38C-4445-BE25-5AAF8EA42F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7" y="375"/>
              <a:ext cx="8" cy="56"/>
            </a:xfrm>
            <a:custGeom>
              <a:avLst/>
              <a:gdLst>
                <a:gd name="T0" fmla="*/ 18 w 18"/>
                <a:gd name="T1" fmla="*/ 10 h 129"/>
                <a:gd name="T2" fmla="*/ 8 w 18"/>
                <a:gd name="T3" fmla="*/ 20 h 129"/>
                <a:gd name="T4" fmla="*/ 0 w 18"/>
                <a:gd name="T5" fmla="*/ 10 h 129"/>
                <a:gd name="T6" fmla="*/ 9 w 18"/>
                <a:gd name="T7" fmla="*/ 0 h 129"/>
                <a:gd name="T8" fmla="*/ 18 w 18"/>
                <a:gd name="T9" fmla="*/ 10 h 129"/>
                <a:gd name="T10" fmla="*/ 1 w 18"/>
                <a:gd name="T11" fmla="*/ 129 h 129"/>
                <a:gd name="T12" fmla="*/ 1 w 18"/>
                <a:gd name="T13" fmla="*/ 34 h 129"/>
                <a:gd name="T14" fmla="*/ 16 w 18"/>
                <a:gd name="T15" fmla="*/ 34 h 129"/>
                <a:gd name="T16" fmla="*/ 16 w 18"/>
                <a:gd name="T17" fmla="*/ 129 h 129"/>
                <a:gd name="T18" fmla="*/ 1 w 18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9">
                  <a:moveTo>
                    <a:pt x="18" y="10"/>
                  </a:moveTo>
                  <a:cubicBezTo>
                    <a:pt x="18" y="16"/>
                    <a:pt x="14" y="20"/>
                    <a:pt x="8" y="20"/>
                  </a:cubicBezTo>
                  <a:cubicBezTo>
                    <a:pt x="3" y="20"/>
                    <a:pt x="0" y="16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10"/>
                  </a:cubicBezTo>
                  <a:close/>
                  <a:moveTo>
                    <a:pt x="1" y="129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129"/>
                    <a:pt x="16" y="129"/>
                    <a:pt x="16" y="129"/>
                  </a:cubicBezTo>
                  <a:lnTo>
                    <a:pt x="1" y="12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1103A21-4922-4D79-87BE-9960563925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" y="390"/>
              <a:ext cx="27" cy="42"/>
            </a:xfrm>
            <a:custGeom>
              <a:avLst/>
              <a:gdLst>
                <a:gd name="T0" fmla="*/ 63 w 63"/>
                <a:gd name="T1" fmla="*/ 49 h 98"/>
                <a:gd name="T2" fmla="*/ 31 w 63"/>
                <a:gd name="T3" fmla="*/ 98 h 98"/>
                <a:gd name="T4" fmla="*/ 0 w 63"/>
                <a:gd name="T5" fmla="*/ 49 h 98"/>
                <a:gd name="T6" fmla="*/ 32 w 63"/>
                <a:gd name="T7" fmla="*/ 0 h 98"/>
                <a:gd name="T8" fmla="*/ 63 w 63"/>
                <a:gd name="T9" fmla="*/ 49 h 98"/>
                <a:gd name="T10" fmla="*/ 15 w 63"/>
                <a:gd name="T11" fmla="*/ 49 h 98"/>
                <a:gd name="T12" fmla="*/ 32 w 63"/>
                <a:gd name="T13" fmla="*/ 86 h 98"/>
                <a:gd name="T14" fmla="*/ 47 w 63"/>
                <a:gd name="T15" fmla="*/ 49 h 98"/>
                <a:gd name="T16" fmla="*/ 32 w 63"/>
                <a:gd name="T17" fmla="*/ 12 h 98"/>
                <a:gd name="T18" fmla="*/ 15 w 63"/>
                <a:gd name="T19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98">
                  <a:moveTo>
                    <a:pt x="63" y="49"/>
                  </a:moveTo>
                  <a:cubicBezTo>
                    <a:pt x="63" y="85"/>
                    <a:pt x="46" y="98"/>
                    <a:pt x="31" y="98"/>
                  </a:cubicBezTo>
                  <a:cubicBezTo>
                    <a:pt x="14" y="98"/>
                    <a:pt x="0" y="82"/>
                    <a:pt x="0" y="49"/>
                  </a:cubicBezTo>
                  <a:cubicBezTo>
                    <a:pt x="0" y="14"/>
                    <a:pt x="16" y="0"/>
                    <a:pt x="32" y="0"/>
                  </a:cubicBezTo>
                  <a:cubicBezTo>
                    <a:pt x="49" y="0"/>
                    <a:pt x="63" y="16"/>
                    <a:pt x="63" y="49"/>
                  </a:cubicBezTo>
                  <a:close/>
                  <a:moveTo>
                    <a:pt x="15" y="49"/>
                  </a:moveTo>
                  <a:cubicBezTo>
                    <a:pt x="15" y="64"/>
                    <a:pt x="18" y="86"/>
                    <a:pt x="32" y="86"/>
                  </a:cubicBezTo>
                  <a:cubicBezTo>
                    <a:pt x="45" y="86"/>
                    <a:pt x="47" y="63"/>
                    <a:pt x="47" y="49"/>
                  </a:cubicBezTo>
                  <a:cubicBezTo>
                    <a:pt x="47" y="34"/>
                    <a:pt x="45" y="12"/>
                    <a:pt x="32" y="12"/>
                  </a:cubicBezTo>
                  <a:cubicBezTo>
                    <a:pt x="18" y="12"/>
                    <a:pt x="15" y="34"/>
                    <a:pt x="15" y="49"/>
                  </a:cubicBez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BF76B691-6A9B-4B67-A81F-BF3E5D6CB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" y="390"/>
              <a:ext cx="25" cy="41"/>
            </a:xfrm>
            <a:custGeom>
              <a:avLst/>
              <a:gdLst>
                <a:gd name="T0" fmla="*/ 1 w 59"/>
                <a:gd name="T1" fmla="*/ 26 h 96"/>
                <a:gd name="T2" fmla="*/ 0 w 59"/>
                <a:gd name="T3" fmla="*/ 1 h 96"/>
                <a:gd name="T4" fmla="*/ 13 w 59"/>
                <a:gd name="T5" fmla="*/ 1 h 96"/>
                <a:gd name="T6" fmla="*/ 14 w 59"/>
                <a:gd name="T7" fmla="*/ 13 h 96"/>
                <a:gd name="T8" fmla="*/ 14 w 59"/>
                <a:gd name="T9" fmla="*/ 13 h 96"/>
                <a:gd name="T10" fmla="*/ 36 w 59"/>
                <a:gd name="T11" fmla="*/ 0 h 96"/>
                <a:gd name="T12" fmla="*/ 59 w 59"/>
                <a:gd name="T13" fmla="*/ 32 h 96"/>
                <a:gd name="T14" fmla="*/ 59 w 59"/>
                <a:gd name="T15" fmla="*/ 96 h 96"/>
                <a:gd name="T16" fmla="*/ 44 w 59"/>
                <a:gd name="T17" fmla="*/ 96 h 96"/>
                <a:gd name="T18" fmla="*/ 44 w 59"/>
                <a:gd name="T19" fmla="*/ 35 h 96"/>
                <a:gd name="T20" fmla="*/ 31 w 59"/>
                <a:gd name="T21" fmla="*/ 12 h 96"/>
                <a:gd name="T22" fmla="*/ 16 w 59"/>
                <a:gd name="T23" fmla="*/ 28 h 96"/>
                <a:gd name="T24" fmla="*/ 16 w 59"/>
                <a:gd name="T25" fmla="*/ 36 h 96"/>
                <a:gd name="T26" fmla="*/ 16 w 59"/>
                <a:gd name="T27" fmla="*/ 96 h 96"/>
                <a:gd name="T28" fmla="*/ 1 w 59"/>
                <a:gd name="T29" fmla="*/ 96 h 96"/>
                <a:gd name="T30" fmla="*/ 1 w 59"/>
                <a:gd name="T31" fmla="*/ 2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96">
                  <a:moveTo>
                    <a:pt x="1" y="26"/>
                  </a:moveTo>
                  <a:cubicBezTo>
                    <a:pt x="1" y="15"/>
                    <a:pt x="0" y="9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8" y="5"/>
                    <a:pt x="26" y="0"/>
                    <a:pt x="36" y="0"/>
                  </a:cubicBezTo>
                  <a:cubicBezTo>
                    <a:pt x="49" y="0"/>
                    <a:pt x="59" y="10"/>
                    <a:pt x="59" y="32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4"/>
                    <a:pt x="42" y="12"/>
                    <a:pt x="31" y="12"/>
                  </a:cubicBezTo>
                  <a:cubicBezTo>
                    <a:pt x="24" y="12"/>
                    <a:pt x="18" y="18"/>
                    <a:pt x="16" y="28"/>
                  </a:cubicBezTo>
                  <a:cubicBezTo>
                    <a:pt x="16" y="30"/>
                    <a:pt x="16" y="33"/>
                    <a:pt x="16" y="3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" y="96"/>
                    <a:pt x="1" y="96"/>
                    <a:pt x="1" y="96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5F4254C-80A8-43BC-86D3-1B61B5747B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2" y="390"/>
              <a:ext cx="25" cy="41"/>
            </a:xfrm>
            <a:custGeom>
              <a:avLst/>
              <a:gdLst>
                <a:gd name="T0" fmla="*/ 1 w 59"/>
                <a:gd name="T1" fmla="*/ 26 h 96"/>
                <a:gd name="T2" fmla="*/ 0 w 59"/>
                <a:gd name="T3" fmla="*/ 1 h 96"/>
                <a:gd name="T4" fmla="*/ 14 w 59"/>
                <a:gd name="T5" fmla="*/ 1 h 96"/>
                <a:gd name="T6" fmla="*/ 14 w 59"/>
                <a:gd name="T7" fmla="*/ 13 h 96"/>
                <a:gd name="T8" fmla="*/ 15 w 59"/>
                <a:gd name="T9" fmla="*/ 13 h 96"/>
                <a:gd name="T10" fmla="*/ 37 w 59"/>
                <a:gd name="T11" fmla="*/ 0 h 96"/>
                <a:gd name="T12" fmla="*/ 59 w 59"/>
                <a:gd name="T13" fmla="*/ 32 h 96"/>
                <a:gd name="T14" fmla="*/ 59 w 59"/>
                <a:gd name="T15" fmla="*/ 96 h 96"/>
                <a:gd name="T16" fmla="*/ 44 w 59"/>
                <a:gd name="T17" fmla="*/ 96 h 96"/>
                <a:gd name="T18" fmla="*/ 44 w 59"/>
                <a:gd name="T19" fmla="*/ 35 h 96"/>
                <a:gd name="T20" fmla="*/ 31 w 59"/>
                <a:gd name="T21" fmla="*/ 12 h 96"/>
                <a:gd name="T22" fmla="*/ 17 w 59"/>
                <a:gd name="T23" fmla="*/ 28 h 96"/>
                <a:gd name="T24" fmla="*/ 16 w 59"/>
                <a:gd name="T25" fmla="*/ 36 h 96"/>
                <a:gd name="T26" fmla="*/ 16 w 59"/>
                <a:gd name="T27" fmla="*/ 96 h 96"/>
                <a:gd name="T28" fmla="*/ 1 w 59"/>
                <a:gd name="T29" fmla="*/ 96 h 96"/>
                <a:gd name="T30" fmla="*/ 1 w 59"/>
                <a:gd name="T31" fmla="*/ 2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96">
                  <a:moveTo>
                    <a:pt x="1" y="26"/>
                  </a:moveTo>
                  <a:cubicBezTo>
                    <a:pt x="1" y="15"/>
                    <a:pt x="1" y="9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5"/>
                    <a:pt x="27" y="0"/>
                    <a:pt x="37" y="0"/>
                  </a:cubicBezTo>
                  <a:cubicBezTo>
                    <a:pt x="50" y="0"/>
                    <a:pt x="59" y="10"/>
                    <a:pt x="59" y="32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4"/>
                    <a:pt x="42" y="12"/>
                    <a:pt x="31" y="12"/>
                  </a:cubicBezTo>
                  <a:cubicBezTo>
                    <a:pt x="25" y="12"/>
                    <a:pt x="19" y="18"/>
                    <a:pt x="17" y="28"/>
                  </a:cubicBezTo>
                  <a:cubicBezTo>
                    <a:pt x="17" y="30"/>
                    <a:pt x="16" y="33"/>
                    <a:pt x="16" y="3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" y="96"/>
                    <a:pt x="1" y="96"/>
                    <a:pt x="1" y="96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5D4F2B6A-E9D8-401F-B633-265BB361FE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5" y="390"/>
              <a:ext cx="24" cy="42"/>
            </a:xfrm>
            <a:custGeom>
              <a:avLst/>
              <a:gdLst>
                <a:gd name="T0" fmla="*/ 56 w 57"/>
                <a:gd name="T1" fmla="*/ 75 h 98"/>
                <a:gd name="T2" fmla="*/ 57 w 57"/>
                <a:gd name="T3" fmla="*/ 96 h 98"/>
                <a:gd name="T4" fmla="*/ 43 w 57"/>
                <a:gd name="T5" fmla="*/ 96 h 98"/>
                <a:gd name="T6" fmla="*/ 42 w 57"/>
                <a:gd name="T7" fmla="*/ 86 h 98"/>
                <a:gd name="T8" fmla="*/ 42 w 57"/>
                <a:gd name="T9" fmla="*/ 86 h 98"/>
                <a:gd name="T10" fmla="*/ 23 w 57"/>
                <a:gd name="T11" fmla="*/ 98 h 98"/>
                <a:gd name="T12" fmla="*/ 0 w 57"/>
                <a:gd name="T13" fmla="*/ 71 h 98"/>
                <a:gd name="T14" fmla="*/ 41 w 57"/>
                <a:gd name="T15" fmla="*/ 36 h 98"/>
                <a:gd name="T16" fmla="*/ 41 w 57"/>
                <a:gd name="T17" fmla="*/ 33 h 98"/>
                <a:gd name="T18" fmla="*/ 26 w 57"/>
                <a:gd name="T19" fmla="*/ 12 h 98"/>
                <a:gd name="T20" fmla="*/ 10 w 57"/>
                <a:gd name="T21" fmla="*/ 17 h 98"/>
                <a:gd name="T22" fmla="*/ 7 w 57"/>
                <a:gd name="T23" fmla="*/ 6 h 98"/>
                <a:gd name="T24" fmla="*/ 29 w 57"/>
                <a:gd name="T25" fmla="*/ 0 h 98"/>
                <a:gd name="T26" fmla="*/ 56 w 57"/>
                <a:gd name="T27" fmla="*/ 34 h 98"/>
                <a:gd name="T28" fmla="*/ 56 w 57"/>
                <a:gd name="T29" fmla="*/ 75 h 98"/>
                <a:gd name="T30" fmla="*/ 41 w 57"/>
                <a:gd name="T31" fmla="*/ 47 h 98"/>
                <a:gd name="T32" fmla="*/ 15 w 57"/>
                <a:gd name="T33" fmla="*/ 69 h 98"/>
                <a:gd name="T34" fmla="*/ 27 w 57"/>
                <a:gd name="T35" fmla="*/ 86 h 98"/>
                <a:gd name="T36" fmla="*/ 41 w 57"/>
                <a:gd name="T37" fmla="*/ 72 h 98"/>
                <a:gd name="T38" fmla="*/ 41 w 57"/>
                <a:gd name="T39" fmla="*/ 66 h 98"/>
                <a:gd name="T40" fmla="*/ 41 w 57"/>
                <a:gd name="T41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8">
                  <a:moveTo>
                    <a:pt x="56" y="75"/>
                  </a:moveTo>
                  <a:cubicBezTo>
                    <a:pt x="56" y="82"/>
                    <a:pt x="56" y="90"/>
                    <a:pt x="57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38" y="93"/>
                    <a:pt x="31" y="98"/>
                    <a:pt x="23" y="98"/>
                  </a:cubicBezTo>
                  <a:cubicBezTo>
                    <a:pt x="10" y="98"/>
                    <a:pt x="0" y="87"/>
                    <a:pt x="0" y="71"/>
                  </a:cubicBezTo>
                  <a:cubicBezTo>
                    <a:pt x="0" y="47"/>
                    <a:pt x="19" y="36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21"/>
                    <a:pt x="38" y="12"/>
                    <a:pt x="26" y="12"/>
                  </a:cubicBezTo>
                  <a:cubicBezTo>
                    <a:pt x="20" y="12"/>
                    <a:pt x="14" y="14"/>
                    <a:pt x="10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9" y="0"/>
                    <a:pt x="29" y="0"/>
                  </a:cubicBezTo>
                  <a:cubicBezTo>
                    <a:pt x="48" y="0"/>
                    <a:pt x="56" y="12"/>
                    <a:pt x="56" y="34"/>
                  </a:cubicBezTo>
                  <a:lnTo>
                    <a:pt x="56" y="75"/>
                  </a:lnTo>
                  <a:close/>
                  <a:moveTo>
                    <a:pt x="41" y="47"/>
                  </a:moveTo>
                  <a:cubicBezTo>
                    <a:pt x="33" y="47"/>
                    <a:pt x="15" y="49"/>
                    <a:pt x="15" y="69"/>
                  </a:cubicBezTo>
                  <a:cubicBezTo>
                    <a:pt x="15" y="81"/>
                    <a:pt x="21" y="86"/>
                    <a:pt x="27" y="86"/>
                  </a:cubicBezTo>
                  <a:cubicBezTo>
                    <a:pt x="33" y="86"/>
                    <a:pt x="39" y="81"/>
                    <a:pt x="41" y="72"/>
                  </a:cubicBezTo>
                  <a:cubicBezTo>
                    <a:pt x="41" y="70"/>
                    <a:pt x="41" y="68"/>
                    <a:pt x="41" y="66"/>
                  </a:cubicBezTo>
                  <a:lnTo>
                    <a:pt x="41" y="47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B00D8BE0-7B16-4383-9BD6-DF6E7F5E5C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8" y="375"/>
              <a:ext cx="8" cy="56"/>
            </a:xfrm>
            <a:custGeom>
              <a:avLst/>
              <a:gdLst>
                <a:gd name="T0" fmla="*/ 18 w 18"/>
                <a:gd name="T1" fmla="*/ 10 h 129"/>
                <a:gd name="T2" fmla="*/ 8 w 18"/>
                <a:gd name="T3" fmla="*/ 20 h 129"/>
                <a:gd name="T4" fmla="*/ 0 w 18"/>
                <a:gd name="T5" fmla="*/ 10 h 129"/>
                <a:gd name="T6" fmla="*/ 9 w 18"/>
                <a:gd name="T7" fmla="*/ 0 h 129"/>
                <a:gd name="T8" fmla="*/ 18 w 18"/>
                <a:gd name="T9" fmla="*/ 10 h 129"/>
                <a:gd name="T10" fmla="*/ 1 w 18"/>
                <a:gd name="T11" fmla="*/ 129 h 129"/>
                <a:gd name="T12" fmla="*/ 1 w 18"/>
                <a:gd name="T13" fmla="*/ 34 h 129"/>
                <a:gd name="T14" fmla="*/ 16 w 18"/>
                <a:gd name="T15" fmla="*/ 34 h 129"/>
                <a:gd name="T16" fmla="*/ 16 w 18"/>
                <a:gd name="T17" fmla="*/ 129 h 129"/>
                <a:gd name="T18" fmla="*/ 1 w 18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9">
                  <a:moveTo>
                    <a:pt x="18" y="10"/>
                  </a:moveTo>
                  <a:cubicBezTo>
                    <a:pt x="18" y="16"/>
                    <a:pt x="14" y="20"/>
                    <a:pt x="8" y="20"/>
                  </a:cubicBezTo>
                  <a:cubicBezTo>
                    <a:pt x="3" y="20"/>
                    <a:pt x="0" y="16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10"/>
                  </a:cubicBezTo>
                  <a:close/>
                  <a:moveTo>
                    <a:pt x="1" y="129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129"/>
                    <a:pt x="16" y="129"/>
                    <a:pt x="16" y="129"/>
                  </a:cubicBezTo>
                  <a:lnTo>
                    <a:pt x="1" y="12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33DDB582-89B9-4C4F-BFAD-AE677C6CDA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5" y="390"/>
              <a:ext cx="16" cy="41"/>
            </a:xfrm>
            <a:custGeom>
              <a:avLst/>
              <a:gdLst>
                <a:gd name="T0" fmla="*/ 0 w 37"/>
                <a:gd name="T1" fmla="*/ 26 h 96"/>
                <a:gd name="T2" fmla="*/ 0 w 37"/>
                <a:gd name="T3" fmla="*/ 1 h 96"/>
                <a:gd name="T4" fmla="*/ 13 w 37"/>
                <a:gd name="T5" fmla="*/ 1 h 96"/>
                <a:gd name="T6" fmla="*/ 14 w 37"/>
                <a:gd name="T7" fmla="*/ 16 h 96"/>
                <a:gd name="T8" fmla="*/ 14 w 37"/>
                <a:gd name="T9" fmla="*/ 16 h 96"/>
                <a:gd name="T10" fmla="*/ 34 w 37"/>
                <a:gd name="T11" fmla="*/ 0 h 96"/>
                <a:gd name="T12" fmla="*/ 37 w 37"/>
                <a:gd name="T13" fmla="*/ 0 h 96"/>
                <a:gd name="T14" fmla="*/ 37 w 37"/>
                <a:gd name="T15" fmla="*/ 15 h 96"/>
                <a:gd name="T16" fmla="*/ 34 w 37"/>
                <a:gd name="T17" fmla="*/ 15 h 96"/>
                <a:gd name="T18" fmla="*/ 16 w 37"/>
                <a:gd name="T19" fmla="*/ 35 h 96"/>
                <a:gd name="T20" fmla="*/ 15 w 37"/>
                <a:gd name="T21" fmla="*/ 44 h 96"/>
                <a:gd name="T22" fmla="*/ 15 w 37"/>
                <a:gd name="T23" fmla="*/ 96 h 96"/>
                <a:gd name="T24" fmla="*/ 0 w 37"/>
                <a:gd name="T25" fmla="*/ 96 h 96"/>
                <a:gd name="T26" fmla="*/ 0 w 37"/>
                <a:gd name="T27" fmla="*/ 2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96">
                  <a:moveTo>
                    <a:pt x="0" y="26"/>
                  </a:moveTo>
                  <a:cubicBezTo>
                    <a:pt x="0" y="18"/>
                    <a:pt x="0" y="8"/>
                    <a:pt x="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7"/>
                    <a:pt x="25" y="0"/>
                    <a:pt x="34" y="0"/>
                  </a:cubicBezTo>
                  <a:cubicBezTo>
                    <a:pt x="35" y="0"/>
                    <a:pt x="36" y="0"/>
                    <a:pt x="37" y="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25" y="15"/>
                    <a:pt x="18" y="24"/>
                    <a:pt x="16" y="35"/>
                  </a:cubicBezTo>
                  <a:cubicBezTo>
                    <a:pt x="16" y="38"/>
                    <a:pt x="15" y="40"/>
                    <a:pt x="15" y="44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E531AAF0-D5C2-4CF5-A6D8-7C10BA729E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4" y="390"/>
              <a:ext cx="25" cy="41"/>
            </a:xfrm>
            <a:custGeom>
              <a:avLst/>
              <a:gdLst>
                <a:gd name="T0" fmla="*/ 15 w 59"/>
                <a:gd name="T1" fmla="*/ 50 h 97"/>
                <a:gd name="T2" fmla="*/ 38 w 59"/>
                <a:gd name="T3" fmla="*/ 85 h 97"/>
                <a:gd name="T4" fmla="*/ 53 w 59"/>
                <a:gd name="T5" fmla="*/ 82 h 97"/>
                <a:gd name="T6" fmla="*/ 56 w 59"/>
                <a:gd name="T7" fmla="*/ 93 h 97"/>
                <a:gd name="T8" fmla="*/ 35 w 59"/>
                <a:gd name="T9" fmla="*/ 97 h 97"/>
                <a:gd name="T10" fmla="*/ 0 w 59"/>
                <a:gd name="T11" fmla="*/ 50 h 97"/>
                <a:gd name="T12" fmla="*/ 32 w 59"/>
                <a:gd name="T13" fmla="*/ 0 h 97"/>
                <a:gd name="T14" fmla="*/ 59 w 59"/>
                <a:gd name="T15" fmla="*/ 42 h 97"/>
                <a:gd name="T16" fmla="*/ 59 w 59"/>
                <a:gd name="T17" fmla="*/ 50 h 97"/>
                <a:gd name="T18" fmla="*/ 15 w 59"/>
                <a:gd name="T19" fmla="*/ 50 h 97"/>
                <a:gd name="T20" fmla="*/ 45 w 59"/>
                <a:gd name="T21" fmla="*/ 39 h 97"/>
                <a:gd name="T22" fmla="*/ 31 w 59"/>
                <a:gd name="T23" fmla="*/ 11 h 97"/>
                <a:gd name="T24" fmla="*/ 15 w 59"/>
                <a:gd name="T25" fmla="*/ 39 h 97"/>
                <a:gd name="T26" fmla="*/ 45 w 59"/>
                <a:gd name="T27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15" y="50"/>
                  </a:moveTo>
                  <a:cubicBezTo>
                    <a:pt x="15" y="79"/>
                    <a:pt x="27" y="85"/>
                    <a:pt x="38" y="85"/>
                  </a:cubicBezTo>
                  <a:cubicBezTo>
                    <a:pt x="44" y="85"/>
                    <a:pt x="50" y="84"/>
                    <a:pt x="53" y="8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0" y="96"/>
                    <a:pt x="42" y="97"/>
                    <a:pt x="35" y="97"/>
                  </a:cubicBezTo>
                  <a:cubicBezTo>
                    <a:pt x="12" y="97"/>
                    <a:pt x="0" y="79"/>
                    <a:pt x="0" y="50"/>
                  </a:cubicBezTo>
                  <a:cubicBezTo>
                    <a:pt x="0" y="19"/>
                    <a:pt x="13" y="0"/>
                    <a:pt x="32" y="0"/>
                  </a:cubicBezTo>
                  <a:cubicBezTo>
                    <a:pt x="52" y="0"/>
                    <a:pt x="59" y="20"/>
                    <a:pt x="59" y="42"/>
                  </a:cubicBezTo>
                  <a:cubicBezTo>
                    <a:pt x="59" y="45"/>
                    <a:pt x="59" y="48"/>
                    <a:pt x="59" y="50"/>
                  </a:cubicBezTo>
                  <a:lnTo>
                    <a:pt x="15" y="50"/>
                  </a:lnTo>
                  <a:close/>
                  <a:moveTo>
                    <a:pt x="45" y="39"/>
                  </a:moveTo>
                  <a:cubicBezTo>
                    <a:pt x="45" y="20"/>
                    <a:pt x="38" y="11"/>
                    <a:pt x="31" y="11"/>
                  </a:cubicBezTo>
                  <a:cubicBezTo>
                    <a:pt x="21" y="11"/>
                    <a:pt x="16" y="26"/>
                    <a:pt x="15" y="39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C34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08BA9D8E-3A85-4D5E-ADEE-0CB9B350C0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" y="208"/>
              <a:ext cx="294" cy="294"/>
            </a:xfrm>
            <a:custGeom>
              <a:avLst/>
              <a:gdLst>
                <a:gd name="T0" fmla="*/ 627 w 685"/>
                <a:gd name="T1" fmla="*/ 306 h 685"/>
                <a:gd name="T2" fmla="*/ 382 w 685"/>
                <a:gd name="T3" fmla="*/ 40 h 685"/>
                <a:gd name="T4" fmla="*/ 304 w 685"/>
                <a:gd name="T5" fmla="*/ 27 h 685"/>
                <a:gd name="T6" fmla="*/ 40 w 685"/>
                <a:gd name="T7" fmla="*/ 0 h 685"/>
                <a:gd name="T8" fmla="*/ 40 w 685"/>
                <a:gd name="T9" fmla="*/ 80 h 685"/>
                <a:gd name="T10" fmla="*/ 306 w 685"/>
                <a:gd name="T11" fmla="*/ 325 h 685"/>
                <a:gd name="T12" fmla="*/ 306 w 685"/>
                <a:gd name="T13" fmla="*/ 359 h 685"/>
                <a:gd name="T14" fmla="*/ 40 w 685"/>
                <a:gd name="T15" fmla="*/ 605 h 685"/>
                <a:gd name="T16" fmla="*/ 40 w 685"/>
                <a:gd name="T17" fmla="*/ 685 h 685"/>
                <a:gd name="T18" fmla="*/ 304 w 685"/>
                <a:gd name="T19" fmla="*/ 658 h 685"/>
                <a:gd name="T20" fmla="*/ 382 w 685"/>
                <a:gd name="T21" fmla="*/ 645 h 685"/>
                <a:gd name="T22" fmla="*/ 627 w 685"/>
                <a:gd name="T23" fmla="*/ 378 h 685"/>
                <a:gd name="T24" fmla="*/ 685 w 685"/>
                <a:gd name="T25" fmla="*/ 342 h 685"/>
                <a:gd name="T26" fmla="*/ 342 w 685"/>
                <a:gd name="T27" fmla="*/ 13 h 685"/>
                <a:gd name="T28" fmla="*/ 368 w 685"/>
                <a:gd name="T29" fmla="*/ 47 h 685"/>
                <a:gd name="T30" fmla="*/ 342 w 685"/>
                <a:gd name="T31" fmla="*/ 67 h 685"/>
                <a:gd name="T32" fmla="*/ 315 w 685"/>
                <a:gd name="T33" fmla="*/ 40 h 685"/>
                <a:gd name="T34" fmla="*/ 342 w 685"/>
                <a:gd name="T35" fmla="*/ 13 h 685"/>
                <a:gd name="T36" fmla="*/ 40 w 685"/>
                <a:gd name="T37" fmla="*/ 67 h 685"/>
                <a:gd name="T38" fmla="*/ 40 w 685"/>
                <a:gd name="T39" fmla="*/ 13 h 685"/>
                <a:gd name="T40" fmla="*/ 66 w 685"/>
                <a:gd name="T41" fmla="*/ 40 h 685"/>
                <a:gd name="T42" fmla="*/ 315 w 685"/>
                <a:gd name="T43" fmla="*/ 342 h 685"/>
                <a:gd name="T44" fmla="*/ 335 w 685"/>
                <a:gd name="T45" fmla="*/ 316 h 685"/>
                <a:gd name="T46" fmla="*/ 369 w 685"/>
                <a:gd name="T47" fmla="*/ 342 h 685"/>
                <a:gd name="T48" fmla="*/ 335 w 685"/>
                <a:gd name="T49" fmla="*/ 368 h 685"/>
                <a:gd name="T50" fmla="*/ 315 w 685"/>
                <a:gd name="T51" fmla="*/ 342 h 685"/>
                <a:gd name="T52" fmla="*/ 13 w 685"/>
                <a:gd name="T53" fmla="*/ 645 h 685"/>
                <a:gd name="T54" fmla="*/ 47 w 685"/>
                <a:gd name="T55" fmla="*/ 619 h 685"/>
                <a:gd name="T56" fmla="*/ 63 w 685"/>
                <a:gd name="T57" fmla="*/ 658 h 685"/>
                <a:gd name="T58" fmla="*/ 369 w 685"/>
                <a:gd name="T59" fmla="*/ 645 h 685"/>
                <a:gd name="T60" fmla="*/ 319 w 685"/>
                <a:gd name="T61" fmla="*/ 658 h 685"/>
                <a:gd name="T62" fmla="*/ 319 w 685"/>
                <a:gd name="T63" fmla="*/ 631 h 685"/>
                <a:gd name="T64" fmla="*/ 349 w 685"/>
                <a:gd name="T65" fmla="*/ 619 h 685"/>
                <a:gd name="T66" fmla="*/ 369 w 685"/>
                <a:gd name="T67" fmla="*/ 645 h 685"/>
                <a:gd name="T68" fmla="*/ 342 w 685"/>
                <a:gd name="T69" fmla="*/ 605 h 685"/>
                <a:gd name="T70" fmla="*/ 77 w 685"/>
                <a:gd name="T71" fmla="*/ 631 h 685"/>
                <a:gd name="T72" fmla="*/ 325 w 685"/>
                <a:gd name="T73" fmla="*/ 378 h 685"/>
                <a:gd name="T74" fmla="*/ 382 w 685"/>
                <a:gd name="T75" fmla="*/ 342 h 685"/>
                <a:gd name="T76" fmla="*/ 325 w 685"/>
                <a:gd name="T77" fmla="*/ 306 h 685"/>
                <a:gd name="T78" fmla="*/ 77 w 685"/>
                <a:gd name="T79" fmla="*/ 53 h 685"/>
                <a:gd name="T80" fmla="*/ 342 w 685"/>
                <a:gd name="T81" fmla="*/ 80 h 685"/>
                <a:gd name="T82" fmla="*/ 608 w 685"/>
                <a:gd name="T83" fmla="*/ 325 h 685"/>
                <a:gd name="T84" fmla="*/ 608 w 685"/>
                <a:gd name="T85" fmla="*/ 359 h 685"/>
                <a:gd name="T86" fmla="*/ 645 w 685"/>
                <a:gd name="T87" fmla="*/ 369 h 685"/>
                <a:gd name="T88" fmla="*/ 619 w 685"/>
                <a:gd name="T89" fmla="*/ 349 h 685"/>
                <a:gd name="T90" fmla="*/ 619 w 685"/>
                <a:gd name="T91" fmla="*/ 335 h 685"/>
                <a:gd name="T92" fmla="*/ 645 w 685"/>
                <a:gd name="T93" fmla="*/ 316 h 685"/>
                <a:gd name="T94" fmla="*/ 645 w 685"/>
                <a:gd name="T95" fmla="*/ 369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5" h="685">
                  <a:moveTo>
                    <a:pt x="645" y="302"/>
                  </a:moveTo>
                  <a:cubicBezTo>
                    <a:pt x="638" y="302"/>
                    <a:pt x="632" y="304"/>
                    <a:pt x="627" y="306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81" y="52"/>
                    <a:pt x="382" y="46"/>
                    <a:pt x="382" y="40"/>
                  </a:cubicBezTo>
                  <a:cubicBezTo>
                    <a:pt x="382" y="18"/>
                    <a:pt x="364" y="0"/>
                    <a:pt x="342" y="0"/>
                  </a:cubicBezTo>
                  <a:cubicBezTo>
                    <a:pt x="325" y="0"/>
                    <a:pt x="310" y="11"/>
                    <a:pt x="304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2" y="11"/>
                    <a:pt x="57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46" y="80"/>
                    <a:pt x="52" y="78"/>
                    <a:pt x="57" y="76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4" y="330"/>
                    <a:pt x="302" y="336"/>
                    <a:pt x="302" y="342"/>
                  </a:cubicBezTo>
                  <a:cubicBezTo>
                    <a:pt x="302" y="348"/>
                    <a:pt x="304" y="354"/>
                    <a:pt x="306" y="359"/>
                  </a:cubicBezTo>
                  <a:cubicBezTo>
                    <a:pt x="57" y="608"/>
                    <a:pt x="57" y="608"/>
                    <a:pt x="57" y="608"/>
                  </a:cubicBezTo>
                  <a:cubicBezTo>
                    <a:pt x="52" y="606"/>
                    <a:pt x="46" y="605"/>
                    <a:pt x="40" y="605"/>
                  </a:cubicBezTo>
                  <a:cubicBezTo>
                    <a:pt x="18" y="605"/>
                    <a:pt x="0" y="623"/>
                    <a:pt x="0" y="645"/>
                  </a:cubicBezTo>
                  <a:cubicBezTo>
                    <a:pt x="0" y="667"/>
                    <a:pt x="18" y="685"/>
                    <a:pt x="40" y="685"/>
                  </a:cubicBezTo>
                  <a:cubicBezTo>
                    <a:pt x="57" y="685"/>
                    <a:pt x="72" y="673"/>
                    <a:pt x="77" y="658"/>
                  </a:cubicBezTo>
                  <a:cubicBezTo>
                    <a:pt x="304" y="658"/>
                    <a:pt x="304" y="658"/>
                    <a:pt x="304" y="658"/>
                  </a:cubicBezTo>
                  <a:cubicBezTo>
                    <a:pt x="310" y="673"/>
                    <a:pt x="325" y="685"/>
                    <a:pt x="342" y="685"/>
                  </a:cubicBezTo>
                  <a:cubicBezTo>
                    <a:pt x="364" y="685"/>
                    <a:pt x="382" y="667"/>
                    <a:pt x="382" y="645"/>
                  </a:cubicBezTo>
                  <a:cubicBezTo>
                    <a:pt x="382" y="638"/>
                    <a:pt x="381" y="633"/>
                    <a:pt x="378" y="627"/>
                  </a:cubicBezTo>
                  <a:cubicBezTo>
                    <a:pt x="627" y="378"/>
                    <a:pt x="627" y="378"/>
                    <a:pt x="627" y="378"/>
                  </a:cubicBezTo>
                  <a:cubicBezTo>
                    <a:pt x="632" y="381"/>
                    <a:pt x="638" y="382"/>
                    <a:pt x="645" y="382"/>
                  </a:cubicBezTo>
                  <a:cubicBezTo>
                    <a:pt x="667" y="382"/>
                    <a:pt x="685" y="364"/>
                    <a:pt x="685" y="342"/>
                  </a:cubicBezTo>
                  <a:cubicBezTo>
                    <a:pt x="685" y="320"/>
                    <a:pt x="667" y="302"/>
                    <a:pt x="645" y="302"/>
                  </a:cubicBezTo>
                  <a:close/>
                  <a:moveTo>
                    <a:pt x="342" y="13"/>
                  </a:moveTo>
                  <a:cubicBezTo>
                    <a:pt x="357" y="13"/>
                    <a:pt x="369" y="25"/>
                    <a:pt x="369" y="40"/>
                  </a:cubicBezTo>
                  <a:cubicBezTo>
                    <a:pt x="369" y="42"/>
                    <a:pt x="368" y="45"/>
                    <a:pt x="368" y="47"/>
                  </a:cubicBezTo>
                  <a:cubicBezTo>
                    <a:pt x="365" y="56"/>
                    <a:pt x="358" y="63"/>
                    <a:pt x="349" y="66"/>
                  </a:cubicBezTo>
                  <a:cubicBezTo>
                    <a:pt x="347" y="66"/>
                    <a:pt x="345" y="67"/>
                    <a:pt x="342" y="67"/>
                  </a:cubicBezTo>
                  <a:cubicBezTo>
                    <a:pt x="332" y="67"/>
                    <a:pt x="324" y="61"/>
                    <a:pt x="319" y="53"/>
                  </a:cubicBezTo>
                  <a:cubicBezTo>
                    <a:pt x="317" y="49"/>
                    <a:pt x="315" y="45"/>
                    <a:pt x="315" y="40"/>
                  </a:cubicBezTo>
                  <a:cubicBezTo>
                    <a:pt x="315" y="35"/>
                    <a:pt x="317" y="30"/>
                    <a:pt x="319" y="27"/>
                  </a:cubicBezTo>
                  <a:cubicBezTo>
                    <a:pt x="324" y="19"/>
                    <a:pt x="332" y="13"/>
                    <a:pt x="342" y="13"/>
                  </a:cubicBezTo>
                  <a:close/>
                  <a:moveTo>
                    <a:pt x="47" y="66"/>
                  </a:moveTo>
                  <a:cubicBezTo>
                    <a:pt x="44" y="66"/>
                    <a:pt x="42" y="67"/>
                    <a:pt x="40" y="67"/>
                  </a:cubicBezTo>
                  <a:cubicBezTo>
                    <a:pt x="25" y="67"/>
                    <a:pt x="13" y="55"/>
                    <a:pt x="13" y="40"/>
                  </a:cubicBezTo>
                  <a:cubicBezTo>
                    <a:pt x="13" y="25"/>
                    <a:pt x="25" y="13"/>
                    <a:pt x="40" y="13"/>
                  </a:cubicBezTo>
                  <a:cubicBezTo>
                    <a:pt x="50" y="13"/>
                    <a:pt x="58" y="19"/>
                    <a:pt x="63" y="27"/>
                  </a:cubicBezTo>
                  <a:cubicBezTo>
                    <a:pt x="65" y="30"/>
                    <a:pt x="66" y="35"/>
                    <a:pt x="66" y="40"/>
                  </a:cubicBezTo>
                  <a:cubicBezTo>
                    <a:pt x="66" y="52"/>
                    <a:pt x="58" y="63"/>
                    <a:pt x="47" y="66"/>
                  </a:cubicBezTo>
                  <a:close/>
                  <a:moveTo>
                    <a:pt x="315" y="342"/>
                  </a:moveTo>
                  <a:cubicBezTo>
                    <a:pt x="315" y="340"/>
                    <a:pt x="316" y="338"/>
                    <a:pt x="316" y="335"/>
                  </a:cubicBezTo>
                  <a:cubicBezTo>
                    <a:pt x="319" y="326"/>
                    <a:pt x="326" y="319"/>
                    <a:pt x="335" y="316"/>
                  </a:cubicBezTo>
                  <a:cubicBezTo>
                    <a:pt x="337" y="316"/>
                    <a:pt x="340" y="316"/>
                    <a:pt x="342" y="316"/>
                  </a:cubicBezTo>
                  <a:cubicBezTo>
                    <a:pt x="357" y="316"/>
                    <a:pt x="369" y="328"/>
                    <a:pt x="369" y="342"/>
                  </a:cubicBezTo>
                  <a:cubicBezTo>
                    <a:pt x="369" y="357"/>
                    <a:pt x="357" y="369"/>
                    <a:pt x="342" y="369"/>
                  </a:cubicBezTo>
                  <a:cubicBezTo>
                    <a:pt x="340" y="369"/>
                    <a:pt x="337" y="369"/>
                    <a:pt x="335" y="368"/>
                  </a:cubicBezTo>
                  <a:cubicBezTo>
                    <a:pt x="326" y="365"/>
                    <a:pt x="319" y="358"/>
                    <a:pt x="316" y="349"/>
                  </a:cubicBezTo>
                  <a:cubicBezTo>
                    <a:pt x="316" y="347"/>
                    <a:pt x="315" y="345"/>
                    <a:pt x="315" y="342"/>
                  </a:cubicBezTo>
                  <a:close/>
                  <a:moveTo>
                    <a:pt x="40" y="671"/>
                  </a:moveTo>
                  <a:cubicBezTo>
                    <a:pt x="25" y="671"/>
                    <a:pt x="13" y="659"/>
                    <a:pt x="13" y="645"/>
                  </a:cubicBezTo>
                  <a:cubicBezTo>
                    <a:pt x="13" y="630"/>
                    <a:pt x="25" y="618"/>
                    <a:pt x="40" y="618"/>
                  </a:cubicBezTo>
                  <a:cubicBezTo>
                    <a:pt x="42" y="618"/>
                    <a:pt x="44" y="618"/>
                    <a:pt x="47" y="619"/>
                  </a:cubicBezTo>
                  <a:cubicBezTo>
                    <a:pt x="58" y="622"/>
                    <a:pt x="66" y="632"/>
                    <a:pt x="66" y="645"/>
                  </a:cubicBezTo>
                  <a:cubicBezTo>
                    <a:pt x="66" y="649"/>
                    <a:pt x="65" y="654"/>
                    <a:pt x="63" y="658"/>
                  </a:cubicBezTo>
                  <a:cubicBezTo>
                    <a:pt x="58" y="666"/>
                    <a:pt x="50" y="671"/>
                    <a:pt x="40" y="671"/>
                  </a:cubicBezTo>
                  <a:close/>
                  <a:moveTo>
                    <a:pt x="369" y="645"/>
                  </a:moveTo>
                  <a:cubicBezTo>
                    <a:pt x="369" y="659"/>
                    <a:pt x="357" y="671"/>
                    <a:pt x="342" y="671"/>
                  </a:cubicBezTo>
                  <a:cubicBezTo>
                    <a:pt x="332" y="671"/>
                    <a:pt x="324" y="666"/>
                    <a:pt x="319" y="658"/>
                  </a:cubicBezTo>
                  <a:cubicBezTo>
                    <a:pt x="317" y="654"/>
                    <a:pt x="315" y="649"/>
                    <a:pt x="315" y="645"/>
                  </a:cubicBezTo>
                  <a:cubicBezTo>
                    <a:pt x="315" y="640"/>
                    <a:pt x="317" y="635"/>
                    <a:pt x="319" y="631"/>
                  </a:cubicBezTo>
                  <a:cubicBezTo>
                    <a:pt x="324" y="623"/>
                    <a:pt x="332" y="618"/>
                    <a:pt x="342" y="618"/>
                  </a:cubicBezTo>
                  <a:cubicBezTo>
                    <a:pt x="345" y="618"/>
                    <a:pt x="347" y="618"/>
                    <a:pt x="349" y="619"/>
                  </a:cubicBezTo>
                  <a:cubicBezTo>
                    <a:pt x="358" y="621"/>
                    <a:pt x="365" y="629"/>
                    <a:pt x="368" y="638"/>
                  </a:cubicBezTo>
                  <a:cubicBezTo>
                    <a:pt x="368" y="640"/>
                    <a:pt x="369" y="642"/>
                    <a:pt x="369" y="645"/>
                  </a:cubicBezTo>
                  <a:close/>
                  <a:moveTo>
                    <a:pt x="359" y="608"/>
                  </a:moveTo>
                  <a:cubicBezTo>
                    <a:pt x="354" y="606"/>
                    <a:pt x="348" y="605"/>
                    <a:pt x="342" y="605"/>
                  </a:cubicBezTo>
                  <a:cubicBezTo>
                    <a:pt x="325" y="605"/>
                    <a:pt x="310" y="616"/>
                    <a:pt x="304" y="631"/>
                  </a:cubicBezTo>
                  <a:cubicBezTo>
                    <a:pt x="77" y="631"/>
                    <a:pt x="77" y="631"/>
                    <a:pt x="77" y="631"/>
                  </a:cubicBezTo>
                  <a:cubicBezTo>
                    <a:pt x="77" y="630"/>
                    <a:pt x="76" y="629"/>
                    <a:pt x="76" y="627"/>
                  </a:cubicBezTo>
                  <a:cubicBezTo>
                    <a:pt x="325" y="378"/>
                    <a:pt x="325" y="378"/>
                    <a:pt x="325" y="378"/>
                  </a:cubicBezTo>
                  <a:cubicBezTo>
                    <a:pt x="330" y="381"/>
                    <a:pt x="336" y="382"/>
                    <a:pt x="342" y="382"/>
                  </a:cubicBezTo>
                  <a:cubicBezTo>
                    <a:pt x="364" y="382"/>
                    <a:pt x="382" y="364"/>
                    <a:pt x="382" y="342"/>
                  </a:cubicBezTo>
                  <a:cubicBezTo>
                    <a:pt x="382" y="320"/>
                    <a:pt x="364" y="302"/>
                    <a:pt x="342" y="302"/>
                  </a:cubicBezTo>
                  <a:cubicBezTo>
                    <a:pt x="336" y="302"/>
                    <a:pt x="330" y="304"/>
                    <a:pt x="325" y="306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56"/>
                    <a:pt x="77" y="55"/>
                    <a:pt x="77" y="53"/>
                  </a:cubicBezTo>
                  <a:cubicBezTo>
                    <a:pt x="304" y="53"/>
                    <a:pt x="304" y="53"/>
                    <a:pt x="304" y="53"/>
                  </a:cubicBezTo>
                  <a:cubicBezTo>
                    <a:pt x="310" y="69"/>
                    <a:pt x="325" y="80"/>
                    <a:pt x="342" y="80"/>
                  </a:cubicBezTo>
                  <a:cubicBezTo>
                    <a:pt x="348" y="80"/>
                    <a:pt x="354" y="78"/>
                    <a:pt x="359" y="76"/>
                  </a:cubicBezTo>
                  <a:cubicBezTo>
                    <a:pt x="608" y="325"/>
                    <a:pt x="608" y="325"/>
                    <a:pt x="608" y="325"/>
                  </a:cubicBezTo>
                  <a:cubicBezTo>
                    <a:pt x="606" y="330"/>
                    <a:pt x="605" y="336"/>
                    <a:pt x="605" y="342"/>
                  </a:cubicBezTo>
                  <a:cubicBezTo>
                    <a:pt x="605" y="348"/>
                    <a:pt x="606" y="354"/>
                    <a:pt x="608" y="359"/>
                  </a:cubicBezTo>
                  <a:lnTo>
                    <a:pt x="359" y="608"/>
                  </a:lnTo>
                  <a:close/>
                  <a:moveTo>
                    <a:pt x="645" y="369"/>
                  </a:moveTo>
                  <a:cubicBezTo>
                    <a:pt x="642" y="369"/>
                    <a:pt x="640" y="369"/>
                    <a:pt x="638" y="368"/>
                  </a:cubicBezTo>
                  <a:cubicBezTo>
                    <a:pt x="628" y="365"/>
                    <a:pt x="621" y="358"/>
                    <a:pt x="619" y="349"/>
                  </a:cubicBezTo>
                  <a:cubicBezTo>
                    <a:pt x="618" y="347"/>
                    <a:pt x="618" y="345"/>
                    <a:pt x="618" y="342"/>
                  </a:cubicBezTo>
                  <a:cubicBezTo>
                    <a:pt x="618" y="340"/>
                    <a:pt x="618" y="338"/>
                    <a:pt x="619" y="335"/>
                  </a:cubicBezTo>
                  <a:cubicBezTo>
                    <a:pt x="621" y="326"/>
                    <a:pt x="628" y="319"/>
                    <a:pt x="638" y="316"/>
                  </a:cubicBezTo>
                  <a:cubicBezTo>
                    <a:pt x="640" y="316"/>
                    <a:pt x="642" y="316"/>
                    <a:pt x="645" y="316"/>
                  </a:cubicBezTo>
                  <a:cubicBezTo>
                    <a:pt x="659" y="316"/>
                    <a:pt x="671" y="328"/>
                    <a:pt x="671" y="342"/>
                  </a:cubicBezTo>
                  <a:cubicBezTo>
                    <a:pt x="671" y="357"/>
                    <a:pt x="659" y="369"/>
                    <a:pt x="645" y="3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040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7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 / Leadership Accelerator Graphics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3589" y="1323975"/>
            <a:ext cx="3897246" cy="3891104"/>
            <a:chOff x="3850725" y="1521042"/>
            <a:chExt cx="4490547" cy="448347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2B3808B-1060-3F41-8A9F-C1483AAAB757}"/>
                </a:ext>
              </a:extLst>
            </p:cNvPr>
            <p:cNvSpPr/>
            <p:nvPr/>
          </p:nvSpPr>
          <p:spPr>
            <a:xfrm>
              <a:off x="3850725" y="1521042"/>
              <a:ext cx="4490547" cy="4483470"/>
            </a:xfrm>
            <a:prstGeom prst="blockArc">
              <a:avLst>
                <a:gd name="adj1" fmla="val 10840331"/>
                <a:gd name="adj2" fmla="val 19197674"/>
                <a:gd name="adj3" fmla="val 1959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E61AA96-9FBF-F04D-BEA8-B64A3BED7DF9}"/>
                </a:ext>
              </a:extLst>
            </p:cNvPr>
            <p:cNvSpPr/>
            <p:nvPr/>
          </p:nvSpPr>
          <p:spPr>
            <a:xfrm>
              <a:off x="4052550" y="2566682"/>
              <a:ext cx="782953" cy="1189714"/>
            </a:xfrm>
            <a:custGeom>
              <a:avLst/>
              <a:gdLst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966" h="1200371">
                  <a:moveTo>
                    <a:pt x="501465" y="1200371"/>
                  </a:moveTo>
                  <a:cubicBezTo>
                    <a:pt x="509702" y="848498"/>
                    <a:pt x="602673" y="602539"/>
                    <a:pt x="790966" y="293032"/>
                  </a:cubicBezTo>
                  <a:lnTo>
                    <a:pt x="388489" y="0"/>
                  </a:lnTo>
                  <a:cubicBezTo>
                    <a:pt x="114286" y="396593"/>
                    <a:pt x="-4573" y="839082"/>
                    <a:pt x="134" y="1200371"/>
                  </a:cubicBezTo>
                  <a:lnTo>
                    <a:pt x="501465" y="12003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68F0368-2CE7-1D44-A60D-7D9A25394530}"/>
                </a:ext>
              </a:extLst>
            </p:cNvPr>
            <p:cNvSpPr/>
            <p:nvPr/>
          </p:nvSpPr>
          <p:spPr>
            <a:xfrm rot="2176128">
              <a:off x="4730025" y="1699406"/>
              <a:ext cx="782953" cy="1189714"/>
            </a:xfrm>
            <a:custGeom>
              <a:avLst/>
              <a:gdLst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966" h="1200371">
                  <a:moveTo>
                    <a:pt x="501465" y="1200371"/>
                  </a:moveTo>
                  <a:cubicBezTo>
                    <a:pt x="509702" y="848498"/>
                    <a:pt x="602673" y="602539"/>
                    <a:pt x="790966" y="293032"/>
                  </a:cubicBezTo>
                  <a:lnTo>
                    <a:pt x="388489" y="0"/>
                  </a:lnTo>
                  <a:cubicBezTo>
                    <a:pt x="114286" y="396593"/>
                    <a:pt x="-4573" y="839082"/>
                    <a:pt x="134" y="1200371"/>
                  </a:cubicBezTo>
                  <a:lnTo>
                    <a:pt x="501465" y="120037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1AC06C-4372-6549-883E-87C902B8EC7C}"/>
                </a:ext>
              </a:extLst>
            </p:cNvPr>
            <p:cNvSpPr/>
            <p:nvPr/>
          </p:nvSpPr>
          <p:spPr>
            <a:xfrm rot="4326650">
              <a:off x="5784807" y="1398983"/>
              <a:ext cx="783944" cy="1188211"/>
            </a:xfrm>
            <a:custGeom>
              <a:avLst/>
              <a:gdLst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966" h="1200371">
                  <a:moveTo>
                    <a:pt x="501465" y="1200371"/>
                  </a:moveTo>
                  <a:cubicBezTo>
                    <a:pt x="509702" y="848498"/>
                    <a:pt x="602673" y="602539"/>
                    <a:pt x="790966" y="293032"/>
                  </a:cubicBezTo>
                  <a:lnTo>
                    <a:pt x="388489" y="0"/>
                  </a:lnTo>
                  <a:cubicBezTo>
                    <a:pt x="114286" y="396593"/>
                    <a:pt x="-4573" y="839082"/>
                    <a:pt x="134" y="1200371"/>
                  </a:cubicBezTo>
                  <a:lnTo>
                    <a:pt x="501465" y="12003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5EB6F91-A5F7-0347-94B1-07FE3CC90111}"/>
                </a:ext>
              </a:extLst>
            </p:cNvPr>
            <p:cNvSpPr/>
            <p:nvPr/>
          </p:nvSpPr>
          <p:spPr>
            <a:xfrm flipH="1">
              <a:off x="7387112" y="2566682"/>
              <a:ext cx="782953" cy="1189714"/>
            </a:xfrm>
            <a:custGeom>
              <a:avLst/>
              <a:gdLst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966" h="1200371">
                  <a:moveTo>
                    <a:pt x="501465" y="1200371"/>
                  </a:moveTo>
                  <a:cubicBezTo>
                    <a:pt x="509702" y="848498"/>
                    <a:pt x="602673" y="602539"/>
                    <a:pt x="790966" y="293032"/>
                  </a:cubicBezTo>
                  <a:lnTo>
                    <a:pt x="388489" y="0"/>
                  </a:lnTo>
                  <a:cubicBezTo>
                    <a:pt x="114286" y="396593"/>
                    <a:pt x="-4573" y="839082"/>
                    <a:pt x="134" y="1200371"/>
                  </a:cubicBezTo>
                  <a:lnTo>
                    <a:pt x="501465" y="120037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74C4E60-2C10-224B-A216-C8217EDE09F9}"/>
                </a:ext>
              </a:extLst>
            </p:cNvPr>
            <p:cNvSpPr/>
            <p:nvPr/>
          </p:nvSpPr>
          <p:spPr>
            <a:xfrm rot="19423872" flipH="1">
              <a:off x="6715618" y="1699406"/>
              <a:ext cx="782953" cy="1189714"/>
            </a:xfrm>
            <a:custGeom>
              <a:avLst/>
              <a:gdLst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331 w 790832"/>
                <a:gd name="connsiteY0" fmla="*/ 1200371 h 1200371"/>
                <a:gd name="connsiteX1" fmla="*/ 790832 w 790832"/>
                <a:gd name="connsiteY1" fmla="*/ 293032 h 1200371"/>
                <a:gd name="connsiteX2" fmla="*/ 388355 w 790832"/>
                <a:gd name="connsiteY2" fmla="*/ 0 h 1200371"/>
                <a:gd name="connsiteX3" fmla="*/ 0 w 790832"/>
                <a:gd name="connsiteY3" fmla="*/ 1200371 h 1200371"/>
                <a:gd name="connsiteX4" fmla="*/ 501331 w 790832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  <a:gd name="connsiteX0" fmla="*/ 501465 w 790966"/>
                <a:gd name="connsiteY0" fmla="*/ 1200371 h 1200371"/>
                <a:gd name="connsiteX1" fmla="*/ 790966 w 790966"/>
                <a:gd name="connsiteY1" fmla="*/ 293032 h 1200371"/>
                <a:gd name="connsiteX2" fmla="*/ 388489 w 790966"/>
                <a:gd name="connsiteY2" fmla="*/ 0 h 1200371"/>
                <a:gd name="connsiteX3" fmla="*/ 134 w 790966"/>
                <a:gd name="connsiteY3" fmla="*/ 1200371 h 1200371"/>
                <a:gd name="connsiteX4" fmla="*/ 501465 w 790966"/>
                <a:gd name="connsiteY4" fmla="*/ 1200371 h 120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966" h="1200371">
                  <a:moveTo>
                    <a:pt x="501465" y="1200371"/>
                  </a:moveTo>
                  <a:cubicBezTo>
                    <a:pt x="509702" y="848498"/>
                    <a:pt x="602673" y="602539"/>
                    <a:pt x="790966" y="293032"/>
                  </a:cubicBezTo>
                  <a:lnTo>
                    <a:pt x="388489" y="0"/>
                  </a:lnTo>
                  <a:cubicBezTo>
                    <a:pt x="114286" y="396593"/>
                    <a:pt x="-4573" y="839082"/>
                    <a:pt x="134" y="1200371"/>
                  </a:cubicBezTo>
                  <a:lnTo>
                    <a:pt x="501465" y="120037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Isosceles Triangle 17">
              <a:extLst>
                <a:ext uri="{FF2B5EF4-FFF2-40B4-BE49-F238E27FC236}">
                  <a16:creationId xmlns:a16="http://schemas.microsoft.com/office/drawing/2014/main" id="{11505B41-4FD1-BD4D-B768-19B5E1480B6F}"/>
                </a:ext>
              </a:extLst>
            </p:cNvPr>
            <p:cNvSpPr/>
            <p:nvPr/>
          </p:nvSpPr>
          <p:spPr>
            <a:xfrm rot="8720451">
              <a:off x="7693360" y="2289299"/>
              <a:ext cx="213836" cy="197934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46"/>
                </a:spcBef>
              </a:pPr>
              <a:endParaRPr lang="en-US" sz="1100" b="1" dirty="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3E780AD-7431-EA44-9591-CACBB51B150E}"/>
                </a:ext>
              </a:extLst>
            </p:cNvPr>
            <p:cNvGrpSpPr/>
            <p:nvPr/>
          </p:nvGrpSpPr>
          <p:grpSpPr>
            <a:xfrm rot="3300988">
              <a:off x="6488425" y="2191888"/>
              <a:ext cx="262178" cy="1834718"/>
              <a:chOff x="1710482" y="664061"/>
              <a:chExt cx="288032" cy="2018194"/>
            </a:xfrm>
            <a:solidFill>
              <a:schemeClr val="tx2">
                <a:lumMod val="75000"/>
              </a:schemeClr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157180-5CE5-534C-B021-0EFEE638A063}"/>
                  </a:ext>
                </a:extLst>
              </p:cNvPr>
              <p:cNvSpPr/>
              <p:nvPr/>
            </p:nvSpPr>
            <p:spPr>
              <a:xfrm>
                <a:off x="1710482" y="2394223"/>
                <a:ext cx="288032" cy="28803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546"/>
                  </a:spcBef>
                </a:pPr>
                <a:endParaRPr lang="en-US" sz="1100" b="1" dirty="0"/>
              </a:p>
            </p:txBody>
          </p:sp>
          <p:sp>
            <p:nvSpPr>
              <p:cNvPr id="14" name="Isosceles Triangle 21">
                <a:extLst>
                  <a:ext uri="{FF2B5EF4-FFF2-40B4-BE49-F238E27FC236}">
                    <a16:creationId xmlns:a16="http://schemas.microsoft.com/office/drawing/2014/main" id="{99BEDEAF-FA1E-4A4A-A33F-1B813D2849B8}"/>
                  </a:ext>
                </a:extLst>
              </p:cNvPr>
              <p:cNvSpPr/>
              <p:nvPr/>
            </p:nvSpPr>
            <p:spPr>
              <a:xfrm>
                <a:off x="1763968" y="664061"/>
                <a:ext cx="169212" cy="1801723"/>
              </a:xfrm>
              <a:prstGeom prst="triangl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24" tIns="45662" rIns="91324" bIns="4566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546"/>
                  </a:spcBef>
                </a:pPr>
                <a:endParaRPr lang="en-US" sz="1100" b="1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7C0C03D-D61F-6E41-B4B8-8D93E5B011D5}"/>
              </a:ext>
            </a:extLst>
          </p:cNvPr>
          <p:cNvSpPr txBox="1"/>
          <p:nvPr/>
        </p:nvSpPr>
        <p:spPr>
          <a:xfrm rot="1827056">
            <a:off x="2381366" y="1498348"/>
            <a:ext cx="1903611" cy="385425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100" spc="237" dirty="0"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5EEA0F-2574-284A-82A0-B4DC93334F52}"/>
              </a:ext>
            </a:extLst>
          </p:cNvPr>
          <p:cNvSpPr txBox="1"/>
          <p:nvPr/>
        </p:nvSpPr>
        <p:spPr>
          <a:xfrm>
            <a:off x="584459" y="5797134"/>
            <a:ext cx="2473309" cy="638085"/>
          </a:xfrm>
          <a:prstGeom prst="rect">
            <a:avLst/>
          </a:prstGeom>
          <a:noFill/>
        </p:spPr>
        <p:txBody>
          <a:bodyPr wrap="square" lIns="83274" tIns="41637" rIns="83274" bIns="41637" rtlCol="0">
            <a:spAutoFit/>
          </a:bodyPr>
          <a:lstStyle/>
          <a:p>
            <a:pPr algn="ctr" defTabSz="914400"/>
            <a:r>
              <a:rPr lang="en-US" sz="1800" b="1" spc="300" dirty="0">
                <a:solidFill>
                  <a:srgbClr val="C34F3B"/>
                </a:solidFill>
                <a:latin typeface="Arial Narrow" panose="020B0606020202030204" pitchFamily="34" charset="0"/>
              </a:rPr>
              <a:t>LEADER ACCELERATOR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B79693-3B95-EA40-B633-D5C267B09943}"/>
              </a:ext>
            </a:extLst>
          </p:cNvPr>
          <p:cNvSpPr txBox="1"/>
          <p:nvPr/>
        </p:nvSpPr>
        <p:spPr>
          <a:xfrm>
            <a:off x="3793185" y="5790839"/>
            <a:ext cx="2633664" cy="638085"/>
          </a:xfrm>
          <a:prstGeom prst="rect">
            <a:avLst/>
          </a:prstGeom>
          <a:noFill/>
        </p:spPr>
        <p:txBody>
          <a:bodyPr wrap="square" lIns="83274" tIns="41637" rIns="83274" bIns="41637" rtlCol="0">
            <a:spAutoFit/>
          </a:bodyPr>
          <a:lstStyle/>
          <a:p>
            <a:pPr algn="ctr" defTabSz="914400"/>
            <a:r>
              <a:rPr lang="en-US" sz="1800" b="1" spc="300" dirty="0">
                <a:solidFill>
                  <a:srgbClr val="004883"/>
                </a:solidFill>
                <a:latin typeface="Arial Narrow" panose="020B0606020202030204" pitchFamily="34" charset="0"/>
              </a:rPr>
              <a:t>TEAM ACCELERATOR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2DAC7E-E22E-8243-86E6-D55122B21D66}"/>
              </a:ext>
            </a:extLst>
          </p:cNvPr>
          <p:cNvSpPr txBox="1"/>
          <p:nvPr/>
        </p:nvSpPr>
        <p:spPr>
          <a:xfrm>
            <a:off x="6493677" y="5829792"/>
            <a:ext cx="3171990" cy="638085"/>
          </a:xfrm>
          <a:prstGeom prst="rect">
            <a:avLst/>
          </a:prstGeom>
          <a:noFill/>
        </p:spPr>
        <p:txBody>
          <a:bodyPr wrap="square" lIns="83274" tIns="41637" rIns="83274" bIns="41637" rtlCol="0">
            <a:spAutoFit/>
          </a:bodyPr>
          <a:lstStyle/>
          <a:p>
            <a:pPr algn="ctr" defTabSz="914400"/>
            <a:r>
              <a:rPr lang="en-US" sz="1800" b="1" spc="300" dirty="0">
                <a:solidFill>
                  <a:srgbClr val="345649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ORGANIZATION ACCELERATOR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F03E5F-99C2-174B-A137-F75B95941839}"/>
              </a:ext>
            </a:extLst>
          </p:cNvPr>
          <p:cNvSpPr/>
          <p:nvPr/>
        </p:nvSpPr>
        <p:spPr>
          <a:xfrm>
            <a:off x="970402" y="3795855"/>
            <a:ext cx="1799693" cy="1852106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83274" tIns="41637" rIns="83274" bIns="41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84C092-1567-A741-8803-CF2C9CF997B5}"/>
              </a:ext>
            </a:extLst>
          </p:cNvPr>
          <p:cNvSpPr/>
          <p:nvPr/>
        </p:nvSpPr>
        <p:spPr>
          <a:xfrm>
            <a:off x="1079607" y="3892321"/>
            <a:ext cx="1599223" cy="1645799"/>
          </a:xfrm>
          <a:prstGeom prst="ellipse">
            <a:avLst/>
          </a:prstGeom>
          <a:solidFill>
            <a:srgbClr val="C34F3B">
              <a:lumMod val="20000"/>
              <a:lumOff val="80000"/>
            </a:srgbClr>
          </a:solidFill>
          <a:ln w="12700" cap="flat" cmpd="sng" algn="ctr">
            <a:solidFill>
              <a:srgbClr val="C34F3B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3274" tIns="41637" rIns="83274" bIns="41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22D0C9-5D91-F648-8E5C-796EDDFB08E3}"/>
              </a:ext>
            </a:extLst>
          </p:cNvPr>
          <p:cNvGrpSpPr/>
          <p:nvPr/>
        </p:nvGrpSpPr>
        <p:grpSpPr>
          <a:xfrm flipH="1">
            <a:off x="1715558" y="4440743"/>
            <a:ext cx="291340" cy="503977"/>
            <a:chOff x="2669109" y="1732727"/>
            <a:chExt cx="432048" cy="726232"/>
          </a:xfrm>
          <a:solidFill>
            <a:srgbClr val="C34F3B"/>
          </a:solidFill>
        </p:grpSpPr>
        <p:sp>
          <p:nvSpPr>
            <p:cNvPr id="94" name="Round Same Side Corner Rectangle 93">
              <a:extLst>
                <a:ext uri="{FF2B5EF4-FFF2-40B4-BE49-F238E27FC236}">
                  <a16:creationId xmlns:a16="http://schemas.microsoft.com/office/drawing/2014/main" id="{F0960770-2CEF-A749-97A9-0E3F01BB1A03}"/>
                </a:ext>
              </a:extLst>
            </p:cNvPr>
            <p:cNvSpPr/>
            <p:nvPr/>
          </p:nvSpPr>
          <p:spPr>
            <a:xfrm>
              <a:off x="2669109" y="2026911"/>
              <a:ext cx="432048" cy="4320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9050" cap="flat" cmpd="sng" algn="ctr">
              <a:solidFill>
                <a:srgbClr val="EEECE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54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211B01-12F4-CD44-86EB-0DAA55AB95BD}"/>
                </a:ext>
              </a:extLst>
            </p:cNvPr>
            <p:cNvSpPr/>
            <p:nvPr/>
          </p:nvSpPr>
          <p:spPr>
            <a:xfrm>
              <a:off x="2738041" y="1732727"/>
              <a:ext cx="294184" cy="294184"/>
            </a:xfrm>
            <a:prstGeom prst="ellipse">
              <a:avLst/>
            </a:prstGeom>
            <a:grpFill/>
            <a:ln w="19050" cap="flat" cmpd="sng" algn="ctr">
              <a:solidFill>
                <a:srgbClr val="EEECE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54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07A8A84-A567-2442-9501-763B7A255E1B}"/>
              </a:ext>
            </a:extLst>
          </p:cNvPr>
          <p:cNvSpPr/>
          <p:nvPr/>
        </p:nvSpPr>
        <p:spPr>
          <a:xfrm>
            <a:off x="4188403" y="3821303"/>
            <a:ext cx="1799693" cy="1852106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1A3459"/>
            </a:solidFill>
            <a:prstDash val="solid"/>
          </a:ln>
          <a:effectLst/>
        </p:spPr>
        <p:txBody>
          <a:bodyPr rot="0" spcFirstLastPara="0" vertOverflow="overflow" horzOverflow="overflow" vert="horz" wrap="square" lIns="83274" tIns="41637" rIns="83274" bIns="41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spcBef>
                <a:spcPts val="546"/>
              </a:spcBef>
              <a:defRPr/>
            </a:pPr>
            <a:endParaRPr lang="en-US" sz="1100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5ECD8D5-520C-E544-8951-4CC483F35124}"/>
              </a:ext>
            </a:extLst>
          </p:cNvPr>
          <p:cNvSpPr/>
          <p:nvPr/>
        </p:nvSpPr>
        <p:spPr>
          <a:xfrm>
            <a:off x="4297607" y="3917769"/>
            <a:ext cx="1599223" cy="1645799"/>
          </a:xfrm>
          <a:prstGeom prst="ellipse">
            <a:avLst/>
          </a:prstGeom>
          <a:solidFill>
            <a:srgbClr val="386579">
              <a:lumMod val="20000"/>
              <a:lumOff val="80000"/>
            </a:srgbClr>
          </a:solidFill>
          <a:ln w="12700" cap="flat" cmpd="sng" algn="ctr">
            <a:solidFill>
              <a:srgbClr val="1A3459"/>
            </a:solidFill>
            <a:prstDash val="solid"/>
          </a:ln>
          <a:effectLst/>
        </p:spPr>
        <p:txBody>
          <a:bodyPr rot="0" spcFirstLastPara="0" vertOverflow="overflow" horzOverflow="overflow" vert="horz" wrap="square" lIns="83274" tIns="41637" rIns="83274" bIns="41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6F237A0-BCF8-7042-8BF4-4236BB63C886}"/>
              </a:ext>
            </a:extLst>
          </p:cNvPr>
          <p:cNvGrpSpPr/>
          <p:nvPr/>
        </p:nvGrpSpPr>
        <p:grpSpPr>
          <a:xfrm>
            <a:off x="4602750" y="4332805"/>
            <a:ext cx="939885" cy="777676"/>
            <a:chOff x="6686907" y="3328050"/>
            <a:chExt cx="1140790" cy="917196"/>
          </a:xfrm>
          <a:solidFill>
            <a:srgbClr val="386579">
              <a:lumMod val="60000"/>
              <a:lumOff val="40000"/>
            </a:srgbClr>
          </a:solidFill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D5BDD8-1FBB-1E4B-B109-4934C5500C4E}"/>
                </a:ext>
              </a:extLst>
            </p:cNvPr>
            <p:cNvGrpSpPr/>
            <p:nvPr/>
          </p:nvGrpSpPr>
          <p:grpSpPr>
            <a:xfrm flipH="1">
              <a:off x="7091421" y="3328050"/>
              <a:ext cx="353615" cy="594392"/>
              <a:chOff x="2669109" y="1732727"/>
              <a:chExt cx="432048" cy="726232"/>
            </a:xfrm>
            <a:grpFill/>
          </p:grpSpPr>
          <p:sp>
            <p:nvSpPr>
              <p:cNvPr id="112" name="Round Same Side Corner Rectangle 111">
                <a:extLst>
                  <a:ext uri="{FF2B5EF4-FFF2-40B4-BE49-F238E27FC236}">
                    <a16:creationId xmlns:a16="http://schemas.microsoft.com/office/drawing/2014/main" id="{176889CE-CB4E-A34A-9472-B4C0EDC71D54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4E9AD3C-DB69-314B-B51E-7416D8BE2A6A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F33AE8-410F-7A47-BC75-92B0140E01B4}"/>
                </a:ext>
              </a:extLst>
            </p:cNvPr>
            <p:cNvGrpSpPr/>
            <p:nvPr/>
          </p:nvGrpSpPr>
          <p:grpSpPr>
            <a:xfrm flipH="1">
              <a:off x="6686907" y="3396818"/>
              <a:ext cx="353615" cy="594392"/>
              <a:chOff x="2669109" y="1732727"/>
              <a:chExt cx="432048" cy="726232"/>
            </a:xfrm>
            <a:grpFill/>
          </p:grpSpPr>
          <p:sp>
            <p:nvSpPr>
              <p:cNvPr id="110" name="Round Same Side Corner Rectangle 109">
                <a:extLst>
                  <a:ext uri="{FF2B5EF4-FFF2-40B4-BE49-F238E27FC236}">
                    <a16:creationId xmlns:a16="http://schemas.microsoft.com/office/drawing/2014/main" id="{6524C26E-22E0-7943-BA8E-1BA94429CBAE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5D95926-491A-B34D-8EB1-0079A7798D6A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129299D-8E46-184A-8863-B9AC9C75C27C}"/>
                </a:ext>
              </a:extLst>
            </p:cNvPr>
            <p:cNvGrpSpPr/>
            <p:nvPr/>
          </p:nvGrpSpPr>
          <p:grpSpPr>
            <a:xfrm flipH="1">
              <a:off x="7474082" y="3476715"/>
              <a:ext cx="353615" cy="594392"/>
              <a:chOff x="2669109" y="1732727"/>
              <a:chExt cx="432048" cy="726232"/>
            </a:xfrm>
            <a:grpFill/>
          </p:grpSpPr>
          <p:sp>
            <p:nvSpPr>
              <p:cNvPr id="108" name="Round Same Side Corner Rectangle 107">
                <a:extLst>
                  <a:ext uri="{FF2B5EF4-FFF2-40B4-BE49-F238E27FC236}">
                    <a16:creationId xmlns:a16="http://schemas.microsoft.com/office/drawing/2014/main" id="{17894D0D-A4AA-A649-B888-0C7AB24B1AC0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CBF4E99-BC8B-C447-A428-5A7424B31E73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82E92BC-D0BA-EE44-AD04-58CD2C75CB6B}"/>
                </a:ext>
              </a:extLst>
            </p:cNvPr>
            <p:cNvGrpSpPr/>
            <p:nvPr/>
          </p:nvGrpSpPr>
          <p:grpSpPr>
            <a:xfrm flipH="1">
              <a:off x="6916632" y="3570637"/>
              <a:ext cx="353615" cy="594392"/>
              <a:chOff x="2669109" y="1732727"/>
              <a:chExt cx="432048" cy="726232"/>
            </a:xfrm>
            <a:grpFill/>
          </p:grpSpPr>
          <p:sp>
            <p:nvSpPr>
              <p:cNvPr id="106" name="Round Same Side Corner Rectangle 105">
                <a:extLst>
                  <a:ext uri="{FF2B5EF4-FFF2-40B4-BE49-F238E27FC236}">
                    <a16:creationId xmlns:a16="http://schemas.microsoft.com/office/drawing/2014/main" id="{45263213-AE87-3E43-92F2-95C77F0DC86F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B116EB8-E29C-1A42-89EE-0DF0EAD8639C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E9506A1-1497-C34A-B00E-0745B84FCF65}"/>
                </a:ext>
              </a:extLst>
            </p:cNvPr>
            <p:cNvGrpSpPr/>
            <p:nvPr/>
          </p:nvGrpSpPr>
          <p:grpSpPr>
            <a:xfrm flipH="1">
              <a:off x="7270642" y="3650854"/>
              <a:ext cx="353615" cy="594392"/>
              <a:chOff x="2669109" y="1732727"/>
              <a:chExt cx="432048" cy="726232"/>
            </a:xfrm>
            <a:grpFill/>
          </p:grpSpPr>
          <p:sp>
            <p:nvSpPr>
              <p:cNvPr id="104" name="Round Same Side Corner Rectangle 103">
                <a:extLst>
                  <a:ext uri="{FF2B5EF4-FFF2-40B4-BE49-F238E27FC236}">
                    <a16:creationId xmlns:a16="http://schemas.microsoft.com/office/drawing/2014/main" id="{CE2A5611-CA3C-7D43-80B8-D2F4063A7D28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5C49C12-1E4D-9C42-A528-4ECE9216EDF8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EEECE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1C1DCA70-2474-7C4C-BA15-EC38D3AB918B}"/>
              </a:ext>
            </a:extLst>
          </p:cNvPr>
          <p:cNvSpPr/>
          <p:nvPr/>
        </p:nvSpPr>
        <p:spPr>
          <a:xfrm>
            <a:off x="7189118" y="3795855"/>
            <a:ext cx="1799693" cy="1852106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345649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3274" tIns="41637" rIns="83274" bIns="41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583A336-BF34-3542-A809-EB5D33CD7419}"/>
              </a:ext>
            </a:extLst>
          </p:cNvPr>
          <p:cNvSpPr/>
          <p:nvPr/>
        </p:nvSpPr>
        <p:spPr>
          <a:xfrm>
            <a:off x="7298324" y="3892321"/>
            <a:ext cx="1599223" cy="1645799"/>
          </a:xfrm>
          <a:prstGeom prst="ellipse">
            <a:avLst/>
          </a:prstGeom>
          <a:solidFill>
            <a:srgbClr val="345649">
              <a:lumMod val="20000"/>
              <a:lumOff val="80000"/>
            </a:srgbClr>
          </a:solidFill>
          <a:ln w="12700" cap="flat" cmpd="sng" algn="ctr">
            <a:solidFill>
              <a:srgbClr val="345649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3274" tIns="41637" rIns="83274" bIns="41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28228F-287C-D74B-BA24-EAAECC1E4CF3}"/>
              </a:ext>
            </a:extLst>
          </p:cNvPr>
          <p:cNvGrpSpPr/>
          <p:nvPr/>
        </p:nvGrpSpPr>
        <p:grpSpPr>
          <a:xfrm flipH="1">
            <a:off x="7426765" y="4294750"/>
            <a:ext cx="1282917" cy="898194"/>
            <a:chOff x="3175882" y="4994214"/>
            <a:chExt cx="2042918" cy="1389810"/>
          </a:xfrm>
          <a:solidFill>
            <a:srgbClr val="345649">
              <a:lumMod val="60000"/>
              <a:lumOff val="40000"/>
            </a:srgbClr>
          </a:solidFill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627B52B-BCA7-E640-976A-C87403140572}"/>
                </a:ext>
              </a:extLst>
            </p:cNvPr>
            <p:cNvGrpSpPr/>
            <p:nvPr/>
          </p:nvGrpSpPr>
          <p:grpSpPr>
            <a:xfrm>
              <a:off x="4484645" y="4994214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45" name="Round Same Side Corner Rectangle 144">
                <a:extLst>
                  <a:ext uri="{FF2B5EF4-FFF2-40B4-BE49-F238E27FC236}">
                    <a16:creationId xmlns:a16="http://schemas.microsoft.com/office/drawing/2014/main" id="{6721DFDB-E5A2-4540-9D90-2C6D13B89A2E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5392FCF-70EB-CF4A-93BA-55035F97C633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4BE8F3B-14E0-0B4C-A197-CF1F1185ABA6}"/>
                </a:ext>
              </a:extLst>
            </p:cNvPr>
            <p:cNvGrpSpPr/>
            <p:nvPr/>
          </p:nvGrpSpPr>
          <p:grpSpPr>
            <a:xfrm>
              <a:off x="3175882" y="5157657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43" name="Round Same Side Corner Rectangle 142">
                <a:extLst>
                  <a:ext uri="{FF2B5EF4-FFF2-40B4-BE49-F238E27FC236}">
                    <a16:creationId xmlns:a16="http://schemas.microsoft.com/office/drawing/2014/main" id="{023E009F-8C7E-D745-94DB-EE3ABFC25C97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AD8D07D-DDF4-714D-BFB1-867F77C17367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58B1EB-F0E1-EB45-AB15-17A411607008}"/>
                </a:ext>
              </a:extLst>
            </p:cNvPr>
            <p:cNvGrpSpPr/>
            <p:nvPr/>
          </p:nvGrpSpPr>
          <p:grpSpPr>
            <a:xfrm>
              <a:off x="3484988" y="5036914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7443F270-5541-0C49-BF7C-3AB4EEAF5D56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5B9459-FE19-B34A-8F58-90390D75372C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6773DC-36D0-9C4F-953A-2ACC7F0D8012}"/>
                </a:ext>
              </a:extLst>
            </p:cNvPr>
            <p:cNvGrpSpPr/>
            <p:nvPr/>
          </p:nvGrpSpPr>
          <p:grpSpPr>
            <a:xfrm>
              <a:off x="3839293" y="5086257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39" name="Round Same Side Corner Rectangle 138">
                <a:extLst>
                  <a:ext uri="{FF2B5EF4-FFF2-40B4-BE49-F238E27FC236}">
                    <a16:creationId xmlns:a16="http://schemas.microsoft.com/office/drawing/2014/main" id="{91A87E01-B25F-ED43-8E31-B0E7EE3BB36B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E2973FD-5F7B-C344-A998-1E3F7E0C10BB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4A25271-4DB0-9B42-85EE-DD64747923E8}"/>
                </a:ext>
              </a:extLst>
            </p:cNvPr>
            <p:cNvGrpSpPr/>
            <p:nvPr/>
          </p:nvGrpSpPr>
          <p:grpSpPr>
            <a:xfrm>
              <a:off x="4155709" y="5140273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37" name="Round Same Side Corner Rectangle 136">
                <a:extLst>
                  <a:ext uri="{FF2B5EF4-FFF2-40B4-BE49-F238E27FC236}">
                    <a16:creationId xmlns:a16="http://schemas.microsoft.com/office/drawing/2014/main" id="{A5B21706-DF91-7149-9D32-F52981E55217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FBDBC3F-CC5D-3245-93D9-F5972008A6D2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2088357-C821-724A-ABFF-2C57C17B2055}"/>
                </a:ext>
              </a:extLst>
            </p:cNvPr>
            <p:cNvGrpSpPr/>
            <p:nvPr/>
          </p:nvGrpSpPr>
          <p:grpSpPr>
            <a:xfrm>
              <a:off x="3422363" y="5394345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60462EF3-06B6-124E-B02E-830926D7DDBD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0757E8D-2ECA-2A42-8A1B-5ED0BA929751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F1AA6D5-A4E3-AD47-93C4-795576D7330D}"/>
                </a:ext>
              </a:extLst>
            </p:cNvPr>
            <p:cNvGrpSpPr/>
            <p:nvPr/>
          </p:nvGrpSpPr>
          <p:grpSpPr>
            <a:xfrm>
              <a:off x="4754870" y="5181844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C721F5E9-72AE-C846-B5CB-08AE1036B764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F7FE25C-EF4F-5B41-9832-B7BC5AEC2A50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1F71B60-20E2-2E4C-AD2C-DBA9BE408B45}"/>
                </a:ext>
              </a:extLst>
            </p:cNvPr>
            <p:cNvGrpSpPr/>
            <p:nvPr/>
          </p:nvGrpSpPr>
          <p:grpSpPr>
            <a:xfrm>
              <a:off x="3688488" y="5538980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31" name="Round Same Side Corner Rectangle 130">
                <a:extLst>
                  <a:ext uri="{FF2B5EF4-FFF2-40B4-BE49-F238E27FC236}">
                    <a16:creationId xmlns:a16="http://schemas.microsoft.com/office/drawing/2014/main" id="{53B77A86-1290-A44A-B369-1EC3EBD64BFC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84C7E50-015D-704F-BA1B-4BC65210111E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DE4C234-44D2-F84E-AC3D-8D6C922BFF80}"/>
                </a:ext>
              </a:extLst>
            </p:cNvPr>
            <p:cNvGrpSpPr/>
            <p:nvPr/>
          </p:nvGrpSpPr>
          <p:grpSpPr>
            <a:xfrm>
              <a:off x="4394330" y="5464962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29" name="Round Same Side Corner Rectangle 128">
                <a:extLst>
                  <a:ext uri="{FF2B5EF4-FFF2-40B4-BE49-F238E27FC236}">
                    <a16:creationId xmlns:a16="http://schemas.microsoft.com/office/drawing/2014/main" id="{DDBAA1C5-2DCA-ED4C-99B0-ABC0BF13F5C8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760510D-E51F-7047-AED2-F379BF2EBDEA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FE60935-C0FA-704D-921A-ED30AFE53B1B}"/>
                </a:ext>
              </a:extLst>
            </p:cNvPr>
            <p:cNvGrpSpPr/>
            <p:nvPr/>
          </p:nvGrpSpPr>
          <p:grpSpPr>
            <a:xfrm>
              <a:off x="4021479" y="5604202"/>
              <a:ext cx="463930" cy="779822"/>
              <a:chOff x="2669109" y="1732727"/>
              <a:chExt cx="432048" cy="726232"/>
            </a:xfrm>
            <a:grpFill/>
          </p:grpSpPr>
          <p:sp>
            <p:nvSpPr>
              <p:cNvPr id="127" name="Round Same Side Corner Rectangle 126">
                <a:extLst>
                  <a:ext uri="{FF2B5EF4-FFF2-40B4-BE49-F238E27FC236}">
                    <a16:creationId xmlns:a16="http://schemas.microsoft.com/office/drawing/2014/main" id="{F0FA7F13-0F11-0C4A-992E-1CD4CC64783F}"/>
                  </a:ext>
                </a:extLst>
              </p:cNvPr>
              <p:cNvSpPr/>
              <p:nvPr/>
            </p:nvSpPr>
            <p:spPr>
              <a:xfrm>
                <a:off x="2669109" y="2026911"/>
                <a:ext cx="432048" cy="4320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C9680B0-7BDE-0643-B0EA-A0DAD1DEB7D5}"/>
                  </a:ext>
                </a:extLst>
              </p:cNvPr>
              <p:cNvSpPr/>
              <p:nvPr/>
            </p:nvSpPr>
            <p:spPr>
              <a:xfrm>
                <a:off x="2738041" y="1732727"/>
                <a:ext cx="294184" cy="294184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546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58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Heidrick Consulting Palette and Font Styles</a:t>
            </a:r>
          </a:p>
        </p:txBody>
      </p:sp>
      <p:sp>
        <p:nvSpPr>
          <p:cNvPr id="25" name="Oval 24"/>
          <p:cNvSpPr/>
          <p:nvPr/>
        </p:nvSpPr>
        <p:spPr>
          <a:xfrm>
            <a:off x="346710" y="1704975"/>
            <a:ext cx="711200" cy="7112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382E2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6710" y="2619772"/>
            <a:ext cx="711200" cy="7112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6710" y="3534569"/>
            <a:ext cx="711200" cy="711200"/>
          </a:xfrm>
          <a:prstGeom prst="ellipse">
            <a:avLst/>
          </a:prstGeom>
          <a:solidFill>
            <a:srgbClr val="382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6710" y="4449366"/>
            <a:ext cx="711200" cy="711200"/>
          </a:xfrm>
          <a:prstGeom prst="ellipse">
            <a:avLst/>
          </a:prstGeom>
          <a:solidFill>
            <a:srgbClr val="3456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6710" y="5364162"/>
            <a:ext cx="711200" cy="711200"/>
          </a:xfrm>
          <a:prstGeom prst="ellipse">
            <a:avLst/>
          </a:prstGeom>
          <a:solidFill>
            <a:srgbClr val="C34F3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45166" y="1704975"/>
            <a:ext cx="711200" cy="711200"/>
          </a:xfrm>
          <a:prstGeom prst="ellipse">
            <a:avLst/>
          </a:prstGeom>
          <a:solidFill>
            <a:srgbClr val="38657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45166" y="2619772"/>
            <a:ext cx="711200" cy="711200"/>
          </a:xfrm>
          <a:prstGeom prst="ellipse">
            <a:avLst/>
          </a:prstGeom>
          <a:solidFill>
            <a:srgbClr val="2B8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45166" y="3534569"/>
            <a:ext cx="711200" cy="711200"/>
          </a:xfrm>
          <a:prstGeom prst="ellipse">
            <a:avLst/>
          </a:prstGeom>
          <a:solidFill>
            <a:srgbClr val="004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45166" y="4449366"/>
            <a:ext cx="711200" cy="711200"/>
          </a:xfrm>
          <a:prstGeom prst="ellipse">
            <a:avLst/>
          </a:prstGeom>
          <a:solidFill>
            <a:srgbClr val="4851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45166" y="5364162"/>
            <a:ext cx="711200" cy="711200"/>
          </a:xfrm>
          <a:prstGeom prst="ellipse">
            <a:avLst/>
          </a:prstGeom>
          <a:solidFill>
            <a:srgbClr val="7748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9523" y="1717675"/>
            <a:ext cx="1474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WHITE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255, G: 255, B: 255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</a:t>
            </a:r>
            <a:r>
              <a:rPr lang="en-US" sz="1000" dirty="0" err="1">
                <a:solidFill>
                  <a:srgbClr val="000000"/>
                </a:solidFill>
                <a:latin typeface="Arial"/>
              </a:rPr>
              <a:t>ffffff</a:t>
            </a: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9523" y="2670175"/>
            <a:ext cx="1474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BLACK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0, G: 0, B: 0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000000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9523" y="3625870"/>
            <a:ext cx="18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DARK GRAY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56, G: 46, B: 46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382e2e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59523" y="4527967"/>
            <a:ext cx="18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GREEN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52, G: 86, B: 73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345649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523" y="5455463"/>
            <a:ext cx="18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ORANGE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195, G: 79, B: 59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c34f3b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0979" y="1704975"/>
            <a:ext cx="1474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BLUE GRAY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56, G: 101, B: 121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386579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30979" y="2657475"/>
            <a:ext cx="1474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LIGHT BLUE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43, G: 131, B: 163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2b83a3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0979" y="3613170"/>
            <a:ext cx="18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DARK BLUE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0, G: 72, B: 131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004883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30979" y="4515267"/>
            <a:ext cx="18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INDIGO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72, G: 81, B: 115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485173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0979" y="5442763"/>
            <a:ext cx="18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PURPLE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R: 119, G: 72, B: 115</a:t>
            </a:r>
          </a:p>
          <a:p>
            <a:pPr defTabSz="914400"/>
            <a:r>
              <a:rPr lang="en-US" sz="1000" dirty="0">
                <a:solidFill>
                  <a:srgbClr val="000000"/>
                </a:solidFill>
                <a:latin typeface="Arial"/>
              </a:rPr>
              <a:t>Hex: 774873</a:t>
            </a:r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5387243" y="1213267"/>
            <a:ext cx="4131407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cs typeface="Arial" panose="020B0604020202020204" pitchFamily="34" charset="0"/>
              </a:rPr>
              <a:t>SLIDE 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Font: 	Arial Narrow, All Caps,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Size:	37 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Color:	Black (R: 0, G: 0, B: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Kerning:	Normal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30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SLIDE SUB-HEADING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Font:	Arial, All Caps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Size:	12 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Color:	Gray (R: 166, G: 166, B: 166)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Kerning:	Loose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2B83A3"/>
              </a:solidFill>
              <a:effectLst/>
              <a:uLnTx/>
              <a:uFillTx/>
              <a:latin typeface="Arial Narrow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B83A3"/>
                </a:solidFill>
                <a:effectLst/>
                <a:uLnTx/>
                <a:uFillTx/>
                <a:latin typeface="Arial Narrow"/>
                <a:cs typeface="Arial" panose="020B0604020202020204" pitchFamily="34" charset="0"/>
              </a:rPr>
              <a:t>CONTENT HEADERS/ MAIN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Font:	Arial Narrow, All Caps,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Size:	14-18 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Color:	Choose from color palette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	Shown Here: Light Blue (R: 43, G: 131, B: 163)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Kerning:	Normal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Descriptive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Font:	Arial, Sentence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Size:	12-14 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Color:	Black (R: 0, G: 0, B: 0) or White (R: 255, G: 255, B: 255)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Kerning:	Normal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6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BoardAI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50" y="1552575"/>
            <a:ext cx="4038600" cy="646331"/>
          </a:xfrm>
          <a:prstGeom prst="rect">
            <a:avLst/>
          </a:prstGeom>
          <a:solidFill>
            <a:srgbClr val="0280B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#0280B2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R: 2 G: 128 B: 178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7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2D6A-C395-4881-A2F1-ADBD966F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Heidrick Way color scheme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CD406-5F20-4FDD-B2FD-1F539FDB6809}"/>
              </a:ext>
            </a:extLst>
          </p:cNvPr>
          <p:cNvSpPr/>
          <p:nvPr/>
        </p:nvSpPr>
        <p:spPr>
          <a:xfrm>
            <a:off x="908050" y="1400175"/>
            <a:ext cx="1295399" cy="128441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18391-7F05-4EEA-A59F-C265D955C33C}"/>
              </a:ext>
            </a:extLst>
          </p:cNvPr>
          <p:cNvSpPr txBox="1"/>
          <p:nvPr/>
        </p:nvSpPr>
        <p:spPr>
          <a:xfrm>
            <a:off x="2432050" y="1857375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</a:t>
            </a:r>
            <a:r>
              <a:rPr lang="en-US" sz="1200" dirty="0" err="1"/>
              <a:t>ededed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14643-F503-4CFE-A35E-68668D093A4C}"/>
              </a:ext>
            </a:extLst>
          </p:cNvPr>
          <p:cNvSpPr/>
          <p:nvPr/>
        </p:nvSpPr>
        <p:spPr>
          <a:xfrm>
            <a:off x="908050" y="3017108"/>
            <a:ext cx="1295399" cy="1284418"/>
          </a:xfrm>
          <a:prstGeom prst="rect">
            <a:avLst/>
          </a:prstGeom>
          <a:solidFill>
            <a:srgbClr val="0048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49841-5127-44D0-ABCE-268D6ED7387E}"/>
              </a:ext>
            </a:extLst>
          </p:cNvPr>
          <p:cNvSpPr txBox="1"/>
          <p:nvPr/>
        </p:nvSpPr>
        <p:spPr>
          <a:xfrm>
            <a:off x="2432050" y="3623875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#004883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90188-4CA2-4F2E-9A5B-AB821C265C55}"/>
              </a:ext>
            </a:extLst>
          </p:cNvPr>
          <p:cNvSpPr/>
          <p:nvPr/>
        </p:nvSpPr>
        <p:spPr>
          <a:xfrm>
            <a:off x="904629" y="4560791"/>
            <a:ext cx="1295399" cy="1284418"/>
          </a:xfrm>
          <a:prstGeom prst="rect">
            <a:avLst/>
          </a:prstGeom>
          <a:solidFill>
            <a:srgbClr val="0048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68655-1BED-4D26-B303-C4A0CCA88514}"/>
              </a:ext>
            </a:extLst>
          </p:cNvPr>
          <p:cNvSpPr txBox="1"/>
          <p:nvPr/>
        </p:nvSpPr>
        <p:spPr>
          <a:xfrm>
            <a:off x="2432050" y="50645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#2b84a4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61BF8-538C-44B5-898C-0BF538F3DB3C}"/>
              </a:ext>
            </a:extLst>
          </p:cNvPr>
          <p:cNvSpPr/>
          <p:nvPr/>
        </p:nvSpPr>
        <p:spPr>
          <a:xfrm>
            <a:off x="3673717" y="1400175"/>
            <a:ext cx="1295399" cy="1284418"/>
          </a:xfrm>
          <a:prstGeom prst="rect">
            <a:avLst/>
          </a:prstGeom>
          <a:solidFill>
            <a:srgbClr val="C44F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69D06-A3E8-40CA-8C11-41ADA7DB2540}"/>
              </a:ext>
            </a:extLst>
          </p:cNvPr>
          <p:cNvSpPr txBox="1"/>
          <p:nvPr/>
        </p:nvSpPr>
        <p:spPr>
          <a:xfrm>
            <a:off x="5235818" y="1857375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#c44f3b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A12D1-FB44-43A9-B255-20F6C9E494F3}"/>
              </a:ext>
            </a:extLst>
          </p:cNvPr>
          <p:cNvSpPr/>
          <p:nvPr/>
        </p:nvSpPr>
        <p:spPr>
          <a:xfrm>
            <a:off x="3673717" y="3028175"/>
            <a:ext cx="1295399" cy="1284418"/>
          </a:xfrm>
          <a:prstGeom prst="rect">
            <a:avLst/>
          </a:prstGeom>
          <a:solidFill>
            <a:srgbClr val="3120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C5B4D-29A4-499A-BE76-6979AE20FA9D}"/>
              </a:ext>
            </a:extLst>
          </p:cNvPr>
          <p:cNvSpPr txBox="1"/>
          <p:nvPr/>
        </p:nvSpPr>
        <p:spPr>
          <a:xfrm>
            <a:off x="5235818" y="3485375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#312030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4FB4DC-5B25-4E52-BAE2-19948DBC703F}"/>
              </a:ext>
            </a:extLst>
          </p:cNvPr>
          <p:cNvSpPr/>
          <p:nvPr/>
        </p:nvSpPr>
        <p:spPr>
          <a:xfrm>
            <a:off x="3673717" y="4560791"/>
            <a:ext cx="1295399" cy="1284418"/>
          </a:xfrm>
          <a:prstGeom prst="rect">
            <a:avLst/>
          </a:prstGeom>
          <a:solidFill>
            <a:srgbClr val="ACB2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03930-727F-410C-A184-2982900C6578}"/>
              </a:ext>
            </a:extLst>
          </p:cNvPr>
          <p:cNvSpPr txBox="1"/>
          <p:nvPr/>
        </p:nvSpPr>
        <p:spPr>
          <a:xfrm>
            <a:off x="5235818" y="501799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#acb2cb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0D750E-20A7-48C0-A32F-60AD10B63AC6}"/>
              </a:ext>
            </a:extLst>
          </p:cNvPr>
          <p:cNvSpPr/>
          <p:nvPr/>
        </p:nvSpPr>
        <p:spPr>
          <a:xfrm>
            <a:off x="6439384" y="1398650"/>
            <a:ext cx="1295399" cy="1284418"/>
          </a:xfrm>
          <a:prstGeom prst="rect">
            <a:avLst/>
          </a:prstGeom>
          <a:solidFill>
            <a:srgbClr val="386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lnSpc>
                <a:spcPts val="1600"/>
              </a:lnSpc>
            </a:pPr>
            <a:endParaRPr lang="en-US" sz="1300" dirty="0">
              <a:latin typeface="Source Sans Pro SemiBold"/>
              <a:cs typeface="Source Sans Pro Semi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778BD-9F55-421E-93EF-4D802CE13045}"/>
              </a:ext>
            </a:extLst>
          </p:cNvPr>
          <p:cNvSpPr txBox="1"/>
          <p:nvPr/>
        </p:nvSpPr>
        <p:spPr>
          <a:xfrm>
            <a:off x="8001485" y="1855850"/>
            <a:ext cx="17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#386679</a:t>
            </a:r>
          </a:p>
        </p:txBody>
      </p:sp>
    </p:spTree>
    <p:extLst>
      <p:ext uri="{BB962C8B-B14F-4D97-AF65-F5344CB8AC3E}">
        <p14:creationId xmlns:p14="http://schemas.microsoft.com/office/powerpoint/2010/main" val="164467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Framework Color Palette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01362"/>
              </p:ext>
            </p:extLst>
          </p:nvPr>
        </p:nvGraphicFramePr>
        <p:xfrm>
          <a:off x="450850" y="1247775"/>
          <a:ext cx="8991601" cy="480997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5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Quadrant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Official IF Colors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Unofficial (lighter)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Unofficial (darker)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upper left (PE&amp;E)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6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#628fa2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58, 107, 140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6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#b7ccd5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183, 204, 213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#2e454e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46, 69, 78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45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upper right (Competencies)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#f1ef4c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241, 239, 76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F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</a:t>
                      </a:r>
                      <a:r>
                        <a:rPr lang="en-US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fbfaca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251,</a:t>
                      </a:r>
                      <a:r>
                        <a:rPr lang="en-US" sz="1400" b="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250, 202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#a8a60d</a:t>
                      </a:r>
                    </a:p>
                    <a:p>
                      <a:pPr marL="0" marR="0" lvl="0" indent="0" algn="l" defTabSz="10039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168, 166, 13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A6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lower right (Agility)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#78c5c6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120, 197, 198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C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#d8eeee</a:t>
                      </a:r>
                    </a:p>
                    <a:p>
                      <a:pPr marL="0" marR="0" lvl="0" indent="0" algn="l" defTabSz="10039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216, 238, 238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#367f80</a:t>
                      </a:r>
                    </a:p>
                    <a:p>
                      <a:pPr marL="0" marR="0" lvl="0" indent="0" algn="l" defTabSz="100396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54, 127, 128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7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lower left (CF&amp;I)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B2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#4fb24f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79,</a:t>
                      </a:r>
                      <a:r>
                        <a:rPr lang="en-US" sz="1400" b="0" kern="120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178, 79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B2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</a:t>
                      </a:r>
                      <a:r>
                        <a:rPr lang="en-US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aedbae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174, 219, 174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DB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#255425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37, 84, 37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54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050" y="650557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Lighter/darker shades created using </a:t>
            </a:r>
            <a:r>
              <a:rPr lang="en-US" sz="1200" dirty="0">
                <a:hlinkClick r:id="rId2"/>
              </a:rPr>
              <a:t>www.0to255.com</a:t>
            </a:r>
            <a:r>
              <a:rPr lang="en-US" sz="1200" dirty="0"/>
              <a:t>. New colors are eight shades lighter/darker than original color. </a:t>
            </a:r>
          </a:p>
        </p:txBody>
      </p:sp>
    </p:spTree>
    <p:extLst>
      <p:ext uri="{BB962C8B-B14F-4D97-AF65-F5344CB8AC3E}">
        <p14:creationId xmlns:p14="http://schemas.microsoft.com/office/powerpoint/2010/main" val="15585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76" y="33302"/>
            <a:ext cx="6773283" cy="6820696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spect="1"/>
          </p:cNvSpPr>
          <p:nvPr/>
        </p:nvSpPr>
        <p:spPr>
          <a:xfrm>
            <a:off x="1926506" y="941146"/>
            <a:ext cx="2283048" cy="2283048"/>
          </a:xfrm>
          <a:prstGeom prst="rect">
            <a:avLst/>
          </a:prstGeom>
          <a:noFill/>
          <a:ln w="50800">
            <a:noFill/>
          </a:ln>
        </p:spPr>
        <p:txBody>
          <a:bodyPr wrap="square" lIns="324000" tIns="396000" rIns="324000" bIns="3240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  <a:t>Pivotal Experience </a:t>
            </a:r>
            <a:endParaRPr lang="en-GB" sz="3400" baseline="30000" dirty="0">
              <a:solidFill>
                <a:schemeClr val="bg1"/>
              </a:solidFill>
              <a:latin typeface="Whitney-Bold" panose="02000803040000020004" pitchFamily="2" charset="0"/>
            </a:endParaRP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GB" sz="3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  <a:t>&amp; Expertise</a:t>
            </a:r>
          </a:p>
          <a:p>
            <a:pPr>
              <a:spcAft>
                <a:spcPts val="900"/>
              </a:spcAft>
            </a:pPr>
            <a:r>
              <a:rPr lang="en-GB" sz="2400" baseline="30000" dirty="0">
                <a:solidFill>
                  <a:schemeClr val="bg1"/>
                </a:solidFill>
                <a:latin typeface="Whitney" panose="02000603040000020003" pitchFamily="2" charset="0"/>
              </a:rPr>
              <a:t>The Leader’s </a:t>
            </a:r>
            <a:r>
              <a:rPr lang="en-GB" sz="2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  <a:t>Past</a:t>
            </a:r>
            <a:br>
              <a:rPr lang="en-GB" sz="2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</a:br>
            <a:endParaRPr lang="en-US" sz="1200" dirty="0">
              <a:solidFill>
                <a:schemeClr val="bg1"/>
              </a:solidFill>
              <a:latin typeface="Whitney" panose="02000603040000020003" pitchFamily="2" charset="0"/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1949872" y="4757753"/>
            <a:ext cx="2448272" cy="1782241"/>
          </a:xfrm>
          <a:prstGeom prst="rect">
            <a:avLst/>
          </a:prstGeom>
          <a:noFill/>
          <a:ln w="50800">
            <a:noFill/>
          </a:ln>
        </p:spPr>
        <p:txBody>
          <a:bodyPr wrap="square" lIns="324000" tIns="396000" rIns="324000" bIns="3240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  <a:t>Culture Fit </a:t>
            </a:r>
            <a:br>
              <a:rPr lang="en-GB" sz="3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</a:br>
            <a:r>
              <a:rPr lang="en-GB" sz="3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  <a:t>&amp; Impact</a:t>
            </a:r>
          </a:p>
          <a:p>
            <a:pPr>
              <a:spcAft>
                <a:spcPts val="900"/>
              </a:spcAft>
            </a:pPr>
            <a:r>
              <a:rPr lang="en-GB" sz="2400" baseline="30000" dirty="0">
                <a:solidFill>
                  <a:schemeClr val="bg1"/>
                </a:solidFill>
                <a:latin typeface="Whitney" panose="02000603040000020003" pitchFamily="2" charset="0"/>
              </a:rPr>
              <a:t>The Leader’s </a:t>
            </a:r>
            <a:r>
              <a:rPr lang="en-GB" sz="2400" b="1" baseline="30000" dirty="0">
                <a:solidFill>
                  <a:schemeClr val="bg1"/>
                </a:solidFill>
                <a:latin typeface="Whitney-Bold" panose="02000803040000020004" pitchFamily="2" charset="0"/>
              </a:rPr>
              <a:t>Shadow</a:t>
            </a: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5814938" y="3875698"/>
            <a:ext cx="2400904" cy="2783672"/>
          </a:xfrm>
          <a:prstGeom prst="rect">
            <a:avLst/>
          </a:prstGeom>
          <a:noFill/>
          <a:ln w="50800">
            <a:noFill/>
          </a:ln>
        </p:spPr>
        <p:txBody>
          <a:bodyPr wrap="square" lIns="324000" tIns="396000" rIns="324000" bIns="1800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baseline="30000" dirty="0">
                <a:latin typeface="Whitney-Bold" panose="02000803040000020004" pitchFamily="2" charset="0"/>
              </a:rPr>
              <a:t>Agility </a:t>
            </a:r>
            <a:br>
              <a:rPr lang="en-GB" sz="3400" b="1" baseline="30000" dirty="0">
                <a:latin typeface="Whitney-Bold" panose="02000803040000020004" pitchFamily="2" charset="0"/>
              </a:rPr>
            </a:br>
            <a:r>
              <a:rPr lang="en-GB" sz="3400" b="1" baseline="30000" dirty="0">
                <a:latin typeface="Whitney-Bold" panose="02000803040000020004" pitchFamily="2" charset="0"/>
              </a:rPr>
              <a:t>&amp; Potential</a:t>
            </a:r>
          </a:p>
          <a:p>
            <a:pPr>
              <a:spcAft>
                <a:spcPts val="900"/>
              </a:spcAft>
            </a:pPr>
            <a:r>
              <a:rPr lang="en-GB" sz="2400" baseline="30000" dirty="0">
                <a:latin typeface="Whitney" panose="02000603040000020003" pitchFamily="2" charset="0"/>
              </a:rPr>
              <a:t>The Leader’s </a:t>
            </a:r>
            <a:r>
              <a:rPr lang="en-GB" sz="2400" b="1" baseline="30000" dirty="0">
                <a:latin typeface="Whitney-Bold" panose="02000803040000020004" pitchFamily="2" charset="0"/>
              </a:rPr>
              <a:t>Future</a:t>
            </a: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454898" y="631151"/>
            <a:ext cx="2241782" cy="1606015"/>
          </a:xfrm>
          <a:prstGeom prst="rect">
            <a:avLst/>
          </a:prstGeom>
          <a:noFill/>
          <a:ln w="50800">
            <a:noFill/>
          </a:ln>
        </p:spPr>
        <p:txBody>
          <a:bodyPr wrap="square" lIns="324000" tIns="396000" rIns="324000" bIns="3240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baseline="30000" dirty="0">
                <a:latin typeface="Whitney-Bold" panose="02000803040000020004" pitchFamily="2" charset="0"/>
              </a:rPr>
              <a:t>Leadership Capabilities</a:t>
            </a:r>
          </a:p>
          <a:p>
            <a:pPr>
              <a:lnSpc>
                <a:spcPct val="90000"/>
              </a:lnSpc>
            </a:pPr>
            <a:r>
              <a:rPr lang="en-GB" sz="2400" baseline="30000" dirty="0">
                <a:latin typeface="Whitney" panose="02000603040000020003" pitchFamily="2" charset="0"/>
              </a:rPr>
              <a:t>The Leader </a:t>
            </a:r>
            <a:r>
              <a:rPr lang="en-GB" sz="2400" b="1" baseline="30000" dirty="0">
                <a:latin typeface="Whitney-Bold" panose="02000803040000020004" pitchFamily="2" charset="0"/>
              </a:rPr>
              <a:t>Today</a:t>
            </a:r>
            <a:endParaRPr lang="en-GB" sz="2400" baseline="30000" dirty="0">
              <a:latin typeface="Whitney-Bold" panose="0200080304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Framework Logo</a:t>
            </a:r>
          </a:p>
        </p:txBody>
      </p:sp>
    </p:spTree>
    <p:extLst>
      <p:ext uri="{BB962C8B-B14F-4D97-AF65-F5344CB8AC3E}">
        <p14:creationId xmlns:p14="http://schemas.microsoft.com/office/powerpoint/2010/main" val="16769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1758" y="5326922"/>
            <a:ext cx="1830100" cy="1842301"/>
            <a:chOff x="1062410" y="1026072"/>
            <a:chExt cx="4595745" cy="462638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11758" y="3292670"/>
            <a:ext cx="1830100" cy="1842300"/>
            <a:chOff x="1062410" y="1026072"/>
            <a:chExt cx="4595745" cy="46263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42306" r="-1" b="47080"/>
            <a:stretch/>
          </p:blipFill>
          <p:spPr>
            <a:xfrm>
              <a:off x="3006626" y="1026073"/>
              <a:ext cx="2651529" cy="244827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084531" y="1045975"/>
            <a:ext cx="1882952" cy="1780540"/>
            <a:chOff x="1062410" y="1026072"/>
            <a:chExt cx="4595745" cy="46263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/>
            <a:srcRect l="42306" r="-1" b="47080"/>
            <a:stretch/>
          </p:blipFill>
          <p:spPr>
            <a:xfrm>
              <a:off x="3006626" y="1026073"/>
              <a:ext cx="2651529" cy="244827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8" y="1243648"/>
            <a:ext cx="1867485" cy="18300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t="26460" r="40460"/>
          <a:stretch/>
        </p:blipFill>
        <p:spPr>
          <a:xfrm>
            <a:off x="664148" y="1727882"/>
            <a:ext cx="1111900" cy="13458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31337" t="40468" b="9725"/>
          <a:stretch/>
        </p:blipFill>
        <p:spPr>
          <a:xfrm>
            <a:off x="1249358" y="1984241"/>
            <a:ext cx="1282275" cy="911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r="37326" b="39298"/>
          <a:stretch/>
        </p:blipFill>
        <p:spPr>
          <a:xfrm>
            <a:off x="664148" y="1243648"/>
            <a:ext cx="1170421" cy="111089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813050" y="1095375"/>
            <a:ext cx="1896165" cy="1785218"/>
            <a:chOff x="1062410" y="1026072"/>
            <a:chExt cx="4595746" cy="462638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6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5"/>
            <a:srcRect l="42306" r="-1" b="47080"/>
            <a:stretch/>
          </p:blipFill>
          <p:spPr>
            <a:xfrm>
              <a:off x="3006627" y="1026072"/>
              <a:ext cx="2651529" cy="244827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429221" y="996907"/>
            <a:ext cx="1855649" cy="1829608"/>
            <a:chOff x="1062410" y="1026072"/>
            <a:chExt cx="4595745" cy="462638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/>
            <a:srcRect l="42306" r="-1" b="47080"/>
            <a:stretch/>
          </p:blipFill>
          <p:spPr>
            <a:xfrm>
              <a:off x="3006626" y="1026073"/>
              <a:ext cx="2651529" cy="2448272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2891698" y="3292670"/>
            <a:ext cx="1792303" cy="1810302"/>
            <a:chOff x="1062410" y="1026072"/>
            <a:chExt cx="4595745" cy="462638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4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5133841" y="3195545"/>
            <a:ext cx="1784331" cy="1810302"/>
            <a:chOff x="1062410" y="1026072"/>
            <a:chExt cx="4595745" cy="462638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6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7362248" y="3132370"/>
            <a:ext cx="1833642" cy="1873477"/>
            <a:chOff x="1062410" y="1026072"/>
            <a:chExt cx="4595745" cy="4626383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960447" y="5273131"/>
            <a:ext cx="1830099" cy="1842301"/>
            <a:chOff x="1062410" y="1026072"/>
            <a:chExt cx="4595745" cy="4626383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6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5"/>
            <a:srcRect l="42306" r="-1" b="47080"/>
            <a:stretch/>
          </p:blipFill>
          <p:spPr>
            <a:xfrm>
              <a:off x="3006626" y="1026073"/>
              <a:ext cx="2651529" cy="2448272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5239829" y="5273131"/>
            <a:ext cx="1877165" cy="1819005"/>
            <a:chOff x="1062410" y="1026072"/>
            <a:chExt cx="4595745" cy="4626383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7407705" y="5273130"/>
            <a:ext cx="1877165" cy="1819006"/>
            <a:chOff x="1062410" y="1026072"/>
            <a:chExt cx="4595745" cy="4626383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4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5"/>
            <a:srcRect l="42306" r="-1" b="47080"/>
            <a:stretch/>
          </p:blipFill>
          <p:spPr>
            <a:xfrm>
              <a:off x="3006626" y="1026073"/>
              <a:ext cx="2651529" cy="244827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Infinity</a:t>
            </a:r>
            <a:r>
              <a:rPr lang="en-US" baseline="0" dirty="0"/>
              <a:t> Framework Logos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0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9450" y="1323975"/>
            <a:ext cx="1807309" cy="1827566"/>
            <a:chOff x="1062410" y="1026072"/>
            <a:chExt cx="4595745" cy="46263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42306" r="-1" b="47080"/>
            <a:stretch/>
          </p:blipFill>
          <p:spPr>
            <a:xfrm>
              <a:off x="3006627" y="1026072"/>
              <a:ext cx="2651528" cy="244827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044246" y="1262817"/>
            <a:ext cx="1807309" cy="1842301"/>
            <a:chOff x="1062410" y="1026072"/>
            <a:chExt cx="4595745" cy="462638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02" y="1262817"/>
            <a:ext cx="1807309" cy="1842302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773838" y="1262816"/>
            <a:ext cx="1807310" cy="1842302"/>
            <a:chOff x="1062410" y="1026072"/>
            <a:chExt cx="4595745" cy="462638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10" y="1026072"/>
              <a:ext cx="4595745" cy="462638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/>
            <a:srcRect t="26460" r="40460"/>
            <a:stretch/>
          </p:blipFill>
          <p:spPr>
            <a:xfrm>
              <a:off x="1062411" y="2250208"/>
              <a:ext cx="2736304" cy="340224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31337" t="40468" b="9725"/>
            <a:stretch/>
          </p:blipFill>
          <p:spPr>
            <a:xfrm>
              <a:off x="2502570" y="2898279"/>
              <a:ext cx="3155585" cy="230425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r="37326" b="39298"/>
            <a:stretch/>
          </p:blipFill>
          <p:spPr>
            <a:xfrm>
              <a:off x="1062411" y="1026073"/>
              <a:ext cx="2880320" cy="280831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/>
            <a:srcRect l="42306" r="-1" b="47080"/>
            <a:stretch/>
          </p:blipFill>
          <p:spPr>
            <a:xfrm>
              <a:off x="3006626" y="1026073"/>
              <a:ext cx="2651529" cy="244827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140" y="4230902"/>
            <a:ext cx="786415" cy="792707"/>
          </a:xfrm>
          <a:prstGeom prst="rect">
            <a:avLst/>
          </a:prstGeom>
        </p:spPr>
      </p:pic>
      <p:pic>
        <p:nvPicPr>
          <p:cNvPr id="21" name="Picture 20" descr="Infinity Framework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9" y="4311979"/>
            <a:ext cx="2744470" cy="630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/>
          <p:cNvGrpSpPr/>
          <p:nvPr/>
        </p:nvGrpSpPr>
        <p:grpSpPr>
          <a:xfrm>
            <a:off x="5859381" y="3184026"/>
            <a:ext cx="3200400" cy="3202065"/>
            <a:chOff x="3495676" y="2366963"/>
            <a:chExt cx="3054350" cy="3055938"/>
          </a:xfrm>
          <a:effectLst>
            <a:outerShdw blurRad="635000" dir="2700000" algn="tl" rotWithShape="0">
              <a:prstClr val="black">
                <a:alpha val="10000"/>
              </a:prstClr>
            </a:outerShdw>
          </a:effectLst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8942" y="3065993"/>
              <a:ext cx="1645244" cy="1658408"/>
            </a:xfrm>
            <a:prstGeom prst="rect">
              <a:avLst/>
            </a:prstGeom>
          </p:spPr>
        </p:pic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3495676" y="2366963"/>
              <a:ext cx="3054350" cy="3055938"/>
              <a:chOff x="2202" y="1491"/>
              <a:chExt cx="1924" cy="1925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3164" y="1491"/>
                <a:ext cx="962" cy="963"/>
              </a:xfrm>
              <a:custGeom>
                <a:avLst/>
                <a:gdLst>
                  <a:gd name="T0" fmla="*/ 659 w 659"/>
                  <a:gd name="T1" fmla="*/ 659 h 659"/>
                  <a:gd name="T2" fmla="*/ 0 w 659"/>
                  <a:gd name="T3" fmla="*/ 0 h 659"/>
                  <a:gd name="T4" fmla="*/ 0 w 659"/>
                  <a:gd name="T5" fmla="*/ 0 h 659"/>
                  <a:gd name="T6" fmla="*/ 0 w 659"/>
                  <a:gd name="T7" fmla="*/ 165 h 659"/>
                  <a:gd name="T8" fmla="*/ 494 w 659"/>
                  <a:gd name="T9" fmla="*/ 659 h 659"/>
                  <a:gd name="T10" fmla="*/ 494 w 659"/>
                  <a:gd name="T11" fmla="*/ 659 h 659"/>
                  <a:gd name="T12" fmla="*/ 659 w 659"/>
                  <a:gd name="T13" fmla="*/ 659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9" h="659">
                    <a:moveTo>
                      <a:pt x="659" y="659"/>
                    </a:moveTo>
                    <a:cubicBezTo>
                      <a:pt x="659" y="295"/>
                      <a:pt x="364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73" y="165"/>
                      <a:pt x="494" y="386"/>
                      <a:pt x="494" y="659"/>
                    </a:cubicBezTo>
                    <a:cubicBezTo>
                      <a:pt x="494" y="659"/>
                      <a:pt x="494" y="659"/>
                      <a:pt x="494" y="659"/>
                    </a:cubicBezTo>
                    <a:lnTo>
                      <a:pt x="659" y="659"/>
                    </a:lnTo>
                    <a:close/>
                  </a:path>
                </a:pathLst>
              </a:custGeom>
              <a:solidFill>
                <a:srgbClr val="F1EF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3164" y="2454"/>
                <a:ext cx="962" cy="962"/>
              </a:xfrm>
              <a:custGeom>
                <a:avLst/>
                <a:gdLst>
                  <a:gd name="T0" fmla="*/ 0 w 659"/>
                  <a:gd name="T1" fmla="*/ 659 h 659"/>
                  <a:gd name="T2" fmla="*/ 659 w 659"/>
                  <a:gd name="T3" fmla="*/ 0 h 659"/>
                  <a:gd name="T4" fmla="*/ 494 w 659"/>
                  <a:gd name="T5" fmla="*/ 0 h 659"/>
                  <a:gd name="T6" fmla="*/ 0 w 659"/>
                  <a:gd name="T7" fmla="*/ 495 h 659"/>
                  <a:gd name="T8" fmla="*/ 0 w 659"/>
                  <a:gd name="T9" fmla="*/ 659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659">
                    <a:moveTo>
                      <a:pt x="0" y="659"/>
                    </a:moveTo>
                    <a:cubicBezTo>
                      <a:pt x="364" y="659"/>
                      <a:pt x="659" y="364"/>
                      <a:pt x="659" y="0"/>
                    </a:cubicBezTo>
                    <a:cubicBezTo>
                      <a:pt x="494" y="0"/>
                      <a:pt x="494" y="0"/>
                      <a:pt x="494" y="0"/>
                    </a:cubicBezTo>
                    <a:cubicBezTo>
                      <a:pt x="494" y="273"/>
                      <a:pt x="273" y="495"/>
                      <a:pt x="0" y="495"/>
                    </a:cubicBezTo>
                    <a:lnTo>
                      <a:pt x="0" y="659"/>
                    </a:lnTo>
                    <a:close/>
                  </a:path>
                </a:pathLst>
              </a:custGeom>
              <a:solidFill>
                <a:srgbClr val="7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2202" y="2454"/>
                <a:ext cx="962" cy="962"/>
              </a:xfrm>
              <a:custGeom>
                <a:avLst/>
                <a:gdLst>
                  <a:gd name="T0" fmla="*/ 0 w 659"/>
                  <a:gd name="T1" fmla="*/ 0 h 659"/>
                  <a:gd name="T2" fmla="*/ 659 w 659"/>
                  <a:gd name="T3" fmla="*/ 659 h 659"/>
                  <a:gd name="T4" fmla="*/ 659 w 659"/>
                  <a:gd name="T5" fmla="*/ 659 h 659"/>
                  <a:gd name="T6" fmla="*/ 659 w 659"/>
                  <a:gd name="T7" fmla="*/ 495 h 659"/>
                  <a:gd name="T8" fmla="*/ 165 w 659"/>
                  <a:gd name="T9" fmla="*/ 0 h 659"/>
                  <a:gd name="T10" fmla="*/ 165 w 659"/>
                  <a:gd name="T11" fmla="*/ 0 h 659"/>
                  <a:gd name="T12" fmla="*/ 0 w 659"/>
                  <a:gd name="T13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9" h="659">
                    <a:moveTo>
                      <a:pt x="0" y="0"/>
                    </a:moveTo>
                    <a:cubicBezTo>
                      <a:pt x="0" y="364"/>
                      <a:pt x="295" y="659"/>
                      <a:pt x="659" y="659"/>
                    </a:cubicBezTo>
                    <a:cubicBezTo>
                      <a:pt x="659" y="659"/>
                      <a:pt x="659" y="659"/>
                      <a:pt x="659" y="659"/>
                    </a:cubicBezTo>
                    <a:cubicBezTo>
                      <a:pt x="659" y="495"/>
                      <a:pt x="659" y="495"/>
                      <a:pt x="659" y="495"/>
                    </a:cubicBezTo>
                    <a:cubicBezTo>
                      <a:pt x="386" y="495"/>
                      <a:pt x="165" y="273"/>
                      <a:pt x="165" y="0"/>
                    </a:cubicBezTo>
                    <a:cubicBezTo>
                      <a:pt x="165" y="0"/>
                      <a:pt x="165" y="0"/>
                      <a:pt x="16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B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2202" y="1491"/>
                <a:ext cx="962" cy="963"/>
              </a:xfrm>
              <a:custGeom>
                <a:avLst/>
                <a:gdLst>
                  <a:gd name="T0" fmla="*/ 659 w 659"/>
                  <a:gd name="T1" fmla="*/ 0 h 659"/>
                  <a:gd name="T2" fmla="*/ 0 w 659"/>
                  <a:gd name="T3" fmla="*/ 659 h 659"/>
                  <a:gd name="T4" fmla="*/ 165 w 659"/>
                  <a:gd name="T5" fmla="*/ 659 h 659"/>
                  <a:gd name="T6" fmla="*/ 659 w 659"/>
                  <a:gd name="T7" fmla="*/ 165 h 659"/>
                  <a:gd name="T8" fmla="*/ 659 w 659"/>
                  <a:gd name="T9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659">
                    <a:moveTo>
                      <a:pt x="659" y="0"/>
                    </a:moveTo>
                    <a:cubicBezTo>
                      <a:pt x="295" y="0"/>
                      <a:pt x="0" y="295"/>
                      <a:pt x="0" y="659"/>
                    </a:cubicBezTo>
                    <a:cubicBezTo>
                      <a:pt x="165" y="659"/>
                      <a:pt x="165" y="659"/>
                      <a:pt x="165" y="659"/>
                    </a:cubicBezTo>
                    <a:cubicBezTo>
                      <a:pt x="165" y="386"/>
                      <a:pt x="386" y="165"/>
                      <a:pt x="659" y="165"/>
                    </a:cubicBezTo>
                    <a:lnTo>
                      <a:pt x="659" y="0"/>
                    </a:lnTo>
                    <a:close/>
                  </a:path>
                </a:pathLst>
              </a:custGeom>
              <a:solidFill>
                <a:srgbClr val="679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78162" y="6585783"/>
            <a:ext cx="904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More IF logos here: </a:t>
            </a:r>
          </a:p>
          <a:p>
            <a:r>
              <a:rPr lang="en-US" sz="1200" dirty="0"/>
              <a:t>https://heidrick.app.box.com/s/kknewlwgt5wgi1v98gz14rfm0bonumih/folder/26018011803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Infinity</a:t>
            </a:r>
            <a:r>
              <a:rPr lang="en-US" baseline="0" dirty="0"/>
              <a:t> Framework Logos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Signature</a:t>
            </a:r>
          </a:p>
        </p:txBody>
      </p:sp>
    </p:spTree>
    <p:extLst>
      <p:ext uri="{BB962C8B-B14F-4D97-AF65-F5344CB8AC3E}">
        <p14:creationId xmlns:p14="http://schemas.microsoft.com/office/powerpoint/2010/main" val="13957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report graphics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9738" b="26357"/>
          <a:stretch/>
        </p:blipFill>
        <p:spPr>
          <a:xfrm>
            <a:off x="353756" y="2250444"/>
            <a:ext cx="6934301" cy="46500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342710"/>
            <a:ext cx="2750820" cy="4476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75150" y="1585290"/>
            <a:ext cx="1231900" cy="543455"/>
            <a:chOff x="1277620" y="2544319"/>
            <a:chExt cx="1231900" cy="543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29" b="-11418"/>
            <a:stretch/>
          </p:blipFill>
          <p:spPr>
            <a:xfrm>
              <a:off x="1344930" y="2734823"/>
              <a:ext cx="1097280" cy="352951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5" r="55217" b="24881"/>
            <a:stretch/>
          </p:blipFill>
          <p:spPr>
            <a:xfrm>
              <a:off x="1277620" y="2544319"/>
              <a:ext cx="1231900" cy="190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62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Report Icons – Styles, Success Drivers, Exec Summary Categories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87" y="2043768"/>
            <a:ext cx="411480" cy="411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2753641"/>
            <a:ext cx="411480" cy="411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3514428"/>
            <a:ext cx="411480" cy="4114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4275215"/>
            <a:ext cx="411480" cy="411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1" y="5730901"/>
            <a:ext cx="411480" cy="411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1" y="6423526"/>
            <a:ext cx="411480" cy="411480"/>
          </a:xfrm>
          <a:prstGeom prst="rect">
            <a:avLst/>
          </a:prstGeom>
        </p:spPr>
      </p:pic>
      <p:sp>
        <p:nvSpPr>
          <p:cNvPr id="19" name="Freeform 18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389287" y="1237007"/>
            <a:ext cx="302446" cy="378713"/>
          </a:xfrm>
          <a:custGeom>
            <a:avLst/>
            <a:gdLst>
              <a:gd name="T0" fmla="*/ 127 w 131"/>
              <a:gd name="T1" fmla="*/ 42 h 165"/>
              <a:gd name="T2" fmla="*/ 104 w 131"/>
              <a:gd name="T3" fmla="*/ 82 h 165"/>
              <a:gd name="T4" fmla="*/ 86 w 131"/>
              <a:gd name="T5" fmla="*/ 87 h 165"/>
              <a:gd name="T6" fmla="*/ 80 w 131"/>
              <a:gd name="T7" fmla="*/ 84 h 165"/>
              <a:gd name="T8" fmla="*/ 87 w 131"/>
              <a:gd name="T9" fmla="*/ 72 h 165"/>
              <a:gd name="T10" fmla="*/ 96 w 131"/>
              <a:gd name="T11" fmla="*/ 70 h 165"/>
              <a:gd name="T12" fmla="*/ 112 w 131"/>
              <a:gd name="T13" fmla="*/ 41 h 165"/>
              <a:gd name="T14" fmla="*/ 110 w 131"/>
              <a:gd name="T15" fmla="*/ 32 h 165"/>
              <a:gd name="T16" fmla="*/ 87 w 131"/>
              <a:gd name="T17" fmla="*/ 19 h 165"/>
              <a:gd name="T18" fmla="*/ 78 w 131"/>
              <a:gd name="T19" fmla="*/ 21 h 165"/>
              <a:gd name="T20" fmla="*/ 61 w 131"/>
              <a:gd name="T21" fmla="*/ 50 h 165"/>
              <a:gd name="T22" fmla="*/ 64 w 131"/>
              <a:gd name="T23" fmla="*/ 59 h 165"/>
              <a:gd name="T24" fmla="*/ 57 w 131"/>
              <a:gd name="T25" fmla="*/ 70 h 165"/>
              <a:gd name="T26" fmla="*/ 51 w 131"/>
              <a:gd name="T27" fmla="*/ 67 h 165"/>
              <a:gd name="T28" fmla="*/ 47 w 131"/>
              <a:gd name="T29" fmla="*/ 49 h 165"/>
              <a:gd name="T30" fmla="*/ 70 w 131"/>
              <a:gd name="T31" fmla="*/ 9 h 165"/>
              <a:gd name="T32" fmla="*/ 88 w 131"/>
              <a:gd name="T33" fmla="*/ 4 h 165"/>
              <a:gd name="T34" fmla="*/ 122 w 131"/>
              <a:gd name="T35" fmla="*/ 24 h 165"/>
              <a:gd name="T36" fmla="*/ 127 w 131"/>
              <a:gd name="T37" fmla="*/ 42 h 165"/>
              <a:gd name="T38" fmla="*/ 49 w 131"/>
              <a:gd name="T39" fmla="*/ 111 h 165"/>
              <a:gd name="T40" fmla="*/ 46 w 131"/>
              <a:gd name="T41" fmla="*/ 102 h 165"/>
              <a:gd name="T42" fmla="*/ 73 w 131"/>
              <a:gd name="T43" fmla="*/ 57 h 165"/>
              <a:gd name="T44" fmla="*/ 82 w 131"/>
              <a:gd name="T45" fmla="*/ 54 h 165"/>
              <a:gd name="T46" fmla="*/ 84 w 131"/>
              <a:gd name="T47" fmla="*/ 63 h 165"/>
              <a:gd name="T48" fmla="*/ 58 w 131"/>
              <a:gd name="T49" fmla="*/ 109 h 165"/>
              <a:gd name="T50" fmla="*/ 49 w 131"/>
              <a:gd name="T51" fmla="*/ 111 h 165"/>
              <a:gd name="T52" fmla="*/ 44 w 131"/>
              <a:gd name="T53" fmla="*/ 93 h 165"/>
              <a:gd name="T54" fmla="*/ 44 w 131"/>
              <a:gd name="T55" fmla="*/ 93 h 165"/>
              <a:gd name="T56" fmla="*/ 35 w 131"/>
              <a:gd name="T57" fmla="*/ 96 h 165"/>
              <a:gd name="T58" fmla="*/ 18 w 131"/>
              <a:gd name="T59" fmla="*/ 124 h 165"/>
              <a:gd name="T60" fmla="*/ 21 w 131"/>
              <a:gd name="T61" fmla="*/ 133 h 165"/>
              <a:gd name="T62" fmla="*/ 44 w 131"/>
              <a:gd name="T63" fmla="*/ 147 h 165"/>
              <a:gd name="T64" fmla="*/ 53 w 131"/>
              <a:gd name="T65" fmla="*/ 144 h 165"/>
              <a:gd name="T66" fmla="*/ 69 w 131"/>
              <a:gd name="T67" fmla="*/ 116 h 165"/>
              <a:gd name="T68" fmla="*/ 67 w 131"/>
              <a:gd name="T69" fmla="*/ 107 h 165"/>
              <a:gd name="T70" fmla="*/ 73 w 131"/>
              <a:gd name="T71" fmla="*/ 95 h 165"/>
              <a:gd name="T72" fmla="*/ 79 w 131"/>
              <a:gd name="T73" fmla="*/ 98 h 165"/>
              <a:gd name="T74" fmla="*/ 84 w 131"/>
              <a:gd name="T75" fmla="*/ 117 h 165"/>
              <a:gd name="T76" fmla="*/ 61 w 131"/>
              <a:gd name="T77" fmla="*/ 157 h 165"/>
              <a:gd name="T78" fmla="*/ 43 w 131"/>
              <a:gd name="T79" fmla="*/ 161 h 165"/>
              <a:gd name="T80" fmla="*/ 8 w 131"/>
              <a:gd name="T81" fmla="*/ 142 h 165"/>
              <a:gd name="T82" fmla="*/ 4 w 131"/>
              <a:gd name="T83" fmla="*/ 124 h 165"/>
              <a:gd name="T84" fmla="*/ 27 w 131"/>
              <a:gd name="T85" fmla="*/ 83 h 165"/>
              <a:gd name="T86" fmla="*/ 45 w 131"/>
              <a:gd name="T87" fmla="*/ 79 h 165"/>
              <a:gd name="T88" fmla="*/ 51 w 131"/>
              <a:gd name="T89" fmla="*/ 82 h 165"/>
              <a:gd name="T90" fmla="*/ 44 w 131"/>
              <a:gd name="T91" fmla="*/ 9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1" h="165">
                <a:moveTo>
                  <a:pt x="127" y="42"/>
                </a:moveTo>
                <a:cubicBezTo>
                  <a:pt x="104" y="82"/>
                  <a:pt x="104" y="82"/>
                  <a:pt x="104" y="82"/>
                </a:cubicBezTo>
                <a:cubicBezTo>
                  <a:pt x="100" y="88"/>
                  <a:pt x="92" y="91"/>
                  <a:pt x="86" y="87"/>
                </a:cubicBezTo>
                <a:cubicBezTo>
                  <a:pt x="80" y="84"/>
                  <a:pt x="80" y="84"/>
                  <a:pt x="80" y="84"/>
                </a:cubicBezTo>
                <a:cubicBezTo>
                  <a:pt x="87" y="72"/>
                  <a:pt x="87" y="72"/>
                  <a:pt x="87" y="72"/>
                </a:cubicBezTo>
                <a:cubicBezTo>
                  <a:pt x="90" y="74"/>
                  <a:pt x="94" y="73"/>
                  <a:pt x="96" y="70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14" y="38"/>
                  <a:pt x="113" y="34"/>
                  <a:pt x="110" y="32"/>
                </a:cubicBezTo>
                <a:cubicBezTo>
                  <a:pt x="87" y="19"/>
                  <a:pt x="87" y="19"/>
                  <a:pt x="87" y="19"/>
                </a:cubicBezTo>
                <a:cubicBezTo>
                  <a:pt x="84" y="17"/>
                  <a:pt x="80" y="18"/>
                  <a:pt x="78" y="21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3"/>
                  <a:pt x="61" y="57"/>
                  <a:pt x="64" y="59"/>
                </a:cubicBezTo>
                <a:cubicBezTo>
                  <a:pt x="57" y="70"/>
                  <a:pt x="57" y="70"/>
                  <a:pt x="57" y="70"/>
                </a:cubicBezTo>
                <a:cubicBezTo>
                  <a:pt x="51" y="67"/>
                  <a:pt x="51" y="67"/>
                  <a:pt x="51" y="67"/>
                </a:cubicBezTo>
                <a:cubicBezTo>
                  <a:pt x="45" y="63"/>
                  <a:pt x="43" y="55"/>
                  <a:pt x="47" y="49"/>
                </a:cubicBezTo>
                <a:cubicBezTo>
                  <a:pt x="70" y="9"/>
                  <a:pt x="70" y="9"/>
                  <a:pt x="70" y="9"/>
                </a:cubicBezTo>
                <a:cubicBezTo>
                  <a:pt x="73" y="3"/>
                  <a:pt x="81" y="0"/>
                  <a:pt x="88" y="4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129" y="28"/>
                  <a:pt x="131" y="36"/>
                  <a:pt x="127" y="42"/>
                </a:cubicBezTo>
                <a:moveTo>
                  <a:pt x="49" y="111"/>
                </a:moveTo>
                <a:cubicBezTo>
                  <a:pt x="46" y="110"/>
                  <a:pt x="44" y="106"/>
                  <a:pt x="46" y="102"/>
                </a:cubicBezTo>
                <a:cubicBezTo>
                  <a:pt x="73" y="57"/>
                  <a:pt x="73" y="57"/>
                  <a:pt x="73" y="57"/>
                </a:cubicBezTo>
                <a:cubicBezTo>
                  <a:pt x="75" y="53"/>
                  <a:pt x="79" y="52"/>
                  <a:pt x="82" y="54"/>
                </a:cubicBezTo>
                <a:cubicBezTo>
                  <a:pt x="85" y="56"/>
                  <a:pt x="86" y="60"/>
                  <a:pt x="84" y="63"/>
                </a:cubicBezTo>
                <a:cubicBezTo>
                  <a:pt x="58" y="109"/>
                  <a:pt x="58" y="109"/>
                  <a:pt x="58" y="109"/>
                </a:cubicBezTo>
                <a:cubicBezTo>
                  <a:pt x="56" y="112"/>
                  <a:pt x="52" y="113"/>
                  <a:pt x="49" y="111"/>
                </a:cubicBezTo>
                <a:moveTo>
                  <a:pt x="44" y="93"/>
                </a:moveTo>
                <a:cubicBezTo>
                  <a:pt x="44" y="93"/>
                  <a:pt x="44" y="93"/>
                  <a:pt x="44" y="93"/>
                </a:cubicBezTo>
                <a:cubicBezTo>
                  <a:pt x="41" y="92"/>
                  <a:pt x="37" y="93"/>
                  <a:pt x="35" y="96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6" y="128"/>
                  <a:pt x="18" y="132"/>
                  <a:pt x="21" y="133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7" y="149"/>
                  <a:pt x="51" y="147"/>
                  <a:pt x="53" y="144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1" y="112"/>
                  <a:pt x="70" y="108"/>
                  <a:pt x="67" y="107"/>
                </a:cubicBezTo>
                <a:cubicBezTo>
                  <a:pt x="73" y="95"/>
                  <a:pt x="73" y="95"/>
                  <a:pt x="73" y="95"/>
                </a:cubicBezTo>
                <a:cubicBezTo>
                  <a:pt x="79" y="98"/>
                  <a:pt x="79" y="98"/>
                  <a:pt x="79" y="98"/>
                </a:cubicBezTo>
                <a:cubicBezTo>
                  <a:pt x="86" y="102"/>
                  <a:pt x="88" y="110"/>
                  <a:pt x="84" y="117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57" y="163"/>
                  <a:pt x="49" y="165"/>
                  <a:pt x="43" y="161"/>
                </a:cubicBezTo>
                <a:cubicBezTo>
                  <a:pt x="8" y="142"/>
                  <a:pt x="8" y="142"/>
                  <a:pt x="8" y="142"/>
                </a:cubicBezTo>
                <a:cubicBezTo>
                  <a:pt x="2" y="138"/>
                  <a:pt x="0" y="130"/>
                  <a:pt x="4" y="124"/>
                </a:cubicBezTo>
                <a:cubicBezTo>
                  <a:pt x="27" y="83"/>
                  <a:pt x="27" y="83"/>
                  <a:pt x="27" y="83"/>
                </a:cubicBezTo>
                <a:cubicBezTo>
                  <a:pt x="30" y="77"/>
                  <a:pt x="38" y="75"/>
                  <a:pt x="45" y="79"/>
                </a:cubicBezTo>
                <a:cubicBezTo>
                  <a:pt x="51" y="82"/>
                  <a:pt x="51" y="82"/>
                  <a:pt x="51" y="82"/>
                </a:cubicBezTo>
                <a:lnTo>
                  <a:pt x="44" y="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9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376002" y="5036002"/>
            <a:ext cx="411480" cy="365760"/>
          </a:xfrm>
          <a:custGeom>
            <a:avLst/>
            <a:gdLst>
              <a:gd name="T0" fmla="*/ 0 w 453"/>
              <a:gd name="T1" fmla="*/ 0 h 409"/>
              <a:gd name="T2" fmla="*/ 87 w 453"/>
              <a:gd name="T3" fmla="*/ 342 h 409"/>
              <a:gd name="T4" fmla="*/ 254 w 453"/>
              <a:gd name="T5" fmla="*/ 290 h 409"/>
              <a:gd name="T6" fmla="*/ 106 w 453"/>
              <a:gd name="T7" fmla="*/ 106 h 409"/>
              <a:gd name="T8" fmla="*/ 296 w 453"/>
              <a:gd name="T9" fmla="*/ 277 h 409"/>
              <a:gd name="T10" fmla="*/ 453 w 453"/>
              <a:gd name="T11" fmla="*/ 229 h 409"/>
              <a:gd name="T12" fmla="*/ 0 w 453"/>
              <a:gd name="T13" fmla="*/ 0 h 409"/>
              <a:gd name="T14" fmla="*/ 260 w 453"/>
              <a:gd name="T15" fmla="*/ 409 h 409"/>
              <a:gd name="T16" fmla="*/ 260 w 453"/>
              <a:gd name="T17" fmla="*/ 316 h 409"/>
              <a:gd name="T18" fmla="*/ 203 w 453"/>
              <a:gd name="T19" fmla="*/ 332 h 409"/>
              <a:gd name="T20" fmla="*/ 260 w 453"/>
              <a:gd name="T21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3" h="409">
                <a:moveTo>
                  <a:pt x="0" y="0"/>
                </a:moveTo>
                <a:lnTo>
                  <a:pt x="87" y="342"/>
                </a:lnTo>
                <a:lnTo>
                  <a:pt x="254" y="290"/>
                </a:lnTo>
                <a:lnTo>
                  <a:pt x="106" y="106"/>
                </a:lnTo>
                <a:lnTo>
                  <a:pt x="296" y="277"/>
                </a:lnTo>
                <a:lnTo>
                  <a:pt x="453" y="229"/>
                </a:lnTo>
                <a:lnTo>
                  <a:pt x="0" y="0"/>
                </a:lnTo>
                <a:close/>
                <a:moveTo>
                  <a:pt x="260" y="409"/>
                </a:moveTo>
                <a:lnTo>
                  <a:pt x="260" y="316"/>
                </a:lnTo>
                <a:lnTo>
                  <a:pt x="203" y="332"/>
                </a:lnTo>
                <a:lnTo>
                  <a:pt x="260" y="4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76685"/>
              </p:ext>
            </p:extLst>
          </p:nvPr>
        </p:nvGraphicFramePr>
        <p:xfrm>
          <a:off x="370963" y="1132133"/>
          <a:ext cx="914400" cy="5943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Collaborator</a:t>
                      </a:r>
                    </a:p>
                  </a:txBody>
                  <a:tcPr marL="0"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Composer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Energizer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Forecaster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Harmonizer 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Producer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918">
                <a:tc>
                  <a:txBody>
                    <a:bodyPr/>
                    <a:lstStyle/>
                    <a:p>
                      <a:pPr algn="ctr"/>
                      <a:r>
                        <a:rPr lang="en-US" sz="900" b="1" spc="-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Provider</a:t>
                      </a:r>
                    </a:p>
                  </a:txBody>
                  <a:tcPr marL="0" marT="91440" marB="9144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4474831"/>
            <a:ext cx="411480" cy="411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036431"/>
            <a:ext cx="411480" cy="4114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30" y="2828911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0" y="5191111"/>
            <a:ext cx="594360" cy="5943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64" y="1228711"/>
            <a:ext cx="397933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30" y="3651871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30" y="6181717"/>
            <a:ext cx="457200" cy="304800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83312"/>
              </p:ext>
            </p:extLst>
          </p:nvPr>
        </p:nvGraphicFramePr>
        <p:xfrm>
          <a:off x="4458136" y="1083123"/>
          <a:ext cx="1156138" cy="5676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Agility / Innovation / Growth 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Appreciation / Recognition 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Collaboration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and Quality Focus 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 / Purpose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Orientation 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Spirit / Vitality </a:t>
                      </a:r>
                      <a:endParaRPr lang="en-US" sz="9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74" y="1365419"/>
            <a:ext cx="320040" cy="320040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7461250" y="1228711"/>
            <a:ext cx="2202180" cy="567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spc="-6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How They Lead</a:t>
            </a:r>
          </a:p>
          <a:p>
            <a:r>
              <a:rPr lang="en-US" sz="1100" b="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Leadership Styles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461486" y="1914680"/>
            <a:ext cx="1988820" cy="567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spc="-6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How They Think</a:t>
            </a:r>
          </a:p>
          <a:p>
            <a:r>
              <a:rPr lang="en-US" sz="1100" b="0" spc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Starting Points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24" y="2038519"/>
            <a:ext cx="320040" cy="320040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7417314" y="2515415"/>
            <a:ext cx="2081530" cy="567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spc="-6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How They Succeed</a:t>
            </a:r>
          </a:p>
          <a:p>
            <a:r>
              <a:rPr lang="en-US" sz="1100" b="0" spc="0" dirty="0"/>
              <a:t>Success Drivers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52" y="2639254"/>
            <a:ext cx="320040" cy="320040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7523678" y="3119306"/>
            <a:ext cx="1626429" cy="567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spc="-6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Culture Implications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42" y="3239972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7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40020"/>
  <p:tag name="MIO_UPDATE" val="True"/>
  <p:tag name="MIO_VERSION" val="25.09.2015 04:44:45"/>
  <p:tag name="MIO_DBID" val="B8FCB12D-AF03-49EB-9F79-BB019BE99E1E"/>
  <p:tag name="MIO_LASTDOWNLOADED" val="25.09.2015 04:44:47"/>
  <p:tag name="MIO_OBJECTNAME" val="Freeform 29"/>
  <p:tag name="MIO_LASTEDITORNAME" val="Alida Owen (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ark 1"/>
  <p:tag name="MIO_MST_COLOR_2" val="255,255,255,Light 1"/>
  <p:tag name="MIO_MST_COLOR_3" val="26,52,89,Dark 2"/>
  <p:tag name="MIO_MST_COLOR_4" val="255,255,255,Light 2"/>
  <p:tag name="MIO_MST_COLOR_5" val="26,52,89,Accent 1"/>
  <p:tag name="MIO_MST_COLOR_6" val="134,36,25,Accent 2"/>
  <p:tag name="MIO_MST_COLOR_7" val="115,147,114,Accent 3"/>
  <p:tag name="MIO_MST_COLOR_8" val="103,154,154,Accent 4"/>
  <p:tag name="MIO_MST_COLOR_9" val="88,87,66,Accent 5"/>
  <p:tag name="MIO_MST_COLOR_10" val="200,92,24,Accent 6"/>
  <p:tag name="MIO_MST_COLOR_11" val="61,80,90,"/>
  <p:tag name="MIO_MST_COLOR_12" val="192,192,192,"/>
  <p:tag name="MIO_PRESI_FIRST_SLIDENUMBER" val="0"/>
  <p:tag name="MIO_HDS" val="True"/>
  <p:tag name="MIO_EK" val="33112"/>
  <p:tag name="MIO_EKGUID" val="00000000-0000-0000-0000-000000000000"/>
  <p:tag name="MIO_UPDATE" val="True"/>
  <p:tag name="MIO_VERSION" val="08.01.2016 13:30:10"/>
  <p:tag name="MIO_DBID" val="B8FCB12D-AF03-49EB-9F79-BB019BE99E1E"/>
  <p:tag name="MIO_LASTDOWNLOADED" val="08.01.2016 12:30:10"/>
  <p:tag name="MIO_OBJECTNAME" val="HS Print - EMEA &amp; APAC"/>
  <p:tag name="MIO_LASTEDITORNAME" val="george "/>
  <p:tag name="MIO_FALLBACK_LAYOUT" val="5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mis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40016"/>
  <p:tag name="MIO_UPDATE" val="True"/>
  <p:tag name="MIO_VERSION" val="25.09.2015 04:44:17"/>
  <p:tag name="MIO_DBID" val="B8FCB12D-AF03-49EB-9F79-BB019BE99E1E"/>
  <p:tag name="MIO_LASTDOWNLOADED" val="25.09.2015 04:44:19"/>
  <p:tag name="MIO_OBJECTNAME" val="Freeform 13"/>
  <p:tag name="MIO_LASTEDITORNAME" val="Alida Owen (pc"/>
</p:tagLst>
</file>

<file path=ppt/theme/theme1.xml><?xml version="1.0" encoding="utf-8"?>
<a:theme xmlns:a="http://schemas.openxmlformats.org/drawingml/2006/main" name="HS Print">
  <a:themeElements>
    <a:clrScheme name="HLabs">
      <a:dk1>
        <a:sysClr val="windowText" lastClr="000000"/>
      </a:dk1>
      <a:lt1>
        <a:sysClr val="window" lastClr="FFFFFF"/>
      </a:lt1>
      <a:dk2>
        <a:srgbClr val="1A3459"/>
      </a:dk2>
      <a:lt2>
        <a:srgbClr val="FFFFFF"/>
      </a:lt2>
      <a:accent1>
        <a:srgbClr val="3A6B8C"/>
      </a:accent1>
      <a:accent2>
        <a:srgbClr val="F1EF4C"/>
      </a:accent2>
      <a:accent3>
        <a:srgbClr val="78B3C6"/>
      </a:accent3>
      <a:accent4>
        <a:srgbClr val="4FB24F"/>
      </a:accent4>
      <a:accent5>
        <a:srgbClr val="182871"/>
      </a:accent5>
      <a:accent6>
        <a:srgbClr val="FFA500"/>
      </a:accent6>
      <a:hlink>
        <a:srgbClr val="3D505A"/>
      </a:hlink>
      <a:folHlink>
        <a:srgbClr val="C0C0C0"/>
      </a:folHlink>
    </a:clrScheme>
    <a:fontScheme name="HSPrint -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defRPr sz="1200"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  <a:custClrLst>
    <a:custClr name="Custom Color 1">
      <a:srgbClr val="8C99AC"/>
    </a:custClr>
    <a:custClr name="Custom Color 2">
      <a:srgbClr val="C2918C"/>
    </a:custClr>
    <a:custClr name="Custom Color 3">
      <a:srgbClr val="ABBEAA"/>
    </a:custClr>
    <a:custClr name="Custom Color 4">
      <a:srgbClr val="A4C2C0"/>
    </a:custClr>
    <a:custClr name="Custom Color 5">
      <a:srgbClr val="A3A285"/>
    </a:custClr>
    <a:custClr name="Custom Color 6">
      <a:srgbClr val="ED9A66"/>
    </a:custClr>
    <a:custClr name="Custom Color 7">
      <a:srgbClr val="9EA7AC"/>
    </a:custClr>
    <a:custClr name="Custom Color 8">
      <a:srgbClr val="A6A6A6"/>
    </a:custClr>
    <a:custClr name="Custom Color 9">
      <a:srgbClr val="3D505A"/>
    </a:custClr>
    <a:custClr name="Custom Color 10">
      <a:srgbClr val="7F7F7F"/>
    </a:custClr>
  </a:custClrLst>
  <a:extLst>
    <a:ext uri="{05A4C25C-085E-4340-85A3-A5531E510DB2}">
      <thm15:themeFamily xmlns:thm15="http://schemas.microsoft.com/office/thememl/2012/main" name="Blank.potx" id="{D69C6693-4B9E-41F4-AF11-CB16B703C3D9}" vid="{31E3134E-AC3B-478B-950E-25FBE5C7CF40}"/>
    </a:ext>
  </a:extLst>
</a:theme>
</file>

<file path=ppt/theme/theme2.xml><?xml version="1.0" encoding="utf-8"?>
<a:theme xmlns:a="http://schemas.openxmlformats.org/drawingml/2006/main" name="Office Theme">
  <a:themeElements>
    <a:clrScheme name="HSPrint">
      <a:dk1>
        <a:sysClr val="windowText" lastClr="000000"/>
      </a:dk1>
      <a:lt1>
        <a:sysClr val="window" lastClr="FFFFFF"/>
      </a:lt1>
      <a:dk2>
        <a:srgbClr val="1A3459"/>
      </a:dk2>
      <a:lt2>
        <a:srgbClr val="FFFFFF"/>
      </a:lt2>
      <a:accent1>
        <a:srgbClr val="1A3459"/>
      </a:accent1>
      <a:accent2>
        <a:srgbClr val="862419"/>
      </a:accent2>
      <a:accent3>
        <a:srgbClr val="739372"/>
      </a:accent3>
      <a:accent4>
        <a:srgbClr val="679A9A"/>
      </a:accent4>
      <a:accent5>
        <a:srgbClr val="585742"/>
      </a:accent5>
      <a:accent6>
        <a:srgbClr val="C85C18"/>
      </a:accent6>
      <a:hlink>
        <a:srgbClr val="3D505A"/>
      </a:hlink>
      <a:folHlink>
        <a:srgbClr val="C0C0C0"/>
      </a:folHlink>
    </a:clrScheme>
    <a:fontScheme name="HS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SPrint">
      <a:dk1>
        <a:sysClr val="windowText" lastClr="000000"/>
      </a:dk1>
      <a:lt1>
        <a:sysClr val="window" lastClr="FFFFFF"/>
      </a:lt1>
      <a:dk2>
        <a:srgbClr val="1A3459"/>
      </a:dk2>
      <a:lt2>
        <a:srgbClr val="FFFFFF"/>
      </a:lt2>
      <a:accent1>
        <a:srgbClr val="1A3459"/>
      </a:accent1>
      <a:accent2>
        <a:srgbClr val="862419"/>
      </a:accent2>
      <a:accent3>
        <a:srgbClr val="739372"/>
      </a:accent3>
      <a:accent4>
        <a:srgbClr val="679A9A"/>
      </a:accent4>
      <a:accent5>
        <a:srgbClr val="585742"/>
      </a:accent5>
      <a:accent6>
        <a:srgbClr val="C85C18"/>
      </a:accent6>
      <a:hlink>
        <a:srgbClr val="3D505A"/>
      </a:hlink>
      <a:folHlink>
        <a:srgbClr val="C0C0C0"/>
      </a:folHlink>
    </a:clrScheme>
    <a:fontScheme name="HS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32552</TotalTime>
  <Words>1275</Words>
  <Application>Microsoft Office PowerPoint</Application>
  <PresentationFormat>Custom</PresentationFormat>
  <Paragraphs>374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Calibri</vt:lpstr>
      <vt:lpstr>Garamond</vt:lpstr>
      <vt:lpstr>Source Sans Pro SemiBold</vt:lpstr>
      <vt:lpstr>Verdana</vt:lpstr>
      <vt:lpstr>Whitney</vt:lpstr>
      <vt:lpstr>Whitney-Bold</vt:lpstr>
      <vt:lpstr>Wingdings</vt:lpstr>
      <vt:lpstr>HS Print</vt:lpstr>
      <vt:lpstr>HLabs style guide</vt:lpstr>
      <vt:lpstr>Infinity Framework</vt:lpstr>
      <vt:lpstr>Infinity Framework Color Palette</vt:lpstr>
      <vt:lpstr>Infinity Framework Logo</vt:lpstr>
      <vt:lpstr>More Infinity Framework Logos</vt:lpstr>
      <vt:lpstr>Still More Infinity Framework Logos</vt:lpstr>
      <vt:lpstr>Leadership Signature</vt:lpstr>
      <vt:lpstr>LS report graphics</vt:lpstr>
      <vt:lpstr>LS Report Icons – Styles, Success Drivers, Exec Summary Categories</vt:lpstr>
      <vt:lpstr>Leadership Signature report color palette/sample chart</vt:lpstr>
      <vt:lpstr>LAQ</vt:lpstr>
      <vt:lpstr>LAQ Report Graphics</vt:lpstr>
      <vt:lpstr>LAQ Logos</vt:lpstr>
      <vt:lpstr>LAQ colors – extracted from report output</vt:lpstr>
      <vt:lpstr>PowerBI Color Palettes</vt:lpstr>
      <vt:lpstr>PowerPoint Presentation</vt:lpstr>
      <vt:lpstr>PowerPoint Presentation</vt:lpstr>
      <vt:lpstr>PowerPoint Presentation</vt:lpstr>
      <vt:lpstr>PowerPoint Presentation</vt:lpstr>
      <vt:lpstr>Other Tools, Surveys, etc.</vt:lpstr>
      <vt:lpstr>Various Logos</vt:lpstr>
      <vt:lpstr>HC / Leadership Accelerator Graphics</vt:lpstr>
      <vt:lpstr>Heidrick Consulting Palette and Font Styles</vt:lpstr>
      <vt:lpstr>BoardAI</vt:lpstr>
      <vt:lpstr>The Heidrick Way color scheme</vt:lpstr>
    </vt:vector>
  </TitlesOfParts>
  <Company>Heidrick &amp; Struggles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Pastrovich, Ryan</dc:creator>
  <cp:keywords>HS Print (EMEA &amp; AP)</cp:keywords>
  <dc:description>Updated Jan 2016
Theme HS Print
Font HS Print
Colors HS Print</dc:description>
  <cp:lastModifiedBy>Cain, Samuel</cp:lastModifiedBy>
  <cp:revision>56</cp:revision>
  <cp:lastPrinted>2018-09-26T20:41:02Z</cp:lastPrinted>
  <dcterms:created xsi:type="dcterms:W3CDTF">2018-09-20T14:13:18Z</dcterms:created>
  <dcterms:modified xsi:type="dcterms:W3CDTF">2019-09-25T20:28:42Z</dcterms:modified>
  <cp:contentStatus/>
</cp:coreProperties>
</file>