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Lor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Lora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Lora-italic.fntdata"/><Relationship Id="rId23" Type="http://schemas.openxmlformats.org/officeDocument/2006/relationships/font" Target="fonts/Lor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8bb6ea22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8bb6ea22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8bb6ea22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8bb6ea22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8bb6ea3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8bb6ea3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8bb6ea31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8bb6ea3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8bb6ea31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8bb6ea31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8bb6ea31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8bb6ea31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8bb6ea31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8bb6ea3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OMOP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e resultados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final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247" y="1853850"/>
            <a:ext cx="5043106" cy="328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ora"/>
              <a:buChar char="●"/>
            </a:pPr>
            <a:r>
              <a:rPr lang="pt-BR" sz="1000">
                <a:latin typeface="Lora"/>
                <a:ea typeface="Lora"/>
                <a:cs typeface="Lora"/>
                <a:sym typeface="Lora"/>
              </a:rPr>
              <a:t>ETL;</a:t>
            </a:r>
            <a:endParaRPr sz="1000">
              <a:latin typeface="Lora"/>
              <a:ea typeface="Lora"/>
              <a:cs typeface="Lora"/>
              <a:sym typeface="Lor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ora"/>
              <a:buChar char="●"/>
            </a:pPr>
            <a:r>
              <a:rPr lang="pt-BR" sz="1000">
                <a:latin typeface="Lora"/>
                <a:ea typeface="Lora"/>
                <a:cs typeface="Lora"/>
                <a:sym typeface="Lora"/>
              </a:rPr>
              <a:t>Stage;</a:t>
            </a:r>
            <a:endParaRPr sz="1000">
              <a:latin typeface="Lora"/>
              <a:ea typeface="Lora"/>
              <a:cs typeface="Lora"/>
              <a:sym typeface="Lor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ora"/>
              <a:buChar char="●"/>
            </a:pPr>
            <a:r>
              <a:rPr lang="pt-BR" sz="1000">
                <a:latin typeface="Lora"/>
                <a:ea typeface="Lora"/>
                <a:cs typeface="Lora"/>
                <a:sym typeface="Lora"/>
              </a:rPr>
              <a:t>OMOP.</a:t>
            </a:r>
            <a:endParaRPr sz="10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550" y="1853850"/>
            <a:ext cx="3866650" cy="22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CMD/SUS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56688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1007">
                <a:latin typeface="Lora"/>
                <a:ea typeface="Lora"/>
                <a:cs typeface="Lora"/>
                <a:sym typeface="Lora"/>
              </a:rPr>
              <a:t>O Conjunto Mínimo de Dados da Atenção à Saúde (CMD) é o documento público que coleta os dados dos atendimentos em saúde realizados em qualquer estabelecimento de saúde do país, público ou privado, em cada contato assistencial. Trata-se de uma estratégia assumida pelos gestores do Sistema Nacional de Saúde das três esferas de gestão para redução da fragmentação dos sistemas de informação que possuem dados de caráter clínico-administrativo da atenção à saúde. Foi instituído pelo Decreto de 29 de novembro de 2017 (alterado pelo Decreto nº 9.775, de 30 de abril de 2019) e pela Resolução CIT nº 6, de 25 de agosto de 2016.</a:t>
            </a:r>
            <a:endParaRPr sz="1007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pt-BR" sz="1007">
                <a:latin typeface="Lora"/>
                <a:ea typeface="Lora"/>
                <a:cs typeface="Lora"/>
                <a:sym typeface="Lora"/>
              </a:rPr>
              <a:t>O CMD substitui os principais sistemas de informação da atenção à saúde do país: Sistema de Informações Ambulatoriais(SIA), Sistema de Informação Hospitalar (SIH) e Comunicação de Informação Hospitalar e Ambulatorial (CIHA), bem como seus subsistemas de coleta e apoio. Será de adoção obrigatória em todo o sistema nacional de saúde, abrangendo pessoas físicas e jurídicas que realizam atenção à saúde nas esferas pública ou privada, integrantes ou não do SUS.</a:t>
            </a:r>
            <a:endParaRPr sz="1007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8250" y="2078875"/>
            <a:ext cx="2440950" cy="1828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CMD/SUS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638" y="1853849"/>
            <a:ext cx="7048324" cy="27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517950"/>
            <a:ext cx="3347850" cy="11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75" y="1422975"/>
            <a:ext cx="4058949" cy="41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4474" y="956650"/>
            <a:ext cx="4746276" cy="4099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CMD/SUS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175" y="707575"/>
            <a:ext cx="5860724" cy="421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CMD/SUS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075" y="650050"/>
            <a:ext cx="6329126" cy="423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