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6858000" cx="9144000"/>
  <p:notesSz cx="6858000" cy="9144000"/>
  <p:embeddedFontLst>
    <p:embeddedFont>
      <p:font typeface="Roboto Mono"/>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Mono-regular.fntdata"/><Relationship Id="rId50" Type="http://schemas.openxmlformats.org/officeDocument/2006/relationships/slide" Target="slides/slide45.xml"/><Relationship Id="rId53" Type="http://schemas.openxmlformats.org/officeDocument/2006/relationships/font" Target="fonts/RobotoMono-italic.fntdata"/><Relationship Id="rId52" Type="http://schemas.openxmlformats.org/officeDocument/2006/relationships/font" Target="fonts/RobotoMono-bold.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RobotoMon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solidFill>
                  <a:schemeClr val="dk1"/>
                </a:solidFill>
              </a:rPr>
              <a:t>Code Reusability</a:t>
            </a:r>
            <a:r>
              <a:rPr lang="en-US">
                <a:solidFill>
                  <a:schemeClr val="dk1"/>
                </a:solidFill>
              </a:rPr>
              <a:t>: Share common logic among related classes.</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Improved Organization</a:t>
            </a:r>
            <a:r>
              <a:rPr lang="en-US">
                <a:solidFill>
                  <a:schemeClr val="dk1"/>
                </a:solidFill>
              </a:rPr>
              <a:t>: Structure code in logical hierarchies.</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Polymorphism</a:t>
            </a:r>
            <a:r>
              <a:rPr lang="en-US">
                <a:solidFill>
                  <a:schemeClr val="dk1"/>
                </a:solidFill>
              </a:rPr>
              <a:t>: Enable different behaviors for inherited methods in subclasses.</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Reduced Redundancy</a:t>
            </a:r>
            <a:r>
              <a:rPr lang="en-US">
                <a:solidFill>
                  <a:schemeClr val="dk1"/>
                </a:solidFill>
              </a:rPr>
              <a:t>: Avoid duplicating code by moving common functionality to a superclass.</a:t>
            </a:r>
            <a:endParaRPr>
              <a:solidFill>
                <a:schemeClr val="dk1"/>
              </a:solidFill>
            </a:endParaRPr>
          </a:p>
          <a:p>
            <a:pPr indent="0" lvl="0" marL="0" rtl="0" algn="l">
              <a:spcBef>
                <a:spcPts val="0"/>
              </a:spcBef>
              <a:spcAft>
                <a:spcPts val="0"/>
              </a:spcAft>
              <a:buNone/>
            </a:pPr>
            <a:r>
              <a:t/>
            </a:r>
            <a:endParaRPr b="1">
              <a:solidFill>
                <a:schemeClr val="dk1"/>
              </a:solidFill>
            </a:endParaRPr>
          </a:p>
        </p:txBody>
      </p:sp>
      <p:sp>
        <p:nvSpPr>
          <p:cNvPr id="153" name="Google Shape;15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0c405137b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30c405137be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13a71d6b9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313a71d6b9c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13a71d6b9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313a71d6b9c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13a71d6b9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313a71d6b9c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13a71d6b9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313a71d6b9c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13a71d6b9c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313a71d6b9c_0_2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13a71d6b9c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313a71d6b9c_0_2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1401eb7f28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1401eb7f2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0c405137be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30c405137be_1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solidFill>
                  <a:schemeClr val="dk1"/>
                </a:solidFill>
              </a:rPr>
              <a:t>Code Reusability</a:t>
            </a:r>
            <a:r>
              <a:rPr lang="en-US">
                <a:solidFill>
                  <a:schemeClr val="dk1"/>
                </a:solidFill>
              </a:rPr>
              <a:t>: Polymorphism allows for the reuse of code by enabling a single interface to represent different data types. This leads to more flexible and maintainable code.</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Dynamic Method Resolution</a:t>
            </a:r>
            <a:r>
              <a:rPr lang="en-US">
                <a:solidFill>
                  <a:schemeClr val="dk1"/>
                </a:solidFill>
              </a:rPr>
              <a:t>: It enables dynamic binding or late binding, where the method to be executed is determined at runtime based on the object type, allowing for more flexible and dynamic interactions.</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Simplified Code</a:t>
            </a:r>
            <a:r>
              <a:rPr lang="en-US">
                <a:solidFill>
                  <a:schemeClr val="dk1"/>
                </a:solidFill>
              </a:rPr>
              <a:t>: Polymorphism can reduce the complexity of the code by allowing the same method to operate on different objects, reducing the need for multiple conditionals or type checks.</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Extensibility</a:t>
            </a:r>
            <a:r>
              <a:rPr lang="en-US">
                <a:solidFill>
                  <a:schemeClr val="dk1"/>
                </a:solidFill>
              </a:rPr>
              <a:t>: It makes it easier to add new classes or functionalities without modifying existing code, as new classes can implement existing interfaces or extend base classes.</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Improved Maintenance</a:t>
            </a:r>
            <a:r>
              <a:rPr lang="en-US">
                <a:solidFill>
                  <a:schemeClr val="dk1"/>
                </a:solidFill>
              </a:rPr>
              <a:t>: With polymorphism, changes in code (like adding new classes) often require minimal changes to existing code, making maintenance easier and less error-prone.</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Interface Implementation</a:t>
            </a:r>
            <a:r>
              <a:rPr lang="en-US">
                <a:solidFill>
                  <a:schemeClr val="dk1"/>
                </a:solidFill>
              </a:rPr>
              <a:t>: Polymorphism facilitates the use of interfaces, allowing for multiple implementations and making it easier to switch implementations without changing the code that uses the interface.</a:t>
            </a:r>
            <a:endParaRPr>
              <a:solidFill>
                <a:schemeClr val="dk1"/>
              </a:solidFill>
            </a:endParaRPr>
          </a:p>
          <a:p>
            <a:pPr indent="0" lvl="0" marL="0" rtl="0" algn="l">
              <a:spcBef>
                <a:spcPts val="0"/>
              </a:spcBef>
              <a:spcAft>
                <a:spcPts val="0"/>
              </a:spcAft>
              <a:buNone/>
            </a:pPr>
            <a:r>
              <a:t/>
            </a:r>
            <a:endParaRPr/>
          </a:p>
        </p:txBody>
      </p:sp>
      <p:sp>
        <p:nvSpPr>
          <p:cNvPr id="229" name="Google Shape;22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13a71d6b9c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The note next to </a:t>
            </a:r>
            <a:r>
              <a:rPr lang="en-US">
                <a:solidFill>
                  <a:srgbClr val="188038"/>
                </a:solidFill>
                <a:latin typeface="Roboto Mono"/>
                <a:ea typeface="Roboto Mono"/>
                <a:cs typeface="Roboto Mono"/>
                <a:sym typeface="Roboto Mono"/>
              </a:rPr>
              <a:t>PaymentService</a:t>
            </a:r>
            <a:r>
              <a:rPr lang="en-US">
                <a:solidFill>
                  <a:schemeClr val="dk1"/>
                </a:solidFill>
              </a:rPr>
              <a:t> highlights that having separate methods for each payment type reduces flexibility and violates the </a:t>
            </a:r>
            <a:r>
              <a:rPr b="1" lang="en-US">
                <a:solidFill>
                  <a:schemeClr val="dk1"/>
                </a:solidFill>
              </a:rPr>
              <a:t>Open/Closed Principle</a:t>
            </a:r>
            <a:r>
              <a:rPr lang="en-US">
                <a:solidFill>
                  <a:schemeClr val="dk1"/>
                </a:solidFill>
              </a:rPr>
              <a:t>. Adding new payment types requires modifying </a:t>
            </a:r>
            <a:r>
              <a:rPr lang="en-US">
                <a:solidFill>
                  <a:srgbClr val="188038"/>
                </a:solidFill>
                <a:latin typeface="Roboto Mono"/>
                <a:ea typeface="Roboto Mono"/>
                <a:cs typeface="Roboto Mono"/>
                <a:sym typeface="Roboto Mono"/>
              </a:rPr>
              <a:t>PaymentService</a:t>
            </a:r>
            <a:r>
              <a:rPr lang="en-US">
                <a:solidFill>
                  <a:schemeClr val="dk1"/>
                </a:solidFill>
              </a:rPr>
              <a:t>, which makes maintenance more challenging as the code grows.</a:t>
            </a:r>
            <a:endParaRPr/>
          </a:p>
        </p:txBody>
      </p:sp>
      <p:sp>
        <p:nvSpPr>
          <p:cNvPr id="235" name="Google Shape;235;g313a71d6b9c_0_2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13a71d6b9c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The note next to </a:t>
            </a:r>
            <a:r>
              <a:rPr lang="en-US">
                <a:solidFill>
                  <a:srgbClr val="188038"/>
                </a:solidFill>
                <a:latin typeface="Roboto Mono"/>
                <a:ea typeface="Roboto Mono"/>
                <a:cs typeface="Roboto Mono"/>
                <a:sym typeface="Roboto Mono"/>
              </a:rPr>
              <a:t>PaymentService</a:t>
            </a:r>
            <a:r>
              <a:rPr lang="en-US">
                <a:solidFill>
                  <a:schemeClr val="dk1"/>
                </a:solidFill>
              </a:rPr>
              <a:t> highlights that this approach is flexible and adheres to the </a:t>
            </a:r>
            <a:r>
              <a:rPr b="1" lang="en-US">
                <a:solidFill>
                  <a:schemeClr val="dk1"/>
                </a:solidFill>
              </a:rPr>
              <a:t>Open/Closed Principle</a:t>
            </a:r>
            <a:r>
              <a:rPr lang="en-US">
                <a:solidFill>
                  <a:schemeClr val="dk1"/>
                </a:solidFill>
              </a:rPr>
              <a:t>. Adding new payment types doesn’t require modifying </a:t>
            </a:r>
            <a:r>
              <a:rPr lang="en-US">
                <a:solidFill>
                  <a:srgbClr val="188038"/>
                </a:solidFill>
                <a:latin typeface="Roboto Mono"/>
                <a:ea typeface="Roboto Mono"/>
                <a:cs typeface="Roboto Mono"/>
                <a:sym typeface="Roboto Mono"/>
              </a:rPr>
              <a:t>PaymentService</a:t>
            </a:r>
            <a:r>
              <a:rPr lang="en-US">
                <a:solidFill>
                  <a:schemeClr val="dk1"/>
                </a:solidFill>
              </a:rPr>
              <a:t>, as long as they implement </a:t>
            </a:r>
            <a:r>
              <a:rPr lang="en-US">
                <a:solidFill>
                  <a:srgbClr val="188038"/>
                </a:solidFill>
                <a:latin typeface="Roboto Mono"/>
                <a:ea typeface="Roboto Mono"/>
                <a:cs typeface="Roboto Mono"/>
                <a:sym typeface="Roboto Mono"/>
              </a:rPr>
              <a:t>PaymentProcessor</a:t>
            </a:r>
            <a:r>
              <a:rPr lang="en-US">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The note next to </a:t>
            </a:r>
            <a:r>
              <a:rPr lang="en-US">
                <a:solidFill>
                  <a:srgbClr val="188038"/>
                </a:solidFill>
                <a:latin typeface="Roboto Mono"/>
                <a:ea typeface="Roboto Mono"/>
                <a:cs typeface="Roboto Mono"/>
                <a:sym typeface="Roboto Mono"/>
              </a:rPr>
              <a:t>PaymentProcessor</a:t>
            </a:r>
            <a:r>
              <a:rPr lang="en-US">
                <a:solidFill>
                  <a:schemeClr val="dk1"/>
                </a:solidFill>
              </a:rPr>
              <a:t> explains that the interface defines a common </a:t>
            </a:r>
            <a:r>
              <a:rPr lang="en-US">
                <a:solidFill>
                  <a:srgbClr val="188038"/>
                </a:solidFill>
                <a:latin typeface="Roboto Mono"/>
                <a:ea typeface="Roboto Mono"/>
                <a:cs typeface="Roboto Mono"/>
                <a:sym typeface="Roboto Mono"/>
              </a:rPr>
              <a:t>processPayment</a:t>
            </a:r>
            <a:r>
              <a:rPr lang="en-US">
                <a:solidFill>
                  <a:schemeClr val="dk1"/>
                </a:solidFill>
              </a:rPr>
              <a:t> method, enabling polymorphic behavior across different payment types.</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241" name="Google Shape;241;g313a71d6b9c_0_2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1401eb7f2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1401eb7f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0c405137be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g30c405137be_1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solidFill>
                  <a:schemeClr val="dk1"/>
                </a:solidFill>
              </a:rPr>
              <a:t>Simplifies Code</a:t>
            </a:r>
            <a:r>
              <a:rPr lang="en-US">
                <a:solidFill>
                  <a:schemeClr val="dk1"/>
                </a:solidFill>
              </a:rPr>
              <a:t> by hiding complexities.</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Enhances Flexibility</a:t>
            </a:r>
            <a:r>
              <a:rPr lang="en-US">
                <a:solidFill>
                  <a:schemeClr val="dk1"/>
                </a:solidFill>
              </a:rPr>
              <a:t> by allowing new implementations without modification.</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Promotes Reusability</a:t>
            </a:r>
            <a:r>
              <a:rPr lang="en-US">
                <a:solidFill>
                  <a:schemeClr val="dk1"/>
                </a:solidFill>
              </a:rPr>
              <a:t> through shared behaviors in abstract classes.</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Improves Maintainability</a:t>
            </a:r>
            <a:r>
              <a:rPr lang="en-US">
                <a:solidFill>
                  <a:schemeClr val="dk1"/>
                </a:solidFill>
              </a:rPr>
              <a:t> by isolating changes.</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Encourages Encapsulation</a:t>
            </a:r>
            <a:r>
              <a:rPr lang="en-US">
                <a:solidFill>
                  <a:schemeClr val="dk1"/>
                </a:solidFill>
              </a:rPr>
              <a:t> and supports design principles like the </a:t>
            </a:r>
            <a:r>
              <a:rPr b="1" lang="en-US">
                <a:solidFill>
                  <a:schemeClr val="dk1"/>
                </a:solidFill>
              </a:rPr>
              <a:t>Open/Closed Principle</a:t>
            </a:r>
            <a:r>
              <a:rPr lang="en-US">
                <a:solidFill>
                  <a:schemeClr val="dk1"/>
                </a:solidFill>
              </a:rPr>
              <a:t>.</a:t>
            </a:r>
            <a:endParaRPr>
              <a:solidFill>
                <a:schemeClr val="dk1"/>
              </a:solidFill>
            </a:endParaRPr>
          </a:p>
          <a:p>
            <a:pPr indent="0" lvl="0" marL="0" rtl="0" algn="l">
              <a:spcBef>
                <a:spcPts val="0"/>
              </a:spcBef>
              <a:spcAft>
                <a:spcPts val="0"/>
              </a:spcAft>
              <a:buNone/>
            </a:pPr>
            <a:r>
              <a:t/>
            </a:r>
            <a:endParaRPr b="1">
              <a:solidFill>
                <a:schemeClr val="dk1"/>
              </a:solidFill>
            </a:endParaRPr>
          </a:p>
        </p:txBody>
      </p:sp>
      <p:sp>
        <p:nvSpPr>
          <p:cNvPr id="271" name="Google Shape;27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13a71d6b9c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g313a71d6b9c_0_2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13a71d6b9c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g313a71d6b9c_0_2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0e51ffd4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1. Overusing Inheritance</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Issue:</a:t>
            </a:r>
            <a:r>
              <a:rPr lang="en-US">
                <a:solidFill>
                  <a:schemeClr val="dk1"/>
                </a:solidFill>
              </a:rPr>
              <a:t> Inheritance is often misused as the default way to share code, leading to deep inheritance hierarchies that are hard to understand and maintain.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Solution:</a:t>
            </a:r>
            <a:r>
              <a:rPr lang="en-US">
                <a:solidFill>
                  <a:schemeClr val="dk1"/>
                </a:solidFill>
              </a:rPr>
              <a:t> Prefer composition over inheritance when possible. Use inheritance only when there’s a true “is-a” relationship.</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2. Violating Encapsulation</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Issue:</a:t>
            </a:r>
            <a:r>
              <a:rPr lang="en-US">
                <a:solidFill>
                  <a:schemeClr val="dk1"/>
                </a:solidFill>
              </a:rPr>
              <a:t> Directly exposing internal data (public fields) or using too many getters and setters can break encapsulation, making classes hard to change without breaking dependent code.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Solution:</a:t>
            </a:r>
            <a:r>
              <a:rPr lang="en-US">
                <a:solidFill>
                  <a:schemeClr val="dk1"/>
                </a:solidFill>
              </a:rPr>
              <a:t> Keep fields private and limit getters and setters. If a class’s internal state needs to change, provide methods that perform operations on that data rather than exposing it.</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3. Creating Large, Monolithic Classes (God Objects)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Issue:</a:t>
            </a:r>
            <a:r>
              <a:rPr lang="en-US">
                <a:solidFill>
                  <a:schemeClr val="dk1"/>
                </a:solidFill>
              </a:rPr>
              <a:t> Classes that try to do too much (often called "God objects") are difficult to maintain, test, and reuse.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Solution:</a:t>
            </a:r>
            <a:r>
              <a:rPr lang="en-US">
                <a:solidFill>
                  <a:schemeClr val="dk1"/>
                </a:solidFill>
              </a:rPr>
              <a:t> Apply the Single Responsibility Principle (SRP). Split large classes into smaller, focused ones with a single purpose.</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5. Ignoring Polymorphism</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Issue:</a:t>
            </a:r>
            <a:r>
              <a:rPr lang="en-US">
                <a:solidFill>
                  <a:schemeClr val="dk1"/>
                </a:solidFill>
              </a:rPr>
              <a:t> Relying on type-checking conditions (like </a:t>
            </a:r>
            <a:r>
              <a:rPr lang="en-US">
                <a:solidFill>
                  <a:srgbClr val="188038"/>
                </a:solidFill>
                <a:latin typeface="Roboto Mono"/>
                <a:ea typeface="Roboto Mono"/>
                <a:cs typeface="Roboto Mono"/>
                <a:sym typeface="Roboto Mono"/>
              </a:rPr>
              <a:t>if-else</a:t>
            </a:r>
            <a:r>
              <a:rPr lang="en-US">
                <a:solidFill>
                  <a:schemeClr val="dk1"/>
                </a:solidFill>
              </a:rPr>
              <a:t> or </a:t>
            </a:r>
            <a:r>
              <a:rPr lang="en-US">
                <a:solidFill>
                  <a:srgbClr val="188038"/>
                </a:solidFill>
                <a:latin typeface="Roboto Mono"/>
                <a:ea typeface="Roboto Mono"/>
                <a:cs typeface="Roboto Mono"/>
                <a:sym typeface="Roboto Mono"/>
              </a:rPr>
              <a:t>switch</a:t>
            </a:r>
            <a:r>
              <a:rPr lang="en-US">
                <a:solidFill>
                  <a:schemeClr val="dk1"/>
                </a:solidFill>
              </a:rPr>
              <a:t> statements for type checks) instead of polymorphism makes code less flexible and harder to maintain.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Solution:</a:t>
            </a:r>
            <a:r>
              <a:rPr lang="en-US">
                <a:solidFill>
                  <a:schemeClr val="dk1"/>
                </a:solidFill>
              </a:rPr>
              <a:t> Use polymorphism to allow objects of different classes to be treated as objects of a common superclass. This lets you add new behaviors without modifying existing code.</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6. Poor Understanding of SOLID Principles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Issue:</a:t>
            </a:r>
            <a:r>
              <a:rPr lang="en-US">
                <a:solidFill>
                  <a:schemeClr val="dk1"/>
                </a:solidFill>
              </a:rPr>
              <a:t> Ignoring SOLID principles (Single Responsibility, Open/Closed, Liskov Substitution, Interface Segregation, Dependency Inversion) can lead to rigid, unscalable code.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Solution:</a:t>
            </a:r>
            <a:r>
              <a:rPr lang="en-US">
                <a:solidFill>
                  <a:schemeClr val="dk1"/>
                </a:solidFill>
              </a:rPr>
              <a:t> Learn and apply SOLID principles to design classes that are more flexible, reusable, and easier to modify.</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7. Tight Coupling</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Issue:</a:t>
            </a:r>
            <a:r>
              <a:rPr lang="en-US">
                <a:solidFill>
                  <a:schemeClr val="dk1"/>
                </a:solidFill>
              </a:rPr>
              <a:t> High dependency between classes means changes in one class may require changes in many others, reducing flexibility.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Solution:</a:t>
            </a:r>
            <a:r>
              <a:rPr lang="en-US">
                <a:solidFill>
                  <a:schemeClr val="dk1"/>
                </a:solidFill>
              </a:rPr>
              <a:t> Use interfaces and dependency injection to promote loose coupling between classes.</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9. Overloading Classes with Responsibilities (Lack of Separation of Concerns)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Issue:</a:t>
            </a:r>
            <a:r>
              <a:rPr lang="en-US">
                <a:solidFill>
                  <a:schemeClr val="dk1"/>
                </a:solidFill>
              </a:rPr>
              <a:t> Mixing responsibilities (e.g., combining data access, business logic, and UI in a single class) makes code harder to maintain.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Solution:</a:t>
            </a:r>
            <a:r>
              <a:rPr lang="en-US">
                <a:solidFill>
                  <a:schemeClr val="dk1"/>
                </a:solidFill>
              </a:rPr>
              <a:t> Separate concerns by breaking up responsibilities into different classes or layers, like MVC (Model-View-Controller) patterns.</a:t>
            </a:r>
            <a:endParaRPr>
              <a:solidFill>
                <a:schemeClr val="dk1"/>
              </a:solidFill>
            </a:endParaRPr>
          </a:p>
          <a:p>
            <a:pPr indent="0" lvl="0" marL="0" rtl="0" algn="l">
              <a:spcBef>
                <a:spcPts val="1200"/>
              </a:spcBef>
              <a:spcAft>
                <a:spcPts val="0"/>
              </a:spcAft>
              <a:buNone/>
            </a:pPr>
            <a:r>
              <a:t/>
            </a:r>
            <a:endParaRPr b="1">
              <a:solidFill>
                <a:schemeClr val="dk1"/>
              </a:solidFill>
            </a:endParaRPr>
          </a:p>
        </p:txBody>
      </p:sp>
      <p:sp>
        <p:nvSpPr>
          <p:cNvPr id="289" name="Google Shape;289;g30e51ffd46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13a71d6b9c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US">
                <a:solidFill>
                  <a:schemeClr val="dk1"/>
                </a:solidFill>
              </a:rPr>
              <a:t>Use Interfaces or Abstract Classes</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Define a common interface or abstract class for related classes. This promotes a consistent API and allows for flexibility in code implementation.</a:t>
            </a:r>
            <a:endParaRPr>
              <a:solidFill>
                <a:schemeClr val="dk1"/>
              </a:solidFill>
            </a:endParaRPr>
          </a:p>
          <a:p>
            <a:pPr indent="0" lvl="0" marL="0" rtl="0" algn="l">
              <a:lnSpc>
                <a:spcPct val="115000"/>
              </a:lnSpc>
              <a:spcBef>
                <a:spcPts val="1200"/>
              </a:spcBef>
              <a:spcAft>
                <a:spcPts val="0"/>
              </a:spcAft>
              <a:buNone/>
            </a:pPr>
            <a:r>
              <a:rPr b="1" lang="en-US">
                <a:solidFill>
                  <a:schemeClr val="dk1"/>
                </a:solidFill>
              </a:rPr>
              <a:t>Favor Composition Over Inheritance</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Use polymorphism with composition to enhance flexibility and maintainability. This allows for behaviors to be composed rather than inherited.</a:t>
            </a:r>
            <a:endParaRPr>
              <a:solidFill>
                <a:schemeClr val="dk1"/>
              </a:solidFill>
            </a:endParaRPr>
          </a:p>
          <a:p>
            <a:pPr indent="0" lvl="0" marL="0" rtl="0" algn="l">
              <a:lnSpc>
                <a:spcPct val="115000"/>
              </a:lnSpc>
              <a:spcBef>
                <a:spcPts val="1200"/>
              </a:spcBef>
              <a:spcAft>
                <a:spcPts val="0"/>
              </a:spcAft>
              <a:buNone/>
            </a:pPr>
            <a:r>
              <a:rPr b="1" lang="en-US">
                <a:solidFill>
                  <a:schemeClr val="dk1"/>
                </a:solidFill>
              </a:rPr>
              <a:t>Keep Methods Meaningful</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Ensure that polymorphic methods are logically similar and serve a related purpose. This makes the code easier to understand and maintain.</a:t>
            </a:r>
            <a:endParaRPr>
              <a:solidFill>
                <a:schemeClr val="dk1"/>
              </a:solidFill>
            </a:endParaRPr>
          </a:p>
          <a:p>
            <a:pPr indent="0" lvl="0" marL="0" rtl="0" algn="l">
              <a:spcBef>
                <a:spcPts val="1200"/>
              </a:spcBef>
              <a:spcAft>
                <a:spcPts val="0"/>
              </a:spcAft>
              <a:buNone/>
            </a:pPr>
            <a:r>
              <a:t/>
            </a:r>
            <a:endParaRPr b="1">
              <a:solidFill>
                <a:schemeClr val="dk1"/>
              </a:solidFill>
            </a:endParaRPr>
          </a:p>
        </p:txBody>
      </p:sp>
      <p:sp>
        <p:nvSpPr>
          <p:cNvPr id="295" name="Google Shape;295;g313a71d6b9c_0_1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13a71d6b9c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US">
                <a:solidFill>
                  <a:schemeClr val="dk1"/>
                </a:solidFill>
              </a:rPr>
              <a:t>Use Interfaces or Abstract Classes</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Define a common interface or abstract class for related classes. This promotes a consistent API and allows for flexibility in code implementation.</a:t>
            </a:r>
            <a:endParaRPr>
              <a:solidFill>
                <a:schemeClr val="dk1"/>
              </a:solidFill>
            </a:endParaRPr>
          </a:p>
          <a:p>
            <a:pPr indent="0" lvl="0" marL="0" rtl="0" algn="l">
              <a:lnSpc>
                <a:spcPct val="115000"/>
              </a:lnSpc>
              <a:spcBef>
                <a:spcPts val="1200"/>
              </a:spcBef>
              <a:spcAft>
                <a:spcPts val="0"/>
              </a:spcAft>
              <a:buNone/>
            </a:pPr>
            <a:r>
              <a:rPr b="1" lang="en-US">
                <a:solidFill>
                  <a:schemeClr val="dk1"/>
                </a:solidFill>
              </a:rPr>
              <a:t>Favor Composition Over Inheritance</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Use polymorphism with composition to enhance flexibility and maintainability. This allows for behaviors to be composed rather than inherited.</a:t>
            </a:r>
            <a:endParaRPr>
              <a:solidFill>
                <a:schemeClr val="dk1"/>
              </a:solidFill>
            </a:endParaRPr>
          </a:p>
          <a:p>
            <a:pPr indent="0" lvl="0" marL="0" rtl="0" algn="l">
              <a:lnSpc>
                <a:spcPct val="115000"/>
              </a:lnSpc>
              <a:spcBef>
                <a:spcPts val="1200"/>
              </a:spcBef>
              <a:spcAft>
                <a:spcPts val="0"/>
              </a:spcAft>
              <a:buNone/>
            </a:pPr>
            <a:r>
              <a:rPr b="1" lang="en-US">
                <a:solidFill>
                  <a:schemeClr val="dk1"/>
                </a:solidFill>
              </a:rPr>
              <a:t>Keep Methods Meaningful</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Ensure that polymorphic methods are logically similar and serve a related purpose. This makes the code easier to understand and maintain.</a:t>
            </a:r>
            <a:endParaRPr>
              <a:solidFill>
                <a:schemeClr val="dk1"/>
              </a:solidFill>
            </a:endParaRPr>
          </a:p>
          <a:p>
            <a:pPr indent="0" lvl="0" marL="0" rtl="0" algn="l">
              <a:spcBef>
                <a:spcPts val="1200"/>
              </a:spcBef>
              <a:spcAft>
                <a:spcPts val="0"/>
              </a:spcAft>
              <a:buNone/>
            </a:pPr>
            <a:r>
              <a:t/>
            </a:r>
            <a:endParaRPr b="1">
              <a:solidFill>
                <a:schemeClr val="dk1"/>
              </a:solidFill>
            </a:endParaRPr>
          </a:p>
        </p:txBody>
      </p:sp>
      <p:sp>
        <p:nvSpPr>
          <p:cNvPr id="301" name="Google Shape;301;g313a71d6b9c_0_1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13a71d6b9c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360"/>
              </a:spcBef>
              <a:spcAft>
                <a:spcPts val="0"/>
              </a:spcAft>
              <a:buNone/>
            </a:pPr>
            <a:r>
              <a:rPr lang="en-US" sz="1200">
                <a:solidFill>
                  <a:schemeClr val="dk1"/>
                </a:solidFill>
                <a:latin typeface="Calibri"/>
                <a:ea typeface="Calibri"/>
                <a:cs typeface="Calibri"/>
                <a:sym typeface="Calibri"/>
              </a:rPr>
              <a:t>Explanation: A class should focus on one task or responsibility. If a class has multiple responsibilities, changes in one part of the code can lead to unexpected side effects in others, making the code harder to understand, maintain, and test.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en-US">
                <a:solidFill>
                  <a:schemeClr val="dk1"/>
                </a:solidFill>
              </a:rPr>
              <a:t>Example</a:t>
            </a:r>
            <a:r>
              <a:rPr lang="en-US">
                <a:solidFill>
                  <a:schemeClr val="dk1"/>
                </a:solidFill>
              </a:rPr>
              <a:t>: Suppose you have a </a:t>
            </a:r>
            <a:r>
              <a:rPr lang="en-US">
                <a:solidFill>
                  <a:srgbClr val="188038"/>
                </a:solidFill>
                <a:latin typeface="Roboto Mono"/>
                <a:ea typeface="Roboto Mono"/>
                <a:cs typeface="Roboto Mono"/>
                <a:sym typeface="Roboto Mono"/>
              </a:rPr>
              <a:t>User</a:t>
            </a:r>
            <a:r>
              <a:rPr lang="en-US">
                <a:solidFill>
                  <a:schemeClr val="dk1"/>
                </a:solidFill>
              </a:rPr>
              <a:t> class that handles both user data and database operations. According to SRP, it would be better to separate these into </a:t>
            </a:r>
            <a:r>
              <a:rPr lang="en-US">
                <a:solidFill>
                  <a:srgbClr val="188038"/>
                </a:solidFill>
                <a:latin typeface="Roboto Mono"/>
                <a:ea typeface="Roboto Mono"/>
                <a:cs typeface="Roboto Mono"/>
                <a:sym typeface="Roboto Mono"/>
              </a:rPr>
              <a:t>User</a:t>
            </a:r>
            <a:r>
              <a:rPr lang="en-US">
                <a:solidFill>
                  <a:schemeClr val="dk1"/>
                </a:solidFill>
              </a:rPr>
              <a:t> for the data and </a:t>
            </a:r>
            <a:r>
              <a:rPr lang="en-US">
                <a:solidFill>
                  <a:srgbClr val="188038"/>
                </a:solidFill>
                <a:latin typeface="Roboto Mono"/>
                <a:ea typeface="Roboto Mono"/>
                <a:cs typeface="Roboto Mono"/>
                <a:sym typeface="Roboto Mono"/>
              </a:rPr>
              <a:t>UserRepository</a:t>
            </a:r>
            <a:r>
              <a:rPr lang="en-US">
                <a:solidFill>
                  <a:schemeClr val="dk1"/>
                </a:solidFill>
              </a:rPr>
              <a:t> for database operations.</a:t>
            </a:r>
            <a:endParaRPr b="1" sz="1200">
              <a:solidFill>
                <a:schemeClr val="dk1"/>
              </a:solidFill>
            </a:endParaRPr>
          </a:p>
        </p:txBody>
      </p:sp>
      <p:sp>
        <p:nvSpPr>
          <p:cNvPr id="308" name="Google Shape;308;g313a71d6b9c_0_1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13a71d6b9c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rPr>
              <a:t>Explanation</a:t>
            </a:r>
            <a:r>
              <a:rPr lang="en-US">
                <a:solidFill>
                  <a:schemeClr val="dk1"/>
                </a:solidFill>
              </a:rPr>
              <a:t>: This principle means you should be able to add new functionality to a class without changing its existing code. This helps prevent bugs and makes it easier to extend code without altering its core.</a:t>
            </a:r>
            <a:endParaRPr>
              <a:solidFill>
                <a:schemeClr val="dk1"/>
              </a:solidFill>
            </a:endParaRPr>
          </a:p>
          <a:p>
            <a:pPr indent="0" lvl="0" marL="0" rtl="0" algn="l">
              <a:spcBef>
                <a:spcPts val="0"/>
              </a:spcBef>
              <a:spcAft>
                <a:spcPts val="0"/>
              </a:spcAft>
              <a:buNone/>
            </a:pPr>
            <a:r>
              <a:rPr b="1" lang="en-US">
                <a:solidFill>
                  <a:schemeClr val="dk1"/>
                </a:solidFill>
              </a:rPr>
              <a:t>Example</a:t>
            </a:r>
            <a:r>
              <a:rPr lang="en-US">
                <a:solidFill>
                  <a:schemeClr val="dk1"/>
                </a:solidFill>
              </a:rPr>
              <a:t>: Consider a </a:t>
            </a:r>
            <a:r>
              <a:rPr lang="en-US">
                <a:solidFill>
                  <a:srgbClr val="188038"/>
                </a:solidFill>
                <a:latin typeface="Roboto Mono"/>
                <a:ea typeface="Roboto Mono"/>
                <a:cs typeface="Roboto Mono"/>
                <a:sym typeface="Roboto Mono"/>
              </a:rPr>
              <a:t>PaymentProcessor</a:t>
            </a:r>
            <a:r>
              <a:rPr lang="en-US">
                <a:solidFill>
                  <a:schemeClr val="dk1"/>
                </a:solidFill>
              </a:rPr>
              <a:t> class that processes payments for different payment methods (e.g., credit card, PayPal). Instead of modifying the </a:t>
            </a:r>
            <a:r>
              <a:rPr lang="en-US">
                <a:solidFill>
                  <a:srgbClr val="188038"/>
                </a:solidFill>
                <a:latin typeface="Roboto Mono"/>
                <a:ea typeface="Roboto Mono"/>
                <a:cs typeface="Roboto Mono"/>
                <a:sym typeface="Roboto Mono"/>
              </a:rPr>
              <a:t>PaymentProcessor</a:t>
            </a:r>
            <a:r>
              <a:rPr lang="en-US">
                <a:solidFill>
                  <a:schemeClr val="dk1"/>
                </a:solidFill>
              </a:rPr>
              <a:t> class every time a new payment method is added, you can create new classes for each method that extend the </a:t>
            </a:r>
            <a:r>
              <a:rPr lang="en-US">
                <a:solidFill>
                  <a:srgbClr val="188038"/>
                </a:solidFill>
                <a:latin typeface="Roboto Mono"/>
                <a:ea typeface="Roboto Mono"/>
                <a:cs typeface="Roboto Mono"/>
                <a:sym typeface="Roboto Mono"/>
              </a:rPr>
              <a:t>PaymentProcessor</a:t>
            </a:r>
            <a:r>
              <a:rPr lang="en-US">
                <a:solidFill>
                  <a:schemeClr val="dk1"/>
                </a:solidFill>
              </a:rPr>
              <a:t>.</a:t>
            </a:r>
            <a:endParaRPr>
              <a:solidFill>
                <a:schemeClr val="dk1"/>
              </a:solidFill>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15" name="Google Shape;315;g313a71d6b9c_0_1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13a71d6b9c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rPr>
              <a:t>Explanation</a:t>
            </a:r>
            <a:r>
              <a:rPr lang="en-US">
                <a:solidFill>
                  <a:schemeClr val="dk1"/>
                </a:solidFill>
              </a:rPr>
              <a:t>: If a class </a:t>
            </a:r>
            <a:r>
              <a:rPr lang="en-US">
                <a:solidFill>
                  <a:srgbClr val="188038"/>
                </a:solidFill>
                <a:latin typeface="Roboto Mono"/>
                <a:ea typeface="Roboto Mono"/>
                <a:cs typeface="Roboto Mono"/>
                <a:sym typeface="Roboto Mono"/>
              </a:rPr>
              <a:t>B</a:t>
            </a:r>
            <a:r>
              <a:rPr lang="en-US">
                <a:solidFill>
                  <a:schemeClr val="dk1"/>
                </a:solidFill>
              </a:rPr>
              <a:t> is a subclass of class </a:t>
            </a:r>
            <a:r>
              <a:rPr lang="en-US">
                <a:solidFill>
                  <a:srgbClr val="188038"/>
                </a:solidFill>
                <a:latin typeface="Roboto Mono"/>
                <a:ea typeface="Roboto Mono"/>
                <a:cs typeface="Roboto Mono"/>
                <a:sym typeface="Roboto Mono"/>
              </a:rPr>
              <a:t>A</a:t>
            </a:r>
            <a:r>
              <a:rPr lang="en-US">
                <a:solidFill>
                  <a:schemeClr val="dk1"/>
                </a:solidFill>
              </a:rPr>
              <a:t>, it should be replaceable for </a:t>
            </a:r>
            <a:r>
              <a:rPr lang="en-US">
                <a:solidFill>
                  <a:srgbClr val="188038"/>
                </a:solidFill>
                <a:latin typeface="Roboto Mono"/>
                <a:ea typeface="Roboto Mono"/>
                <a:cs typeface="Roboto Mono"/>
                <a:sym typeface="Roboto Mono"/>
              </a:rPr>
              <a:t>A</a:t>
            </a:r>
            <a:r>
              <a:rPr lang="en-US">
                <a:solidFill>
                  <a:schemeClr val="dk1"/>
                </a:solidFill>
              </a:rPr>
              <a:t> without the program failing or behaving unexpectedly. This ensures that the derived class enhances or maintains the behavior expected by its base class.</a:t>
            </a:r>
            <a:endParaRPr>
              <a:solidFill>
                <a:schemeClr val="dk1"/>
              </a:solidFill>
            </a:endParaRPr>
          </a:p>
          <a:p>
            <a:pPr indent="0" lvl="0" marL="0" rtl="0" algn="l">
              <a:spcBef>
                <a:spcPts val="0"/>
              </a:spcBef>
              <a:spcAft>
                <a:spcPts val="0"/>
              </a:spcAft>
              <a:buNone/>
            </a:pPr>
            <a:r>
              <a:rPr b="1" lang="en-US">
                <a:solidFill>
                  <a:schemeClr val="dk1"/>
                </a:solidFill>
              </a:rPr>
              <a:t>Example</a:t>
            </a:r>
            <a:r>
              <a:rPr lang="en-US">
                <a:solidFill>
                  <a:schemeClr val="dk1"/>
                </a:solidFill>
              </a:rPr>
              <a:t>: If you have a </a:t>
            </a:r>
            <a:r>
              <a:rPr lang="en-US">
                <a:solidFill>
                  <a:srgbClr val="188038"/>
                </a:solidFill>
                <a:latin typeface="Roboto Mono"/>
                <a:ea typeface="Roboto Mono"/>
                <a:cs typeface="Roboto Mono"/>
                <a:sym typeface="Roboto Mono"/>
              </a:rPr>
              <a:t>Bird</a:t>
            </a:r>
            <a:r>
              <a:rPr lang="en-US">
                <a:solidFill>
                  <a:schemeClr val="dk1"/>
                </a:solidFill>
              </a:rPr>
              <a:t> class with a </a:t>
            </a:r>
            <a:r>
              <a:rPr lang="en-US">
                <a:solidFill>
                  <a:srgbClr val="188038"/>
                </a:solidFill>
                <a:latin typeface="Roboto Mono"/>
                <a:ea typeface="Roboto Mono"/>
                <a:cs typeface="Roboto Mono"/>
                <a:sym typeface="Roboto Mono"/>
              </a:rPr>
              <a:t>fly()</a:t>
            </a:r>
            <a:r>
              <a:rPr lang="en-US">
                <a:solidFill>
                  <a:schemeClr val="dk1"/>
                </a:solidFill>
              </a:rPr>
              <a:t> method and then create a </a:t>
            </a:r>
            <a:r>
              <a:rPr lang="en-US">
                <a:solidFill>
                  <a:srgbClr val="188038"/>
                </a:solidFill>
                <a:latin typeface="Roboto Mono"/>
                <a:ea typeface="Roboto Mono"/>
                <a:cs typeface="Roboto Mono"/>
                <a:sym typeface="Roboto Mono"/>
              </a:rPr>
              <a:t>Penguin</a:t>
            </a:r>
            <a:r>
              <a:rPr lang="en-US">
                <a:solidFill>
                  <a:schemeClr val="dk1"/>
                </a:solidFill>
              </a:rPr>
              <a:t> class that inherits from </a:t>
            </a:r>
            <a:r>
              <a:rPr lang="en-US">
                <a:solidFill>
                  <a:srgbClr val="188038"/>
                </a:solidFill>
                <a:latin typeface="Roboto Mono"/>
                <a:ea typeface="Roboto Mono"/>
                <a:cs typeface="Roboto Mono"/>
                <a:sym typeface="Roboto Mono"/>
              </a:rPr>
              <a:t>Bird</a:t>
            </a:r>
            <a:r>
              <a:rPr lang="en-US">
                <a:solidFill>
                  <a:schemeClr val="dk1"/>
                </a:solidFill>
              </a:rPr>
              <a:t> but cannot fly, this would violate LSP. Instead, you might use an interface for </a:t>
            </a:r>
            <a:r>
              <a:rPr lang="en-US">
                <a:solidFill>
                  <a:srgbClr val="188038"/>
                </a:solidFill>
                <a:latin typeface="Roboto Mono"/>
                <a:ea typeface="Roboto Mono"/>
                <a:cs typeface="Roboto Mono"/>
                <a:sym typeface="Roboto Mono"/>
              </a:rPr>
              <a:t>FlyingBird</a:t>
            </a:r>
            <a:r>
              <a:rPr lang="en-US">
                <a:solidFill>
                  <a:schemeClr val="dk1"/>
                </a:solidFill>
              </a:rPr>
              <a:t> and apply it only to birds that can actually fly.</a:t>
            </a:r>
            <a:endParaRPr>
              <a:solidFill>
                <a:schemeClr val="dk1"/>
              </a:solidFill>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22" name="Google Shape;322;g313a71d6b9c_0_1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Class: A blueprint for creating objects. It defines the properties (attributes) and behaviors (methods) that the objects created from the class can have.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Object: An instance of a class. Objects have state (data) and behavior (methods).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solidFill>
                  <a:schemeClr val="dk1"/>
                </a:solidFill>
              </a:rPr>
              <a:t>An </a:t>
            </a:r>
            <a:r>
              <a:rPr b="1" lang="en-US">
                <a:solidFill>
                  <a:schemeClr val="dk1"/>
                </a:solidFill>
              </a:rPr>
              <a:t>interface</a:t>
            </a:r>
            <a:r>
              <a:rPr lang="en-US">
                <a:solidFill>
                  <a:schemeClr val="dk1"/>
                </a:solidFill>
              </a:rPr>
              <a:t> defines a contract or a set of methods that a class must implement. An interface specifies </a:t>
            </a:r>
            <a:r>
              <a:rPr b="1" lang="en-US">
                <a:solidFill>
                  <a:schemeClr val="dk1"/>
                </a:solidFill>
              </a:rPr>
              <a:t>what</a:t>
            </a:r>
            <a:r>
              <a:rPr lang="en-US">
                <a:solidFill>
                  <a:schemeClr val="dk1"/>
                </a:solidFill>
              </a:rPr>
              <a:t> a class must do but not </a:t>
            </a:r>
            <a:r>
              <a:rPr b="1" lang="en-US">
                <a:solidFill>
                  <a:schemeClr val="dk1"/>
                </a:solidFill>
              </a:rPr>
              <a:t>how</a:t>
            </a:r>
            <a:r>
              <a:rPr lang="en-US">
                <a:solidFill>
                  <a:schemeClr val="dk1"/>
                </a:solidFill>
              </a:rPr>
              <a:t> it does it.</a:t>
            </a:r>
            <a:endParaRPr/>
          </a:p>
          <a:p>
            <a:pPr indent="0" lvl="0" marL="0" rtl="0" algn="l">
              <a:spcBef>
                <a:spcPts val="0"/>
              </a:spcBef>
              <a:spcAft>
                <a:spcPts val="0"/>
              </a:spcAft>
              <a:buNone/>
            </a:pPr>
            <a:r>
              <a:t/>
            </a:r>
            <a:endParaRPr/>
          </a:p>
        </p:txBody>
      </p:sp>
      <p:sp>
        <p:nvSpPr>
          <p:cNvPr id="100" name="Google Shape;10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13a71d6b9c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rPr>
              <a:t>Explanation</a:t>
            </a:r>
            <a:r>
              <a:rPr lang="en-US">
                <a:solidFill>
                  <a:schemeClr val="dk1"/>
                </a:solidFill>
              </a:rPr>
              <a:t>: This principle suggests creating smaller, specific interfaces rather than large, general-purpose ones. Classes should only implement methods that are relevant to them, preventing unnecessary dependencies.</a:t>
            </a:r>
            <a:endParaRPr>
              <a:solidFill>
                <a:schemeClr val="dk1"/>
              </a:solidFill>
            </a:endParaRPr>
          </a:p>
          <a:p>
            <a:pPr indent="0" lvl="0" marL="0" rtl="0" algn="l">
              <a:spcBef>
                <a:spcPts val="0"/>
              </a:spcBef>
              <a:spcAft>
                <a:spcPts val="0"/>
              </a:spcAft>
              <a:buNone/>
            </a:pPr>
            <a:r>
              <a:rPr b="1" lang="en-US">
                <a:solidFill>
                  <a:schemeClr val="dk1"/>
                </a:solidFill>
              </a:rPr>
              <a:t>Example</a:t>
            </a:r>
            <a:r>
              <a:rPr lang="en-US">
                <a:solidFill>
                  <a:schemeClr val="dk1"/>
                </a:solidFill>
              </a:rPr>
              <a:t>: If you have a </a:t>
            </a:r>
            <a:r>
              <a:rPr lang="en-US">
                <a:solidFill>
                  <a:srgbClr val="188038"/>
                </a:solidFill>
                <a:latin typeface="Roboto Mono"/>
                <a:ea typeface="Roboto Mono"/>
                <a:cs typeface="Roboto Mono"/>
                <a:sym typeface="Roboto Mono"/>
              </a:rPr>
              <a:t>Vehicle</a:t>
            </a:r>
            <a:r>
              <a:rPr lang="en-US">
                <a:solidFill>
                  <a:schemeClr val="dk1"/>
                </a:solidFill>
              </a:rPr>
              <a:t> interface with </a:t>
            </a:r>
            <a:r>
              <a:rPr lang="en-US">
                <a:solidFill>
                  <a:srgbClr val="188038"/>
                </a:solidFill>
                <a:latin typeface="Roboto Mono"/>
                <a:ea typeface="Roboto Mono"/>
                <a:cs typeface="Roboto Mono"/>
                <a:sym typeface="Roboto Mono"/>
              </a:rPr>
              <a:t>drive()</a:t>
            </a:r>
            <a:r>
              <a:rPr lang="en-US">
                <a:solidFill>
                  <a:schemeClr val="dk1"/>
                </a:solidFill>
              </a:rPr>
              <a:t> and </a:t>
            </a:r>
            <a:r>
              <a:rPr lang="en-US">
                <a:solidFill>
                  <a:srgbClr val="188038"/>
                </a:solidFill>
                <a:latin typeface="Roboto Mono"/>
                <a:ea typeface="Roboto Mono"/>
                <a:cs typeface="Roboto Mono"/>
                <a:sym typeface="Roboto Mono"/>
              </a:rPr>
              <a:t>fly()</a:t>
            </a:r>
            <a:r>
              <a:rPr lang="en-US">
                <a:solidFill>
                  <a:schemeClr val="dk1"/>
                </a:solidFill>
              </a:rPr>
              <a:t> methods, classes that don’t fly (e.g., </a:t>
            </a:r>
            <a:r>
              <a:rPr lang="en-US">
                <a:solidFill>
                  <a:srgbClr val="188038"/>
                </a:solidFill>
                <a:latin typeface="Roboto Mono"/>
                <a:ea typeface="Roboto Mono"/>
                <a:cs typeface="Roboto Mono"/>
                <a:sym typeface="Roboto Mono"/>
              </a:rPr>
              <a:t>Car</a:t>
            </a:r>
            <a:r>
              <a:rPr lang="en-US">
                <a:solidFill>
                  <a:schemeClr val="dk1"/>
                </a:solidFill>
              </a:rPr>
              <a:t>) should not be forced to implement </a:t>
            </a:r>
            <a:r>
              <a:rPr lang="en-US">
                <a:solidFill>
                  <a:srgbClr val="188038"/>
                </a:solidFill>
                <a:latin typeface="Roboto Mono"/>
                <a:ea typeface="Roboto Mono"/>
                <a:cs typeface="Roboto Mono"/>
                <a:sym typeface="Roboto Mono"/>
              </a:rPr>
              <a:t>fly()</a:t>
            </a:r>
            <a:r>
              <a:rPr lang="en-US">
                <a:solidFill>
                  <a:schemeClr val="dk1"/>
                </a:solidFill>
              </a:rPr>
              <a:t>. Instead, separate interfaces like </a:t>
            </a:r>
            <a:r>
              <a:rPr lang="en-US">
                <a:solidFill>
                  <a:srgbClr val="188038"/>
                </a:solidFill>
                <a:latin typeface="Roboto Mono"/>
                <a:ea typeface="Roboto Mono"/>
                <a:cs typeface="Roboto Mono"/>
                <a:sym typeface="Roboto Mono"/>
              </a:rPr>
              <a:t>Drivable</a:t>
            </a:r>
            <a:r>
              <a:rPr lang="en-US">
                <a:solidFill>
                  <a:schemeClr val="dk1"/>
                </a:solidFill>
              </a:rPr>
              <a:t> and </a:t>
            </a:r>
            <a:r>
              <a:rPr lang="en-US">
                <a:solidFill>
                  <a:srgbClr val="188038"/>
                </a:solidFill>
                <a:latin typeface="Roboto Mono"/>
                <a:ea typeface="Roboto Mono"/>
                <a:cs typeface="Roboto Mono"/>
                <a:sym typeface="Roboto Mono"/>
              </a:rPr>
              <a:t>Flyable</a:t>
            </a:r>
            <a:r>
              <a:rPr lang="en-US">
                <a:solidFill>
                  <a:schemeClr val="dk1"/>
                </a:solidFill>
              </a:rPr>
              <a:t> can be created and implemented only by relevant classes.</a:t>
            </a:r>
            <a:endParaRPr>
              <a:solidFill>
                <a:schemeClr val="dk1"/>
              </a:solidFill>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29" name="Google Shape;329;g313a71d6b9c_0_1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13a71d6b9c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rPr>
              <a:t>Explanation</a:t>
            </a:r>
            <a:r>
              <a:rPr lang="en-US">
                <a:solidFill>
                  <a:schemeClr val="dk1"/>
                </a:solidFill>
              </a:rPr>
              <a:t>: This principle emphasizes the importance of depending on abstractions (interfaces) rather than concrete implementations. This approach reduces tight coupling and makes code more modular and testable.</a:t>
            </a:r>
            <a:endParaRPr>
              <a:solidFill>
                <a:schemeClr val="dk1"/>
              </a:solidFill>
            </a:endParaRPr>
          </a:p>
          <a:p>
            <a:pPr indent="0" lvl="0" marL="0" rtl="0" algn="l">
              <a:spcBef>
                <a:spcPts val="0"/>
              </a:spcBef>
              <a:spcAft>
                <a:spcPts val="0"/>
              </a:spcAft>
              <a:buNone/>
            </a:pPr>
            <a:r>
              <a:rPr b="1" lang="en-US">
                <a:solidFill>
                  <a:schemeClr val="dk1"/>
                </a:solidFill>
              </a:rPr>
              <a:t>Example</a:t>
            </a:r>
            <a:r>
              <a:rPr lang="en-US">
                <a:solidFill>
                  <a:schemeClr val="dk1"/>
                </a:solidFill>
              </a:rPr>
              <a:t>: If you have a </a:t>
            </a:r>
            <a:r>
              <a:rPr lang="en-US">
                <a:solidFill>
                  <a:srgbClr val="188038"/>
                </a:solidFill>
                <a:latin typeface="Roboto Mono"/>
                <a:ea typeface="Roboto Mono"/>
                <a:cs typeface="Roboto Mono"/>
                <a:sym typeface="Roboto Mono"/>
              </a:rPr>
              <a:t>NotificationService</a:t>
            </a:r>
            <a:r>
              <a:rPr lang="en-US">
                <a:solidFill>
                  <a:schemeClr val="dk1"/>
                </a:solidFill>
              </a:rPr>
              <a:t> that sends notifications via email, you can create an interface </a:t>
            </a:r>
            <a:r>
              <a:rPr lang="en-US">
                <a:solidFill>
                  <a:srgbClr val="188038"/>
                </a:solidFill>
                <a:latin typeface="Roboto Mono"/>
                <a:ea typeface="Roboto Mono"/>
                <a:cs typeface="Roboto Mono"/>
                <a:sym typeface="Roboto Mono"/>
              </a:rPr>
              <a:t>Notifier</a:t>
            </a:r>
            <a:r>
              <a:rPr lang="en-US">
                <a:solidFill>
                  <a:schemeClr val="dk1"/>
                </a:solidFill>
              </a:rPr>
              <a:t> with an </a:t>
            </a:r>
            <a:r>
              <a:rPr lang="en-US">
                <a:solidFill>
                  <a:srgbClr val="188038"/>
                </a:solidFill>
                <a:latin typeface="Roboto Mono"/>
                <a:ea typeface="Roboto Mono"/>
                <a:cs typeface="Roboto Mono"/>
                <a:sym typeface="Roboto Mono"/>
              </a:rPr>
              <a:t>notify()</a:t>
            </a:r>
            <a:r>
              <a:rPr lang="en-US">
                <a:solidFill>
                  <a:schemeClr val="dk1"/>
                </a:solidFill>
              </a:rPr>
              <a:t> method, and then create different implementations like </a:t>
            </a:r>
            <a:r>
              <a:rPr lang="en-US">
                <a:solidFill>
                  <a:srgbClr val="188038"/>
                </a:solidFill>
                <a:latin typeface="Roboto Mono"/>
                <a:ea typeface="Roboto Mono"/>
                <a:cs typeface="Roboto Mono"/>
                <a:sym typeface="Roboto Mono"/>
              </a:rPr>
              <a:t>EmailNotifier</a:t>
            </a:r>
            <a:r>
              <a:rPr lang="en-US">
                <a:solidFill>
                  <a:schemeClr val="dk1"/>
                </a:solidFill>
              </a:rPr>
              <a:t> or </a:t>
            </a:r>
            <a:r>
              <a:rPr lang="en-US">
                <a:solidFill>
                  <a:srgbClr val="188038"/>
                </a:solidFill>
                <a:latin typeface="Roboto Mono"/>
                <a:ea typeface="Roboto Mono"/>
                <a:cs typeface="Roboto Mono"/>
                <a:sym typeface="Roboto Mono"/>
              </a:rPr>
              <a:t>SMSNotifier</a:t>
            </a:r>
            <a:r>
              <a:rPr lang="en-US">
                <a:solidFill>
                  <a:schemeClr val="dk1"/>
                </a:solidFill>
              </a:rPr>
              <a:t>. The </a:t>
            </a:r>
            <a:r>
              <a:rPr lang="en-US">
                <a:solidFill>
                  <a:srgbClr val="188038"/>
                </a:solidFill>
                <a:latin typeface="Roboto Mono"/>
                <a:ea typeface="Roboto Mono"/>
                <a:cs typeface="Roboto Mono"/>
                <a:sym typeface="Roboto Mono"/>
              </a:rPr>
              <a:t>NotificationService</a:t>
            </a:r>
            <a:r>
              <a:rPr lang="en-US">
                <a:solidFill>
                  <a:schemeClr val="dk1"/>
                </a:solidFill>
              </a:rPr>
              <a:t> can use </a:t>
            </a:r>
            <a:r>
              <a:rPr lang="en-US">
                <a:solidFill>
                  <a:srgbClr val="188038"/>
                </a:solidFill>
                <a:latin typeface="Roboto Mono"/>
                <a:ea typeface="Roboto Mono"/>
                <a:cs typeface="Roboto Mono"/>
                <a:sym typeface="Roboto Mono"/>
              </a:rPr>
              <a:t>Notifier</a:t>
            </a:r>
            <a:r>
              <a:rPr lang="en-US">
                <a:solidFill>
                  <a:schemeClr val="dk1"/>
                </a:solidFill>
              </a:rPr>
              <a:t> as an abstraction, making it easy to switch between different notification types.</a:t>
            </a:r>
            <a:endParaRPr>
              <a:solidFill>
                <a:schemeClr val="dk1"/>
              </a:solidFill>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36" name="Google Shape;336;g313a71d6b9c_0_1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13a71d6b9c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360"/>
              </a:spcBef>
              <a:spcAft>
                <a:spcPts val="0"/>
              </a:spcAft>
              <a:buClr>
                <a:schemeClr val="dk1"/>
              </a:buClr>
              <a:buSzPts val="1200"/>
              <a:buChar char="•"/>
            </a:pPr>
            <a:r>
              <a:rPr b="1" lang="en-US" sz="1200">
                <a:solidFill>
                  <a:schemeClr val="dk1"/>
                </a:solidFill>
                <a:latin typeface="Calibri"/>
                <a:ea typeface="Calibri"/>
                <a:cs typeface="Calibri"/>
                <a:sym typeface="Calibri"/>
              </a:rPr>
              <a:t>Improved Readability</a:t>
            </a:r>
            <a:r>
              <a:rPr lang="en-US" sz="1200">
                <a:solidFill>
                  <a:schemeClr val="dk1"/>
                </a:solidFill>
                <a:latin typeface="Calibri"/>
                <a:ea typeface="Calibri"/>
                <a:cs typeface="Calibri"/>
                <a:sym typeface="Calibri"/>
              </a:rPr>
              <a:t>: By structuring code around single responsibilities, abstraction, and proper modularization, the resulting code becomes easier to read and understand.</a:t>
            </a:r>
            <a:endParaRPr sz="1200">
              <a:solidFill>
                <a:schemeClr val="dk1"/>
              </a:solidFill>
              <a:latin typeface="Calibri"/>
              <a:ea typeface="Calibri"/>
              <a:cs typeface="Calibri"/>
              <a:sym typeface="Calibri"/>
            </a:endParaRPr>
          </a:p>
          <a:p>
            <a:pPr indent="-304800" lvl="0" marL="457200" rtl="0" algn="l">
              <a:lnSpc>
                <a:spcPct val="150000"/>
              </a:lnSpc>
              <a:spcBef>
                <a:spcPts val="0"/>
              </a:spcBef>
              <a:spcAft>
                <a:spcPts val="0"/>
              </a:spcAft>
              <a:buClr>
                <a:schemeClr val="dk1"/>
              </a:buClr>
              <a:buSzPts val="1200"/>
              <a:buChar char="•"/>
            </a:pPr>
            <a:r>
              <a:rPr b="1" lang="en-US" sz="1200">
                <a:solidFill>
                  <a:schemeClr val="dk1"/>
                </a:solidFill>
                <a:latin typeface="Calibri"/>
                <a:ea typeface="Calibri"/>
                <a:cs typeface="Calibri"/>
                <a:sym typeface="Calibri"/>
              </a:rPr>
              <a:t>Ease of Maintenance</a:t>
            </a:r>
            <a:r>
              <a:rPr lang="en-US" sz="1200">
                <a:solidFill>
                  <a:schemeClr val="dk1"/>
                </a:solidFill>
                <a:latin typeface="Calibri"/>
                <a:ea typeface="Calibri"/>
                <a:cs typeface="Calibri"/>
                <a:sym typeface="Calibri"/>
              </a:rPr>
              <a:t>: With clearly defined responsibilities and dependencies, changes and bug fixes are easier to implement without affecting unrelated parts of the codebase.</a:t>
            </a:r>
            <a:endParaRPr sz="1200">
              <a:solidFill>
                <a:schemeClr val="dk1"/>
              </a:solidFill>
              <a:latin typeface="Calibri"/>
              <a:ea typeface="Calibri"/>
              <a:cs typeface="Calibri"/>
              <a:sym typeface="Calibri"/>
            </a:endParaRPr>
          </a:p>
          <a:p>
            <a:pPr indent="-304800" lvl="0" marL="457200" rtl="0" algn="l">
              <a:lnSpc>
                <a:spcPct val="150000"/>
              </a:lnSpc>
              <a:spcBef>
                <a:spcPts val="0"/>
              </a:spcBef>
              <a:spcAft>
                <a:spcPts val="0"/>
              </a:spcAft>
              <a:buClr>
                <a:schemeClr val="dk1"/>
              </a:buClr>
              <a:buSzPts val="1200"/>
              <a:buChar char="•"/>
            </a:pPr>
            <a:r>
              <a:rPr b="1" lang="en-US" sz="1200">
                <a:solidFill>
                  <a:schemeClr val="dk1"/>
                </a:solidFill>
                <a:latin typeface="Calibri"/>
                <a:ea typeface="Calibri"/>
                <a:cs typeface="Calibri"/>
                <a:sym typeface="Calibri"/>
              </a:rPr>
              <a:t>Enhanced Testability</a:t>
            </a:r>
            <a:r>
              <a:rPr lang="en-US" sz="1200">
                <a:solidFill>
                  <a:schemeClr val="dk1"/>
                </a:solidFill>
                <a:latin typeface="Calibri"/>
                <a:ea typeface="Calibri"/>
                <a:cs typeface="Calibri"/>
                <a:sym typeface="Calibri"/>
              </a:rPr>
              <a:t>: Independent and focused classes are easier to isolate for unit testing.</a:t>
            </a:r>
            <a:endParaRPr sz="1200">
              <a:solidFill>
                <a:schemeClr val="dk1"/>
              </a:solidFill>
              <a:latin typeface="Calibri"/>
              <a:ea typeface="Calibri"/>
              <a:cs typeface="Calibri"/>
              <a:sym typeface="Calibri"/>
            </a:endParaRPr>
          </a:p>
          <a:p>
            <a:pPr indent="-304800" lvl="0" marL="457200" rtl="0" algn="l">
              <a:lnSpc>
                <a:spcPct val="150000"/>
              </a:lnSpc>
              <a:spcBef>
                <a:spcPts val="0"/>
              </a:spcBef>
              <a:spcAft>
                <a:spcPts val="0"/>
              </a:spcAft>
              <a:buClr>
                <a:schemeClr val="dk1"/>
              </a:buClr>
              <a:buSzPts val="1200"/>
              <a:buChar char="•"/>
            </a:pPr>
            <a:r>
              <a:rPr b="1" lang="en-US" sz="1200">
                <a:solidFill>
                  <a:schemeClr val="dk1"/>
                </a:solidFill>
                <a:latin typeface="Calibri"/>
                <a:ea typeface="Calibri"/>
                <a:cs typeface="Calibri"/>
                <a:sym typeface="Calibri"/>
              </a:rPr>
              <a:t>Reusability</a:t>
            </a:r>
            <a:r>
              <a:rPr lang="en-US" sz="1200">
                <a:solidFill>
                  <a:schemeClr val="dk1"/>
                </a:solidFill>
                <a:latin typeface="Calibri"/>
                <a:ea typeface="Calibri"/>
                <a:cs typeface="Calibri"/>
                <a:sym typeface="Calibri"/>
              </a:rPr>
              <a:t>: By creating classes and methods that serve single purposes, you make them reusable across different parts of your application.</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b="1" sz="1200">
              <a:solidFill>
                <a:schemeClr val="dk1"/>
              </a:solidFill>
            </a:endParaRPr>
          </a:p>
        </p:txBody>
      </p:sp>
      <p:sp>
        <p:nvSpPr>
          <p:cNvPr id="343" name="Google Shape;343;g313a71d6b9c_0_1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30fb2cc7b4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endParaRPr>
          </a:p>
        </p:txBody>
      </p:sp>
      <p:sp>
        <p:nvSpPr>
          <p:cNvPr id="349" name="Google Shape;349;g30fb2cc7b42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0c405137be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endParaRPr>
          </a:p>
        </p:txBody>
      </p:sp>
      <p:sp>
        <p:nvSpPr>
          <p:cNvPr id="354" name="Google Shape;354;g30c405137be_1_1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0c44a4965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30c44a4965f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Key Points:</a:t>
            </a:r>
            <a:endParaRPr/>
          </a:p>
          <a:p>
            <a:pPr indent="0" lvl="0" marL="0" rtl="0" algn="l">
              <a:spcBef>
                <a:spcPts val="0"/>
              </a:spcBef>
              <a:spcAft>
                <a:spcPts val="0"/>
              </a:spcAft>
              <a:buClr>
                <a:schemeClr val="dk1"/>
              </a:buClr>
              <a:buSzPts val="1100"/>
              <a:buFont typeface="Arial"/>
              <a:buNone/>
            </a:pPr>
            <a:r>
              <a:rPr lang="en-US"/>
              <a:t>- Protects object integrity.</a:t>
            </a:r>
            <a:endParaRPr/>
          </a:p>
          <a:p>
            <a:pPr indent="0" lvl="0" marL="0" rtl="0" algn="l">
              <a:spcBef>
                <a:spcPts val="0"/>
              </a:spcBef>
              <a:spcAft>
                <a:spcPts val="0"/>
              </a:spcAft>
              <a:buClr>
                <a:schemeClr val="dk1"/>
              </a:buClr>
              <a:buSzPts val="1100"/>
              <a:buFont typeface="Arial"/>
              <a:buNone/>
            </a:pPr>
            <a:r>
              <a:rPr lang="en-US"/>
              <a:t>- Promotes controlled access.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19" name="Google Shape;11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solidFill>
                  <a:schemeClr val="dk1"/>
                </a:solidFill>
              </a:rPr>
              <a:t>Data Protection:</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Encapsulation prevents direct access to an object’s internal data, safeguarding it from accidental or malicious modifications.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Controlled Data Access: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Encapsulation allows controlled access to object properties via getter and setter methods, ensuring data is modified in a consistent and predictable way.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Improves Code Maintainability:</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Since implementation details are hidden, changes to the internal structure of a class do not affect other parts of the code, making systems easier to maintain and update.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Reduces Complexity:</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By exposing only the necessary functionality to the outside world, encapsulation hides complex details, making the code easier to understand and use.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Increases Modularity:</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Encapsulation helps in breaking down large systems into smaller, self-contained objects, each responsible for a specific functionality.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Enhances Flexibility:</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Internal implementation can be modified without changing the external interface, allowing developers to improve or optimize the code while maintaining compatibility.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Improves Security:</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Sensitive data is kept private and inaccessible from outside the class, reducing the risk of unintended exposure or security vulnerabilities.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Encourages the Use of Invariants: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By using setter methods to validate data, encapsulation ensures that objects remain in valid states and maintain class invariants.</a:t>
            </a:r>
            <a:endParaRPr>
              <a:solidFill>
                <a:schemeClr val="dk1"/>
              </a:solidFill>
            </a:endParaRPr>
          </a:p>
          <a:p>
            <a:pPr indent="0" lvl="0" marL="0" rtl="0" algn="l">
              <a:spcBef>
                <a:spcPts val="1200"/>
              </a:spcBef>
              <a:spcAft>
                <a:spcPts val="0"/>
              </a:spcAft>
              <a:buNone/>
            </a:pPr>
            <a:r>
              <a:t/>
            </a:r>
            <a:endParaRPr/>
          </a:p>
        </p:txBody>
      </p:sp>
      <p:sp>
        <p:nvSpPr>
          <p:cNvPr id="126" name="Google Shape;12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13a71d6b9c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US">
                <a:solidFill>
                  <a:schemeClr val="dk1"/>
                </a:solidFill>
              </a:rPr>
              <a:t>With encapsulation, </a:t>
            </a:r>
            <a:r>
              <a:rPr lang="en-US">
                <a:solidFill>
                  <a:srgbClr val="188038"/>
                </a:solidFill>
                <a:latin typeface="Roboto Mono"/>
                <a:ea typeface="Roboto Mono"/>
                <a:cs typeface="Roboto Mono"/>
                <a:sym typeface="Roboto Mono"/>
              </a:rPr>
              <a:t>balance</a:t>
            </a:r>
            <a:r>
              <a:rPr lang="en-US">
                <a:solidFill>
                  <a:schemeClr val="dk1"/>
                </a:solidFill>
              </a:rPr>
              <a:t> is private, so it can’t be directly accessed or modified from outside.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Controlled access through </a:t>
            </a:r>
            <a:r>
              <a:rPr lang="en-US">
                <a:solidFill>
                  <a:srgbClr val="188038"/>
                </a:solidFill>
                <a:latin typeface="Roboto Mono"/>
                <a:ea typeface="Roboto Mono"/>
                <a:cs typeface="Roboto Mono"/>
                <a:sym typeface="Roboto Mono"/>
              </a:rPr>
              <a:t>getBalance()</a:t>
            </a:r>
            <a:r>
              <a:rPr lang="en-US">
                <a:solidFill>
                  <a:schemeClr val="dk1"/>
                </a:solidFill>
              </a:rPr>
              <a:t>, </a:t>
            </a:r>
            <a:r>
              <a:rPr lang="en-US">
                <a:solidFill>
                  <a:srgbClr val="188038"/>
                </a:solidFill>
                <a:latin typeface="Roboto Mono"/>
                <a:ea typeface="Roboto Mono"/>
                <a:cs typeface="Roboto Mono"/>
                <a:sym typeface="Roboto Mono"/>
              </a:rPr>
              <a:t>deposit()</a:t>
            </a:r>
            <a:r>
              <a:rPr lang="en-US">
                <a:solidFill>
                  <a:schemeClr val="dk1"/>
                </a:solidFill>
              </a:rPr>
              <a:t>, and </a:t>
            </a:r>
            <a:r>
              <a:rPr lang="en-US">
                <a:solidFill>
                  <a:srgbClr val="188038"/>
                </a:solidFill>
                <a:latin typeface="Roboto Mono"/>
                <a:ea typeface="Roboto Mono"/>
                <a:cs typeface="Roboto Mono"/>
                <a:sym typeface="Roboto Mono"/>
              </a:rPr>
              <a:t>withdraw()</a:t>
            </a:r>
            <a:r>
              <a:rPr lang="en-US">
                <a:solidFill>
                  <a:schemeClr val="dk1"/>
                </a:solidFill>
              </a:rPr>
              <a:t> ensures </a:t>
            </a:r>
            <a:r>
              <a:rPr lang="en-US">
                <a:solidFill>
                  <a:srgbClr val="188038"/>
                </a:solidFill>
                <a:latin typeface="Roboto Mono"/>
                <a:ea typeface="Roboto Mono"/>
                <a:cs typeface="Roboto Mono"/>
                <a:sym typeface="Roboto Mono"/>
              </a:rPr>
              <a:t>balance</a:t>
            </a:r>
            <a:r>
              <a:rPr lang="en-US">
                <a:solidFill>
                  <a:schemeClr val="dk1"/>
                </a:solidFill>
              </a:rPr>
              <a:t> is only modified in valid ways, improving security.</a:t>
            </a:r>
            <a:endParaRPr>
              <a:solidFill>
                <a:schemeClr val="dk1"/>
              </a:solidFill>
            </a:endParaRPr>
          </a:p>
          <a:p>
            <a:pPr indent="0" lvl="0" marL="0" rtl="0" algn="l">
              <a:spcBef>
                <a:spcPts val="1200"/>
              </a:spcBef>
              <a:spcAft>
                <a:spcPts val="0"/>
              </a:spcAft>
              <a:buNone/>
            </a:pPr>
            <a:r>
              <a:t/>
            </a:r>
            <a:endParaRPr b="1">
              <a:solidFill>
                <a:schemeClr val="dk1"/>
              </a:solidFill>
            </a:endParaRPr>
          </a:p>
        </p:txBody>
      </p:sp>
      <p:sp>
        <p:nvSpPr>
          <p:cNvPr id="132" name="Google Shape;132;g313a71d6b9c_0_2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s://www.freecodecamp.org/news/solid-principles-explained-in-plain-english/" TargetMode="External"/><Relationship Id="rId4" Type="http://schemas.openxmlformats.org/officeDocument/2006/relationships/hyperlink" Target="https://refactoring.guru/design-patterns/java"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400"/>
              <a:buFont typeface="Calibri"/>
              <a:buNone/>
            </a:pPr>
            <a:r>
              <a:rPr lang="en-US" sz="3400"/>
              <a:t>Mastering Java OOP: Four Core Principles</a:t>
            </a:r>
            <a:endParaRPr/>
          </a:p>
        </p:txBody>
      </p:sp>
      <p:sp>
        <p:nvSpPr>
          <p:cNvPr id="85" name="Google Shape;85;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480"/>
              </a:spcBef>
              <a:spcAft>
                <a:spcPts val="0"/>
              </a:spcAft>
              <a:buClr>
                <a:srgbClr val="888888"/>
              </a:buClr>
              <a:buSzPts val="2400"/>
              <a:buNone/>
            </a:pPr>
            <a:r>
              <a:rPr lang="en-US" sz="2400"/>
              <a:t>Siris Duong</a:t>
            </a:r>
            <a:r>
              <a:rPr lang="en-US" sz="2400"/>
              <a:t> | Argon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400"/>
              <a:buFont typeface="Calibri"/>
              <a:buNone/>
            </a:pPr>
            <a:r>
              <a:rPr lang="en-US" sz="3400"/>
              <a:t>Principle 2: Inheritance – What Is It?</a:t>
            </a:r>
            <a:endParaRPr/>
          </a:p>
        </p:txBody>
      </p:sp>
      <p:sp>
        <p:nvSpPr>
          <p:cNvPr id="142" name="Google Shape;142;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2400"/>
              <a:t>Inheritance allows a class (subclass) to acquire properties and behaviors (fields and methods) from another class (superclass). This establishes a parent-child relationship between classes.</a:t>
            </a:r>
            <a:endParaRPr/>
          </a:p>
        </p:txBody>
      </p:sp>
      <p:pic>
        <p:nvPicPr>
          <p:cNvPr id="143" name="Google Shape;143;p22"/>
          <p:cNvPicPr preferRelativeResize="0"/>
          <p:nvPr/>
        </p:nvPicPr>
        <p:blipFill>
          <a:blip r:embed="rId3">
            <a:alphaModFix/>
          </a:blip>
          <a:stretch>
            <a:fillRect/>
          </a:stretch>
        </p:blipFill>
        <p:spPr>
          <a:xfrm>
            <a:off x="2381250" y="3069375"/>
            <a:ext cx="4381500" cy="3238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400"/>
              <a:buFont typeface="Calibri"/>
              <a:buNone/>
            </a:pPr>
            <a:r>
              <a:rPr lang="en-US" sz="3400"/>
              <a:t>Inheritance in Java – How It Works</a:t>
            </a:r>
            <a:endParaRPr/>
          </a:p>
        </p:txBody>
      </p:sp>
      <p:sp>
        <p:nvSpPr>
          <p:cNvPr id="149" name="Google Shape;149;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480"/>
              </a:spcBef>
              <a:spcAft>
                <a:spcPts val="0"/>
              </a:spcAft>
              <a:buNone/>
            </a:pPr>
            <a:r>
              <a:rPr lang="en-US" sz="2400"/>
              <a:t>The subclass can reuse the methods and fields of the superclass and even add new behaviors or override existing ones. It establishes an </a:t>
            </a:r>
            <a:r>
              <a:rPr b="1" lang="en-US" sz="2400"/>
              <a:t>"is-a"</a:t>
            </a:r>
            <a:r>
              <a:rPr lang="en-US" sz="2400"/>
              <a:t> relationship</a:t>
            </a:r>
            <a:endParaRPr sz="2400"/>
          </a:p>
          <a:p>
            <a:pPr indent="0" lvl="0" marL="0" rtl="0" algn="l">
              <a:spcBef>
                <a:spcPts val="480"/>
              </a:spcBef>
              <a:spcAft>
                <a:spcPts val="0"/>
              </a:spcAft>
              <a:buNone/>
            </a:pPr>
            <a:r>
              <a:t/>
            </a:r>
            <a:endParaRPr sz="2400"/>
          </a:p>
        </p:txBody>
      </p:sp>
      <p:sp>
        <p:nvSpPr>
          <p:cNvPr id="150" name="Google Shape;150;p23"/>
          <p:cNvSpPr/>
          <p:nvPr/>
        </p:nvSpPr>
        <p:spPr>
          <a:xfrm>
            <a:off x="604625" y="3088400"/>
            <a:ext cx="7977600" cy="357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US">
                <a:solidFill>
                  <a:srgbClr val="800000"/>
                </a:solidFill>
              </a:rPr>
              <a:t>class</a:t>
            </a:r>
            <a:r>
              <a:rPr lang="en-US">
                <a:solidFill>
                  <a:schemeClr val="dk1"/>
                </a:solidFill>
              </a:rPr>
              <a:t> Vehicle </a:t>
            </a:r>
            <a:r>
              <a:rPr lang="en-US">
                <a:solidFill>
                  <a:schemeClr val="folHlink"/>
                </a:solidFill>
              </a:rPr>
              <a:t>{</a:t>
            </a:r>
            <a:endParaRPr>
              <a:solidFill>
                <a:schemeClr val="dk1"/>
              </a:solidFill>
            </a:endParaRPr>
          </a:p>
          <a:p>
            <a:pPr indent="0" lvl="0" marL="0" rtl="0" algn="l">
              <a:lnSpc>
                <a:spcPct val="115000"/>
              </a:lnSpc>
              <a:spcBef>
                <a:spcPts val="0"/>
              </a:spcBef>
              <a:spcAft>
                <a:spcPts val="0"/>
              </a:spcAft>
              <a:buNone/>
            </a:pPr>
            <a:r>
              <a:rPr lang="en-US">
                <a:solidFill>
                  <a:schemeClr val="dk1"/>
                </a:solidFill>
              </a:rPr>
              <a:t>  </a:t>
            </a:r>
            <a:r>
              <a:rPr b="1" lang="en-US">
                <a:solidFill>
                  <a:srgbClr val="800000"/>
                </a:solidFill>
              </a:rPr>
              <a:t>protected</a:t>
            </a:r>
            <a:r>
              <a:rPr lang="en-US">
                <a:solidFill>
                  <a:schemeClr val="dk1"/>
                </a:solidFill>
              </a:rPr>
              <a:t> </a:t>
            </a:r>
            <a:r>
              <a:rPr b="1" lang="en-US">
                <a:solidFill>
                  <a:srgbClr val="BB7977"/>
                </a:solidFill>
              </a:rPr>
              <a:t>String</a:t>
            </a:r>
            <a:r>
              <a:rPr lang="en-US">
                <a:solidFill>
                  <a:schemeClr val="dk1"/>
                </a:solidFill>
              </a:rPr>
              <a:t> brand </a:t>
            </a:r>
            <a:r>
              <a:rPr lang="en-US">
                <a:solidFill>
                  <a:srgbClr val="808030"/>
                </a:solidFill>
              </a:rPr>
              <a:t>=</a:t>
            </a:r>
            <a:r>
              <a:rPr lang="en-US">
                <a:solidFill>
                  <a:schemeClr val="dk1"/>
                </a:solidFill>
              </a:rPr>
              <a:t> </a:t>
            </a:r>
            <a:r>
              <a:rPr lang="en-US">
                <a:solidFill>
                  <a:srgbClr val="0000E6"/>
                </a:solidFill>
              </a:rPr>
              <a:t>"Ford"</a:t>
            </a:r>
            <a:r>
              <a:rPr lang="en-US">
                <a:solidFill>
                  <a:schemeClr val="folHlink"/>
                </a:solidFill>
              </a:rPr>
              <a:t>;</a:t>
            </a:r>
            <a:r>
              <a:rPr lang="en-US">
                <a:solidFill>
                  <a:schemeClr val="dk1"/>
                </a:solidFill>
              </a:rPr>
              <a:t>                                             </a:t>
            </a:r>
            <a:r>
              <a:rPr lang="en-US">
                <a:solidFill>
                  <a:srgbClr val="696969"/>
                </a:solidFill>
              </a:rPr>
              <a:t>// Vehicle attribute</a:t>
            </a:r>
            <a:endParaRPr>
              <a:solidFill>
                <a:schemeClr val="dk1"/>
              </a:solidFill>
            </a:endParaRPr>
          </a:p>
          <a:p>
            <a:pPr indent="0" lvl="0" marL="0" rtl="0" algn="l">
              <a:lnSpc>
                <a:spcPct val="115000"/>
              </a:lnSpc>
              <a:spcBef>
                <a:spcPts val="0"/>
              </a:spcBef>
              <a:spcAft>
                <a:spcPts val="0"/>
              </a:spcAft>
              <a:buNone/>
            </a:pPr>
            <a:r>
              <a:rPr lang="en-US">
                <a:solidFill>
                  <a:schemeClr val="dk1"/>
                </a:solidFill>
              </a:rPr>
              <a:t>  </a:t>
            </a:r>
            <a:r>
              <a:rPr b="1" lang="en-US">
                <a:solidFill>
                  <a:srgbClr val="800000"/>
                </a:solidFill>
              </a:rPr>
              <a:t>public</a:t>
            </a:r>
            <a:r>
              <a:rPr lang="en-US">
                <a:solidFill>
                  <a:schemeClr val="dk1"/>
                </a:solidFill>
              </a:rPr>
              <a:t> </a:t>
            </a:r>
            <a:r>
              <a:rPr lang="en-US">
                <a:solidFill>
                  <a:srgbClr val="BB7977"/>
                </a:solidFill>
              </a:rPr>
              <a:t>void</a:t>
            </a:r>
            <a:r>
              <a:rPr lang="en-US">
                <a:solidFill>
                  <a:schemeClr val="dk1"/>
                </a:solidFill>
              </a:rPr>
              <a:t> honk</a:t>
            </a:r>
            <a:r>
              <a:rPr lang="en-US">
                <a:solidFill>
                  <a:srgbClr val="808030"/>
                </a:solidFill>
              </a:rPr>
              <a:t>()</a:t>
            </a:r>
            <a:r>
              <a:rPr lang="en-US">
                <a:solidFill>
                  <a:schemeClr val="dk1"/>
                </a:solidFill>
              </a:rPr>
              <a:t> </a:t>
            </a:r>
            <a:r>
              <a:rPr lang="en-US">
                <a:solidFill>
                  <a:schemeClr val="folHlink"/>
                </a:solidFill>
              </a:rPr>
              <a:t>{</a:t>
            </a:r>
            <a:r>
              <a:rPr lang="en-US">
                <a:solidFill>
                  <a:schemeClr val="dk1"/>
                </a:solidFill>
              </a:rPr>
              <a:t> </a:t>
            </a:r>
            <a:r>
              <a:rPr b="1" lang="en-US">
                <a:solidFill>
                  <a:srgbClr val="BB7977"/>
                </a:solidFill>
              </a:rPr>
              <a:t>System</a:t>
            </a:r>
            <a:r>
              <a:rPr lang="en-US">
                <a:solidFill>
                  <a:srgbClr val="808030"/>
                </a:solidFill>
              </a:rPr>
              <a:t>.</a:t>
            </a:r>
            <a:r>
              <a:rPr lang="en-US">
                <a:solidFill>
                  <a:schemeClr val="dk1"/>
                </a:solidFill>
              </a:rPr>
              <a:t>out</a:t>
            </a:r>
            <a:r>
              <a:rPr lang="en-US">
                <a:solidFill>
                  <a:srgbClr val="808030"/>
                </a:solidFill>
              </a:rPr>
              <a:t>.</a:t>
            </a:r>
            <a:r>
              <a:rPr lang="en-US">
                <a:solidFill>
                  <a:schemeClr val="dk1"/>
                </a:solidFill>
              </a:rPr>
              <a:t>println</a:t>
            </a:r>
            <a:r>
              <a:rPr lang="en-US">
                <a:solidFill>
                  <a:srgbClr val="808030"/>
                </a:solidFill>
              </a:rPr>
              <a:t>(</a:t>
            </a:r>
            <a:r>
              <a:rPr lang="en-US">
                <a:solidFill>
                  <a:srgbClr val="0000E6"/>
                </a:solidFill>
              </a:rPr>
              <a:t>"Tuut, tuut!"</a:t>
            </a:r>
            <a:r>
              <a:rPr lang="en-US">
                <a:solidFill>
                  <a:srgbClr val="808030"/>
                </a:solidFill>
              </a:rPr>
              <a:t>)</a:t>
            </a:r>
            <a:r>
              <a:rPr lang="en-US">
                <a:solidFill>
                  <a:schemeClr val="folHlink"/>
                </a:solidFill>
              </a:rPr>
              <a:t>;</a:t>
            </a:r>
            <a:r>
              <a:rPr lang="en-US">
                <a:solidFill>
                  <a:schemeClr val="dk1"/>
                </a:solidFill>
              </a:rPr>
              <a:t> </a:t>
            </a:r>
            <a:r>
              <a:rPr lang="en-US">
                <a:solidFill>
                  <a:schemeClr val="folHlink"/>
                </a:solidFill>
              </a:rPr>
              <a:t>}</a:t>
            </a:r>
            <a:r>
              <a:rPr lang="en-US">
                <a:solidFill>
                  <a:schemeClr val="dk1"/>
                </a:solidFill>
              </a:rPr>
              <a:t>           </a:t>
            </a:r>
            <a:r>
              <a:rPr lang="en-US">
                <a:solidFill>
                  <a:srgbClr val="696969"/>
                </a:solidFill>
              </a:rPr>
              <a:t>// Vehicle method</a:t>
            </a:r>
            <a:endParaRPr>
              <a:solidFill>
                <a:schemeClr val="dk1"/>
              </a:solidFill>
            </a:endParaRPr>
          </a:p>
          <a:p>
            <a:pPr indent="0" lvl="0" marL="0" rtl="0" algn="l">
              <a:lnSpc>
                <a:spcPct val="115000"/>
              </a:lnSpc>
              <a:spcBef>
                <a:spcPts val="0"/>
              </a:spcBef>
              <a:spcAft>
                <a:spcPts val="0"/>
              </a:spcAft>
              <a:buNone/>
            </a:pPr>
            <a:r>
              <a:rPr lang="en-US">
                <a:solidFill>
                  <a:schemeClr val="folHlink"/>
                </a:solidFill>
              </a:rPr>
              <a:t>}</a:t>
            </a:r>
            <a:endParaRPr>
              <a:solidFill>
                <a:schemeClr val="dk1"/>
              </a:solidFill>
            </a:endParaRPr>
          </a:p>
          <a:p>
            <a:pPr indent="0" lvl="0" marL="0" rtl="0" algn="l">
              <a:lnSpc>
                <a:spcPct val="115000"/>
              </a:lnSpc>
              <a:spcBef>
                <a:spcPts val="0"/>
              </a:spcBef>
              <a:spcAft>
                <a:spcPts val="0"/>
              </a:spcAft>
              <a:buNone/>
            </a:pPr>
            <a:r>
              <a:rPr b="1" lang="en-US">
                <a:solidFill>
                  <a:srgbClr val="800000"/>
                </a:solidFill>
              </a:rPr>
              <a:t>class</a:t>
            </a:r>
            <a:r>
              <a:rPr lang="en-US">
                <a:solidFill>
                  <a:schemeClr val="dk1"/>
                </a:solidFill>
              </a:rPr>
              <a:t> Car </a:t>
            </a:r>
            <a:r>
              <a:rPr b="1" lang="en-US">
                <a:solidFill>
                  <a:srgbClr val="800000"/>
                </a:solidFill>
              </a:rPr>
              <a:t>extends</a:t>
            </a:r>
            <a:r>
              <a:rPr lang="en-US">
                <a:solidFill>
                  <a:schemeClr val="dk1"/>
                </a:solidFill>
              </a:rPr>
              <a:t> Vehicle </a:t>
            </a:r>
            <a:r>
              <a:rPr lang="en-US">
                <a:solidFill>
                  <a:schemeClr val="folHlink"/>
                </a:solidFill>
              </a:rPr>
              <a:t>{</a:t>
            </a:r>
            <a:endParaRPr>
              <a:solidFill>
                <a:schemeClr val="dk1"/>
              </a:solidFill>
            </a:endParaRPr>
          </a:p>
          <a:p>
            <a:pPr indent="0" lvl="0" marL="0" rtl="0" algn="l">
              <a:lnSpc>
                <a:spcPct val="115000"/>
              </a:lnSpc>
              <a:spcBef>
                <a:spcPts val="0"/>
              </a:spcBef>
              <a:spcAft>
                <a:spcPts val="0"/>
              </a:spcAft>
              <a:buNone/>
            </a:pPr>
            <a:r>
              <a:rPr lang="en-US">
                <a:solidFill>
                  <a:schemeClr val="dk1"/>
                </a:solidFill>
              </a:rPr>
              <a:t>  </a:t>
            </a:r>
            <a:r>
              <a:rPr b="1" lang="en-US">
                <a:solidFill>
                  <a:srgbClr val="800000"/>
                </a:solidFill>
              </a:rPr>
              <a:t>public</a:t>
            </a:r>
            <a:r>
              <a:rPr lang="en-US">
                <a:solidFill>
                  <a:schemeClr val="dk1"/>
                </a:solidFill>
              </a:rPr>
              <a:t> </a:t>
            </a:r>
            <a:r>
              <a:rPr b="1" lang="en-US">
                <a:solidFill>
                  <a:srgbClr val="BB7977"/>
                </a:solidFill>
              </a:rPr>
              <a:t>String</a:t>
            </a:r>
            <a:r>
              <a:rPr lang="en-US">
                <a:solidFill>
                  <a:schemeClr val="dk1"/>
                </a:solidFill>
              </a:rPr>
              <a:t> </a:t>
            </a:r>
            <a:r>
              <a:rPr lang="en-US">
                <a:solidFill>
                  <a:schemeClr val="dk1"/>
                </a:solidFill>
              </a:rPr>
              <a:t>modelName </a:t>
            </a:r>
            <a:r>
              <a:rPr lang="en-US">
                <a:solidFill>
                  <a:srgbClr val="808030"/>
                </a:solidFill>
              </a:rPr>
              <a:t>=</a:t>
            </a:r>
            <a:r>
              <a:rPr lang="en-US">
                <a:solidFill>
                  <a:schemeClr val="dk1"/>
                </a:solidFill>
              </a:rPr>
              <a:t> </a:t>
            </a:r>
            <a:r>
              <a:rPr lang="en-US">
                <a:solidFill>
                  <a:srgbClr val="0000E6"/>
                </a:solidFill>
              </a:rPr>
              <a:t>"Mustang"</a:t>
            </a:r>
            <a:r>
              <a:rPr lang="en-US">
                <a:solidFill>
                  <a:schemeClr val="folHlink"/>
                </a:solidFill>
              </a:rPr>
              <a:t>;</a:t>
            </a:r>
            <a:r>
              <a:rPr lang="en-US">
                <a:solidFill>
                  <a:schemeClr val="dk1"/>
                </a:solidFill>
              </a:rPr>
              <a:t>                                  </a:t>
            </a:r>
            <a:r>
              <a:rPr lang="en-US">
                <a:solidFill>
                  <a:srgbClr val="696969"/>
                </a:solidFill>
              </a:rPr>
              <a:t>// Car attribute</a:t>
            </a:r>
            <a:endParaRPr>
              <a:solidFill>
                <a:schemeClr val="dk1"/>
              </a:solidFill>
            </a:endParaRPr>
          </a:p>
          <a:p>
            <a:pPr indent="0" lvl="0" marL="0" rtl="0" algn="l">
              <a:lnSpc>
                <a:spcPct val="115000"/>
              </a:lnSpc>
              <a:spcBef>
                <a:spcPts val="0"/>
              </a:spcBef>
              <a:spcAft>
                <a:spcPts val="0"/>
              </a:spcAft>
              <a:buNone/>
            </a:pPr>
            <a:r>
              <a:rPr lang="en-US">
                <a:solidFill>
                  <a:schemeClr val="folHlink"/>
                </a:solidFill>
              </a:rPr>
              <a:t>}</a:t>
            </a:r>
            <a:endParaRPr>
              <a:solidFill>
                <a:schemeClr val="folHlink"/>
              </a:solidFill>
            </a:endParaRPr>
          </a:p>
          <a:p>
            <a:pPr indent="0" lvl="0" marL="0" rtl="0" algn="l">
              <a:lnSpc>
                <a:spcPct val="115000"/>
              </a:lnSpc>
              <a:spcBef>
                <a:spcPts val="0"/>
              </a:spcBef>
              <a:spcAft>
                <a:spcPts val="0"/>
              </a:spcAft>
              <a:buNone/>
            </a:pPr>
            <a:r>
              <a:rPr lang="en-US">
                <a:solidFill>
                  <a:schemeClr val="dk1"/>
                </a:solidFill>
              </a:rPr>
              <a:t> </a:t>
            </a:r>
            <a:r>
              <a:rPr b="1" lang="en-US">
                <a:solidFill>
                  <a:srgbClr val="800000"/>
                </a:solidFill>
              </a:rPr>
              <a:t>public</a:t>
            </a:r>
            <a:r>
              <a:rPr lang="en-US">
                <a:solidFill>
                  <a:schemeClr val="dk1"/>
                </a:solidFill>
              </a:rPr>
              <a:t> </a:t>
            </a:r>
            <a:r>
              <a:rPr b="1" lang="en-US">
                <a:solidFill>
                  <a:srgbClr val="800000"/>
                </a:solidFill>
              </a:rPr>
              <a:t>static</a:t>
            </a:r>
            <a:r>
              <a:rPr lang="en-US">
                <a:solidFill>
                  <a:schemeClr val="dk1"/>
                </a:solidFill>
              </a:rPr>
              <a:t> void main(String[] args) </a:t>
            </a:r>
            <a:r>
              <a:rPr lang="en-US">
                <a:solidFill>
                  <a:schemeClr val="folHlink"/>
                </a:solidFill>
              </a:rPr>
              <a:t>{</a:t>
            </a:r>
            <a:endParaRPr>
              <a:solidFill>
                <a:schemeClr val="dk1"/>
              </a:solidFill>
            </a:endParaRPr>
          </a:p>
          <a:p>
            <a:pPr indent="0" lvl="0" marL="0" rtl="0" algn="l">
              <a:lnSpc>
                <a:spcPct val="115000"/>
              </a:lnSpc>
              <a:spcBef>
                <a:spcPts val="0"/>
              </a:spcBef>
              <a:spcAft>
                <a:spcPts val="0"/>
              </a:spcAft>
              <a:buNone/>
            </a:pPr>
            <a:r>
              <a:rPr lang="en-US">
                <a:solidFill>
                  <a:schemeClr val="dk1"/>
                </a:solidFill>
              </a:rPr>
              <a:t>    Car myCar </a:t>
            </a:r>
            <a:r>
              <a:rPr lang="en-US">
                <a:solidFill>
                  <a:srgbClr val="808030"/>
                </a:solidFill>
              </a:rPr>
              <a:t>=</a:t>
            </a:r>
            <a:r>
              <a:rPr lang="en-US">
                <a:solidFill>
                  <a:schemeClr val="dk1"/>
                </a:solidFill>
              </a:rPr>
              <a:t> </a:t>
            </a:r>
            <a:r>
              <a:rPr b="1" lang="en-US">
                <a:solidFill>
                  <a:srgbClr val="800000"/>
                </a:solidFill>
              </a:rPr>
              <a:t>new</a:t>
            </a:r>
            <a:r>
              <a:rPr lang="en-US">
                <a:solidFill>
                  <a:schemeClr val="dk1"/>
                </a:solidFill>
              </a:rPr>
              <a:t> Car</a:t>
            </a:r>
            <a:r>
              <a:rPr lang="en-US">
                <a:solidFill>
                  <a:srgbClr val="808030"/>
                </a:solidFill>
              </a:rPr>
              <a:t>()</a:t>
            </a:r>
            <a:r>
              <a:rPr lang="en-US">
                <a:solidFill>
                  <a:schemeClr val="folHlink"/>
                </a:solidFill>
              </a:rPr>
              <a:t>;</a:t>
            </a:r>
            <a:endParaRPr>
              <a:solidFill>
                <a:schemeClr val="dk1"/>
              </a:solidFill>
            </a:endParaRPr>
          </a:p>
          <a:p>
            <a:pPr indent="0" lvl="0" marL="0" rtl="0" algn="l">
              <a:lnSpc>
                <a:spcPct val="115000"/>
              </a:lnSpc>
              <a:spcBef>
                <a:spcPts val="0"/>
              </a:spcBef>
              <a:spcAft>
                <a:spcPts val="0"/>
              </a:spcAft>
              <a:buNone/>
            </a:pPr>
            <a:r>
              <a:rPr lang="en-US">
                <a:solidFill>
                  <a:schemeClr val="dk1"/>
                </a:solidFill>
              </a:rPr>
              <a:t>    myCar</a:t>
            </a:r>
            <a:r>
              <a:rPr lang="en-US">
                <a:solidFill>
                  <a:srgbClr val="808030"/>
                </a:solidFill>
              </a:rPr>
              <a:t>.</a:t>
            </a:r>
            <a:r>
              <a:rPr lang="en-US">
                <a:solidFill>
                  <a:schemeClr val="dk1"/>
                </a:solidFill>
              </a:rPr>
              <a:t>honk</a:t>
            </a:r>
            <a:r>
              <a:rPr lang="en-US">
                <a:solidFill>
                  <a:srgbClr val="808030"/>
                </a:solidFill>
              </a:rPr>
              <a:t>()</a:t>
            </a:r>
            <a:r>
              <a:rPr lang="en-US">
                <a:solidFill>
                  <a:schemeClr val="folHlink"/>
                </a:solidFill>
              </a:rPr>
              <a:t>;</a:t>
            </a:r>
            <a:r>
              <a:rPr lang="en-US">
                <a:solidFill>
                  <a:schemeClr val="dk1"/>
                </a:solidFill>
              </a:rPr>
              <a:t> </a:t>
            </a:r>
            <a:r>
              <a:rPr lang="en-US">
                <a:solidFill>
                  <a:srgbClr val="696969"/>
                </a:solidFill>
              </a:rPr>
              <a:t>// Call the honk() method (from the Vehicle class) on the myCar object</a:t>
            </a:r>
            <a:endParaRPr>
              <a:solidFill>
                <a:schemeClr val="dk1"/>
              </a:solidFill>
            </a:endParaRPr>
          </a:p>
          <a:p>
            <a:pPr indent="0" lvl="0" marL="0" rtl="0" algn="l">
              <a:lnSpc>
                <a:spcPct val="115000"/>
              </a:lnSpc>
              <a:spcBef>
                <a:spcPts val="0"/>
              </a:spcBef>
              <a:spcAft>
                <a:spcPts val="0"/>
              </a:spcAft>
              <a:buNone/>
            </a:pPr>
            <a:r>
              <a:rPr lang="en-US">
                <a:solidFill>
                  <a:schemeClr val="dk1"/>
                </a:solidFill>
              </a:rPr>
              <a:t>    </a:t>
            </a:r>
            <a:r>
              <a:rPr lang="en-US">
                <a:solidFill>
                  <a:srgbClr val="696969"/>
                </a:solidFill>
              </a:rPr>
              <a:t>// Display the value of the brand attribute (from the Vehicle class) and the value of the modelName (from the Car class)</a:t>
            </a:r>
            <a:endParaRPr>
              <a:solidFill>
                <a:schemeClr val="dk1"/>
              </a:solidFill>
            </a:endParaRPr>
          </a:p>
          <a:p>
            <a:pPr indent="0" lvl="0" marL="0" rtl="0" algn="l">
              <a:lnSpc>
                <a:spcPct val="115000"/>
              </a:lnSpc>
              <a:spcBef>
                <a:spcPts val="0"/>
              </a:spcBef>
              <a:spcAft>
                <a:spcPts val="0"/>
              </a:spcAft>
              <a:buNone/>
            </a:pPr>
            <a:r>
              <a:rPr lang="en-US">
                <a:solidFill>
                  <a:schemeClr val="dk1"/>
                </a:solidFill>
              </a:rPr>
              <a:t>    </a:t>
            </a:r>
            <a:r>
              <a:rPr b="1" lang="en-US">
                <a:solidFill>
                  <a:srgbClr val="BB7977"/>
                </a:solidFill>
              </a:rPr>
              <a:t>System</a:t>
            </a:r>
            <a:r>
              <a:rPr lang="en-US">
                <a:solidFill>
                  <a:srgbClr val="808030"/>
                </a:solidFill>
              </a:rPr>
              <a:t>.</a:t>
            </a:r>
            <a:r>
              <a:rPr lang="en-US">
                <a:solidFill>
                  <a:schemeClr val="dk1"/>
                </a:solidFill>
              </a:rPr>
              <a:t>out</a:t>
            </a:r>
            <a:r>
              <a:rPr lang="en-US">
                <a:solidFill>
                  <a:srgbClr val="808030"/>
                </a:solidFill>
              </a:rPr>
              <a:t>.</a:t>
            </a:r>
            <a:r>
              <a:rPr lang="en-US">
                <a:solidFill>
                  <a:schemeClr val="dk1"/>
                </a:solidFill>
              </a:rPr>
              <a:t>println</a:t>
            </a:r>
            <a:r>
              <a:rPr lang="en-US">
                <a:solidFill>
                  <a:srgbClr val="808030"/>
                </a:solidFill>
              </a:rPr>
              <a:t>(</a:t>
            </a:r>
            <a:r>
              <a:rPr lang="en-US">
                <a:solidFill>
                  <a:schemeClr val="dk1"/>
                </a:solidFill>
              </a:rPr>
              <a:t>myCar</a:t>
            </a:r>
            <a:r>
              <a:rPr lang="en-US">
                <a:solidFill>
                  <a:srgbClr val="808030"/>
                </a:solidFill>
              </a:rPr>
              <a:t>.</a:t>
            </a:r>
            <a:r>
              <a:rPr lang="en-US">
                <a:solidFill>
                  <a:schemeClr val="dk1"/>
                </a:solidFill>
              </a:rPr>
              <a:t>brand </a:t>
            </a:r>
            <a:r>
              <a:rPr lang="en-US">
                <a:solidFill>
                  <a:srgbClr val="808030"/>
                </a:solidFill>
              </a:rPr>
              <a:t>+</a:t>
            </a:r>
            <a:r>
              <a:rPr lang="en-US">
                <a:solidFill>
                  <a:schemeClr val="dk1"/>
                </a:solidFill>
              </a:rPr>
              <a:t> </a:t>
            </a:r>
            <a:r>
              <a:rPr lang="en-US">
                <a:solidFill>
                  <a:srgbClr val="0000E6"/>
                </a:solidFill>
              </a:rPr>
              <a:t>" "</a:t>
            </a:r>
            <a:r>
              <a:rPr lang="en-US">
                <a:solidFill>
                  <a:schemeClr val="dk1"/>
                </a:solidFill>
              </a:rPr>
              <a:t> </a:t>
            </a:r>
            <a:r>
              <a:rPr lang="en-US">
                <a:solidFill>
                  <a:srgbClr val="808030"/>
                </a:solidFill>
              </a:rPr>
              <a:t>+</a:t>
            </a:r>
            <a:r>
              <a:rPr lang="en-US">
                <a:solidFill>
                  <a:schemeClr val="dk1"/>
                </a:solidFill>
              </a:rPr>
              <a:t> myCar</a:t>
            </a:r>
            <a:r>
              <a:rPr lang="en-US">
                <a:solidFill>
                  <a:srgbClr val="808030"/>
                </a:solidFill>
              </a:rPr>
              <a:t>.</a:t>
            </a:r>
            <a:r>
              <a:rPr lang="en-US">
                <a:solidFill>
                  <a:schemeClr val="dk1"/>
                </a:solidFill>
              </a:rPr>
              <a:t>modelName</a:t>
            </a:r>
            <a:r>
              <a:rPr lang="en-US">
                <a:solidFill>
                  <a:srgbClr val="808030"/>
                </a:solidFill>
              </a:rPr>
              <a:t>)</a:t>
            </a:r>
            <a:r>
              <a:rPr lang="en-US">
                <a:solidFill>
                  <a:schemeClr val="folHlink"/>
                </a:solidFill>
              </a:rPr>
              <a:t>;</a:t>
            </a:r>
            <a:endParaRPr>
              <a:solidFill>
                <a:schemeClr val="dk1"/>
              </a:solidFill>
            </a:endParaRPr>
          </a:p>
          <a:p>
            <a:pPr indent="0" lvl="0" marL="0" rtl="0" algn="l">
              <a:lnSpc>
                <a:spcPct val="115000"/>
              </a:lnSpc>
              <a:spcBef>
                <a:spcPts val="0"/>
              </a:spcBef>
              <a:spcAft>
                <a:spcPts val="0"/>
              </a:spcAft>
              <a:buNone/>
            </a:pPr>
            <a:r>
              <a:rPr lang="en-US" sz="1100">
                <a:solidFill>
                  <a:schemeClr val="folHlink"/>
                </a:solidFill>
              </a:rPr>
              <a:t>}</a:t>
            </a:r>
            <a:endParaRPr b="1" sz="1600">
              <a:solidFill>
                <a:srgbClr val="8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400"/>
              <a:buFont typeface="Calibri"/>
              <a:buNone/>
            </a:pPr>
            <a:r>
              <a:rPr lang="en-US" sz="3400"/>
              <a:t>Inheritance – Why It Matters</a:t>
            </a:r>
            <a:endParaRPr/>
          </a:p>
        </p:txBody>
      </p:sp>
      <p:sp>
        <p:nvSpPr>
          <p:cNvPr id="156" name="Google Shape;156;p2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480"/>
              </a:spcBef>
              <a:spcAft>
                <a:spcPts val="0"/>
              </a:spcAft>
              <a:buSzPts val="2400"/>
              <a:buChar char="●"/>
            </a:pPr>
            <a:r>
              <a:rPr lang="en-US" sz="2400"/>
              <a:t>Code Reusability</a:t>
            </a:r>
            <a:endParaRPr sz="2400"/>
          </a:p>
          <a:p>
            <a:pPr indent="-381000" lvl="0" marL="457200" rtl="0" algn="l">
              <a:lnSpc>
                <a:spcPct val="150000"/>
              </a:lnSpc>
              <a:spcBef>
                <a:spcPts val="0"/>
              </a:spcBef>
              <a:spcAft>
                <a:spcPts val="0"/>
              </a:spcAft>
              <a:buSzPts val="2400"/>
              <a:buChar char="●"/>
            </a:pPr>
            <a:r>
              <a:rPr lang="en-US" sz="2400"/>
              <a:t>Creating a Class Hierarchy</a:t>
            </a:r>
            <a:endParaRPr sz="2400"/>
          </a:p>
          <a:p>
            <a:pPr indent="-381000" lvl="0" marL="457200" rtl="0" algn="l">
              <a:lnSpc>
                <a:spcPct val="150000"/>
              </a:lnSpc>
              <a:spcBef>
                <a:spcPts val="0"/>
              </a:spcBef>
              <a:spcAft>
                <a:spcPts val="0"/>
              </a:spcAft>
              <a:buSzPts val="2400"/>
              <a:buChar char="●"/>
            </a:pPr>
            <a:r>
              <a:rPr lang="en-US" sz="2400"/>
              <a:t>Polymorphism</a:t>
            </a:r>
            <a:endParaRPr sz="2400"/>
          </a:p>
          <a:p>
            <a:pPr indent="-381000" lvl="0" marL="457200" rtl="0" algn="l">
              <a:lnSpc>
                <a:spcPct val="150000"/>
              </a:lnSpc>
              <a:spcBef>
                <a:spcPts val="0"/>
              </a:spcBef>
              <a:spcAft>
                <a:spcPts val="0"/>
              </a:spcAft>
              <a:buSzPts val="2400"/>
              <a:buChar char="●"/>
            </a:pPr>
            <a:r>
              <a:rPr lang="en-US" sz="2400"/>
              <a:t>Improves Modularity</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400"/>
              <a:buFont typeface="Calibri"/>
              <a:buNone/>
            </a:pPr>
            <a:r>
              <a:rPr lang="en-US" sz="3400"/>
              <a:t>Inheritance – </a:t>
            </a:r>
            <a:r>
              <a:rPr lang="en-US" sz="3400"/>
              <a:t>Access Modifier</a:t>
            </a:r>
            <a:endParaRPr/>
          </a:p>
        </p:txBody>
      </p:sp>
      <p:sp>
        <p:nvSpPr>
          <p:cNvPr id="162" name="Google Shape;162;p2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457200" rtl="0" algn="l">
              <a:lnSpc>
                <a:spcPct val="150000"/>
              </a:lnSpc>
              <a:spcBef>
                <a:spcPts val="480"/>
              </a:spcBef>
              <a:spcAft>
                <a:spcPts val="0"/>
              </a:spcAft>
              <a:buNone/>
            </a:pPr>
            <a:r>
              <a:t/>
            </a:r>
            <a:endParaRPr sz="2400"/>
          </a:p>
          <a:p>
            <a:pPr indent="0" lvl="0" marL="457200" rtl="0" algn="l">
              <a:lnSpc>
                <a:spcPct val="150000"/>
              </a:lnSpc>
              <a:spcBef>
                <a:spcPts val="480"/>
              </a:spcBef>
              <a:spcAft>
                <a:spcPts val="0"/>
              </a:spcAft>
              <a:buNone/>
            </a:pPr>
            <a:r>
              <a:t/>
            </a:r>
            <a:endParaRPr sz="2400"/>
          </a:p>
        </p:txBody>
      </p:sp>
      <p:pic>
        <p:nvPicPr>
          <p:cNvPr id="163" name="Google Shape;163;p25"/>
          <p:cNvPicPr preferRelativeResize="0"/>
          <p:nvPr/>
        </p:nvPicPr>
        <p:blipFill>
          <a:blip r:embed="rId3">
            <a:alphaModFix/>
          </a:blip>
          <a:stretch>
            <a:fillRect/>
          </a:stretch>
        </p:blipFill>
        <p:spPr>
          <a:xfrm>
            <a:off x="511675" y="2153701"/>
            <a:ext cx="8120625" cy="3199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400"/>
              <a:buFont typeface="Calibri"/>
              <a:buNone/>
            </a:pPr>
            <a:r>
              <a:rPr lang="en-US" sz="3400"/>
              <a:t>Composition</a:t>
            </a:r>
            <a:endParaRPr/>
          </a:p>
        </p:txBody>
      </p:sp>
      <p:sp>
        <p:nvSpPr>
          <p:cNvPr id="169" name="Google Shape;169;p2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1200"/>
              </a:spcBef>
              <a:spcAft>
                <a:spcPts val="0"/>
              </a:spcAft>
              <a:buSzPts val="2400"/>
              <a:buChar char="●"/>
            </a:pPr>
            <a:r>
              <a:rPr lang="en-US" sz="2400"/>
              <a:t>Composition is a design principle where one class contains a reference to another class (a "has-a" relationship).</a:t>
            </a:r>
            <a:endParaRPr sz="2400"/>
          </a:p>
          <a:p>
            <a:pPr indent="-381000" lvl="0" marL="457200" rtl="0" algn="l">
              <a:lnSpc>
                <a:spcPct val="150000"/>
              </a:lnSpc>
              <a:spcBef>
                <a:spcPts val="0"/>
              </a:spcBef>
              <a:spcAft>
                <a:spcPts val="0"/>
              </a:spcAft>
              <a:buSzPts val="2400"/>
              <a:buChar char="●"/>
            </a:pPr>
            <a:r>
              <a:rPr lang="en-US" sz="2400"/>
              <a:t>Allows building complex objects by combining simpler,</a:t>
            </a:r>
            <a:r>
              <a:rPr lang="en-US" sz="2400"/>
              <a:t> </a:t>
            </a:r>
            <a:r>
              <a:rPr lang="en-US" sz="2400"/>
              <a:t>reusable components.</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400"/>
              <a:buFont typeface="Calibri"/>
              <a:buNone/>
            </a:pPr>
            <a:r>
              <a:rPr lang="en-US" sz="3400"/>
              <a:t>Composition - Example</a:t>
            </a:r>
            <a:endParaRPr/>
          </a:p>
        </p:txBody>
      </p:sp>
      <p:sp>
        <p:nvSpPr>
          <p:cNvPr id="175" name="Google Shape;175;p27"/>
          <p:cNvSpPr/>
          <p:nvPr/>
        </p:nvSpPr>
        <p:spPr>
          <a:xfrm>
            <a:off x="583200" y="2051250"/>
            <a:ext cx="7977600" cy="357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US" sz="1600">
                <a:solidFill>
                  <a:srgbClr val="800000"/>
                </a:solidFill>
                <a:latin typeface="Calibri"/>
                <a:ea typeface="Calibri"/>
                <a:cs typeface="Calibri"/>
                <a:sym typeface="Calibri"/>
              </a:rPr>
              <a:t>class</a:t>
            </a:r>
            <a:r>
              <a:rPr lang="en-US" sz="1600">
                <a:solidFill>
                  <a:schemeClr val="dk1"/>
                </a:solidFill>
                <a:latin typeface="Calibri"/>
                <a:ea typeface="Calibri"/>
                <a:cs typeface="Calibri"/>
                <a:sym typeface="Calibri"/>
              </a:rPr>
              <a:t> Engine </a:t>
            </a:r>
            <a:r>
              <a:rPr lang="en-US" sz="1600">
                <a:solidFill>
                  <a:schemeClr val="folHlink"/>
                </a:solidFill>
                <a:latin typeface="Calibri"/>
                <a:ea typeface="Calibri"/>
                <a:cs typeface="Calibri"/>
                <a:sym typeface="Calibri"/>
              </a:rPr>
              <a:t>{</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600">
                <a:solidFill>
                  <a:schemeClr val="dk1"/>
                </a:solidFill>
                <a:latin typeface="Calibri"/>
                <a:ea typeface="Calibri"/>
                <a:cs typeface="Calibri"/>
                <a:sym typeface="Calibri"/>
              </a:rPr>
              <a:t>    </a:t>
            </a:r>
            <a:r>
              <a:rPr lang="en-US" sz="1600">
                <a:solidFill>
                  <a:srgbClr val="BB7977"/>
                </a:solidFill>
                <a:latin typeface="Calibri"/>
                <a:ea typeface="Calibri"/>
                <a:cs typeface="Calibri"/>
                <a:sym typeface="Calibri"/>
              </a:rPr>
              <a:t>void</a:t>
            </a:r>
            <a:r>
              <a:rPr lang="en-US" sz="1600">
                <a:solidFill>
                  <a:schemeClr val="dk1"/>
                </a:solidFill>
                <a:latin typeface="Calibri"/>
                <a:ea typeface="Calibri"/>
                <a:cs typeface="Calibri"/>
                <a:sym typeface="Calibri"/>
              </a:rPr>
              <a:t> start</a:t>
            </a:r>
            <a:r>
              <a:rPr lang="en-US" sz="1600">
                <a:solidFill>
                  <a:srgbClr val="808030"/>
                </a:solidFill>
                <a:latin typeface="Calibri"/>
                <a:ea typeface="Calibri"/>
                <a:cs typeface="Calibri"/>
                <a:sym typeface="Calibri"/>
              </a:rPr>
              <a:t>()</a:t>
            </a:r>
            <a:r>
              <a:rPr lang="en-US" sz="1600">
                <a:solidFill>
                  <a:schemeClr val="dk1"/>
                </a:solidFill>
                <a:latin typeface="Calibri"/>
                <a:ea typeface="Calibri"/>
                <a:cs typeface="Calibri"/>
                <a:sym typeface="Calibri"/>
              </a:rPr>
              <a:t> </a:t>
            </a:r>
            <a:r>
              <a:rPr lang="en-US" sz="1600">
                <a:solidFill>
                  <a:schemeClr val="folHlink"/>
                </a:solidFill>
                <a:latin typeface="Calibri"/>
                <a:ea typeface="Calibri"/>
                <a:cs typeface="Calibri"/>
                <a:sym typeface="Calibri"/>
              </a:rPr>
              <a:t>{</a:t>
            </a:r>
            <a:r>
              <a:rPr lang="en-US" sz="1600">
                <a:solidFill>
                  <a:schemeClr val="dk1"/>
                </a:solidFill>
                <a:latin typeface="Calibri"/>
                <a:ea typeface="Calibri"/>
                <a:cs typeface="Calibri"/>
                <a:sym typeface="Calibri"/>
              </a:rPr>
              <a:t> </a:t>
            </a:r>
            <a:r>
              <a:rPr b="1" lang="en-US" sz="1600">
                <a:solidFill>
                  <a:srgbClr val="BB7977"/>
                </a:solidFill>
                <a:latin typeface="Calibri"/>
                <a:ea typeface="Calibri"/>
                <a:cs typeface="Calibri"/>
                <a:sym typeface="Calibri"/>
              </a:rPr>
              <a:t>System</a:t>
            </a:r>
            <a:r>
              <a:rPr lang="en-US" sz="1600">
                <a:solidFill>
                  <a:srgbClr val="808030"/>
                </a:solidFill>
                <a:latin typeface="Calibri"/>
                <a:ea typeface="Calibri"/>
                <a:cs typeface="Calibri"/>
                <a:sym typeface="Calibri"/>
              </a:rPr>
              <a:t>.</a:t>
            </a:r>
            <a:r>
              <a:rPr lang="en-US" sz="1600">
                <a:solidFill>
                  <a:schemeClr val="dk1"/>
                </a:solidFill>
                <a:latin typeface="Calibri"/>
                <a:ea typeface="Calibri"/>
                <a:cs typeface="Calibri"/>
                <a:sym typeface="Calibri"/>
              </a:rPr>
              <a:t>out</a:t>
            </a:r>
            <a:r>
              <a:rPr lang="en-US" sz="1600">
                <a:solidFill>
                  <a:srgbClr val="808030"/>
                </a:solidFill>
                <a:latin typeface="Calibri"/>
                <a:ea typeface="Calibri"/>
                <a:cs typeface="Calibri"/>
                <a:sym typeface="Calibri"/>
              </a:rPr>
              <a:t>.</a:t>
            </a:r>
            <a:r>
              <a:rPr lang="en-US" sz="1600">
                <a:solidFill>
                  <a:schemeClr val="dk1"/>
                </a:solidFill>
                <a:latin typeface="Calibri"/>
                <a:ea typeface="Calibri"/>
                <a:cs typeface="Calibri"/>
                <a:sym typeface="Calibri"/>
              </a:rPr>
              <a:t>println</a:t>
            </a:r>
            <a:r>
              <a:rPr lang="en-US" sz="1600">
                <a:solidFill>
                  <a:srgbClr val="808030"/>
                </a:solidFill>
                <a:latin typeface="Calibri"/>
                <a:ea typeface="Calibri"/>
                <a:cs typeface="Calibri"/>
                <a:sym typeface="Calibri"/>
              </a:rPr>
              <a:t>(</a:t>
            </a:r>
            <a:r>
              <a:rPr lang="en-US" sz="1600">
                <a:solidFill>
                  <a:srgbClr val="0000E6"/>
                </a:solidFill>
                <a:latin typeface="Calibri"/>
                <a:ea typeface="Calibri"/>
                <a:cs typeface="Calibri"/>
                <a:sym typeface="Calibri"/>
              </a:rPr>
              <a:t>"Engine starts"</a:t>
            </a:r>
            <a:r>
              <a:rPr lang="en-US" sz="1600">
                <a:solidFill>
                  <a:srgbClr val="808030"/>
                </a:solidFill>
                <a:latin typeface="Calibri"/>
                <a:ea typeface="Calibri"/>
                <a:cs typeface="Calibri"/>
                <a:sym typeface="Calibri"/>
              </a:rPr>
              <a:t>)</a:t>
            </a:r>
            <a:r>
              <a:rPr lang="en-US" sz="1600">
                <a:solidFill>
                  <a:schemeClr val="folHlink"/>
                </a:solidFill>
                <a:latin typeface="Calibri"/>
                <a:ea typeface="Calibri"/>
                <a:cs typeface="Calibri"/>
                <a:sym typeface="Calibri"/>
              </a:rPr>
              <a:t>;</a:t>
            </a:r>
            <a:r>
              <a:rPr lang="en-US" sz="1600">
                <a:solidFill>
                  <a:schemeClr val="dk1"/>
                </a:solidFill>
                <a:latin typeface="Calibri"/>
                <a:ea typeface="Calibri"/>
                <a:cs typeface="Calibri"/>
                <a:sym typeface="Calibri"/>
              </a:rPr>
              <a:t> </a:t>
            </a:r>
            <a:r>
              <a:rPr lang="en-US" sz="1600">
                <a:solidFill>
                  <a:schemeClr val="folHlink"/>
                </a:solidFill>
                <a:latin typeface="Calibri"/>
                <a:ea typeface="Calibri"/>
                <a:cs typeface="Calibri"/>
                <a:sym typeface="Calibri"/>
              </a:rPr>
              <a:t>}</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600">
                <a:solidFill>
                  <a:schemeClr val="folHlink"/>
                </a:solidFill>
                <a:latin typeface="Calibri"/>
                <a:ea typeface="Calibri"/>
                <a:cs typeface="Calibri"/>
                <a:sym typeface="Calibri"/>
              </a:rPr>
              <a:t>}</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US" sz="1600">
                <a:solidFill>
                  <a:srgbClr val="800000"/>
                </a:solidFill>
                <a:latin typeface="Calibri"/>
                <a:ea typeface="Calibri"/>
                <a:cs typeface="Calibri"/>
                <a:sym typeface="Calibri"/>
              </a:rPr>
              <a:t>class</a:t>
            </a:r>
            <a:r>
              <a:rPr lang="en-US" sz="1600">
                <a:solidFill>
                  <a:schemeClr val="dk1"/>
                </a:solidFill>
                <a:latin typeface="Calibri"/>
                <a:ea typeface="Calibri"/>
                <a:cs typeface="Calibri"/>
                <a:sym typeface="Calibri"/>
              </a:rPr>
              <a:t> Car </a:t>
            </a:r>
            <a:r>
              <a:rPr lang="en-US" sz="1600">
                <a:solidFill>
                  <a:schemeClr val="folHlink"/>
                </a:solidFill>
                <a:latin typeface="Calibri"/>
                <a:ea typeface="Calibri"/>
                <a:cs typeface="Calibri"/>
                <a:sym typeface="Calibri"/>
              </a:rPr>
              <a:t>{</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600">
                <a:solidFill>
                  <a:schemeClr val="dk1"/>
                </a:solidFill>
                <a:latin typeface="Calibri"/>
                <a:ea typeface="Calibri"/>
                <a:cs typeface="Calibri"/>
                <a:sym typeface="Calibri"/>
              </a:rPr>
              <a:t>    </a:t>
            </a:r>
            <a:r>
              <a:rPr b="1" lang="en-US" sz="1600">
                <a:solidFill>
                  <a:srgbClr val="800000"/>
                </a:solidFill>
                <a:latin typeface="Calibri"/>
                <a:ea typeface="Calibri"/>
                <a:cs typeface="Calibri"/>
                <a:sym typeface="Calibri"/>
              </a:rPr>
              <a:t>private</a:t>
            </a:r>
            <a:r>
              <a:rPr lang="en-US" sz="1600">
                <a:solidFill>
                  <a:schemeClr val="dk1"/>
                </a:solidFill>
                <a:latin typeface="Calibri"/>
                <a:ea typeface="Calibri"/>
                <a:cs typeface="Calibri"/>
                <a:sym typeface="Calibri"/>
              </a:rPr>
              <a:t> Engine engine</a:t>
            </a:r>
            <a:r>
              <a:rPr lang="en-US" sz="1600">
                <a:solidFill>
                  <a:schemeClr val="folHlink"/>
                </a:solidFill>
                <a:latin typeface="Calibri"/>
                <a:ea typeface="Calibri"/>
                <a:cs typeface="Calibri"/>
                <a:sym typeface="Calibri"/>
              </a:rPr>
              <a:t>;</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600">
                <a:solidFill>
                  <a:schemeClr val="dk1"/>
                </a:solidFill>
                <a:latin typeface="Calibri"/>
                <a:ea typeface="Calibri"/>
                <a:cs typeface="Calibri"/>
                <a:sym typeface="Calibri"/>
              </a:rPr>
              <a:t>    Car</a:t>
            </a:r>
            <a:r>
              <a:rPr lang="en-US" sz="1600">
                <a:solidFill>
                  <a:srgbClr val="808030"/>
                </a:solidFill>
                <a:latin typeface="Calibri"/>
                <a:ea typeface="Calibri"/>
                <a:cs typeface="Calibri"/>
                <a:sym typeface="Calibri"/>
              </a:rPr>
              <a:t>(</a:t>
            </a:r>
            <a:r>
              <a:rPr lang="en-US" sz="1600">
                <a:solidFill>
                  <a:schemeClr val="dk1"/>
                </a:solidFill>
                <a:latin typeface="Calibri"/>
                <a:ea typeface="Calibri"/>
                <a:cs typeface="Calibri"/>
                <a:sym typeface="Calibri"/>
              </a:rPr>
              <a:t>Engine engine</a:t>
            </a:r>
            <a:r>
              <a:rPr lang="en-US" sz="1600">
                <a:solidFill>
                  <a:srgbClr val="808030"/>
                </a:solidFill>
                <a:latin typeface="Calibri"/>
                <a:ea typeface="Calibri"/>
                <a:cs typeface="Calibri"/>
                <a:sym typeface="Calibri"/>
              </a:rPr>
              <a:t>)</a:t>
            </a:r>
            <a:r>
              <a:rPr lang="en-US" sz="1600">
                <a:solidFill>
                  <a:schemeClr val="dk1"/>
                </a:solidFill>
                <a:latin typeface="Calibri"/>
                <a:ea typeface="Calibri"/>
                <a:cs typeface="Calibri"/>
                <a:sym typeface="Calibri"/>
              </a:rPr>
              <a:t> </a:t>
            </a:r>
            <a:r>
              <a:rPr lang="en-US" sz="1600">
                <a:solidFill>
                  <a:schemeClr val="folHlink"/>
                </a:solidFill>
                <a:latin typeface="Calibri"/>
                <a:ea typeface="Calibri"/>
                <a:cs typeface="Calibri"/>
                <a:sym typeface="Calibri"/>
              </a:rPr>
              <a:t>{</a:t>
            </a:r>
            <a:r>
              <a:rPr lang="en-US" sz="1600">
                <a:solidFill>
                  <a:schemeClr val="dk1"/>
                </a:solidFill>
                <a:latin typeface="Calibri"/>
                <a:ea typeface="Calibri"/>
                <a:cs typeface="Calibri"/>
                <a:sym typeface="Calibri"/>
              </a:rPr>
              <a:t> </a:t>
            </a:r>
            <a:r>
              <a:rPr b="1" lang="en-US" sz="1600">
                <a:solidFill>
                  <a:srgbClr val="800000"/>
                </a:solidFill>
                <a:latin typeface="Calibri"/>
                <a:ea typeface="Calibri"/>
                <a:cs typeface="Calibri"/>
                <a:sym typeface="Calibri"/>
              </a:rPr>
              <a:t>this</a:t>
            </a:r>
            <a:r>
              <a:rPr lang="en-US" sz="1600">
                <a:solidFill>
                  <a:srgbClr val="808030"/>
                </a:solidFill>
                <a:latin typeface="Calibri"/>
                <a:ea typeface="Calibri"/>
                <a:cs typeface="Calibri"/>
                <a:sym typeface="Calibri"/>
              </a:rPr>
              <a:t>.</a:t>
            </a:r>
            <a:r>
              <a:rPr lang="en-US" sz="1600">
                <a:solidFill>
                  <a:schemeClr val="dk1"/>
                </a:solidFill>
                <a:latin typeface="Calibri"/>
                <a:ea typeface="Calibri"/>
                <a:cs typeface="Calibri"/>
                <a:sym typeface="Calibri"/>
              </a:rPr>
              <a:t>engine </a:t>
            </a:r>
            <a:r>
              <a:rPr lang="en-US" sz="1600">
                <a:solidFill>
                  <a:srgbClr val="808030"/>
                </a:solidFill>
                <a:latin typeface="Calibri"/>
                <a:ea typeface="Calibri"/>
                <a:cs typeface="Calibri"/>
                <a:sym typeface="Calibri"/>
              </a:rPr>
              <a:t>=</a:t>
            </a:r>
            <a:r>
              <a:rPr lang="en-US" sz="1600">
                <a:solidFill>
                  <a:schemeClr val="dk1"/>
                </a:solidFill>
                <a:latin typeface="Calibri"/>
                <a:ea typeface="Calibri"/>
                <a:cs typeface="Calibri"/>
                <a:sym typeface="Calibri"/>
              </a:rPr>
              <a:t> engine</a:t>
            </a:r>
            <a:r>
              <a:rPr lang="en-US" sz="1600">
                <a:solidFill>
                  <a:schemeClr val="folHlink"/>
                </a:solidFill>
                <a:latin typeface="Calibri"/>
                <a:ea typeface="Calibri"/>
                <a:cs typeface="Calibri"/>
                <a:sym typeface="Calibri"/>
              </a:rPr>
              <a:t>;</a:t>
            </a:r>
            <a:r>
              <a:rPr lang="en-US" sz="1600">
                <a:solidFill>
                  <a:schemeClr val="dk1"/>
                </a:solidFill>
                <a:latin typeface="Calibri"/>
                <a:ea typeface="Calibri"/>
                <a:cs typeface="Calibri"/>
                <a:sym typeface="Calibri"/>
              </a:rPr>
              <a:t> </a:t>
            </a:r>
            <a:r>
              <a:rPr lang="en-US" sz="1600">
                <a:solidFill>
                  <a:schemeClr val="folHlink"/>
                </a:solidFill>
                <a:latin typeface="Calibri"/>
                <a:ea typeface="Calibri"/>
                <a:cs typeface="Calibri"/>
                <a:sym typeface="Calibri"/>
              </a:rPr>
              <a:t>}</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600">
                <a:solidFill>
                  <a:schemeClr val="dk1"/>
                </a:solidFill>
                <a:latin typeface="Calibri"/>
                <a:ea typeface="Calibri"/>
                <a:cs typeface="Calibri"/>
                <a:sym typeface="Calibri"/>
              </a:rPr>
              <a:t>    </a:t>
            </a:r>
            <a:r>
              <a:rPr lang="en-US" sz="1600">
                <a:solidFill>
                  <a:srgbClr val="BB7977"/>
                </a:solidFill>
                <a:latin typeface="Calibri"/>
                <a:ea typeface="Calibri"/>
                <a:cs typeface="Calibri"/>
                <a:sym typeface="Calibri"/>
              </a:rPr>
              <a:t>void</a:t>
            </a:r>
            <a:r>
              <a:rPr lang="en-US" sz="1600">
                <a:solidFill>
                  <a:schemeClr val="dk1"/>
                </a:solidFill>
                <a:latin typeface="Calibri"/>
                <a:ea typeface="Calibri"/>
                <a:cs typeface="Calibri"/>
                <a:sym typeface="Calibri"/>
              </a:rPr>
              <a:t> startCar</a:t>
            </a:r>
            <a:r>
              <a:rPr lang="en-US" sz="1600">
                <a:solidFill>
                  <a:srgbClr val="808030"/>
                </a:solidFill>
                <a:latin typeface="Calibri"/>
                <a:ea typeface="Calibri"/>
                <a:cs typeface="Calibri"/>
                <a:sym typeface="Calibri"/>
              </a:rPr>
              <a:t>()</a:t>
            </a:r>
            <a:r>
              <a:rPr lang="en-US" sz="1600">
                <a:solidFill>
                  <a:schemeClr val="dk1"/>
                </a:solidFill>
                <a:latin typeface="Calibri"/>
                <a:ea typeface="Calibri"/>
                <a:cs typeface="Calibri"/>
                <a:sym typeface="Calibri"/>
              </a:rPr>
              <a:t> </a:t>
            </a:r>
            <a:r>
              <a:rPr lang="en-US" sz="1600">
                <a:solidFill>
                  <a:schemeClr val="folHlink"/>
                </a:solidFill>
                <a:latin typeface="Calibri"/>
                <a:ea typeface="Calibri"/>
                <a:cs typeface="Calibri"/>
                <a:sym typeface="Calibri"/>
              </a:rPr>
              <a:t>{</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600">
                <a:solidFill>
                  <a:schemeClr val="dk1"/>
                </a:solidFill>
                <a:latin typeface="Calibri"/>
                <a:ea typeface="Calibri"/>
                <a:cs typeface="Calibri"/>
                <a:sym typeface="Calibri"/>
              </a:rPr>
              <a:t>        engine</a:t>
            </a:r>
            <a:r>
              <a:rPr lang="en-US" sz="1600">
                <a:solidFill>
                  <a:srgbClr val="808030"/>
                </a:solidFill>
                <a:latin typeface="Calibri"/>
                <a:ea typeface="Calibri"/>
                <a:cs typeface="Calibri"/>
                <a:sym typeface="Calibri"/>
              </a:rPr>
              <a:t>.</a:t>
            </a:r>
            <a:r>
              <a:rPr lang="en-US" sz="1600">
                <a:solidFill>
                  <a:schemeClr val="dk1"/>
                </a:solidFill>
                <a:latin typeface="Calibri"/>
                <a:ea typeface="Calibri"/>
                <a:cs typeface="Calibri"/>
                <a:sym typeface="Calibri"/>
              </a:rPr>
              <a:t>start</a:t>
            </a:r>
            <a:r>
              <a:rPr lang="en-US" sz="1600">
                <a:solidFill>
                  <a:srgbClr val="808030"/>
                </a:solidFill>
                <a:latin typeface="Calibri"/>
                <a:ea typeface="Calibri"/>
                <a:cs typeface="Calibri"/>
                <a:sym typeface="Calibri"/>
              </a:rPr>
              <a:t>()</a:t>
            </a:r>
            <a:r>
              <a:rPr lang="en-US" sz="1600">
                <a:solidFill>
                  <a:schemeClr val="folHlink"/>
                </a:solidFill>
                <a:latin typeface="Calibri"/>
                <a:ea typeface="Calibri"/>
                <a:cs typeface="Calibri"/>
                <a:sym typeface="Calibri"/>
              </a:rPr>
              <a:t>;</a:t>
            </a:r>
            <a:r>
              <a:rPr lang="en-US" sz="1600">
                <a:solidFill>
                  <a:schemeClr val="dk1"/>
                </a:solidFill>
                <a:latin typeface="Calibri"/>
                <a:ea typeface="Calibri"/>
                <a:cs typeface="Calibri"/>
                <a:sym typeface="Calibri"/>
              </a:rPr>
              <a:t> </a:t>
            </a:r>
            <a:r>
              <a:rPr lang="en-US" sz="1600">
                <a:solidFill>
                  <a:srgbClr val="696969"/>
                </a:solidFill>
                <a:latin typeface="Calibri"/>
                <a:ea typeface="Calibri"/>
                <a:cs typeface="Calibri"/>
                <a:sym typeface="Calibri"/>
              </a:rPr>
              <a:t>// Delegates the start action to the Engine instance</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600">
                <a:solidFill>
                  <a:schemeClr val="dk1"/>
                </a:solidFill>
                <a:latin typeface="Calibri"/>
                <a:ea typeface="Calibri"/>
                <a:cs typeface="Calibri"/>
                <a:sym typeface="Calibri"/>
              </a:rPr>
              <a:t>        </a:t>
            </a:r>
            <a:r>
              <a:rPr b="1" lang="en-US" sz="1600">
                <a:solidFill>
                  <a:srgbClr val="BB7977"/>
                </a:solidFill>
                <a:latin typeface="Calibri"/>
                <a:ea typeface="Calibri"/>
                <a:cs typeface="Calibri"/>
                <a:sym typeface="Calibri"/>
              </a:rPr>
              <a:t>System</a:t>
            </a:r>
            <a:r>
              <a:rPr lang="en-US" sz="1600">
                <a:solidFill>
                  <a:srgbClr val="808030"/>
                </a:solidFill>
                <a:latin typeface="Calibri"/>
                <a:ea typeface="Calibri"/>
                <a:cs typeface="Calibri"/>
                <a:sym typeface="Calibri"/>
              </a:rPr>
              <a:t>.</a:t>
            </a:r>
            <a:r>
              <a:rPr lang="en-US" sz="1600">
                <a:solidFill>
                  <a:schemeClr val="dk1"/>
                </a:solidFill>
                <a:latin typeface="Calibri"/>
                <a:ea typeface="Calibri"/>
                <a:cs typeface="Calibri"/>
                <a:sym typeface="Calibri"/>
              </a:rPr>
              <a:t>out</a:t>
            </a:r>
            <a:r>
              <a:rPr lang="en-US" sz="1600">
                <a:solidFill>
                  <a:srgbClr val="808030"/>
                </a:solidFill>
                <a:latin typeface="Calibri"/>
                <a:ea typeface="Calibri"/>
                <a:cs typeface="Calibri"/>
                <a:sym typeface="Calibri"/>
              </a:rPr>
              <a:t>.</a:t>
            </a:r>
            <a:r>
              <a:rPr lang="en-US" sz="1600">
                <a:solidFill>
                  <a:schemeClr val="dk1"/>
                </a:solidFill>
                <a:latin typeface="Calibri"/>
                <a:ea typeface="Calibri"/>
                <a:cs typeface="Calibri"/>
                <a:sym typeface="Calibri"/>
              </a:rPr>
              <a:t>println</a:t>
            </a:r>
            <a:r>
              <a:rPr lang="en-US" sz="1600">
                <a:solidFill>
                  <a:srgbClr val="808030"/>
                </a:solidFill>
                <a:latin typeface="Calibri"/>
                <a:ea typeface="Calibri"/>
                <a:cs typeface="Calibri"/>
                <a:sym typeface="Calibri"/>
              </a:rPr>
              <a:t>(</a:t>
            </a:r>
            <a:r>
              <a:rPr lang="en-US" sz="1600">
                <a:solidFill>
                  <a:srgbClr val="0000E6"/>
                </a:solidFill>
                <a:latin typeface="Calibri"/>
                <a:ea typeface="Calibri"/>
                <a:cs typeface="Calibri"/>
                <a:sym typeface="Calibri"/>
              </a:rPr>
              <a:t>"Car is starting"</a:t>
            </a:r>
            <a:r>
              <a:rPr lang="en-US" sz="1600">
                <a:solidFill>
                  <a:srgbClr val="808030"/>
                </a:solidFill>
                <a:latin typeface="Calibri"/>
                <a:ea typeface="Calibri"/>
                <a:cs typeface="Calibri"/>
                <a:sym typeface="Calibri"/>
              </a:rPr>
              <a:t>)</a:t>
            </a:r>
            <a:r>
              <a:rPr lang="en-US" sz="1600">
                <a:solidFill>
                  <a:schemeClr val="folHlink"/>
                </a:solidFill>
                <a:latin typeface="Calibri"/>
                <a:ea typeface="Calibri"/>
                <a:cs typeface="Calibri"/>
                <a:sym typeface="Calibri"/>
              </a:rPr>
              <a:t>;</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600">
                <a:solidFill>
                  <a:schemeClr val="dk1"/>
                </a:solidFill>
                <a:latin typeface="Calibri"/>
                <a:ea typeface="Calibri"/>
                <a:cs typeface="Calibri"/>
                <a:sym typeface="Calibri"/>
              </a:rPr>
              <a:t>    </a:t>
            </a:r>
            <a:r>
              <a:rPr lang="en-US" sz="1600">
                <a:solidFill>
                  <a:schemeClr val="folHlink"/>
                </a:solidFill>
                <a:latin typeface="Calibri"/>
                <a:ea typeface="Calibri"/>
                <a:cs typeface="Calibri"/>
                <a:sym typeface="Calibri"/>
              </a:rPr>
              <a:t>}</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600">
                <a:solidFill>
                  <a:schemeClr val="folHlink"/>
                </a:solidFill>
                <a:latin typeface="Calibri"/>
                <a:ea typeface="Calibri"/>
                <a:cs typeface="Calibri"/>
                <a:sym typeface="Calibri"/>
              </a:rPr>
              <a:t>}</a:t>
            </a:r>
            <a:endParaRPr b="1" sz="1600">
              <a:solidFill>
                <a:srgbClr val="8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400"/>
              <a:buFont typeface="Calibri"/>
              <a:buNone/>
            </a:pPr>
            <a:r>
              <a:rPr lang="en-US" sz="3400"/>
              <a:t>Composition - Why It Matters</a:t>
            </a:r>
            <a:endParaRPr/>
          </a:p>
        </p:txBody>
      </p:sp>
      <p:sp>
        <p:nvSpPr>
          <p:cNvPr id="181" name="Google Shape;181;p2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1200"/>
              </a:spcBef>
              <a:spcAft>
                <a:spcPts val="0"/>
              </a:spcAft>
              <a:buSzPts val="2400"/>
              <a:buChar char="●"/>
            </a:pPr>
            <a:r>
              <a:rPr lang="en-US" sz="2400"/>
              <a:t>Reusability: Easily reuse components across different classes.</a:t>
            </a:r>
            <a:endParaRPr sz="2400"/>
          </a:p>
          <a:p>
            <a:pPr indent="-381000" lvl="0" marL="457200" rtl="0" algn="l">
              <a:lnSpc>
                <a:spcPct val="150000"/>
              </a:lnSpc>
              <a:spcBef>
                <a:spcPts val="0"/>
              </a:spcBef>
              <a:spcAft>
                <a:spcPts val="0"/>
              </a:spcAft>
              <a:buSzPts val="2400"/>
              <a:buChar char="●"/>
            </a:pPr>
            <a:r>
              <a:rPr lang="en-US" sz="2400"/>
              <a:t>Flexibility: Swap components at runtime (e.g., different engine types for a Car).</a:t>
            </a:r>
            <a:endParaRPr sz="2400"/>
          </a:p>
          <a:p>
            <a:pPr indent="-381000" lvl="0" marL="457200" rtl="0" algn="l">
              <a:lnSpc>
                <a:spcPct val="150000"/>
              </a:lnSpc>
              <a:spcBef>
                <a:spcPts val="0"/>
              </a:spcBef>
              <a:spcAft>
                <a:spcPts val="0"/>
              </a:spcAft>
              <a:buSzPts val="2400"/>
              <a:buChar char="●"/>
            </a:pPr>
            <a:r>
              <a:rPr lang="en-US" sz="2400"/>
              <a:t>Loose Coupling: Reduces dependencies between classes, making code more maintainable.</a:t>
            </a:r>
            <a:endParaRPr sz="2400"/>
          </a:p>
          <a:p>
            <a:pPr indent="-381000" lvl="0" marL="457200" rtl="0" algn="l">
              <a:lnSpc>
                <a:spcPct val="150000"/>
              </a:lnSpc>
              <a:spcBef>
                <a:spcPts val="0"/>
              </a:spcBef>
              <a:spcAft>
                <a:spcPts val="0"/>
              </a:spcAft>
              <a:buSzPts val="2400"/>
              <a:buChar char="●"/>
            </a:pPr>
            <a:r>
              <a:rPr lang="en-US" sz="2400"/>
              <a:t>Avoids Complex Hierarchies: Prevents deep inheritance chains and tight coupling.</a:t>
            </a:r>
            <a:endParaRPr sz="2400"/>
          </a:p>
          <a:p>
            <a:pPr indent="0" lvl="0" marL="0" rtl="0" algn="l">
              <a:lnSpc>
                <a:spcPct val="150000"/>
              </a:lnSpc>
              <a:spcBef>
                <a:spcPts val="1200"/>
              </a:spcBef>
              <a:spcAft>
                <a:spcPts val="1200"/>
              </a:spcAft>
              <a:buNone/>
            </a:pPr>
            <a:r>
              <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400"/>
              <a:buFont typeface="Calibri"/>
              <a:buNone/>
            </a:pPr>
            <a:r>
              <a:rPr lang="en-US" sz="3400"/>
              <a:t>Composition vs. Inheritance</a:t>
            </a:r>
            <a:endParaRPr sz="3400"/>
          </a:p>
        </p:txBody>
      </p:sp>
      <p:sp>
        <p:nvSpPr>
          <p:cNvPr id="187" name="Google Shape;187;p29"/>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lnSpc>
                <a:spcPct val="150000"/>
              </a:lnSpc>
              <a:spcBef>
                <a:spcPts val="360"/>
              </a:spcBef>
              <a:spcAft>
                <a:spcPts val="0"/>
              </a:spcAft>
              <a:buNone/>
            </a:pPr>
            <a:r>
              <a:rPr b="1" lang="en-US" sz="2400"/>
              <a:t>Composition:</a:t>
            </a:r>
            <a:r>
              <a:rPr lang="en-US" sz="2400"/>
              <a:t> "Has-a" relationship (e.g., a Car has an Engine)</a:t>
            </a:r>
            <a:r>
              <a:rPr lang="en-US" sz="2400"/>
              <a:t>.</a:t>
            </a:r>
            <a:endParaRPr sz="2400"/>
          </a:p>
          <a:p>
            <a:pPr indent="0" lvl="0" marL="0" rtl="0" algn="l">
              <a:lnSpc>
                <a:spcPct val="150000"/>
              </a:lnSpc>
              <a:spcBef>
                <a:spcPts val="360"/>
              </a:spcBef>
              <a:spcAft>
                <a:spcPts val="0"/>
              </a:spcAft>
              <a:buNone/>
            </a:pPr>
            <a:r>
              <a:rPr b="1" lang="en-US" sz="2400"/>
              <a:t>Inheritance:</a:t>
            </a:r>
            <a:r>
              <a:rPr lang="en-US" sz="2400"/>
              <a:t> "Is-a" relationship (e.g., a Dog is an Animal)</a:t>
            </a:r>
            <a:r>
              <a:rPr lang="en-US" sz="2400"/>
              <a:t>.</a:t>
            </a:r>
            <a:endParaRPr sz="2400"/>
          </a:p>
          <a:p>
            <a:pPr indent="0" lvl="0" marL="0" rtl="0" algn="l">
              <a:lnSpc>
                <a:spcPct val="150000"/>
              </a:lnSpc>
              <a:spcBef>
                <a:spcPts val="360"/>
              </a:spcBef>
              <a:spcAft>
                <a:spcPts val="0"/>
              </a:spcAft>
              <a:buNone/>
            </a:pPr>
            <a:r>
              <a:rPr lang="en-US" sz="2400"/>
              <a:t>-&gt; Composition is often more flexible and easier to maintain than inheritance</a:t>
            </a:r>
            <a:r>
              <a:rPr lang="en-US" sz="2400"/>
              <a:t>.</a:t>
            </a:r>
            <a:endParaRPr sz="2400"/>
          </a:p>
          <a:p>
            <a:pPr indent="0" lvl="0" marL="0" rtl="0" algn="l">
              <a:lnSpc>
                <a:spcPct val="150000"/>
              </a:lnSpc>
              <a:spcBef>
                <a:spcPts val="360"/>
              </a:spcBef>
              <a:spcAft>
                <a:spcPts val="0"/>
              </a:spcAft>
              <a:buNone/>
            </a:pPr>
            <a:r>
              <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400"/>
              <a:buFont typeface="Calibri"/>
              <a:buNone/>
            </a:pPr>
            <a:r>
              <a:rPr lang="en-US" sz="3400"/>
              <a:t>Inheritance Only</a:t>
            </a:r>
            <a:endParaRPr sz="3400"/>
          </a:p>
        </p:txBody>
      </p:sp>
      <p:sp>
        <p:nvSpPr>
          <p:cNvPr id="193" name="Google Shape;193;p30"/>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lnSpc>
                <a:spcPct val="150000"/>
              </a:lnSpc>
              <a:spcBef>
                <a:spcPts val="360"/>
              </a:spcBef>
              <a:spcAft>
                <a:spcPts val="0"/>
              </a:spcAft>
              <a:buNone/>
            </a:pPr>
            <a:r>
              <a:t/>
            </a:r>
            <a:endParaRPr sz="2400"/>
          </a:p>
          <a:p>
            <a:pPr indent="0" lvl="0" marL="0" rtl="0" algn="l">
              <a:lnSpc>
                <a:spcPct val="150000"/>
              </a:lnSpc>
              <a:spcBef>
                <a:spcPts val="360"/>
              </a:spcBef>
              <a:spcAft>
                <a:spcPts val="0"/>
              </a:spcAft>
              <a:buNone/>
            </a:pPr>
            <a:r>
              <a:t/>
            </a:r>
            <a:endParaRPr sz="2400"/>
          </a:p>
        </p:txBody>
      </p:sp>
      <p:pic>
        <p:nvPicPr>
          <p:cNvPr id="194" name="Google Shape;194;p30"/>
          <p:cNvPicPr preferRelativeResize="0"/>
          <p:nvPr/>
        </p:nvPicPr>
        <p:blipFill>
          <a:blip r:embed="rId3">
            <a:alphaModFix/>
          </a:blip>
          <a:stretch>
            <a:fillRect/>
          </a:stretch>
        </p:blipFill>
        <p:spPr>
          <a:xfrm>
            <a:off x="0" y="1600201"/>
            <a:ext cx="9143999" cy="407234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400"/>
              <a:buFont typeface="Calibri"/>
              <a:buNone/>
            </a:pPr>
            <a:r>
              <a:rPr lang="en-US" sz="3400"/>
              <a:t>Improve</a:t>
            </a:r>
            <a:r>
              <a:rPr lang="en-US" sz="3400"/>
              <a:t> with composition</a:t>
            </a:r>
            <a:endParaRPr sz="3400"/>
          </a:p>
        </p:txBody>
      </p:sp>
      <p:sp>
        <p:nvSpPr>
          <p:cNvPr id="200" name="Google Shape;200;p31"/>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lnSpc>
                <a:spcPct val="150000"/>
              </a:lnSpc>
              <a:spcBef>
                <a:spcPts val="360"/>
              </a:spcBef>
              <a:spcAft>
                <a:spcPts val="0"/>
              </a:spcAft>
              <a:buNone/>
            </a:pPr>
            <a:r>
              <a:t/>
            </a:r>
            <a:endParaRPr sz="2400"/>
          </a:p>
          <a:p>
            <a:pPr indent="0" lvl="0" marL="0" rtl="0" algn="l">
              <a:lnSpc>
                <a:spcPct val="150000"/>
              </a:lnSpc>
              <a:spcBef>
                <a:spcPts val="360"/>
              </a:spcBef>
              <a:spcAft>
                <a:spcPts val="0"/>
              </a:spcAft>
              <a:buNone/>
            </a:pPr>
            <a:r>
              <a:t/>
            </a:r>
            <a:endParaRPr sz="2400"/>
          </a:p>
        </p:txBody>
      </p:sp>
      <p:pic>
        <p:nvPicPr>
          <p:cNvPr id="201" name="Google Shape;201;p31"/>
          <p:cNvPicPr preferRelativeResize="0"/>
          <p:nvPr/>
        </p:nvPicPr>
        <p:blipFill>
          <a:blip r:embed="rId3">
            <a:alphaModFix/>
          </a:blip>
          <a:stretch>
            <a:fillRect/>
          </a:stretch>
        </p:blipFill>
        <p:spPr>
          <a:xfrm>
            <a:off x="0" y="1772560"/>
            <a:ext cx="9144003" cy="212973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ctrTitle"/>
          </p:nvPr>
        </p:nvSpPr>
        <p:spPr>
          <a:xfrm>
            <a:off x="685800" y="2130425"/>
            <a:ext cx="7772400" cy="1470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91" name="Google Shape;91;p14"/>
          <p:cNvSpPr txBox="1"/>
          <p:nvPr>
            <p:ph idx="1" type="subTitle"/>
          </p:nvPr>
        </p:nvSpPr>
        <p:spPr>
          <a:xfrm>
            <a:off x="1371600" y="3886200"/>
            <a:ext cx="6400800" cy="1752600"/>
          </a:xfrm>
          <a:prstGeom prst="rect">
            <a:avLst/>
          </a:prstGeom>
        </p:spPr>
        <p:txBody>
          <a:bodyPr anchorCtr="0" anchor="t" bIns="45700" lIns="91425" spcFirstLastPara="1" rIns="91425" wrap="square" tIns="45700">
            <a:normAutofit/>
          </a:bodyPr>
          <a:lstStyle/>
          <a:p>
            <a:pPr indent="0" lvl="0" marL="0" rtl="0" algn="ctr">
              <a:spcBef>
                <a:spcPts val="64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400"/>
              <a:buFont typeface="Calibri"/>
              <a:buNone/>
            </a:pPr>
            <a:r>
              <a:rPr lang="en-US" sz="3400"/>
              <a:t>Principle 3: Polymorphism – What Is It?</a:t>
            </a:r>
            <a:endParaRPr/>
          </a:p>
        </p:txBody>
      </p:sp>
      <p:sp>
        <p:nvSpPr>
          <p:cNvPr id="207" name="Google Shape;207;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480"/>
              </a:spcBef>
              <a:spcAft>
                <a:spcPts val="0"/>
              </a:spcAft>
              <a:buNone/>
            </a:pPr>
            <a:r>
              <a:rPr lang="en-US" sz="2400"/>
              <a:t>Polymorphism allows one interface to be used for a general class of actions, where a single method can perform different behaviors depending on the object that invokes it.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400"/>
              <a:buFont typeface="Calibri"/>
              <a:buNone/>
            </a:pPr>
            <a:r>
              <a:rPr lang="en-US" sz="3400"/>
              <a:t>Polymorphism in Java – How It Works</a:t>
            </a:r>
            <a:endParaRPr/>
          </a:p>
        </p:txBody>
      </p:sp>
      <p:sp>
        <p:nvSpPr>
          <p:cNvPr id="213" name="Google Shape;213;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480"/>
              </a:spcBef>
              <a:spcAft>
                <a:spcPts val="0"/>
              </a:spcAft>
              <a:buClr>
                <a:schemeClr val="dk1"/>
              </a:buClr>
              <a:buSzPts val="2400"/>
              <a:buChar char="●"/>
            </a:pPr>
            <a:r>
              <a:rPr b="1" lang="en-US" sz="2400"/>
              <a:t>Method Overloading:</a:t>
            </a:r>
            <a:r>
              <a:rPr lang="en-US" sz="2400"/>
              <a:t> Multiple methods with the same name but different parameter lists within the same class.</a:t>
            </a:r>
            <a:endParaRPr sz="2400"/>
          </a:p>
          <a:p>
            <a:pPr indent="0" lvl="0" marL="342900" rtl="0" algn="l">
              <a:lnSpc>
                <a:spcPct val="150000"/>
              </a:lnSpc>
              <a:spcBef>
                <a:spcPts val="480"/>
              </a:spcBef>
              <a:spcAft>
                <a:spcPts val="0"/>
              </a:spcAft>
              <a:buNone/>
            </a:pPr>
            <a:r>
              <a:t/>
            </a:r>
            <a:endParaRPr sz="2400"/>
          </a:p>
          <a:p>
            <a:pPr indent="-342900" lvl="0" marL="342900" rtl="0" algn="l">
              <a:lnSpc>
                <a:spcPct val="150000"/>
              </a:lnSpc>
              <a:spcBef>
                <a:spcPts val="480"/>
              </a:spcBef>
              <a:spcAft>
                <a:spcPts val="0"/>
              </a:spcAft>
              <a:buSzPts val="2400"/>
              <a:buChar char="●"/>
            </a:pPr>
            <a:r>
              <a:rPr b="1" lang="en-US" sz="2400"/>
              <a:t>Method Overriding:</a:t>
            </a:r>
            <a:r>
              <a:rPr lang="en-US" sz="2400"/>
              <a:t> A subclass provides a specific implementation of a method that is already defined in its superclass.</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400"/>
              <a:buFont typeface="Calibri"/>
              <a:buNone/>
            </a:pPr>
            <a:r>
              <a:rPr lang="en-US" sz="3400"/>
              <a:t>Polymorphism in Java – Method Overriding</a:t>
            </a:r>
            <a:endParaRPr/>
          </a:p>
        </p:txBody>
      </p:sp>
      <p:sp>
        <p:nvSpPr>
          <p:cNvPr id="219" name="Google Shape;219;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444"/>
              </a:spcBef>
              <a:spcAft>
                <a:spcPts val="0"/>
              </a:spcAft>
              <a:buNone/>
            </a:pPr>
            <a:r>
              <a:t/>
            </a:r>
            <a:endParaRPr sz="2400"/>
          </a:p>
          <a:p>
            <a:pPr indent="0" lvl="0" marL="0" rtl="0" algn="l">
              <a:lnSpc>
                <a:spcPct val="150000"/>
              </a:lnSpc>
              <a:spcBef>
                <a:spcPts val="444"/>
              </a:spcBef>
              <a:spcAft>
                <a:spcPts val="0"/>
              </a:spcAft>
              <a:buNone/>
            </a:pPr>
            <a:r>
              <a:t/>
            </a:r>
            <a:endParaRPr sz="2400"/>
          </a:p>
        </p:txBody>
      </p:sp>
      <p:sp>
        <p:nvSpPr>
          <p:cNvPr id="220" name="Google Shape;220;p34"/>
          <p:cNvSpPr/>
          <p:nvPr/>
        </p:nvSpPr>
        <p:spPr>
          <a:xfrm>
            <a:off x="457200" y="1417650"/>
            <a:ext cx="8360700" cy="531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rgbClr val="800000"/>
                </a:solidFill>
                <a:latin typeface="Calibri"/>
                <a:ea typeface="Calibri"/>
                <a:cs typeface="Calibri"/>
                <a:sym typeface="Calibri"/>
              </a:rPr>
              <a:t>class</a:t>
            </a:r>
            <a:r>
              <a:rPr lang="en-US" sz="1800">
                <a:solidFill>
                  <a:schemeClr val="dk1"/>
                </a:solidFill>
                <a:latin typeface="Calibri"/>
                <a:ea typeface="Calibri"/>
                <a:cs typeface="Calibri"/>
                <a:sym typeface="Calibri"/>
              </a:rPr>
              <a:t> Animal </a:t>
            </a:r>
            <a:r>
              <a:rPr lang="en-US" sz="1800">
                <a:solidFill>
                  <a:schemeClr val="folHlink"/>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800">
                <a:solidFill>
                  <a:schemeClr val="dk1"/>
                </a:solidFill>
                <a:latin typeface="Calibri"/>
                <a:ea typeface="Calibri"/>
                <a:cs typeface="Calibri"/>
                <a:sym typeface="Calibri"/>
              </a:rPr>
              <a:t>    </a:t>
            </a:r>
            <a:r>
              <a:rPr lang="en-US" sz="1800">
                <a:solidFill>
                  <a:srgbClr val="BB7977"/>
                </a:solidFill>
                <a:latin typeface="Calibri"/>
                <a:ea typeface="Calibri"/>
                <a:cs typeface="Calibri"/>
                <a:sym typeface="Calibri"/>
              </a:rPr>
              <a:t>void</a:t>
            </a:r>
            <a:r>
              <a:rPr lang="en-US" sz="1800">
                <a:solidFill>
                  <a:schemeClr val="dk1"/>
                </a:solidFill>
                <a:latin typeface="Calibri"/>
                <a:ea typeface="Calibri"/>
                <a:cs typeface="Calibri"/>
                <a:sym typeface="Calibri"/>
              </a:rPr>
              <a:t> sound</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chemeClr val="folHlink"/>
                </a:solidFill>
                <a:latin typeface="Calibri"/>
                <a:ea typeface="Calibri"/>
                <a:cs typeface="Calibri"/>
                <a:sym typeface="Calibri"/>
              </a:rPr>
              <a:t>{</a:t>
            </a:r>
            <a:r>
              <a:rPr lang="en-US" sz="1800">
                <a:solidFill>
                  <a:schemeClr val="dk1"/>
                </a:solidFill>
                <a:latin typeface="Calibri"/>
                <a:ea typeface="Calibri"/>
                <a:cs typeface="Calibri"/>
                <a:sym typeface="Calibri"/>
              </a:rPr>
              <a:t> </a:t>
            </a:r>
            <a:r>
              <a:rPr b="1" lang="en-US" sz="1800">
                <a:solidFill>
                  <a:srgbClr val="BB7977"/>
                </a:solidFill>
                <a:latin typeface="Calibri"/>
                <a:ea typeface="Calibri"/>
                <a:cs typeface="Calibri"/>
                <a:sym typeface="Calibri"/>
              </a:rPr>
              <a:t>System</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out</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println</a:t>
            </a:r>
            <a:r>
              <a:rPr lang="en-US" sz="1800">
                <a:solidFill>
                  <a:srgbClr val="808030"/>
                </a:solidFill>
                <a:latin typeface="Calibri"/>
                <a:ea typeface="Calibri"/>
                <a:cs typeface="Calibri"/>
                <a:sym typeface="Calibri"/>
              </a:rPr>
              <a:t>(</a:t>
            </a:r>
            <a:r>
              <a:rPr lang="en-US" sz="1800">
                <a:solidFill>
                  <a:srgbClr val="0000E6"/>
                </a:solidFill>
                <a:latin typeface="Calibri"/>
                <a:ea typeface="Calibri"/>
                <a:cs typeface="Calibri"/>
                <a:sym typeface="Calibri"/>
              </a:rPr>
              <a:t>"Animal makes a sound"</a:t>
            </a:r>
            <a:r>
              <a:rPr lang="en-US" sz="1800">
                <a:solidFill>
                  <a:srgbClr val="808030"/>
                </a:solidFill>
                <a:latin typeface="Calibri"/>
                <a:ea typeface="Calibri"/>
                <a:cs typeface="Calibri"/>
                <a:sym typeface="Calibri"/>
              </a:rPr>
              <a:t>)</a:t>
            </a:r>
            <a:r>
              <a:rPr lang="en-US" sz="1800">
                <a:solidFill>
                  <a:schemeClr val="folHlink"/>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chemeClr val="folHlink"/>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800">
                <a:solidFill>
                  <a:schemeClr val="folHlink"/>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US" sz="1800">
                <a:solidFill>
                  <a:srgbClr val="800000"/>
                </a:solidFill>
                <a:latin typeface="Calibri"/>
                <a:ea typeface="Calibri"/>
                <a:cs typeface="Calibri"/>
                <a:sym typeface="Calibri"/>
              </a:rPr>
              <a:t>class</a:t>
            </a:r>
            <a:r>
              <a:rPr lang="en-US" sz="1800">
                <a:solidFill>
                  <a:schemeClr val="dk1"/>
                </a:solidFill>
                <a:latin typeface="Calibri"/>
                <a:ea typeface="Calibri"/>
                <a:cs typeface="Calibri"/>
                <a:sym typeface="Calibri"/>
              </a:rPr>
              <a:t> Dog </a:t>
            </a:r>
            <a:r>
              <a:rPr b="1" lang="en-US" sz="1800">
                <a:solidFill>
                  <a:srgbClr val="800000"/>
                </a:solidFill>
                <a:latin typeface="Calibri"/>
                <a:ea typeface="Calibri"/>
                <a:cs typeface="Calibri"/>
                <a:sym typeface="Calibri"/>
              </a:rPr>
              <a:t>extends</a:t>
            </a:r>
            <a:r>
              <a:rPr lang="en-US" sz="1800">
                <a:solidFill>
                  <a:schemeClr val="dk1"/>
                </a:solidFill>
                <a:latin typeface="Calibri"/>
                <a:ea typeface="Calibri"/>
                <a:cs typeface="Calibri"/>
                <a:sym typeface="Calibri"/>
              </a:rPr>
              <a:t> Animal </a:t>
            </a:r>
            <a:r>
              <a:rPr lang="en-US" sz="1800">
                <a:solidFill>
                  <a:schemeClr val="folHlink"/>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800">
                <a:solidFill>
                  <a:schemeClr val="dk1"/>
                </a:solidFill>
                <a:latin typeface="Calibri"/>
                <a:ea typeface="Calibri"/>
                <a:cs typeface="Calibri"/>
                <a:sym typeface="Calibri"/>
              </a:rPr>
              <a:t>    </a:t>
            </a:r>
            <a:r>
              <a:rPr lang="en-US" sz="1800">
                <a:solidFill>
                  <a:srgbClr val="BB7977"/>
                </a:solidFill>
                <a:latin typeface="Calibri"/>
                <a:ea typeface="Calibri"/>
                <a:cs typeface="Calibri"/>
                <a:sym typeface="Calibri"/>
              </a:rPr>
              <a:t>void</a:t>
            </a:r>
            <a:r>
              <a:rPr lang="en-US" sz="1800">
                <a:solidFill>
                  <a:schemeClr val="dk1"/>
                </a:solidFill>
                <a:latin typeface="Calibri"/>
                <a:ea typeface="Calibri"/>
                <a:cs typeface="Calibri"/>
                <a:sym typeface="Calibri"/>
              </a:rPr>
              <a:t> sound</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chemeClr val="folHlink"/>
                </a:solidFill>
                <a:latin typeface="Calibri"/>
                <a:ea typeface="Calibri"/>
                <a:cs typeface="Calibri"/>
                <a:sym typeface="Calibri"/>
              </a:rPr>
              <a:t>{</a:t>
            </a:r>
            <a:r>
              <a:rPr lang="en-US" sz="1800">
                <a:solidFill>
                  <a:schemeClr val="dk1"/>
                </a:solidFill>
                <a:latin typeface="Calibri"/>
                <a:ea typeface="Calibri"/>
                <a:cs typeface="Calibri"/>
                <a:sym typeface="Calibri"/>
              </a:rPr>
              <a:t> </a:t>
            </a:r>
            <a:r>
              <a:rPr b="1" lang="en-US" sz="1800">
                <a:solidFill>
                  <a:srgbClr val="BB7977"/>
                </a:solidFill>
                <a:latin typeface="Calibri"/>
                <a:ea typeface="Calibri"/>
                <a:cs typeface="Calibri"/>
                <a:sym typeface="Calibri"/>
              </a:rPr>
              <a:t>System</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out</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println</a:t>
            </a:r>
            <a:r>
              <a:rPr lang="en-US" sz="1800">
                <a:solidFill>
                  <a:srgbClr val="808030"/>
                </a:solidFill>
                <a:latin typeface="Calibri"/>
                <a:ea typeface="Calibri"/>
                <a:cs typeface="Calibri"/>
                <a:sym typeface="Calibri"/>
              </a:rPr>
              <a:t>(</a:t>
            </a:r>
            <a:r>
              <a:rPr lang="en-US" sz="1800">
                <a:solidFill>
                  <a:srgbClr val="0000E6"/>
                </a:solidFill>
                <a:latin typeface="Calibri"/>
                <a:ea typeface="Calibri"/>
                <a:cs typeface="Calibri"/>
                <a:sym typeface="Calibri"/>
              </a:rPr>
              <a:t>"Dog barks"</a:t>
            </a:r>
            <a:r>
              <a:rPr lang="en-US" sz="1800">
                <a:solidFill>
                  <a:srgbClr val="808030"/>
                </a:solidFill>
                <a:latin typeface="Calibri"/>
                <a:ea typeface="Calibri"/>
                <a:cs typeface="Calibri"/>
                <a:sym typeface="Calibri"/>
              </a:rPr>
              <a:t>)</a:t>
            </a:r>
            <a:r>
              <a:rPr lang="en-US" sz="1800">
                <a:solidFill>
                  <a:schemeClr val="folHlink"/>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chemeClr val="folHlink"/>
                </a:solidFill>
                <a:latin typeface="Calibri"/>
                <a:ea typeface="Calibri"/>
                <a:cs typeface="Calibri"/>
                <a:sym typeface="Calibri"/>
              </a:rPr>
              <a:t>} </a:t>
            </a:r>
            <a:r>
              <a:rPr lang="en-US" sz="1800">
                <a:solidFill>
                  <a:srgbClr val="696969"/>
                </a:solidFill>
                <a:latin typeface="Calibri"/>
                <a:ea typeface="Calibri"/>
                <a:cs typeface="Calibri"/>
                <a:sym typeface="Calibri"/>
              </a:rPr>
              <a:t>// Overriding the sound method</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800">
                <a:solidFill>
                  <a:schemeClr val="folHlink"/>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US" sz="1800">
                <a:solidFill>
                  <a:srgbClr val="800000"/>
                </a:solidFill>
                <a:latin typeface="Calibri"/>
                <a:ea typeface="Calibri"/>
                <a:cs typeface="Calibri"/>
                <a:sym typeface="Calibri"/>
              </a:rPr>
              <a:t>class</a:t>
            </a:r>
            <a:r>
              <a:rPr lang="en-US" sz="1800">
                <a:solidFill>
                  <a:schemeClr val="dk1"/>
                </a:solidFill>
                <a:latin typeface="Calibri"/>
                <a:ea typeface="Calibri"/>
                <a:cs typeface="Calibri"/>
                <a:sym typeface="Calibri"/>
              </a:rPr>
              <a:t> Cat </a:t>
            </a:r>
            <a:r>
              <a:rPr b="1" lang="en-US" sz="1800">
                <a:solidFill>
                  <a:srgbClr val="800000"/>
                </a:solidFill>
                <a:latin typeface="Calibri"/>
                <a:ea typeface="Calibri"/>
                <a:cs typeface="Calibri"/>
                <a:sym typeface="Calibri"/>
              </a:rPr>
              <a:t>extends</a:t>
            </a:r>
            <a:r>
              <a:rPr lang="en-US" sz="1800">
                <a:solidFill>
                  <a:schemeClr val="dk1"/>
                </a:solidFill>
                <a:latin typeface="Calibri"/>
                <a:ea typeface="Calibri"/>
                <a:cs typeface="Calibri"/>
                <a:sym typeface="Calibri"/>
              </a:rPr>
              <a:t> Animal </a:t>
            </a:r>
            <a:r>
              <a:rPr lang="en-US" sz="1800">
                <a:solidFill>
                  <a:schemeClr val="folHlink"/>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800">
                <a:solidFill>
                  <a:schemeClr val="dk1"/>
                </a:solidFill>
                <a:latin typeface="Calibri"/>
                <a:ea typeface="Calibri"/>
                <a:cs typeface="Calibri"/>
                <a:sym typeface="Calibri"/>
              </a:rPr>
              <a:t>    </a:t>
            </a:r>
            <a:r>
              <a:rPr lang="en-US" sz="1800">
                <a:solidFill>
                  <a:srgbClr val="BB7977"/>
                </a:solidFill>
                <a:latin typeface="Calibri"/>
                <a:ea typeface="Calibri"/>
                <a:cs typeface="Calibri"/>
                <a:sym typeface="Calibri"/>
              </a:rPr>
              <a:t>void</a:t>
            </a:r>
            <a:r>
              <a:rPr lang="en-US" sz="1800">
                <a:solidFill>
                  <a:schemeClr val="dk1"/>
                </a:solidFill>
                <a:latin typeface="Calibri"/>
                <a:ea typeface="Calibri"/>
                <a:cs typeface="Calibri"/>
                <a:sym typeface="Calibri"/>
              </a:rPr>
              <a:t> sound</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chemeClr val="folHlink"/>
                </a:solidFill>
                <a:latin typeface="Calibri"/>
                <a:ea typeface="Calibri"/>
                <a:cs typeface="Calibri"/>
                <a:sym typeface="Calibri"/>
              </a:rPr>
              <a:t>{</a:t>
            </a:r>
            <a:r>
              <a:rPr lang="en-US" sz="1800">
                <a:solidFill>
                  <a:schemeClr val="dk1"/>
                </a:solidFill>
                <a:latin typeface="Calibri"/>
                <a:ea typeface="Calibri"/>
                <a:cs typeface="Calibri"/>
                <a:sym typeface="Calibri"/>
              </a:rPr>
              <a:t> </a:t>
            </a:r>
            <a:r>
              <a:rPr b="1" lang="en-US" sz="1800">
                <a:solidFill>
                  <a:srgbClr val="BB7977"/>
                </a:solidFill>
                <a:latin typeface="Calibri"/>
                <a:ea typeface="Calibri"/>
                <a:cs typeface="Calibri"/>
                <a:sym typeface="Calibri"/>
              </a:rPr>
              <a:t>System</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out</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println</a:t>
            </a:r>
            <a:r>
              <a:rPr lang="en-US" sz="1800">
                <a:solidFill>
                  <a:srgbClr val="808030"/>
                </a:solidFill>
                <a:latin typeface="Calibri"/>
                <a:ea typeface="Calibri"/>
                <a:cs typeface="Calibri"/>
                <a:sym typeface="Calibri"/>
              </a:rPr>
              <a:t>(</a:t>
            </a:r>
            <a:r>
              <a:rPr lang="en-US" sz="1800">
                <a:solidFill>
                  <a:srgbClr val="0000E6"/>
                </a:solidFill>
                <a:latin typeface="Calibri"/>
                <a:ea typeface="Calibri"/>
                <a:cs typeface="Calibri"/>
                <a:sym typeface="Calibri"/>
              </a:rPr>
              <a:t>"Cat meows"</a:t>
            </a:r>
            <a:r>
              <a:rPr lang="en-US" sz="1800">
                <a:solidFill>
                  <a:srgbClr val="808030"/>
                </a:solidFill>
                <a:latin typeface="Calibri"/>
                <a:ea typeface="Calibri"/>
                <a:cs typeface="Calibri"/>
                <a:sym typeface="Calibri"/>
              </a:rPr>
              <a:t>)</a:t>
            </a:r>
            <a:r>
              <a:rPr lang="en-US" sz="1800">
                <a:solidFill>
                  <a:schemeClr val="folHlink"/>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chemeClr val="folHlink"/>
                </a:solidFill>
                <a:latin typeface="Calibri"/>
                <a:ea typeface="Calibri"/>
                <a:cs typeface="Calibri"/>
                <a:sym typeface="Calibri"/>
              </a:rPr>
              <a:t>} </a:t>
            </a:r>
            <a:r>
              <a:rPr lang="en-US" sz="1800">
                <a:solidFill>
                  <a:srgbClr val="696969"/>
                </a:solidFill>
                <a:latin typeface="Calibri"/>
                <a:ea typeface="Calibri"/>
                <a:cs typeface="Calibri"/>
                <a:sym typeface="Calibri"/>
              </a:rPr>
              <a:t>// Overriding the sound method</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800">
                <a:solidFill>
                  <a:schemeClr val="folHlink"/>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US" sz="1800">
                <a:solidFill>
                  <a:srgbClr val="800000"/>
                </a:solidFill>
                <a:latin typeface="Calibri"/>
                <a:ea typeface="Calibri"/>
                <a:cs typeface="Calibri"/>
                <a:sym typeface="Calibri"/>
              </a:rPr>
              <a:t>public</a:t>
            </a:r>
            <a:r>
              <a:rPr lang="en-US" sz="1800">
                <a:solidFill>
                  <a:schemeClr val="dk1"/>
                </a:solidFill>
                <a:latin typeface="Calibri"/>
                <a:ea typeface="Calibri"/>
                <a:cs typeface="Calibri"/>
                <a:sym typeface="Calibri"/>
              </a:rPr>
              <a:t> </a:t>
            </a:r>
            <a:r>
              <a:rPr b="1" lang="en-US" sz="1800">
                <a:solidFill>
                  <a:srgbClr val="800000"/>
                </a:solidFill>
                <a:latin typeface="Calibri"/>
                <a:ea typeface="Calibri"/>
                <a:cs typeface="Calibri"/>
                <a:sym typeface="Calibri"/>
              </a:rPr>
              <a:t>class</a:t>
            </a:r>
            <a:r>
              <a:rPr lang="en-US" sz="1800">
                <a:solidFill>
                  <a:schemeClr val="dk1"/>
                </a:solidFill>
                <a:latin typeface="Calibri"/>
                <a:ea typeface="Calibri"/>
                <a:cs typeface="Calibri"/>
                <a:sym typeface="Calibri"/>
              </a:rPr>
              <a:t> Main </a:t>
            </a:r>
            <a:r>
              <a:rPr lang="en-US" sz="1800">
                <a:solidFill>
                  <a:schemeClr val="folHlink"/>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800">
                <a:solidFill>
                  <a:schemeClr val="dk1"/>
                </a:solidFill>
                <a:latin typeface="Calibri"/>
                <a:ea typeface="Calibri"/>
                <a:cs typeface="Calibri"/>
                <a:sym typeface="Calibri"/>
              </a:rPr>
              <a:t>    </a:t>
            </a:r>
            <a:r>
              <a:rPr b="1" lang="en-US" sz="1800">
                <a:solidFill>
                  <a:srgbClr val="800000"/>
                </a:solidFill>
                <a:latin typeface="Calibri"/>
                <a:ea typeface="Calibri"/>
                <a:cs typeface="Calibri"/>
                <a:sym typeface="Calibri"/>
              </a:rPr>
              <a:t>public</a:t>
            </a:r>
            <a:r>
              <a:rPr lang="en-US" sz="1800">
                <a:solidFill>
                  <a:schemeClr val="dk1"/>
                </a:solidFill>
                <a:latin typeface="Calibri"/>
                <a:ea typeface="Calibri"/>
                <a:cs typeface="Calibri"/>
                <a:sym typeface="Calibri"/>
              </a:rPr>
              <a:t> </a:t>
            </a:r>
            <a:r>
              <a:rPr b="1" lang="en-US" sz="1800">
                <a:solidFill>
                  <a:srgbClr val="800000"/>
                </a:solidFill>
                <a:latin typeface="Calibri"/>
                <a:ea typeface="Calibri"/>
                <a:cs typeface="Calibri"/>
                <a:sym typeface="Calibri"/>
              </a:rPr>
              <a:t>static</a:t>
            </a:r>
            <a:r>
              <a:rPr lang="en-US" sz="1800">
                <a:solidFill>
                  <a:schemeClr val="dk1"/>
                </a:solidFill>
                <a:latin typeface="Calibri"/>
                <a:ea typeface="Calibri"/>
                <a:cs typeface="Calibri"/>
                <a:sym typeface="Calibri"/>
              </a:rPr>
              <a:t> </a:t>
            </a:r>
            <a:r>
              <a:rPr lang="en-US" sz="1800">
                <a:solidFill>
                  <a:srgbClr val="BB7977"/>
                </a:solidFill>
                <a:latin typeface="Calibri"/>
                <a:ea typeface="Calibri"/>
                <a:cs typeface="Calibri"/>
                <a:sym typeface="Calibri"/>
              </a:rPr>
              <a:t>void</a:t>
            </a:r>
            <a:r>
              <a:rPr lang="en-US" sz="1800">
                <a:solidFill>
                  <a:schemeClr val="dk1"/>
                </a:solidFill>
                <a:latin typeface="Calibri"/>
                <a:ea typeface="Calibri"/>
                <a:cs typeface="Calibri"/>
                <a:sym typeface="Calibri"/>
              </a:rPr>
              <a:t> main</a:t>
            </a:r>
            <a:r>
              <a:rPr lang="en-US" sz="1800">
                <a:solidFill>
                  <a:srgbClr val="808030"/>
                </a:solidFill>
                <a:latin typeface="Calibri"/>
                <a:ea typeface="Calibri"/>
                <a:cs typeface="Calibri"/>
                <a:sym typeface="Calibri"/>
              </a:rPr>
              <a:t>(</a:t>
            </a:r>
            <a:r>
              <a:rPr b="1" lang="en-US" sz="1800">
                <a:solidFill>
                  <a:srgbClr val="BB7977"/>
                </a:solidFill>
                <a:latin typeface="Calibri"/>
                <a:ea typeface="Calibri"/>
                <a:cs typeface="Calibri"/>
                <a:sym typeface="Calibri"/>
              </a:rPr>
              <a:t>String</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 args</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chemeClr val="folHlink"/>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800">
                <a:solidFill>
                  <a:schemeClr val="dk1"/>
                </a:solidFill>
                <a:latin typeface="Calibri"/>
                <a:ea typeface="Calibri"/>
                <a:cs typeface="Calibri"/>
                <a:sym typeface="Calibri"/>
              </a:rPr>
              <a:t>        Animal myDog </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 </a:t>
            </a:r>
            <a:r>
              <a:rPr b="1" lang="en-US" sz="1800">
                <a:solidFill>
                  <a:srgbClr val="800000"/>
                </a:solidFill>
                <a:latin typeface="Calibri"/>
                <a:ea typeface="Calibri"/>
                <a:cs typeface="Calibri"/>
                <a:sym typeface="Calibri"/>
              </a:rPr>
              <a:t>new</a:t>
            </a:r>
            <a:r>
              <a:rPr lang="en-US" sz="1800">
                <a:solidFill>
                  <a:schemeClr val="dk1"/>
                </a:solidFill>
                <a:latin typeface="Calibri"/>
                <a:ea typeface="Calibri"/>
                <a:cs typeface="Calibri"/>
                <a:sym typeface="Calibri"/>
              </a:rPr>
              <a:t> Dog</a:t>
            </a:r>
            <a:r>
              <a:rPr lang="en-US" sz="1800">
                <a:solidFill>
                  <a:srgbClr val="808030"/>
                </a:solidFill>
                <a:latin typeface="Calibri"/>
                <a:ea typeface="Calibri"/>
                <a:cs typeface="Calibri"/>
                <a:sym typeface="Calibri"/>
              </a:rPr>
              <a:t>()</a:t>
            </a:r>
            <a:r>
              <a:rPr lang="en-US" sz="1800">
                <a:solidFill>
                  <a:schemeClr val="folHlink"/>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800">
                <a:solidFill>
                  <a:schemeClr val="dk1"/>
                </a:solidFill>
                <a:latin typeface="Calibri"/>
                <a:ea typeface="Calibri"/>
                <a:cs typeface="Calibri"/>
                <a:sym typeface="Calibri"/>
              </a:rPr>
              <a:t>        Animal myCat </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 </a:t>
            </a:r>
            <a:r>
              <a:rPr b="1" lang="en-US" sz="1800">
                <a:solidFill>
                  <a:srgbClr val="800000"/>
                </a:solidFill>
                <a:latin typeface="Calibri"/>
                <a:ea typeface="Calibri"/>
                <a:cs typeface="Calibri"/>
                <a:sym typeface="Calibri"/>
              </a:rPr>
              <a:t>new</a:t>
            </a:r>
            <a:r>
              <a:rPr lang="en-US" sz="1800">
                <a:solidFill>
                  <a:schemeClr val="dk1"/>
                </a:solidFill>
                <a:latin typeface="Calibri"/>
                <a:ea typeface="Calibri"/>
                <a:cs typeface="Calibri"/>
                <a:sym typeface="Calibri"/>
              </a:rPr>
              <a:t> Cat</a:t>
            </a:r>
            <a:r>
              <a:rPr lang="en-US" sz="1800">
                <a:solidFill>
                  <a:srgbClr val="808030"/>
                </a:solidFill>
                <a:latin typeface="Calibri"/>
                <a:ea typeface="Calibri"/>
                <a:cs typeface="Calibri"/>
                <a:sym typeface="Calibri"/>
              </a:rPr>
              <a:t>()</a:t>
            </a:r>
            <a:r>
              <a:rPr lang="en-US" sz="1800">
                <a:solidFill>
                  <a:schemeClr val="folHlink"/>
                </a:solidFill>
                <a:latin typeface="Calibri"/>
                <a:ea typeface="Calibri"/>
                <a:cs typeface="Calibri"/>
                <a:sym typeface="Calibri"/>
              </a:rPr>
              <a:t>;</a:t>
            </a: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800">
                <a:solidFill>
                  <a:schemeClr val="dk1"/>
                </a:solidFill>
                <a:latin typeface="Calibri"/>
                <a:ea typeface="Calibri"/>
                <a:cs typeface="Calibri"/>
                <a:sym typeface="Calibri"/>
              </a:rPr>
              <a:t>        myDog</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sound</a:t>
            </a:r>
            <a:r>
              <a:rPr lang="en-US" sz="1800">
                <a:solidFill>
                  <a:srgbClr val="808030"/>
                </a:solidFill>
                <a:latin typeface="Calibri"/>
                <a:ea typeface="Calibri"/>
                <a:cs typeface="Calibri"/>
                <a:sym typeface="Calibri"/>
              </a:rPr>
              <a:t>()</a:t>
            </a:r>
            <a:r>
              <a:rPr lang="en-US" sz="1800">
                <a:solidFill>
                  <a:schemeClr val="folHlink"/>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696969"/>
                </a:solidFill>
                <a:latin typeface="Calibri"/>
                <a:ea typeface="Calibri"/>
                <a:cs typeface="Calibri"/>
                <a:sym typeface="Calibri"/>
              </a:rPr>
              <a:t>// Outputs: Dog barks</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800">
                <a:solidFill>
                  <a:schemeClr val="dk1"/>
                </a:solidFill>
                <a:latin typeface="Calibri"/>
                <a:ea typeface="Calibri"/>
                <a:cs typeface="Calibri"/>
                <a:sym typeface="Calibri"/>
              </a:rPr>
              <a:t>        myCat</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sound</a:t>
            </a:r>
            <a:r>
              <a:rPr lang="en-US" sz="1800">
                <a:solidFill>
                  <a:srgbClr val="808030"/>
                </a:solidFill>
                <a:latin typeface="Calibri"/>
                <a:ea typeface="Calibri"/>
                <a:cs typeface="Calibri"/>
                <a:sym typeface="Calibri"/>
              </a:rPr>
              <a:t>()</a:t>
            </a:r>
            <a:r>
              <a:rPr lang="en-US" sz="1800">
                <a:solidFill>
                  <a:schemeClr val="folHlink"/>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696969"/>
                </a:solidFill>
                <a:latin typeface="Calibri"/>
                <a:ea typeface="Calibri"/>
                <a:cs typeface="Calibri"/>
                <a:sym typeface="Calibri"/>
              </a:rPr>
              <a:t>// Outputs: Cat meows</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800">
                <a:solidFill>
                  <a:schemeClr val="dk1"/>
                </a:solidFill>
                <a:latin typeface="Calibri"/>
                <a:ea typeface="Calibri"/>
                <a:cs typeface="Calibri"/>
                <a:sym typeface="Calibri"/>
              </a:rPr>
              <a:t>    </a:t>
            </a:r>
            <a:r>
              <a:rPr lang="en-US" sz="1800">
                <a:solidFill>
                  <a:schemeClr val="folHlink"/>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800">
                <a:solidFill>
                  <a:schemeClr val="folHlink"/>
                </a:solidFill>
                <a:latin typeface="Calibri"/>
                <a:ea typeface="Calibri"/>
                <a:cs typeface="Calibri"/>
                <a:sym typeface="Calibri"/>
              </a:rPr>
              <a:t>}</a:t>
            </a:r>
            <a:endParaRPr b="1" sz="1800">
              <a:solidFill>
                <a:srgbClr val="8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400"/>
              <a:buFont typeface="Calibri"/>
              <a:buNone/>
            </a:pPr>
            <a:r>
              <a:rPr lang="en-US" sz="3400"/>
              <a:t>Polymorphism in Java – Method Overloading</a:t>
            </a:r>
            <a:endParaRPr/>
          </a:p>
        </p:txBody>
      </p:sp>
      <p:sp>
        <p:nvSpPr>
          <p:cNvPr id="226" name="Google Shape;226;p35"/>
          <p:cNvSpPr/>
          <p:nvPr/>
        </p:nvSpPr>
        <p:spPr>
          <a:xfrm>
            <a:off x="457200" y="1417650"/>
            <a:ext cx="8360700" cy="507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rgbClr val="800000"/>
                </a:solidFill>
                <a:latin typeface="Calibri"/>
                <a:ea typeface="Calibri"/>
                <a:cs typeface="Calibri"/>
                <a:sym typeface="Calibri"/>
              </a:rPr>
              <a:t>class</a:t>
            </a:r>
            <a:r>
              <a:rPr lang="en-US" sz="1800">
                <a:solidFill>
                  <a:schemeClr val="dk1"/>
                </a:solidFill>
                <a:latin typeface="Calibri"/>
                <a:ea typeface="Calibri"/>
                <a:cs typeface="Calibri"/>
                <a:sym typeface="Calibri"/>
              </a:rPr>
              <a:t> MathOperations </a:t>
            </a:r>
            <a:r>
              <a:rPr lang="en-US" sz="1800">
                <a:solidFill>
                  <a:schemeClr val="folHlink"/>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800">
                <a:solidFill>
                  <a:schemeClr val="dk1"/>
                </a:solidFill>
                <a:latin typeface="Calibri"/>
                <a:ea typeface="Calibri"/>
                <a:cs typeface="Calibri"/>
                <a:sym typeface="Calibri"/>
              </a:rPr>
              <a:t>    </a:t>
            </a:r>
            <a:r>
              <a:rPr lang="en-US" sz="1800">
                <a:solidFill>
                  <a:srgbClr val="BB7977"/>
                </a:solidFill>
                <a:latin typeface="Calibri"/>
                <a:ea typeface="Calibri"/>
                <a:cs typeface="Calibri"/>
                <a:sym typeface="Calibri"/>
              </a:rPr>
              <a:t>int</a:t>
            </a:r>
            <a:r>
              <a:rPr lang="en-US" sz="1800">
                <a:solidFill>
                  <a:schemeClr val="dk1"/>
                </a:solidFill>
                <a:latin typeface="Calibri"/>
                <a:ea typeface="Calibri"/>
                <a:cs typeface="Calibri"/>
                <a:sym typeface="Calibri"/>
              </a:rPr>
              <a:t> add</a:t>
            </a:r>
            <a:r>
              <a:rPr lang="en-US" sz="1800">
                <a:solidFill>
                  <a:srgbClr val="808030"/>
                </a:solidFill>
                <a:latin typeface="Calibri"/>
                <a:ea typeface="Calibri"/>
                <a:cs typeface="Calibri"/>
                <a:sym typeface="Calibri"/>
              </a:rPr>
              <a:t>(</a:t>
            </a:r>
            <a:r>
              <a:rPr lang="en-US" sz="1800">
                <a:solidFill>
                  <a:srgbClr val="BB7977"/>
                </a:solidFill>
                <a:latin typeface="Calibri"/>
                <a:ea typeface="Calibri"/>
                <a:cs typeface="Calibri"/>
                <a:sym typeface="Calibri"/>
              </a:rPr>
              <a:t>int</a:t>
            </a:r>
            <a:r>
              <a:rPr lang="en-US" sz="1800">
                <a:solidFill>
                  <a:schemeClr val="dk1"/>
                </a:solidFill>
                <a:latin typeface="Calibri"/>
                <a:ea typeface="Calibri"/>
                <a:cs typeface="Calibri"/>
                <a:sym typeface="Calibri"/>
              </a:rPr>
              <a:t> a</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BB7977"/>
                </a:solidFill>
                <a:latin typeface="Calibri"/>
                <a:ea typeface="Calibri"/>
                <a:cs typeface="Calibri"/>
                <a:sym typeface="Calibri"/>
              </a:rPr>
              <a:t>int</a:t>
            </a:r>
            <a:r>
              <a:rPr lang="en-US" sz="1800">
                <a:solidFill>
                  <a:schemeClr val="dk1"/>
                </a:solidFill>
                <a:latin typeface="Calibri"/>
                <a:ea typeface="Calibri"/>
                <a:cs typeface="Calibri"/>
                <a:sym typeface="Calibri"/>
              </a:rPr>
              <a:t> b</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chemeClr val="folHlink"/>
                </a:solidFill>
                <a:latin typeface="Calibri"/>
                <a:ea typeface="Calibri"/>
                <a:cs typeface="Calibri"/>
                <a:sym typeface="Calibri"/>
              </a:rPr>
              <a:t>{</a:t>
            </a:r>
            <a:r>
              <a:rPr lang="en-US" sz="1800">
                <a:solidFill>
                  <a:schemeClr val="dk1"/>
                </a:solidFill>
                <a:latin typeface="Calibri"/>
                <a:ea typeface="Calibri"/>
                <a:cs typeface="Calibri"/>
                <a:sym typeface="Calibri"/>
              </a:rPr>
              <a:t> </a:t>
            </a:r>
            <a:r>
              <a:rPr b="1" lang="en-US" sz="1800">
                <a:solidFill>
                  <a:srgbClr val="800000"/>
                </a:solidFill>
                <a:latin typeface="Calibri"/>
                <a:ea typeface="Calibri"/>
                <a:cs typeface="Calibri"/>
                <a:sym typeface="Calibri"/>
              </a:rPr>
              <a:t>return</a:t>
            </a:r>
            <a:r>
              <a:rPr lang="en-US" sz="1800">
                <a:solidFill>
                  <a:schemeClr val="dk1"/>
                </a:solidFill>
                <a:latin typeface="Calibri"/>
                <a:ea typeface="Calibri"/>
                <a:cs typeface="Calibri"/>
                <a:sym typeface="Calibri"/>
              </a:rPr>
              <a:t> a </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 b</a:t>
            </a:r>
            <a:r>
              <a:rPr lang="en-US" sz="1800">
                <a:solidFill>
                  <a:schemeClr val="folHlink"/>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chemeClr val="folHlink"/>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800">
                <a:solidFill>
                  <a:schemeClr val="dk1"/>
                </a:solidFill>
                <a:latin typeface="Calibri"/>
                <a:ea typeface="Calibri"/>
                <a:cs typeface="Calibri"/>
                <a:sym typeface="Calibri"/>
              </a:rPr>
              <a:t>    </a:t>
            </a:r>
            <a:r>
              <a:rPr lang="en-US" sz="1800">
                <a:solidFill>
                  <a:srgbClr val="BB7977"/>
                </a:solidFill>
                <a:latin typeface="Calibri"/>
                <a:ea typeface="Calibri"/>
                <a:cs typeface="Calibri"/>
                <a:sym typeface="Calibri"/>
              </a:rPr>
              <a:t>int</a:t>
            </a:r>
            <a:r>
              <a:rPr lang="en-US" sz="1800">
                <a:solidFill>
                  <a:schemeClr val="dk1"/>
                </a:solidFill>
                <a:latin typeface="Calibri"/>
                <a:ea typeface="Calibri"/>
                <a:cs typeface="Calibri"/>
                <a:sym typeface="Calibri"/>
              </a:rPr>
              <a:t> add</a:t>
            </a:r>
            <a:r>
              <a:rPr lang="en-US" sz="1800">
                <a:solidFill>
                  <a:srgbClr val="808030"/>
                </a:solidFill>
                <a:latin typeface="Calibri"/>
                <a:ea typeface="Calibri"/>
                <a:cs typeface="Calibri"/>
                <a:sym typeface="Calibri"/>
              </a:rPr>
              <a:t>(</a:t>
            </a:r>
            <a:r>
              <a:rPr lang="en-US" sz="1800">
                <a:solidFill>
                  <a:srgbClr val="BB7977"/>
                </a:solidFill>
                <a:latin typeface="Calibri"/>
                <a:ea typeface="Calibri"/>
                <a:cs typeface="Calibri"/>
                <a:sym typeface="Calibri"/>
              </a:rPr>
              <a:t>int</a:t>
            </a:r>
            <a:r>
              <a:rPr lang="en-US" sz="1800">
                <a:solidFill>
                  <a:schemeClr val="dk1"/>
                </a:solidFill>
                <a:latin typeface="Calibri"/>
                <a:ea typeface="Calibri"/>
                <a:cs typeface="Calibri"/>
                <a:sym typeface="Calibri"/>
              </a:rPr>
              <a:t> a</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BB7977"/>
                </a:solidFill>
                <a:latin typeface="Calibri"/>
                <a:ea typeface="Calibri"/>
                <a:cs typeface="Calibri"/>
                <a:sym typeface="Calibri"/>
              </a:rPr>
              <a:t>int</a:t>
            </a:r>
            <a:r>
              <a:rPr lang="en-US" sz="1800">
                <a:solidFill>
                  <a:schemeClr val="dk1"/>
                </a:solidFill>
                <a:latin typeface="Calibri"/>
                <a:ea typeface="Calibri"/>
                <a:cs typeface="Calibri"/>
                <a:sym typeface="Calibri"/>
              </a:rPr>
              <a:t> b</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BB7977"/>
                </a:solidFill>
                <a:latin typeface="Calibri"/>
                <a:ea typeface="Calibri"/>
                <a:cs typeface="Calibri"/>
                <a:sym typeface="Calibri"/>
              </a:rPr>
              <a:t>int</a:t>
            </a:r>
            <a:r>
              <a:rPr lang="en-US" sz="1800">
                <a:solidFill>
                  <a:schemeClr val="dk1"/>
                </a:solidFill>
                <a:latin typeface="Calibri"/>
                <a:ea typeface="Calibri"/>
                <a:cs typeface="Calibri"/>
                <a:sym typeface="Calibri"/>
              </a:rPr>
              <a:t> c</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chemeClr val="folHlink"/>
                </a:solidFill>
                <a:latin typeface="Calibri"/>
                <a:ea typeface="Calibri"/>
                <a:cs typeface="Calibri"/>
                <a:sym typeface="Calibri"/>
              </a:rPr>
              <a:t>{</a:t>
            </a:r>
            <a:r>
              <a:rPr lang="en-US" sz="1800">
                <a:solidFill>
                  <a:schemeClr val="dk1"/>
                </a:solidFill>
                <a:latin typeface="Calibri"/>
                <a:ea typeface="Calibri"/>
                <a:cs typeface="Calibri"/>
                <a:sym typeface="Calibri"/>
              </a:rPr>
              <a:t> </a:t>
            </a:r>
            <a:r>
              <a:rPr b="1" lang="en-US" sz="1800">
                <a:solidFill>
                  <a:srgbClr val="800000"/>
                </a:solidFill>
                <a:latin typeface="Calibri"/>
                <a:ea typeface="Calibri"/>
                <a:cs typeface="Calibri"/>
                <a:sym typeface="Calibri"/>
              </a:rPr>
              <a:t>return</a:t>
            </a:r>
            <a:r>
              <a:rPr lang="en-US" sz="1800">
                <a:solidFill>
                  <a:schemeClr val="dk1"/>
                </a:solidFill>
                <a:latin typeface="Calibri"/>
                <a:ea typeface="Calibri"/>
                <a:cs typeface="Calibri"/>
                <a:sym typeface="Calibri"/>
              </a:rPr>
              <a:t> a </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 b </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 c</a:t>
            </a:r>
            <a:r>
              <a:rPr lang="en-US" sz="1800">
                <a:solidFill>
                  <a:schemeClr val="folHlink"/>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chemeClr val="folHlink"/>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800">
                <a:solidFill>
                  <a:schemeClr val="dk1"/>
                </a:solidFill>
                <a:latin typeface="Calibri"/>
                <a:ea typeface="Calibri"/>
                <a:cs typeface="Calibri"/>
                <a:sym typeface="Calibri"/>
              </a:rPr>
              <a:t>    </a:t>
            </a:r>
            <a:r>
              <a:rPr lang="en-US" sz="1800">
                <a:solidFill>
                  <a:srgbClr val="BB7977"/>
                </a:solidFill>
                <a:latin typeface="Calibri"/>
                <a:ea typeface="Calibri"/>
                <a:cs typeface="Calibri"/>
                <a:sym typeface="Calibri"/>
              </a:rPr>
              <a:t>double</a:t>
            </a:r>
            <a:r>
              <a:rPr lang="en-US" sz="1800">
                <a:solidFill>
                  <a:schemeClr val="dk1"/>
                </a:solidFill>
                <a:latin typeface="Calibri"/>
                <a:ea typeface="Calibri"/>
                <a:cs typeface="Calibri"/>
                <a:sym typeface="Calibri"/>
              </a:rPr>
              <a:t> add</a:t>
            </a:r>
            <a:r>
              <a:rPr lang="en-US" sz="1800">
                <a:solidFill>
                  <a:srgbClr val="808030"/>
                </a:solidFill>
                <a:latin typeface="Calibri"/>
                <a:ea typeface="Calibri"/>
                <a:cs typeface="Calibri"/>
                <a:sym typeface="Calibri"/>
              </a:rPr>
              <a:t>(</a:t>
            </a:r>
            <a:r>
              <a:rPr lang="en-US" sz="1800">
                <a:solidFill>
                  <a:srgbClr val="BB7977"/>
                </a:solidFill>
                <a:latin typeface="Calibri"/>
                <a:ea typeface="Calibri"/>
                <a:cs typeface="Calibri"/>
                <a:sym typeface="Calibri"/>
              </a:rPr>
              <a:t>double</a:t>
            </a:r>
            <a:r>
              <a:rPr lang="en-US" sz="1800">
                <a:solidFill>
                  <a:schemeClr val="dk1"/>
                </a:solidFill>
                <a:latin typeface="Calibri"/>
                <a:ea typeface="Calibri"/>
                <a:cs typeface="Calibri"/>
                <a:sym typeface="Calibri"/>
              </a:rPr>
              <a:t> a</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BB7977"/>
                </a:solidFill>
                <a:latin typeface="Calibri"/>
                <a:ea typeface="Calibri"/>
                <a:cs typeface="Calibri"/>
                <a:sym typeface="Calibri"/>
              </a:rPr>
              <a:t>double</a:t>
            </a:r>
            <a:r>
              <a:rPr lang="en-US" sz="1800">
                <a:solidFill>
                  <a:schemeClr val="dk1"/>
                </a:solidFill>
                <a:latin typeface="Calibri"/>
                <a:ea typeface="Calibri"/>
                <a:cs typeface="Calibri"/>
                <a:sym typeface="Calibri"/>
              </a:rPr>
              <a:t> b</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chemeClr val="folHlink"/>
                </a:solidFill>
                <a:latin typeface="Calibri"/>
                <a:ea typeface="Calibri"/>
                <a:cs typeface="Calibri"/>
                <a:sym typeface="Calibri"/>
              </a:rPr>
              <a:t>{</a:t>
            </a:r>
            <a:r>
              <a:rPr lang="en-US" sz="1800">
                <a:solidFill>
                  <a:schemeClr val="dk1"/>
                </a:solidFill>
                <a:latin typeface="Calibri"/>
                <a:ea typeface="Calibri"/>
                <a:cs typeface="Calibri"/>
                <a:sym typeface="Calibri"/>
              </a:rPr>
              <a:t> </a:t>
            </a:r>
            <a:r>
              <a:rPr b="1" lang="en-US" sz="1800">
                <a:solidFill>
                  <a:srgbClr val="800000"/>
                </a:solidFill>
                <a:latin typeface="Calibri"/>
                <a:ea typeface="Calibri"/>
                <a:cs typeface="Calibri"/>
                <a:sym typeface="Calibri"/>
              </a:rPr>
              <a:t>return</a:t>
            </a:r>
            <a:r>
              <a:rPr lang="en-US" sz="1800">
                <a:solidFill>
                  <a:schemeClr val="dk1"/>
                </a:solidFill>
                <a:latin typeface="Calibri"/>
                <a:ea typeface="Calibri"/>
                <a:cs typeface="Calibri"/>
                <a:sym typeface="Calibri"/>
              </a:rPr>
              <a:t> a </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 b</a:t>
            </a:r>
            <a:r>
              <a:rPr lang="en-US" sz="1800">
                <a:solidFill>
                  <a:schemeClr val="folHlink"/>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chemeClr val="folHlink"/>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800">
                <a:solidFill>
                  <a:schemeClr val="folHlink"/>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US" sz="1800">
                <a:solidFill>
                  <a:srgbClr val="800000"/>
                </a:solidFill>
                <a:latin typeface="Calibri"/>
                <a:ea typeface="Calibri"/>
                <a:cs typeface="Calibri"/>
                <a:sym typeface="Calibri"/>
              </a:rPr>
              <a:t>public</a:t>
            </a:r>
            <a:r>
              <a:rPr lang="en-US" sz="1800">
                <a:solidFill>
                  <a:schemeClr val="dk1"/>
                </a:solidFill>
                <a:latin typeface="Calibri"/>
                <a:ea typeface="Calibri"/>
                <a:cs typeface="Calibri"/>
                <a:sym typeface="Calibri"/>
              </a:rPr>
              <a:t> </a:t>
            </a:r>
            <a:r>
              <a:rPr b="1" lang="en-US" sz="1800">
                <a:solidFill>
                  <a:srgbClr val="800000"/>
                </a:solidFill>
                <a:latin typeface="Calibri"/>
                <a:ea typeface="Calibri"/>
                <a:cs typeface="Calibri"/>
                <a:sym typeface="Calibri"/>
              </a:rPr>
              <a:t>class</a:t>
            </a:r>
            <a:r>
              <a:rPr lang="en-US" sz="1800">
                <a:solidFill>
                  <a:schemeClr val="dk1"/>
                </a:solidFill>
                <a:latin typeface="Calibri"/>
                <a:ea typeface="Calibri"/>
                <a:cs typeface="Calibri"/>
                <a:sym typeface="Calibri"/>
              </a:rPr>
              <a:t> Main </a:t>
            </a:r>
            <a:r>
              <a:rPr lang="en-US" sz="1800">
                <a:solidFill>
                  <a:schemeClr val="folHlink"/>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800">
                <a:solidFill>
                  <a:schemeClr val="dk1"/>
                </a:solidFill>
                <a:latin typeface="Calibri"/>
                <a:ea typeface="Calibri"/>
                <a:cs typeface="Calibri"/>
                <a:sym typeface="Calibri"/>
              </a:rPr>
              <a:t>    </a:t>
            </a:r>
            <a:r>
              <a:rPr b="1" lang="en-US" sz="1800">
                <a:solidFill>
                  <a:srgbClr val="800000"/>
                </a:solidFill>
                <a:latin typeface="Calibri"/>
                <a:ea typeface="Calibri"/>
                <a:cs typeface="Calibri"/>
                <a:sym typeface="Calibri"/>
              </a:rPr>
              <a:t>public</a:t>
            </a:r>
            <a:r>
              <a:rPr lang="en-US" sz="1800">
                <a:solidFill>
                  <a:schemeClr val="dk1"/>
                </a:solidFill>
                <a:latin typeface="Calibri"/>
                <a:ea typeface="Calibri"/>
                <a:cs typeface="Calibri"/>
                <a:sym typeface="Calibri"/>
              </a:rPr>
              <a:t> </a:t>
            </a:r>
            <a:r>
              <a:rPr b="1" lang="en-US" sz="1800">
                <a:solidFill>
                  <a:srgbClr val="800000"/>
                </a:solidFill>
                <a:latin typeface="Calibri"/>
                <a:ea typeface="Calibri"/>
                <a:cs typeface="Calibri"/>
                <a:sym typeface="Calibri"/>
              </a:rPr>
              <a:t>static</a:t>
            </a:r>
            <a:r>
              <a:rPr lang="en-US" sz="1800">
                <a:solidFill>
                  <a:schemeClr val="dk1"/>
                </a:solidFill>
                <a:latin typeface="Calibri"/>
                <a:ea typeface="Calibri"/>
                <a:cs typeface="Calibri"/>
                <a:sym typeface="Calibri"/>
              </a:rPr>
              <a:t> </a:t>
            </a:r>
            <a:r>
              <a:rPr lang="en-US" sz="1800">
                <a:solidFill>
                  <a:srgbClr val="BB7977"/>
                </a:solidFill>
                <a:latin typeface="Calibri"/>
                <a:ea typeface="Calibri"/>
                <a:cs typeface="Calibri"/>
                <a:sym typeface="Calibri"/>
              </a:rPr>
              <a:t>void</a:t>
            </a:r>
            <a:r>
              <a:rPr lang="en-US" sz="1800">
                <a:solidFill>
                  <a:schemeClr val="dk1"/>
                </a:solidFill>
                <a:latin typeface="Calibri"/>
                <a:ea typeface="Calibri"/>
                <a:cs typeface="Calibri"/>
                <a:sym typeface="Calibri"/>
              </a:rPr>
              <a:t> main</a:t>
            </a:r>
            <a:r>
              <a:rPr lang="en-US" sz="1800">
                <a:solidFill>
                  <a:srgbClr val="808030"/>
                </a:solidFill>
                <a:latin typeface="Calibri"/>
                <a:ea typeface="Calibri"/>
                <a:cs typeface="Calibri"/>
                <a:sym typeface="Calibri"/>
              </a:rPr>
              <a:t>(</a:t>
            </a:r>
            <a:r>
              <a:rPr b="1" lang="en-US" sz="1800">
                <a:solidFill>
                  <a:srgbClr val="BB7977"/>
                </a:solidFill>
                <a:latin typeface="Calibri"/>
                <a:ea typeface="Calibri"/>
                <a:cs typeface="Calibri"/>
                <a:sym typeface="Calibri"/>
              </a:rPr>
              <a:t>String</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 args</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chemeClr val="folHlink"/>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800">
                <a:solidFill>
                  <a:schemeClr val="dk1"/>
                </a:solidFill>
                <a:latin typeface="Calibri"/>
                <a:ea typeface="Calibri"/>
                <a:cs typeface="Calibri"/>
                <a:sym typeface="Calibri"/>
              </a:rPr>
              <a:t>        MathOperations math </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 </a:t>
            </a:r>
            <a:r>
              <a:rPr b="1" lang="en-US" sz="1800">
                <a:solidFill>
                  <a:srgbClr val="800000"/>
                </a:solidFill>
                <a:latin typeface="Calibri"/>
                <a:ea typeface="Calibri"/>
                <a:cs typeface="Calibri"/>
                <a:sym typeface="Calibri"/>
              </a:rPr>
              <a:t>new</a:t>
            </a:r>
            <a:r>
              <a:rPr lang="en-US" sz="1800">
                <a:solidFill>
                  <a:schemeClr val="dk1"/>
                </a:solidFill>
                <a:latin typeface="Calibri"/>
                <a:ea typeface="Calibri"/>
                <a:cs typeface="Calibri"/>
                <a:sym typeface="Calibri"/>
              </a:rPr>
              <a:t> MathOperations</a:t>
            </a:r>
            <a:r>
              <a:rPr lang="en-US" sz="1800">
                <a:solidFill>
                  <a:srgbClr val="808030"/>
                </a:solidFill>
                <a:latin typeface="Calibri"/>
                <a:ea typeface="Calibri"/>
                <a:cs typeface="Calibri"/>
                <a:sym typeface="Calibri"/>
              </a:rPr>
              <a:t>()</a:t>
            </a:r>
            <a:r>
              <a:rPr lang="en-US" sz="1800">
                <a:solidFill>
                  <a:schemeClr val="folHlink"/>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800">
                <a:solidFill>
                  <a:schemeClr val="dk1"/>
                </a:solidFill>
                <a:latin typeface="Calibri"/>
                <a:ea typeface="Calibri"/>
                <a:cs typeface="Calibri"/>
                <a:sym typeface="Calibri"/>
              </a:rPr>
              <a:t>        </a:t>
            </a:r>
            <a:r>
              <a:rPr b="1" lang="en-US" sz="1800">
                <a:solidFill>
                  <a:srgbClr val="BB7977"/>
                </a:solidFill>
                <a:latin typeface="Calibri"/>
                <a:ea typeface="Calibri"/>
                <a:cs typeface="Calibri"/>
                <a:sym typeface="Calibri"/>
              </a:rPr>
              <a:t>System</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out</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println</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math</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add</a:t>
            </a:r>
            <a:r>
              <a:rPr lang="en-US" sz="1800">
                <a:solidFill>
                  <a:srgbClr val="808030"/>
                </a:solidFill>
                <a:latin typeface="Calibri"/>
                <a:ea typeface="Calibri"/>
                <a:cs typeface="Calibri"/>
                <a:sym typeface="Calibri"/>
              </a:rPr>
              <a:t>(</a:t>
            </a:r>
            <a:r>
              <a:rPr lang="en-US" sz="1800">
                <a:solidFill>
                  <a:srgbClr val="008C00"/>
                </a:solidFill>
                <a:latin typeface="Calibri"/>
                <a:ea typeface="Calibri"/>
                <a:cs typeface="Calibri"/>
                <a:sym typeface="Calibri"/>
              </a:rPr>
              <a:t>5</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008C00"/>
                </a:solidFill>
                <a:latin typeface="Calibri"/>
                <a:ea typeface="Calibri"/>
                <a:cs typeface="Calibri"/>
                <a:sym typeface="Calibri"/>
              </a:rPr>
              <a:t>10</a:t>
            </a:r>
            <a:r>
              <a:rPr lang="en-US" sz="1800">
                <a:solidFill>
                  <a:srgbClr val="808030"/>
                </a:solidFill>
                <a:latin typeface="Calibri"/>
                <a:ea typeface="Calibri"/>
                <a:cs typeface="Calibri"/>
                <a:sym typeface="Calibri"/>
              </a:rPr>
              <a:t>))</a:t>
            </a:r>
            <a:r>
              <a:rPr lang="en-US" sz="1800">
                <a:solidFill>
                  <a:schemeClr val="folHlink"/>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696969"/>
                </a:solidFill>
                <a:latin typeface="Calibri"/>
                <a:ea typeface="Calibri"/>
                <a:cs typeface="Calibri"/>
                <a:sym typeface="Calibri"/>
              </a:rPr>
              <a:t>// Calls the first add method</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800">
                <a:solidFill>
                  <a:schemeClr val="dk1"/>
                </a:solidFill>
                <a:latin typeface="Calibri"/>
                <a:ea typeface="Calibri"/>
                <a:cs typeface="Calibri"/>
                <a:sym typeface="Calibri"/>
              </a:rPr>
              <a:t>        </a:t>
            </a:r>
            <a:r>
              <a:rPr b="1" lang="en-US" sz="1800">
                <a:solidFill>
                  <a:srgbClr val="BB7977"/>
                </a:solidFill>
                <a:latin typeface="Calibri"/>
                <a:ea typeface="Calibri"/>
                <a:cs typeface="Calibri"/>
                <a:sym typeface="Calibri"/>
              </a:rPr>
              <a:t>System</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out</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println</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math</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add</a:t>
            </a:r>
            <a:r>
              <a:rPr lang="en-US" sz="1800">
                <a:solidFill>
                  <a:srgbClr val="808030"/>
                </a:solidFill>
                <a:latin typeface="Calibri"/>
                <a:ea typeface="Calibri"/>
                <a:cs typeface="Calibri"/>
                <a:sym typeface="Calibri"/>
              </a:rPr>
              <a:t>(</a:t>
            </a:r>
            <a:r>
              <a:rPr lang="en-US" sz="1800">
                <a:solidFill>
                  <a:srgbClr val="008C00"/>
                </a:solidFill>
                <a:latin typeface="Calibri"/>
                <a:ea typeface="Calibri"/>
                <a:cs typeface="Calibri"/>
                <a:sym typeface="Calibri"/>
              </a:rPr>
              <a:t>5</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008C00"/>
                </a:solidFill>
                <a:latin typeface="Calibri"/>
                <a:ea typeface="Calibri"/>
                <a:cs typeface="Calibri"/>
                <a:sym typeface="Calibri"/>
              </a:rPr>
              <a:t>10</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008C00"/>
                </a:solidFill>
                <a:latin typeface="Calibri"/>
                <a:ea typeface="Calibri"/>
                <a:cs typeface="Calibri"/>
                <a:sym typeface="Calibri"/>
              </a:rPr>
              <a:t>15</a:t>
            </a:r>
            <a:r>
              <a:rPr lang="en-US" sz="1800">
                <a:solidFill>
                  <a:srgbClr val="808030"/>
                </a:solidFill>
                <a:latin typeface="Calibri"/>
                <a:ea typeface="Calibri"/>
                <a:cs typeface="Calibri"/>
                <a:sym typeface="Calibri"/>
              </a:rPr>
              <a:t>))</a:t>
            </a:r>
            <a:r>
              <a:rPr lang="en-US" sz="1800">
                <a:solidFill>
                  <a:schemeClr val="folHlink"/>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696969"/>
                </a:solidFill>
                <a:latin typeface="Calibri"/>
                <a:ea typeface="Calibri"/>
                <a:cs typeface="Calibri"/>
                <a:sym typeface="Calibri"/>
              </a:rPr>
              <a:t>// Calls the second add method</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800">
                <a:solidFill>
                  <a:schemeClr val="dk1"/>
                </a:solidFill>
                <a:latin typeface="Calibri"/>
                <a:ea typeface="Calibri"/>
                <a:cs typeface="Calibri"/>
                <a:sym typeface="Calibri"/>
              </a:rPr>
              <a:t>        </a:t>
            </a:r>
            <a:r>
              <a:rPr b="1" lang="en-US" sz="1800">
                <a:solidFill>
                  <a:srgbClr val="BB7977"/>
                </a:solidFill>
                <a:latin typeface="Calibri"/>
                <a:ea typeface="Calibri"/>
                <a:cs typeface="Calibri"/>
                <a:sym typeface="Calibri"/>
              </a:rPr>
              <a:t>System</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out</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println</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math</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add</a:t>
            </a:r>
            <a:r>
              <a:rPr lang="en-US" sz="1800">
                <a:solidFill>
                  <a:srgbClr val="808030"/>
                </a:solidFill>
                <a:latin typeface="Calibri"/>
                <a:ea typeface="Calibri"/>
                <a:cs typeface="Calibri"/>
                <a:sym typeface="Calibri"/>
              </a:rPr>
              <a:t>(</a:t>
            </a:r>
            <a:r>
              <a:rPr lang="en-US" sz="1800">
                <a:solidFill>
                  <a:srgbClr val="008000"/>
                </a:solidFill>
                <a:latin typeface="Calibri"/>
                <a:ea typeface="Calibri"/>
                <a:cs typeface="Calibri"/>
                <a:sym typeface="Calibri"/>
              </a:rPr>
              <a:t>5.5</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008000"/>
                </a:solidFill>
                <a:latin typeface="Calibri"/>
                <a:ea typeface="Calibri"/>
                <a:cs typeface="Calibri"/>
                <a:sym typeface="Calibri"/>
              </a:rPr>
              <a:t>10.5</a:t>
            </a:r>
            <a:r>
              <a:rPr lang="en-US" sz="1800">
                <a:solidFill>
                  <a:srgbClr val="808030"/>
                </a:solidFill>
                <a:latin typeface="Calibri"/>
                <a:ea typeface="Calibri"/>
                <a:cs typeface="Calibri"/>
                <a:sym typeface="Calibri"/>
              </a:rPr>
              <a:t>))</a:t>
            </a:r>
            <a:r>
              <a:rPr lang="en-US" sz="1800">
                <a:solidFill>
                  <a:schemeClr val="folHlink"/>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696969"/>
                </a:solidFill>
                <a:latin typeface="Calibri"/>
                <a:ea typeface="Calibri"/>
                <a:cs typeface="Calibri"/>
                <a:sym typeface="Calibri"/>
              </a:rPr>
              <a:t>// Calls the third add method</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800">
                <a:solidFill>
                  <a:schemeClr val="dk1"/>
                </a:solidFill>
                <a:latin typeface="Calibri"/>
                <a:ea typeface="Calibri"/>
                <a:cs typeface="Calibri"/>
                <a:sym typeface="Calibri"/>
              </a:rPr>
              <a:t>    </a:t>
            </a:r>
            <a:r>
              <a:rPr lang="en-US" sz="1800">
                <a:solidFill>
                  <a:schemeClr val="folHlink"/>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800">
                <a:solidFill>
                  <a:schemeClr val="folHlink"/>
                </a:solidFill>
                <a:latin typeface="Calibri"/>
                <a:ea typeface="Calibri"/>
                <a:cs typeface="Calibri"/>
                <a:sym typeface="Calibri"/>
              </a:rPr>
              <a:t>}</a:t>
            </a:r>
            <a:endParaRPr b="1" sz="1800">
              <a:solidFill>
                <a:srgbClr val="80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400"/>
              <a:buFont typeface="Calibri"/>
              <a:buNone/>
            </a:pPr>
            <a:r>
              <a:rPr lang="en-US" sz="3400"/>
              <a:t>Polymorphism – Why It Matters</a:t>
            </a:r>
            <a:endParaRPr/>
          </a:p>
        </p:txBody>
      </p:sp>
      <p:sp>
        <p:nvSpPr>
          <p:cNvPr id="232" name="Google Shape;232;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480"/>
              </a:spcBef>
              <a:spcAft>
                <a:spcPts val="0"/>
              </a:spcAft>
              <a:buSzPts val="2400"/>
              <a:buChar char="●"/>
            </a:pPr>
            <a:r>
              <a:rPr lang="en-US" sz="2400"/>
              <a:t>Code Reusability</a:t>
            </a:r>
            <a:endParaRPr sz="2400"/>
          </a:p>
          <a:p>
            <a:pPr indent="-381000" lvl="0" marL="457200" rtl="0" algn="l">
              <a:lnSpc>
                <a:spcPct val="150000"/>
              </a:lnSpc>
              <a:spcBef>
                <a:spcPts val="0"/>
              </a:spcBef>
              <a:spcAft>
                <a:spcPts val="0"/>
              </a:spcAft>
              <a:buSzPts val="2400"/>
              <a:buChar char="●"/>
            </a:pPr>
            <a:r>
              <a:rPr lang="en-US" sz="2400"/>
              <a:t>Dynamic Method Resolution</a:t>
            </a:r>
            <a:endParaRPr sz="2400"/>
          </a:p>
          <a:p>
            <a:pPr indent="-381000" lvl="0" marL="457200" rtl="0" algn="l">
              <a:lnSpc>
                <a:spcPct val="150000"/>
              </a:lnSpc>
              <a:spcBef>
                <a:spcPts val="0"/>
              </a:spcBef>
              <a:spcAft>
                <a:spcPts val="0"/>
              </a:spcAft>
              <a:buSzPts val="2400"/>
              <a:buChar char="●"/>
            </a:pPr>
            <a:r>
              <a:rPr lang="en-US" sz="2400"/>
              <a:t>Simplified Code</a:t>
            </a:r>
            <a:endParaRPr sz="2400"/>
          </a:p>
          <a:p>
            <a:pPr indent="-381000" lvl="0" marL="457200" rtl="0" algn="l">
              <a:lnSpc>
                <a:spcPct val="150000"/>
              </a:lnSpc>
              <a:spcBef>
                <a:spcPts val="0"/>
              </a:spcBef>
              <a:spcAft>
                <a:spcPts val="0"/>
              </a:spcAft>
              <a:buSzPts val="2400"/>
              <a:buChar char="●"/>
            </a:pPr>
            <a:r>
              <a:rPr lang="en-US" sz="2400"/>
              <a:t>Extensibility</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400"/>
              <a:buFont typeface="Calibri"/>
              <a:buNone/>
            </a:pPr>
            <a:r>
              <a:rPr lang="en-US" sz="3400"/>
              <a:t>Without Polymorphism</a:t>
            </a:r>
            <a:endParaRPr/>
          </a:p>
        </p:txBody>
      </p:sp>
      <p:pic>
        <p:nvPicPr>
          <p:cNvPr id="238" name="Google Shape;238;p37"/>
          <p:cNvPicPr preferRelativeResize="0"/>
          <p:nvPr/>
        </p:nvPicPr>
        <p:blipFill>
          <a:blip r:embed="rId3">
            <a:alphaModFix/>
          </a:blip>
          <a:stretch>
            <a:fillRect/>
          </a:stretch>
        </p:blipFill>
        <p:spPr>
          <a:xfrm>
            <a:off x="485775" y="2024725"/>
            <a:ext cx="8172450" cy="2076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400"/>
              <a:buFont typeface="Calibri"/>
              <a:buNone/>
            </a:pPr>
            <a:r>
              <a:rPr lang="en-US" sz="3400"/>
              <a:t>With Polymorphism</a:t>
            </a:r>
            <a:endParaRPr/>
          </a:p>
        </p:txBody>
      </p:sp>
      <p:pic>
        <p:nvPicPr>
          <p:cNvPr id="244" name="Google Shape;244;p38"/>
          <p:cNvPicPr preferRelativeResize="0"/>
          <p:nvPr/>
        </p:nvPicPr>
        <p:blipFill>
          <a:blip r:embed="rId3">
            <a:alphaModFix/>
          </a:blip>
          <a:stretch>
            <a:fillRect/>
          </a:stretch>
        </p:blipFill>
        <p:spPr>
          <a:xfrm>
            <a:off x="152400" y="1859388"/>
            <a:ext cx="8839199" cy="257933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400"/>
              <a:buFont typeface="Calibri"/>
              <a:buNone/>
            </a:pPr>
            <a:r>
              <a:rPr lang="en-US" sz="3400"/>
              <a:t>Principle 4: Abstraction – What Is It?</a:t>
            </a:r>
            <a:endParaRPr/>
          </a:p>
        </p:txBody>
      </p:sp>
      <p:sp>
        <p:nvSpPr>
          <p:cNvPr id="250" name="Google Shape;250;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480"/>
              </a:spcBef>
              <a:spcAft>
                <a:spcPts val="0"/>
              </a:spcAft>
              <a:buNone/>
            </a:pPr>
            <a:r>
              <a:rPr lang="en-US" sz="2400"/>
              <a:t>Abstraction is the concept of hiding the complex implementation details of a system and exposing only the essential features. In Java, abstraction is achieved through abstract classes and interfaces.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400"/>
              <a:buFont typeface="Calibri"/>
              <a:buNone/>
            </a:pPr>
            <a:r>
              <a:rPr lang="en-US" sz="3400"/>
              <a:t>Abstraction in Java – How It Works</a:t>
            </a:r>
            <a:endParaRPr/>
          </a:p>
        </p:txBody>
      </p:sp>
      <p:sp>
        <p:nvSpPr>
          <p:cNvPr id="256" name="Google Shape;256;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81000" lvl="0" marL="457200" rtl="0" algn="l">
              <a:lnSpc>
                <a:spcPct val="150000"/>
              </a:lnSpc>
              <a:spcBef>
                <a:spcPts val="480"/>
              </a:spcBef>
              <a:spcAft>
                <a:spcPts val="0"/>
              </a:spcAft>
              <a:buSzPts val="2400"/>
              <a:buFont typeface="Arial"/>
              <a:buChar char="●"/>
            </a:pPr>
            <a:r>
              <a:rPr b="1" lang="en-US" sz="2400"/>
              <a:t>Abstract Class:</a:t>
            </a:r>
            <a:r>
              <a:rPr lang="en-US" sz="2400"/>
              <a:t> A class that cannot be instantiated directly and may contain abstract methods that must be implemented by subclasses.</a:t>
            </a:r>
            <a:endParaRPr sz="2400"/>
          </a:p>
          <a:p>
            <a:pPr indent="0" lvl="0" marL="457200" rtl="0" algn="l">
              <a:lnSpc>
                <a:spcPct val="150000"/>
              </a:lnSpc>
              <a:spcBef>
                <a:spcPts val="480"/>
              </a:spcBef>
              <a:spcAft>
                <a:spcPts val="0"/>
              </a:spcAft>
              <a:buNone/>
            </a:pPr>
            <a:r>
              <a:t/>
            </a:r>
            <a:endParaRPr sz="2400"/>
          </a:p>
          <a:p>
            <a:pPr indent="-381000" lvl="0" marL="457200" rtl="0" algn="l">
              <a:lnSpc>
                <a:spcPct val="150000"/>
              </a:lnSpc>
              <a:spcBef>
                <a:spcPts val="480"/>
              </a:spcBef>
              <a:spcAft>
                <a:spcPts val="0"/>
              </a:spcAft>
              <a:buSzPts val="2400"/>
              <a:buFont typeface="Arial"/>
              <a:buChar char="●"/>
            </a:pPr>
            <a:r>
              <a:rPr b="1" lang="en-US" sz="2400"/>
              <a:t>Interface:</a:t>
            </a:r>
            <a:r>
              <a:rPr lang="en-US" sz="2400"/>
              <a:t> A contract that defines a set of methods a class must implement without providing the implementation itself. </a:t>
            </a:r>
            <a:r>
              <a:rPr b="1" lang="en-US" sz="2400"/>
              <a:t>A class can implement multiple interfaces</a:t>
            </a:r>
            <a:endParaRPr b="1" sz="2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400"/>
              <a:buFont typeface="Calibri"/>
              <a:buNone/>
            </a:pPr>
            <a:r>
              <a:rPr lang="en-US" sz="3400"/>
              <a:t>Abstraction in Java – Abstract Class Example</a:t>
            </a:r>
            <a:endParaRPr/>
          </a:p>
        </p:txBody>
      </p:sp>
      <p:sp>
        <p:nvSpPr>
          <p:cNvPr id="262" name="Google Shape;262;p41"/>
          <p:cNvSpPr/>
          <p:nvPr/>
        </p:nvSpPr>
        <p:spPr>
          <a:xfrm>
            <a:off x="583200" y="1744750"/>
            <a:ext cx="7977600" cy="462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rgbClr val="800000"/>
                </a:solidFill>
                <a:latin typeface="Calibri"/>
                <a:ea typeface="Calibri"/>
                <a:cs typeface="Calibri"/>
                <a:sym typeface="Calibri"/>
              </a:rPr>
              <a:t>abstract</a:t>
            </a:r>
            <a:r>
              <a:rPr lang="en-US" sz="1800">
                <a:solidFill>
                  <a:schemeClr val="dk1"/>
                </a:solidFill>
                <a:latin typeface="Calibri"/>
                <a:ea typeface="Calibri"/>
                <a:cs typeface="Calibri"/>
                <a:sym typeface="Calibri"/>
              </a:rPr>
              <a:t> </a:t>
            </a:r>
            <a:r>
              <a:rPr b="1" lang="en-US" sz="1800">
                <a:solidFill>
                  <a:srgbClr val="800000"/>
                </a:solidFill>
                <a:latin typeface="Calibri"/>
                <a:ea typeface="Calibri"/>
                <a:cs typeface="Calibri"/>
                <a:sym typeface="Calibri"/>
              </a:rPr>
              <a:t>class</a:t>
            </a:r>
            <a:r>
              <a:rPr lang="en-US" sz="1800">
                <a:solidFill>
                  <a:schemeClr val="dk1"/>
                </a:solidFill>
                <a:latin typeface="Calibri"/>
                <a:ea typeface="Calibri"/>
                <a:cs typeface="Calibri"/>
                <a:sym typeface="Calibri"/>
              </a:rPr>
              <a:t> Shape </a:t>
            </a:r>
            <a:r>
              <a:rPr lang="en-US" sz="1800">
                <a:solidFill>
                  <a:schemeClr val="folHlink"/>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800">
                <a:solidFill>
                  <a:schemeClr val="dk1"/>
                </a:solidFill>
                <a:latin typeface="Calibri"/>
                <a:ea typeface="Calibri"/>
                <a:cs typeface="Calibri"/>
                <a:sym typeface="Calibri"/>
              </a:rPr>
              <a:t>    </a:t>
            </a:r>
            <a:r>
              <a:rPr lang="en-US" sz="1800">
                <a:solidFill>
                  <a:srgbClr val="696969"/>
                </a:solidFill>
                <a:latin typeface="Calibri"/>
                <a:ea typeface="Calibri"/>
                <a:cs typeface="Calibri"/>
                <a:sym typeface="Calibri"/>
              </a:rPr>
              <a:t>// Abstract method (does not have a body)</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800">
                <a:solidFill>
                  <a:schemeClr val="dk1"/>
                </a:solidFill>
                <a:latin typeface="Calibri"/>
                <a:ea typeface="Calibri"/>
                <a:cs typeface="Calibri"/>
                <a:sym typeface="Calibri"/>
              </a:rPr>
              <a:t>    </a:t>
            </a:r>
            <a:r>
              <a:rPr b="1" lang="en-US" sz="1800">
                <a:solidFill>
                  <a:srgbClr val="800000"/>
                </a:solidFill>
                <a:latin typeface="Calibri"/>
                <a:ea typeface="Calibri"/>
                <a:cs typeface="Calibri"/>
                <a:sym typeface="Calibri"/>
              </a:rPr>
              <a:t>abstract</a:t>
            </a:r>
            <a:r>
              <a:rPr lang="en-US" sz="1800">
                <a:solidFill>
                  <a:schemeClr val="dk1"/>
                </a:solidFill>
                <a:latin typeface="Calibri"/>
                <a:ea typeface="Calibri"/>
                <a:cs typeface="Calibri"/>
                <a:sym typeface="Calibri"/>
              </a:rPr>
              <a:t> </a:t>
            </a:r>
            <a:r>
              <a:rPr lang="en-US" sz="1800">
                <a:solidFill>
                  <a:srgbClr val="BB7977"/>
                </a:solidFill>
                <a:latin typeface="Calibri"/>
                <a:ea typeface="Calibri"/>
                <a:cs typeface="Calibri"/>
                <a:sym typeface="Calibri"/>
              </a:rPr>
              <a:t>void</a:t>
            </a:r>
            <a:r>
              <a:rPr lang="en-US" sz="1800">
                <a:solidFill>
                  <a:schemeClr val="dk1"/>
                </a:solidFill>
                <a:latin typeface="Calibri"/>
                <a:ea typeface="Calibri"/>
                <a:cs typeface="Calibri"/>
                <a:sym typeface="Calibri"/>
              </a:rPr>
              <a:t> draw</a:t>
            </a:r>
            <a:r>
              <a:rPr lang="en-US" sz="1800">
                <a:solidFill>
                  <a:srgbClr val="808030"/>
                </a:solidFill>
                <a:latin typeface="Calibri"/>
                <a:ea typeface="Calibri"/>
                <a:cs typeface="Calibri"/>
                <a:sym typeface="Calibri"/>
              </a:rPr>
              <a:t>()</a:t>
            </a:r>
            <a:r>
              <a:rPr lang="en-US" sz="1800">
                <a:solidFill>
                  <a:schemeClr val="folHlink"/>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800">
                <a:solidFill>
                  <a:schemeClr val="dk1"/>
                </a:solidFill>
                <a:latin typeface="Calibri"/>
                <a:ea typeface="Calibri"/>
                <a:cs typeface="Calibri"/>
                <a:sym typeface="Calibri"/>
              </a:rPr>
              <a:t>    </a:t>
            </a:r>
            <a:r>
              <a:rPr lang="en-US" sz="1800">
                <a:solidFill>
                  <a:srgbClr val="696969"/>
                </a:solidFill>
                <a:latin typeface="Calibri"/>
                <a:ea typeface="Calibri"/>
                <a:cs typeface="Calibri"/>
                <a:sym typeface="Calibri"/>
              </a:rPr>
              <a:t>// Concrete method</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800">
                <a:solidFill>
                  <a:schemeClr val="dk1"/>
                </a:solidFill>
                <a:latin typeface="Calibri"/>
                <a:ea typeface="Calibri"/>
                <a:cs typeface="Calibri"/>
                <a:sym typeface="Calibri"/>
              </a:rPr>
              <a:t>    </a:t>
            </a:r>
            <a:r>
              <a:rPr lang="en-US" sz="1800">
                <a:solidFill>
                  <a:srgbClr val="BB7977"/>
                </a:solidFill>
                <a:latin typeface="Calibri"/>
                <a:ea typeface="Calibri"/>
                <a:cs typeface="Calibri"/>
                <a:sym typeface="Calibri"/>
              </a:rPr>
              <a:t>void</a:t>
            </a:r>
            <a:r>
              <a:rPr lang="en-US" sz="1800">
                <a:solidFill>
                  <a:schemeClr val="dk1"/>
                </a:solidFill>
                <a:latin typeface="Calibri"/>
                <a:ea typeface="Calibri"/>
                <a:cs typeface="Calibri"/>
                <a:sym typeface="Calibri"/>
              </a:rPr>
              <a:t> display</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chemeClr val="folHlink"/>
                </a:solidFill>
                <a:latin typeface="Calibri"/>
                <a:ea typeface="Calibri"/>
                <a:cs typeface="Calibri"/>
                <a:sym typeface="Calibri"/>
              </a:rPr>
              <a:t>{</a:t>
            </a:r>
            <a:r>
              <a:rPr lang="en-US" sz="1800">
                <a:solidFill>
                  <a:schemeClr val="dk1"/>
                </a:solidFill>
                <a:latin typeface="Calibri"/>
                <a:ea typeface="Calibri"/>
                <a:cs typeface="Calibri"/>
                <a:sym typeface="Calibri"/>
              </a:rPr>
              <a:t> </a:t>
            </a:r>
            <a:r>
              <a:rPr b="1" lang="en-US" sz="1800">
                <a:solidFill>
                  <a:srgbClr val="BB7977"/>
                </a:solidFill>
                <a:latin typeface="Calibri"/>
                <a:ea typeface="Calibri"/>
                <a:cs typeface="Calibri"/>
                <a:sym typeface="Calibri"/>
              </a:rPr>
              <a:t>System</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out</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println</a:t>
            </a:r>
            <a:r>
              <a:rPr lang="en-US" sz="1800">
                <a:solidFill>
                  <a:srgbClr val="808030"/>
                </a:solidFill>
                <a:latin typeface="Calibri"/>
                <a:ea typeface="Calibri"/>
                <a:cs typeface="Calibri"/>
                <a:sym typeface="Calibri"/>
              </a:rPr>
              <a:t>(</a:t>
            </a:r>
            <a:r>
              <a:rPr lang="en-US" sz="1800">
                <a:solidFill>
                  <a:srgbClr val="0000E6"/>
                </a:solidFill>
                <a:latin typeface="Calibri"/>
                <a:ea typeface="Calibri"/>
                <a:cs typeface="Calibri"/>
                <a:sym typeface="Calibri"/>
              </a:rPr>
              <a:t>"This is a shape"</a:t>
            </a:r>
            <a:r>
              <a:rPr lang="en-US" sz="1800">
                <a:solidFill>
                  <a:srgbClr val="808030"/>
                </a:solidFill>
                <a:latin typeface="Calibri"/>
                <a:ea typeface="Calibri"/>
                <a:cs typeface="Calibri"/>
                <a:sym typeface="Calibri"/>
              </a:rPr>
              <a:t>)</a:t>
            </a:r>
            <a:r>
              <a:rPr lang="en-US" sz="1800">
                <a:solidFill>
                  <a:schemeClr val="folHlink"/>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chemeClr val="folHlink"/>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800">
                <a:solidFill>
                  <a:schemeClr val="folHlink"/>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US" sz="1800">
                <a:solidFill>
                  <a:srgbClr val="800000"/>
                </a:solidFill>
                <a:latin typeface="Calibri"/>
                <a:ea typeface="Calibri"/>
                <a:cs typeface="Calibri"/>
                <a:sym typeface="Calibri"/>
              </a:rPr>
              <a:t>class</a:t>
            </a:r>
            <a:r>
              <a:rPr lang="en-US" sz="1800">
                <a:solidFill>
                  <a:schemeClr val="dk1"/>
                </a:solidFill>
                <a:latin typeface="Calibri"/>
                <a:ea typeface="Calibri"/>
                <a:cs typeface="Calibri"/>
                <a:sym typeface="Calibri"/>
              </a:rPr>
              <a:t> Circle </a:t>
            </a:r>
            <a:r>
              <a:rPr b="1" lang="en-US" sz="1800">
                <a:solidFill>
                  <a:srgbClr val="800000"/>
                </a:solidFill>
                <a:latin typeface="Calibri"/>
                <a:ea typeface="Calibri"/>
                <a:cs typeface="Calibri"/>
                <a:sym typeface="Calibri"/>
              </a:rPr>
              <a:t>extends</a:t>
            </a:r>
            <a:r>
              <a:rPr lang="en-US" sz="1800">
                <a:solidFill>
                  <a:schemeClr val="dk1"/>
                </a:solidFill>
                <a:latin typeface="Calibri"/>
                <a:ea typeface="Calibri"/>
                <a:cs typeface="Calibri"/>
                <a:sym typeface="Calibri"/>
              </a:rPr>
              <a:t> Shape </a:t>
            </a:r>
            <a:r>
              <a:rPr lang="en-US" sz="1800">
                <a:solidFill>
                  <a:schemeClr val="folHlink"/>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800">
                <a:solidFill>
                  <a:schemeClr val="dk1"/>
                </a:solidFill>
                <a:latin typeface="Calibri"/>
                <a:ea typeface="Calibri"/>
                <a:cs typeface="Calibri"/>
                <a:sym typeface="Calibri"/>
              </a:rPr>
              <a:t>    </a:t>
            </a:r>
            <a:r>
              <a:rPr lang="en-US" sz="1800">
                <a:solidFill>
                  <a:srgbClr val="696969"/>
                </a:solidFill>
                <a:latin typeface="Calibri"/>
                <a:ea typeface="Calibri"/>
                <a:cs typeface="Calibri"/>
                <a:sym typeface="Calibri"/>
              </a:rPr>
              <a:t>// Implementing the abstract method</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800">
                <a:solidFill>
                  <a:schemeClr val="dk1"/>
                </a:solidFill>
                <a:latin typeface="Calibri"/>
                <a:ea typeface="Calibri"/>
                <a:cs typeface="Calibri"/>
                <a:sym typeface="Calibri"/>
              </a:rPr>
              <a:t>    </a:t>
            </a:r>
            <a:r>
              <a:rPr lang="en-US" sz="1800">
                <a:solidFill>
                  <a:srgbClr val="BB7977"/>
                </a:solidFill>
                <a:latin typeface="Calibri"/>
                <a:ea typeface="Calibri"/>
                <a:cs typeface="Calibri"/>
                <a:sym typeface="Calibri"/>
              </a:rPr>
              <a:t>void</a:t>
            </a:r>
            <a:r>
              <a:rPr lang="en-US" sz="1800">
                <a:solidFill>
                  <a:schemeClr val="dk1"/>
                </a:solidFill>
                <a:latin typeface="Calibri"/>
                <a:ea typeface="Calibri"/>
                <a:cs typeface="Calibri"/>
                <a:sym typeface="Calibri"/>
              </a:rPr>
              <a:t> draw</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chemeClr val="folHlink"/>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800">
                <a:solidFill>
                  <a:schemeClr val="dk1"/>
                </a:solidFill>
                <a:latin typeface="Calibri"/>
                <a:ea typeface="Calibri"/>
                <a:cs typeface="Calibri"/>
                <a:sym typeface="Calibri"/>
              </a:rPr>
              <a:t>        </a:t>
            </a:r>
            <a:r>
              <a:rPr b="1" lang="en-US" sz="1800">
                <a:solidFill>
                  <a:srgbClr val="BB7977"/>
                </a:solidFill>
                <a:latin typeface="Calibri"/>
                <a:ea typeface="Calibri"/>
                <a:cs typeface="Calibri"/>
                <a:sym typeface="Calibri"/>
              </a:rPr>
              <a:t>System</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out</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println</a:t>
            </a:r>
            <a:r>
              <a:rPr lang="en-US" sz="1800">
                <a:solidFill>
                  <a:srgbClr val="808030"/>
                </a:solidFill>
                <a:latin typeface="Calibri"/>
                <a:ea typeface="Calibri"/>
                <a:cs typeface="Calibri"/>
                <a:sym typeface="Calibri"/>
              </a:rPr>
              <a:t>(</a:t>
            </a:r>
            <a:r>
              <a:rPr lang="en-US" sz="1800">
                <a:solidFill>
                  <a:srgbClr val="0000E6"/>
                </a:solidFill>
                <a:latin typeface="Calibri"/>
                <a:ea typeface="Calibri"/>
                <a:cs typeface="Calibri"/>
                <a:sym typeface="Calibri"/>
              </a:rPr>
              <a:t>"Drawing a circle"</a:t>
            </a:r>
            <a:r>
              <a:rPr lang="en-US" sz="1800">
                <a:solidFill>
                  <a:srgbClr val="808030"/>
                </a:solidFill>
                <a:latin typeface="Calibri"/>
                <a:ea typeface="Calibri"/>
                <a:cs typeface="Calibri"/>
                <a:sym typeface="Calibri"/>
              </a:rPr>
              <a:t>)</a:t>
            </a:r>
            <a:r>
              <a:rPr lang="en-US" sz="1800">
                <a:solidFill>
                  <a:schemeClr val="folHlink"/>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800">
                <a:solidFill>
                  <a:schemeClr val="dk1"/>
                </a:solidFill>
                <a:latin typeface="Calibri"/>
                <a:ea typeface="Calibri"/>
                <a:cs typeface="Calibri"/>
                <a:sym typeface="Calibri"/>
              </a:rPr>
              <a:t>    </a:t>
            </a:r>
            <a:r>
              <a:rPr lang="en-US" sz="1800">
                <a:solidFill>
                  <a:schemeClr val="folHlink"/>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800">
                <a:solidFill>
                  <a:schemeClr val="folHlink"/>
                </a:solidFill>
                <a:latin typeface="Calibri"/>
                <a:ea typeface="Calibri"/>
                <a:cs typeface="Calibri"/>
                <a:sym typeface="Calibri"/>
              </a:rPr>
              <a:t>}</a:t>
            </a:r>
            <a:endParaRPr b="1" sz="1800">
              <a:solidFill>
                <a:srgbClr val="8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Table Of Contents</a:t>
            </a:r>
            <a:endParaRPr/>
          </a:p>
        </p:txBody>
      </p:sp>
      <p:sp>
        <p:nvSpPr>
          <p:cNvPr id="97" name="Google Shape;97;p15"/>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381000" lvl="0" marL="457200" rtl="0" algn="l">
              <a:lnSpc>
                <a:spcPct val="150000"/>
              </a:lnSpc>
              <a:spcBef>
                <a:spcPts val="360"/>
              </a:spcBef>
              <a:spcAft>
                <a:spcPts val="0"/>
              </a:spcAft>
              <a:buSzPts val="2400"/>
              <a:buChar char="●"/>
            </a:pPr>
            <a:r>
              <a:rPr lang="en-US" sz="2400"/>
              <a:t>OOP</a:t>
            </a:r>
            <a:endParaRPr sz="2400"/>
          </a:p>
          <a:p>
            <a:pPr indent="-381000" lvl="0" marL="457200" rtl="0" algn="l">
              <a:lnSpc>
                <a:spcPct val="150000"/>
              </a:lnSpc>
              <a:spcBef>
                <a:spcPts val="0"/>
              </a:spcBef>
              <a:spcAft>
                <a:spcPts val="0"/>
              </a:spcAft>
              <a:buSzPts val="2400"/>
              <a:buChar char="●"/>
            </a:pPr>
            <a:r>
              <a:rPr lang="en-US" sz="2400"/>
              <a:t>Four Main Principle</a:t>
            </a:r>
            <a:endParaRPr sz="2400"/>
          </a:p>
          <a:p>
            <a:pPr indent="-381000" lvl="0" marL="457200" rtl="0" algn="l">
              <a:lnSpc>
                <a:spcPct val="150000"/>
              </a:lnSpc>
              <a:spcBef>
                <a:spcPts val="0"/>
              </a:spcBef>
              <a:spcAft>
                <a:spcPts val="0"/>
              </a:spcAft>
              <a:buSzPts val="2400"/>
              <a:buChar char="●"/>
            </a:pPr>
            <a:r>
              <a:rPr lang="en-US" sz="2400"/>
              <a:t>Common Mistakes</a:t>
            </a:r>
            <a:endParaRPr sz="2400"/>
          </a:p>
          <a:p>
            <a:pPr indent="-381000" lvl="0" marL="457200" rtl="0" algn="l">
              <a:lnSpc>
                <a:spcPct val="150000"/>
              </a:lnSpc>
              <a:spcBef>
                <a:spcPts val="0"/>
              </a:spcBef>
              <a:spcAft>
                <a:spcPts val="0"/>
              </a:spcAft>
              <a:buSzPts val="2400"/>
              <a:buChar char="●"/>
            </a:pPr>
            <a:r>
              <a:rPr lang="en-US" sz="2400"/>
              <a:t>Best Practices</a:t>
            </a:r>
            <a:endParaRPr sz="2400"/>
          </a:p>
          <a:p>
            <a:pPr indent="-381000" lvl="0" marL="457200" rtl="0" algn="l">
              <a:lnSpc>
                <a:spcPct val="150000"/>
              </a:lnSpc>
              <a:spcBef>
                <a:spcPts val="0"/>
              </a:spcBef>
              <a:spcAft>
                <a:spcPts val="0"/>
              </a:spcAft>
              <a:buSzPts val="2400"/>
              <a:buChar char="●"/>
            </a:pPr>
            <a:r>
              <a:rPr lang="en-US" sz="2400"/>
              <a:t>Demo</a:t>
            </a:r>
            <a:endParaRPr sz="2400"/>
          </a:p>
          <a:p>
            <a:pPr indent="-381000" lvl="0" marL="457200" rtl="0" algn="l">
              <a:lnSpc>
                <a:spcPct val="150000"/>
              </a:lnSpc>
              <a:spcBef>
                <a:spcPts val="0"/>
              </a:spcBef>
              <a:spcAft>
                <a:spcPts val="0"/>
              </a:spcAft>
              <a:buSzPts val="2400"/>
              <a:buChar char="●"/>
            </a:pPr>
            <a:r>
              <a:rPr lang="en-US" sz="2400"/>
              <a:t>Conclusion</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400"/>
              <a:buFont typeface="Calibri"/>
              <a:buNone/>
            </a:pPr>
            <a:r>
              <a:rPr lang="en-US" sz="3400"/>
              <a:t>Abstraction in Java – Interface Example</a:t>
            </a:r>
            <a:endParaRPr/>
          </a:p>
        </p:txBody>
      </p:sp>
      <p:sp>
        <p:nvSpPr>
          <p:cNvPr id="268" name="Google Shape;268;p42"/>
          <p:cNvSpPr/>
          <p:nvPr/>
        </p:nvSpPr>
        <p:spPr>
          <a:xfrm>
            <a:off x="583200" y="1744750"/>
            <a:ext cx="7977600" cy="462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rgbClr val="800000"/>
                </a:solidFill>
                <a:latin typeface="Calibri"/>
                <a:ea typeface="Calibri"/>
                <a:cs typeface="Calibri"/>
                <a:sym typeface="Calibri"/>
              </a:rPr>
              <a:t>interface</a:t>
            </a:r>
            <a:r>
              <a:rPr lang="en-US" sz="1800">
                <a:solidFill>
                  <a:schemeClr val="dk1"/>
                </a:solidFill>
                <a:latin typeface="Calibri"/>
                <a:ea typeface="Calibri"/>
                <a:cs typeface="Calibri"/>
                <a:sym typeface="Calibri"/>
              </a:rPr>
              <a:t> Drawable </a:t>
            </a:r>
            <a:r>
              <a:rPr lang="en-US" sz="1800">
                <a:solidFill>
                  <a:schemeClr val="folHlink"/>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800">
                <a:solidFill>
                  <a:schemeClr val="dk1"/>
                </a:solidFill>
                <a:latin typeface="Calibri"/>
                <a:ea typeface="Calibri"/>
                <a:cs typeface="Calibri"/>
                <a:sym typeface="Calibri"/>
              </a:rPr>
              <a:t>    </a:t>
            </a:r>
            <a:r>
              <a:rPr lang="en-US" sz="1800">
                <a:solidFill>
                  <a:srgbClr val="BB7977"/>
                </a:solidFill>
                <a:latin typeface="Calibri"/>
                <a:ea typeface="Calibri"/>
                <a:cs typeface="Calibri"/>
                <a:sym typeface="Calibri"/>
              </a:rPr>
              <a:t>void</a:t>
            </a:r>
            <a:r>
              <a:rPr lang="en-US" sz="1800">
                <a:solidFill>
                  <a:schemeClr val="dk1"/>
                </a:solidFill>
                <a:latin typeface="Calibri"/>
                <a:ea typeface="Calibri"/>
                <a:cs typeface="Calibri"/>
                <a:sym typeface="Calibri"/>
              </a:rPr>
              <a:t> draw</a:t>
            </a:r>
            <a:r>
              <a:rPr lang="en-US" sz="1800">
                <a:solidFill>
                  <a:srgbClr val="808030"/>
                </a:solidFill>
                <a:latin typeface="Calibri"/>
                <a:ea typeface="Calibri"/>
                <a:cs typeface="Calibri"/>
                <a:sym typeface="Calibri"/>
              </a:rPr>
              <a:t>()</a:t>
            </a:r>
            <a:r>
              <a:rPr lang="en-US" sz="1800">
                <a:solidFill>
                  <a:schemeClr val="folHlink"/>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696969"/>
                </a:solidFill>
                <a:latin typeface="Calibri"/>
                <a:ea typeface="Calibri"/>
                <a:cs typeface="Calibri"/>
                <a:sym typeface="Calibri"/>
              </a:rPr>
              <a:t>// Abstract method</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800">
                <a:solidFill>
                  <a:schemeClr val="folHlink"/>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US" sz="1800">
                <a:solidFill>
                  <a:srgbClr val="800000"/>
                </a:solidFill>
                <a:latin typeface="Calibri"/>
                <a:ea typeface="Calibri"/>
                <a:cs typeface="Calibri"/>
                <a:sym typeface="Calibri"/>
              </a:rPr>
              <a:t>class</a:t>
            </a:r>
            <a:r>
              <a:rPr lang="en-US" sz="1800">
                <a:solidFill>
                  <a:schemeClr val="dk1"/>
                </a:solidFill>
                <a:latin typeface="Calibri"/>
                <a:ea typeface="Calibri"/>
                <a:cs typeface="Calibri"/>
                <a:sym typeface="Calibri"/>
              </a:rPr>
              <a:t> Circle </a:t>
            </a:r>
            <a:r>
              <a:rPr b="1" lang="en-US" sz="1800">
                <a:solidFill>
                  <a:srgbClr val="800000"/>
                </a:solidFill>
                <a:latin typeface="Calibri"/>
                <a:ea typeface="Calibri"/>
                <a:cs typeface="Calibri"/>
                <a:sym typeface="Calibri"/>
              </a:rPr>
              <a:t>implements</a:t>
            </a:r>
            <a:r>
              <a:rPr lang="en-US" sz="1800">
                <a:solidFill>
                  <a:schemeClr val="dk1"/>
                </a:solidFill>
                <a:latin typeface="Calibri"/>
                <a:ea typeface="Calibri"/>
                <a:cs typeface="Calibri"/>
                <a:sym typeface="Calibri"/>
              </a:rPr>
              <a:t> Drawable </a:t>
            </a:r>
            <a:r>
              <a:rPr lang="en-US" sz="1800">
                <a:solidFill>
                  <a:schemeClr val="folHlink"/>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800">
                <a:solidFill>
                  <a:schemeClr val="dk1"/>
                </a:solidFill>
                <a:latin typeface="Calibri"/>
                <a:ea typeface="Calibri"/>
                <a:cs typeface="Calibri"/>
                <a:sym typeface="Calibri"/>
              </a:rPr>
              <a:t>    </a:t>
            </a:r>
            <a:r>
              <a:rPr b="1" lang="en-US" sz="1800">
                <a:solidFill>
                  <a:srgbClr val="800000"/>
                </a:solidFill>
                <a:latin typeface="Calibri"/>
                <a:ea typeface="Calibri"/>
                <a:cs typeface="Calibri"/>
                <a:sym typeface="Calibri"/>
              </a:rPr>
              <a:t>public</a:t>
            </a:r>
            <a:r>
              <a:rPr lang="en-US" sz="1800">
                <a:solidFill>
                  <a:schemeClr val="dk1"/>
                </a:solidFill>
                <a:latin typeface="Calibri"/>
                <a:ea typeface="Calibri"/>
                <a:cs typeface="Calibri"/>
                <a:sym typeface="Calibri"/>
              </a:rPr>
              <a:t> </a:t>
            </a:r>
            <a:r>
              <a:rPr lang="en-US" sz="1800">
                <a:solidFill>
                  <a:srgbClr val="BB7977"/>
                </a:solidFill>
                <a:latin typeface="Calibri"/>
                <a:ea typeface="Calibri"/>
                <a:cs typeface="Calibri"/>
                <a:sym typeface="Calibri"/>
              </a:rPr>
              <a:t>void</a:t>
            </a:r>
            <a:r>
              <a:rPr lang="en-US" sz="1800">
                <a:solidFill>
                  <a:schemeClr val="dk1"/>
                </a:solidFill>
                <a:latin typeface="Calibri"/>
                <a:ea typeface="Calibri"/>
                <a:cs typeface="Calibri"/>
                <a:sym typeface="Calibri"/>
              </a:rPr>
              <a:t> draw</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chemeClr val="folHlink"/>
                </a:solidFill>
                <a:latin typeface="Calibri"/>
                <a:ea typeface="Calibri"/>
                <a:cs typeface="Calibri"/>
                <a:sym typeface="Calibri"/>
              </a:rPr>
              <a:t>{</a:t>
            </a:r>
            <a:r>
              <a:rPr lang="en-US" sz="1800">
                <a:solidFill>
                  <a:schemeClr val="dk1"/>
                </a:solidFill>
                <a:latin typeface="Calibri"/>
                <a:ea typeface="Calibri"/>
                <a:cs typeface="Calibri"/>
                <a:sym typeface="Calibri"/>
              </a:rPr>
              <a:t> </a:t>
            </a:r>
            <a:r>
              <a:rPr b="1" lang="en-US" sz="1800">
                <a:solidFill>
                  <a:srgbClr val="BB7977"/>
                </a:solidFill>
                <a:latin typeface="Calibri"/>
                <a:ea typeface="Calibri"/>
                <a:cs typeface="Calibri"/>
                <a:sym typeface="Calibri"/>
              </a:rPr>
              <a:t>System</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out</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println</a:t>
            </a:r>
            <a:r>
              <a:rPr lang="en-US" sz="1800">
                <a:solidFill>
                  <a:srgbClr val="808030"/>
                </a:solidFill>
                <a:latin typeface="Calibri"/>
                <a:ea typeface="Calibri"/>
                <a:cs typeface="Calibri"/>
                <a:sym typeface="Calibri"/>
              </a:rPr>
              <a:t>(</a:t>
            </a:r>
            <a:r>
              <a:rPr lang="en-US" sz="1800">
                <a:solidFill>
                  <a:srgbClr val="0000E6"/>
                </a:solidFill>
                <a:latin typeface="Calibri"/>
                <a:ea typeface="Calibri"/>
                <a:cs typeface="Calibri"/>
                <a:sym typeface="Calibri"/>
              </a:rPr>
              <a:t>"Drawing a circle"</a:t>
            </a:r>
            <a:r>
              <a:rPr lang="en-US" sz="1800">
                <a:solidFill>
                  <a:srgbClr val="808030"/>
                </a:solidFill>
                <a:latin typeface="Calibri"/>
                <a:ea typeface="Calibri"/>
                <a:cs typeface="Calibri"/>
                <a:sym typeface="Calibri"/>
              </a:rPr>
              <a:t>)</a:t>
            </a:r>
            <a:r>
              <a:rPr lang="en-US" sz="1800">
                <a:solidFill>
                  <a:schemeClr val="folHlink"/>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chemeClr val="folHlink"/>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800">
                <a:solidFill>
                  <a:schemeClr val="folHlink"/>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US" sz="1800">
                <a:solidFill>
                  <a:srgbClr val="800000"/>
                </a:solidFill>
                <a:latin typeface="Calibri"/>
                <a:ea typeface="Calibri"/>
                <a:cs typeface="Calibri"/>
                <a:sym typeface="Calibri"/>
              </a:rPr>
              <a:t>public</a:t>
            </a:r>
            <a:r>
              <a:rPr lang="en-US" sz="1800">
                <a:solidFill>
                  <a:schemeClr val="dk1"/>
                </a:solidFill>
                <a:latin typeface="Calibri"/>
                <a:ea typeface="Calibri"/>
                <a:cs typeface="Calibri"/>
                <a:sym typeface="Calibri"/>
              </a:rPr>
              <a:t> </a:t>
            </a:r>
            <a:r>
              <a:rPr b="1" lang="en-US" sz="1800">
                <a:solidFill>
                  <a:srgbClr val="800000"/>
                </a:solidFill>
                <a:latin typeface="Calibri"/>
                <a:ea typeface="Calibri"/>
                <a:cs typeface="Calibri"/>
                <a:sym typeface="Calibri"/>
              </a:rPr>
              <a:t>class</a:t>
            </a:r>
            <a:r>
              <a:rPr lang="en-US" sz="1800">
                <a:solidFill>
                  <a:schemeClr val="dk1"/>
                </a:solidFill>
                <a:latin typeface="Calibri"/>
                <a:ea typeface="Calibri"/>
                <a:cs typeface="Calibri"/>
                <a:sym typeface="Calibri"/>
              </a:rPr>
              <a:t> Main </a:t>
            </a:r>
            <a:r>
              <a:rPr lang="en-US" sz="1800">
                <a:solidFill>
                  <a:schemeClr val="folHlink"/>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800">
                <a:solidFill>
                  <a:schemeClr val="dk1"/>
                </a:solidFill>
                <a:latin typeface="Calibri"/>
                <a:ea typeface="Calibri"/>
                <a:cs typeface="Calibri"/>
                <a:sym typeface="Calibri"/>
              </a:rPr>
              <a:t>    </a:t>
            </a:r>
            <a:r>
              <a:rPr b="1" lang="en-US" sz="1800">
                <a:solidFill>
                  <a:srgbClr val="800000"/>
                </a:solidFill>
                <a:latin typeface="Calibri"/>
                <a:ea typeface="Calibri"/>
                <a:cs typeface="Calibri"/>
                <a:sym typeface="Calibri"/>
              </a:rPr>
              <a:t>public</a:t>
            </a:r>
            <a:r>
              <a:rPr lang="en-US" sz="1800">
                <a:solidFill>
                  <a:schemeClr val="dk1"/>
                </a:solidFill>
                <a:latin typeface="Calibri"/>
                <a:ea typeface="Calibri"/>
                <a:cs typeface="Calibri"/>
                <a:sym typeface="Calibri"/>
              </a:rPr>
              <a:t> </a:t>
            </a:r>
            <a:r>
              <a:rPr b="1" lang="en-US" sz="1800">
                <a:solidFill>
                  <a:srgbClr val="800000"/>
                </a:solidFill>
                <a:latin typeface="Calibri"/>
                <a:ea typeface="Calibri"/>
                <a:cs typeface="Calibri"/>
                <a:sym typeface="Calibri"/>
              </a:rPr>
              <a:t>static</a:t>
            </a:r>
            <a:r>
              <a:rPr lang="en-US" sz="1800">
                <a:solidFill>
                  <a:schemeClr val="dk1"/>
                </a:solidFill>
                <a:latin typeface="Calibri"/>
                <a:ea typeface="Calibri"/>
                <a:cs typeface="Calibri"/>
                <a:sym typeface="Calibri"/>
              </a:rPr>
              <a:t> </a:t>
            </a:r>
            <a:r>
              <a:rPr lang="en-US" sz="1800">
                <a:solidFill>
                  <a:srgbClr val="BB7977"/>
                </a:solidFill>
                <a:latin typeface="Calibri"/>
                <a:ea typeface="Calibri"/>
                <a:cs typeface="Calibri"/>
                <a:sym typeface="Calibri"/>
              </a:rPr>
              <a:t>void</a:t>
            </a:r>
            <a:r>
              <a:rPr lang="en-US" sz="1800">
                <a:solidFill>
                  <a:schemeClr val="dk1"/>
                </a:solidFill>
                <a:latin typeface="Calibri"/>
                <a:ea typeface="Calibri"/>
                <a:cs typeface="Calibri"/>
                <a:sym typeface="Calibri"/>
              </a:rPr>
              <a:t> main</a:t>
            </a:r>
            <a:r>
              <a:rPr lang="en-US" sz="1800">
                <a:solidFill>
                  <a:srgbClr val="808030"/>
                </a:solidFill>
                <a:latin typeface="Calibri"/>
                <a:ea typeface="Calibri"/>
                <a:cs typeface="Calibri"/>
                <a:sym typeface="Calibri"/>
              </a:rPr>
              <a:t>(</a:t>
            </a:r>
            <a:r>
              <a:rPr b="1" lang="en-US" sz="1800">
                <a:solidFill>
                  <a:srgbClr val="BB7977"/>
                </a:solidFill>
                <a:latin typeface="Calibri"/>
                <a:ea typeface="Calibri"/>
                <a:cs typeface="Calibri"/>
                <a:sym typeface="Calibri"/>
              </a:rPr>
              <a:t>String</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 args</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chemeClr val="folHlink"/>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800">
                <a:solidFill>
                  <a:schemeClr val="dk1"/>
                </a:solidFill>
                <a:latin typeface="Calibri"/>
                <a:ea typeface="Calibri"/>
                <a:cs typeface="Calibri"/>
                <a:sym typeface="Calibri"/>
              </a:rPr>
              <a:t>        Drawable myCircle </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 </a:t>
            </a:r>
            <a:r>
              <a:rPr b="1" lang="en-US" sz="1800">
                <a:solidFill>
                  <a:srgbClr val="800000"/>
                </a:solidFill>
                <a:latin typeface="Calibri"/>
                <a:ea typeface="Calibri"/>
                <a:cs typeface="Calibri"/>
                <a:sym typeface="Calibri"/>
              </a:rPr>
              <a:t>new</a:t>
            </a:r>
            <a:r>
              <a:rPr lang="en-US" sz="1800">
                <a:solidFill>
                  <a:schemeClr val="dk1"/>
                </a:solidFill>
                <a:latin typeface="Calibri"/>
                <a:ea typeface="Calibri"/>
                <a:cs typeface="Calibri"/>
                <a:sym typeface="Calibri"/>
              </a:rPr>
              <a:t> Circle</a:t>
            </a:r>
            <a:r>
              <a:rPr lang="en-US" sz="1800">
                <a:solidFill>
                  <a:srgbClr val="808030"/>
                </a:solidFill>
                <a:latin typeface="Calibri"/>
                <a:ea typeface="Calibri"/>
                <a:cs typeface="Calibri"/>
                <a:sym typeface="Calibri"/>
              </a:rPr>
              <a:t>()</a:t>
            </a:r>
            <a:r>
              <a:rPr lang="en-US" sz="1800">
                <a:solidFill>
                  <a:schemeClr val="folHlink"/>
                </a:solidFill>
                <a:latin typeface="Calibri"/>
                <a:ea typeface="Calibri"/>
                <a:cs typeface="Calibri"/>
                <a:sym typeface="Calibri"/>
              </a:rPr>
              <a:t>;</a:t>
            </a: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800">
                <a:solidFill>
                  <a:schemeClr val="dk1"/>
                </a:solidFill>
                <a:latin typeface="Calibri"/>
                <a:ea typeface="Calibri"/>
                <a:cs typeface="Calibri"/>
                <a:sym typeface="Calibri"/>
              </a:rPr>
              <a:t>        myCircle</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draw</a:t>
            </a:r>
            <a:r>
              <a:rPr lang="en-US" sz="1800">
                <a:solidFill>
                  <a:srgbClr val="808030"/>
                </a:solidFill>
                <a:latin typeface="Calibri"/>
                <a:ea typeface="Calibri"/>
                <a:cs typeface="Calibri"/>
                <a:sym typeface="Calibri"/>
              </a:rPr>
              <a:t>()</a:t>
            </a:r>
            <a:r>
              <a:rPr lang="en-US" sz="1800">
                <a:solidFill>
                  <a:schemeClr val="folHlink"/>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696969"/>
                </a:solidFill>
                <a:latin typeface="Calibri"/>
                <a:ea typeface="Calibri"/>
                <a:cs typeface="Calibri"/>
                <a:sym typeface="Calibri"/>
              </a:rPr>
              <a:t>// Outputs: Drawing a circle</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800">
                <a:solidFill>
                  <a:schemeClr val="dk1"/>
                </a:solidFill>
                <a:latin typeface="Calibri"/>
                <a:ea typeface="Calibri"/>
                <a:cs typeface="Calibri"/>
                <a:sym typeface="Calibri"/>
              </a:rPr>
              <a:t>    </a:t>
            </a:r>
            <a:r>
              <a:rPr lang="en-US" sz="1800">
                <a:solidFill>
                  <a:schemeClr val="folHlink"/>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800">
                <a:solidFill>
                  <a:schemeClr val="folHlink"/>
                </a:solidFill>
                <a:latin typeface="Calibri"/>
                <a:ea typeface="Calibri"/>
                <a:cs typeface="Calibri"/>
                <a:sym typeface="Calibri"/>
              </a:rPr>
              <a:t>}</a:t>
            </a:r>
            <a:endParaRPr b="1" sz="1800">
              <a:solidFill>
                <a:srgbClr val="800000"/>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400"/>
              <a:buFont typeface="Calibri"/>
              <a:buNone/>
            </a:pPr>
            <a:r>
              <a:rPr lang="en-US" sz="3400"/>
              <a:t>Abstraction – Why It Matters</a:t>
            </a:r>
            <a:endParaRPr/>
          </a:p>
        </p:txBody>
      </p:sp>
      <p:sp>
        <p:nvSpPr>
          <p:cNvPr id="274" name="Google Shape;274;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480"/>
              </a:spcBef>
              <a:spcAft>
                <a:spcPts val="0"/>
              </a:spcAft>
              <a:buSzPts val="2400"/>
              <a:buChar char="●"/>
            </a:pPr>
            <a:r>
              <a:rPr lang="en-US" sz="2400"/>
              <a:t>Simplifies Code</a:t>
            </a:r>
            <a:endParaRPr sz="2400"/>
          </a:p>
          <a:p>
            <a:pPr indent="-381000" lvl="0" marL="457200" rtl="0" algn="l">
              <a:lnSpc>
                <a:spcPct val="150000"/>
              </a:lnSpc>
              <a:spcBef>
                <a:spcPts val="0"/>
              </a:spcBef>
              <a:spcAft>
                <a:spcPts val="0"/>
              </a:spcAft>
              <a:buSzPts val="2400"/>
              <a:buChar char="●"/>
            </a:pPr>
            <a:r>
              <a:rPr lang="en-US" sz="2400"/>
              <a:t>Enhances Flexibility</a:t>
            </a:r>
            <a:endParaRPr sz="2400"/>
          </a:p>
          <a:p>
            <a:pPr indent="-381000" lvl="0" marL="457200" rtl="0" algn="l">
              <a:lnSpc>
                <a:spcPct val="150000"/>
              </a:lnSpc>
              <a:spcBef>
                <a:spcPts val="0"/>
              </a:spcBef>
              <a:spcAft>
                <a:spcPts val="0"/>
              </a:spcAft>
              <a:buSzPts val="2400"/>
              <a:buChar char="●"/>
            </a:pPr>
            <a:r>
              <a:rPr lang="en-US" sz="2400"/>
              <a:t>Promotes Code Reusability</a:t>
            </a:r>
            <a:endParaRPr sz="2400"/>
          </a:p>
          <a:p>
            <a:pPr indent="-381000" lvl="0" marL="457200" rtl="0" algn="l">
              <a:lnSpc>
                <a:spcPct val="150000"/>
              </a:lnSpc>
              <a:spcBef>
                <a:spcPts val="0"/>
              </a:spcBef>
              <a:spcAft>
                <a:spcPts val="0"/>
              </a:spcAft>
              <a:buSzPts val="2400"/>
              <a:buChar char="●"/>
            </a:pPr>
            <a:r>
              <a:rPr lang="en-US" sz="2400"/>
              <a:t>Improves Maintainability</a:t>
            </a:r>
            <a:endParaRPr sz="2400"/>
          </a:p>
          <a:p>
            <a:pPr indent="-381000" lvl="0" marL="457200" rtl="0" algn="l">
              <a:lnSpc>
                <a:spcPct val="150000"/>
              </a:lnSpc>
              <a:spcBef>
                <a:spcPts val="0"/>
              </a:spcBef>
              <a:spcAft>
                <a:spcPts val="0"/>
              </a:spcAft>
              <a:buSzPts val="2400"/>
              <a:buChar char="●"/>
            </a:pPr>
            <a:r>
              <a:rPr lang="en-US" sz="2400"/>
              <a:t>Encourages Encapsulation</a:t>
            </a:r>
            <a:endParaRPr sz="2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400"/>
              <a:buFont typeface="Calibri"/>
              <a:buNone/>
            </a:pPr>
            <a:r>
              <a:rPr lang="en-US" sz="3400"/>
              <a:t>Without Abstraction</a:t>
            </a:r>
            <a:endParaRPr/>
          </a:p>
        </p:txBody>
      </p:sp>
      <p:pic>
        <p:nvPicPr>
          <p:cNvPr id="280" name="Google Shape;280;p44"/>
          <p:cNvPicPr preferRelativeResize="0"/>
          <p:nvPr/>
        </p:nvPicPr>
        <p:blipFill>
          <a:blip r:embed="rId3">
            <a:alphaModFix/>
          </a:blip>
          <a:stretch>
            <a:fillRect/>
          </a:stretch>
        </p:blipFill>
        <p:spPr>
          <a:xfrm>
            <a:off x="66675" y="2067900"/>
            <a:ext cx="9010650" cy="20764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400"/>
              <a:buFont typeface="Calibri"/>
              <a:buNone/>
            </a:pPr>
            <a:r>
              <a:rPr lang="en-US" sz="3400"/>
              <a:t>With Abstraction</a:t>
            </a:r>
            <a:endParaRPr/>
          </a:p>
        </p:txBody>
      </p:sp>
      <p:pic>
        <p:nvPicPr>
          <p:cNvPr id="286" name="Google Shape;286;p45"/>
          <p:cNvPicPr preferRelativeResize="0"/>
          <p:nvPr/>
        </p:nvPicPr>
        <p:blipFill>
          <a:blip r:embed="rId3">
            <a:alphaModFix/>
          </a:blip>
          <a:stretch>
            <a:fillRect/>
          </a:stretch>
        </p:blipFill>
        <p:spPr>
          <a:xfrm>
            <a:off x="152400" y="2005913"/>
            <a:ext cx="8839201" cy="258142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400"/>
              <a:buFont typeface="Calibri"/>
              <a:buNone/>
            </a:pPr>
            <a:r>
              <a:rPr lang="en-US" sz="3400"/>
              <a:t>OOP – Common Mistakes</a:t>
            </a:r>
            <a:endParaRPr/>
          </a:p>
        </p:txBody>
      </p:sp>
      <p:sp>
        <p:nvSpPr>
          <p:cNvPr id="292" name="Google Shape;292;p4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0"/>
              </a:spcBef>
              <a:spcAft>
                <a:spcPts val="0"/>
              </a:spcAft>
              <a:buSzPts val="2400"/>
              <a:buFont typeface="Calibri"/>
              <a:buChar char="●"/>
            </a:pPr>
            <a:r>
              <a:rPr lang="en-US" sz="2400"/>
              <a:t>Overusing Inheritance</a:t>
            </a:r>
            <a:endParaRPr sz="2400"/>
          </a:p>
          <a:p>
            <a:pPr indent="-381000" lvl="0" marL="457200" rtl="0" algn="l">
              <a:lnSpc>
                <a:spcPct val="150000"/>
              </a:lnSpc>
              <a:spcBef>
                <a:spcPts val="0"/>
              </a:spcBef>
              <a:spcAft>
                <a:spcPts val="0"/>
              </a:spcAft>
              <a:buSzPts val="2400"/>
              <a:buFont typeface="Calibri"/>
              <a:buChar char="●"/>
            </a:pPr>
            <a:r>
              <a:rPr lang="en-US" sz="2400"/>
              <a:t>Poor Encapsulation</a:t>
            </a:r>
            <a:endParaRPr sz="2400"/>
          </a:p>
          <a:p>
            <a:pPr indent="-381000" lvl="0" marL="457200" rtl="0" algn="l">
              <a:lnSpc>
                <a:spcPct val="150000"/>
              </a:lnSpc>
              <a:spcBef>
                <a:spcPts val="0"/>
              </a:spcBef>
              <a:spcAft>
                <a:spcPts val="0"/>
              </a:spcAft>
              <a:buSzPts val="2400"/>
              <a:buFont typeface="Calibri"/>
              <a:buChar char="●"/>
            </a:pPr>
            <a:r>
              <a:rPr lang="en-US" sz="2400"/>
              <a:t>Creating Large, Monolithic Classes</a:t>
            </a:r>
            <a:endParaRPr sz="2400"/>
          </a:p>
          <a:p>
            <a:pPr indent="-381000" lvl="0" marL="457200" rtl="0" algn="l">
              <a:lnSpc>
                <a:spcPct val="150000"/>
              </a:lnSpc>
              <a:spcBef>
                <a:spcPts val="0"/>
              </a:spcBef>
              <a:spcAft>
                <a:spcPts val="0"/>
              </a:spcAft>
              <a:buSzPts val="2400"/>
              <a:buChar char="●"/>
            </a:pPr>
            <a:r>
              <a:rPr lang="en-US" sz="2400"/>
              <a:t>Tight Coupling Between Classes</a:t>
            </a:r>
            <a:endParaRPr sz="2400"/>
          </a:p>
          <a:p>
            <a:pPr indent="-381000" lvl="0" marL="457200" rtl="0" algn="l">
              <a:lnSpc>
                <a:spcPct val="150000"/>
              </a:lnSpc>
              <a:spcBef>
                <a:spcPts val="0"/>
              </a:spcBef>
              <a:spcAft>
                <a:spcPts val="0"/>
              </a:spcAft>
              <a:buSzPts val="2400"/>
              <a:buChar char="●"/>
            </a:pPr>
            <a:r>
              <a:rPr lang="en-US" sz="2400"/>
              <a:t>Not Using Polymorphism Effectively</a:t>
            </a:r>
            <a:endParaRPr sz="2400"/>
          </a:p>
          <a:p>
            <a:pPr indent="0" lvl="0" marL="0" rtl="0" algn="l">
              <a:lnSpc>
                <a:spcPct val="150000"/>
              </a:lnSpc>
              <a:spcBef>
                <a:spcPts val="0"/>
              </a:spcBef>
              <a:spcAft>
                <a:spcPts val="0"/>
              </a:spcAft>
              <a:buNone/>
            </a:pPr>
            <a:r>
              <a:t/>
            </a:r>
            <a:endParaRPr sz="2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400"/>
              <a:buFont typeface="Calibri"/>
              <a:buNone/>
            </a:pPr>
            <a:r>
              <a:rPr lang="en-US" sz="3400"/>
              <a:t>OOP - Best Practices</a:t>
            </a:r>
            <a:endParaRPr/>
          </a:p>
        </p:txBody>
      </p:sp>
      <p:sp>
        <p:nvSpPr>
          <p:cNvPr id="298" name="Google Shape;298;p47"/>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381000" lvl="0" marL="457200" rtl="0" algn="l">
              <a:lnSpc>
                <a:spcPct val="150000"/>
              </a:lnSpc>
              <a:spcBef>
                <a:spcPts val="360"/>
              </a:spcBef>
              <a:spcAft>
                <a:spcPts val="0"/>
              </a:spcAft>
              <a:buSzPts val="2400"/>
              <a:buFont typeface="Calibri"/>
              <a:buChar char="●"/>
            </a:pPr>
            <a:r>
              <a:rPr lang="en-US" sz="2400"/>
              <a:t>Favor composition over inheritance</a:t>
            </a:r>
            <a:endParaRPr sz="2400"/>
          </a:p>
          <a:p>
            <a:pPr indent="-381000" lvl="0" marL="457200" rtl="0" algn="l">
              <a:lnSpc>
                <a:spcPct val="150000"/>
              </a:lnSpc>
              <a:spcBef>
                <a:spcPts val="0"/>
              </a:spcBef>
              <a:spcAft>
                <a:spcPts val="0"/>
              </a:spcAft>
              <a:buSzPts val="2400"/>
              <a:buFont typeface="Calibri"/>
              <a:buChar char="●"/>
            </a:pPr>
            <a:r>
              <a:rPr lang="en-US" sz="2400"/>
              <a:t>Use Interfaces and Dependency Injection</a:t>
            </a:r>
            <a:endParaRPr sz="2400"/>
          </a:p>
          <a:p>
            <a:pPr indent="-381000" lvl="0" marL="457200" rtl="0" algn="l">
              <a:lnSpc>
                <a:spcPct val="150000"/>
              </a:lnSpc>
              <a:spcBef>
                <a:spcPts val="0"/>
              </a:spcBef>
              <a:spcAft>
                <a:spcPts val="0"/>
              </a:spcAft>
              <a:buSzPts val="2400"/>
              <a:buFont typeface="Calibri"/>
              <a:buChar char="●"/>
            </a:pPr>
            <a:r>
              <a:rPr lang="en-US" sz="2400"/>
              <a:t>Encapsulation all fields</a:t>
            </a:r>
            <a:endParaRPr sz="2400"/>
          </a:p>
          <a:p>
            <a:pPr indent="-381000" lvl="0" marL="457200" rtl="0" algn="l">
              <a:lnSpc>
                <a:spcPct val="150000"/>
              </a:lnSpc>
              <a:spcBef>
                <a:spcPts val="0"/>
              </a:spcBef>
              <a:spcAft>
                <a:spcPts val="0"/>
              </a:spcAft>
              <a:buSzPts val="2400"/>
              <a:buFont typeface="Calibri"/>
              <a:buChar char="●"/>
            </a:pPr>
            <a:r>
              <a:rPr lang="en-US" sz="2400" u="sng">
                <a:solidFill>
                  <a:schemeClr val="hlink"/>
                </a:solidFill>
                <a:hlinkClick r:id="rId3"/>
              </a:rPr>
              <a:t>SOLID principles</a:t>
            </a:r>
            <a:endParaRPr sz="2400"/>
          </a:p>
          <a:p>
            <a:pPr indent="-381000" lvl="0" marL="457200" rtl="0" algn="l">
              <a:lnSpc>
                <a:spcPct val="150000"/>
              </a:lnSpc>
              <a:spcBef>
                <a:spcPts val="0"/>
              </a:spcBef>
              <a:spcAft>
                <a:spcPts val="0"/>
              </a:spcAft>
              <a:buSzPts val="2400"/>
              <a:buFont typeface="Calibri"/>
              <a:buChar char="●"/>
            </a:pPr>
            <a:r>
              <a:rPr lang="en-US" sz="2400" u="sng">
                <a:solidFill>
                  <a:schemeClr val="hlink"/>
                </a:solidFill>
                <a:hlinkClick r:id="rId4"/>
              </a:rPr>
              <a:t>Design Patterns</a:t>
            </a:r>
            <a:endParaRPr sz="2400"/>
          </a:p>
          <a:p>
            <a:pPr indent="0" lvl="0" marL="914400" rtl="0" algn="l">
              <a:lnSpc>
                <a:spcPct val="150000"/>
              </a:lnSpc>
              <a:spcBef>
                <a:spcPts val="360"/>
              </a:spcBef>
              <a:spcAft>
                <a:spcPts val="0"/>
              </a:spcAft>
              <a:buNone/>
            </a:pPr>
            <a:r>
              <a:t/>
            </a:r>
            <a:endParaRPr sz="2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400"/>
              <a:buFont typeface="Calibri"/>
              <a:buNone/>
            </a:pPr>
            <a:r>
              <a:rPr lang="en-US" sz="3400"/>
              <a:t>OOP - SOLID</a:t>
            </a:r>
            <a:endParaRPr/>
          </a:p>
        </p:txBody>
      </p:sp>
      <p:sp>
        <p:nvSpPr>
          <p:cNvPr id="304" name="Google Shape;304;p48"/>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457200" rtl="0" algn="l">
              <a:lnSpc>
                <a:spcPct val="150000"/>
              </a:lnSpc>
              <a:spcBef>
                <a:spcPts val="360"/>
              </a:spcBef>
              <a:spcAft>
                <a:spcPts val="0"/>
              </a:spcAft>
              <a:buNone/>
            </a:pPr>
            <a:r>
              <a:t/>
            </a:r>
            <a:endParaRPr sz="2400"/>
          </a:p>
          <a:p>
            <a:pPr indent="0" lvl="0" marL="914400" rtl="0" algn="l">
              <a:lnSpc>
                <a:spcPct val="150000"/>
              </a:lnSpc>
              <a:spcBef>
                <a:spcPts val="360"/>
              </a:spcBef>
              <a:spcAft>
                <a:spcPts val="0"/>
              </a:spcAft>
              <a:buNone/>
            </a:pPr>
            <a:r>
              <a:t/>
            </a:r>
            <a:endParaRPr sz="2400"/>
          </a:p>
        </p:txBody>
      </p:sp>
      <p:pic>
        <p:nvPicPr>
          <p:cNvPr id="305" name="Google Shape;305;p48"/>
          <p:cNvPicPr preferRelativeResize="0"/>
          <p:nvPr/>
        </p:nvPicPr>
        <p:blipFill>
          <a:blip r:embed="rId3">
            <a:alphaModFix/>
          </a:blip>
          <a:stretch>
            <a:fillRect/>
          </a:stretch>
        </p:blipFill>
        <p:spPr>
          <a:xfrm>
            <a:off x="457202" y="1877980"/>
            <a:ext cx="8229599" cy="397054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400"/>
              <a:buFont typeface="Calibri"/>
              <a:buNone/>
            </a:pPr>
            <a:r>
              <a:rPr lang="en-US" sz="3400"/>
              <a:t>S - Single Responsibility Principle (SRP)</a:t>
            </a:r>
            <a:endParaRPr/>
          </a:p>
        </p:txBody>
      </p:sp>
      <p:sp>
        <p:nvSpPr>
          <p:cNvPr id="311" name="Google Shape;311;p49"/>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lnSpc>
                <a:spcPct val="150000"/>
              </a:lnSpc>
              <a:spcBef>
                <a:spcPts val="360"/>
              </a:spcBef>
              <a:spcAft>
                <a:spcPts val="0"/>
              </a:spcAft>
              <a:buNone/>
            </a:pPr>
            <a:r>
              <a:rPr lang="en-US" sz="2400"/>
              <a:t>A class should have only one reason to change, meaning it should have only one responsibility.</a:t>
            </a:r>
            <a:endParaRPr sz="2400"/>
          </a:p>
          <a:p>
            <a:pPr indent="0" lvl="0" marL="914400" rtl="0" algn="l">
              <a:lnSpc>
                <a:spcPct val="150000"/>
              </a:lnSpc>
              <a:spcBef>
                <a:spcPts val="360"/>
              </a:spcBef>
              <a:spcAft>
                <a:spcPts val="0"/>
              </a:spcAft>
              <a:buNone/>
            </a:pPr>
            <a:r>
              <a:t/>
            </a:r>
            <a:endParaRPr sz="2400"/>
          </a:p>
          <a:p>
            <a:pPr indent="0" lvl="0" marL="0" rtl="0" algn="l">
              <a:lnSpc>
                <a:spcPct val="150000"/>
              </a:lnSpc>
              <a:spcBef>
                <a:spcPts val="360"/>
              </a:spcBef>
              <a:spcAft>
                <a:spcPts val="0"/>
              </a:spcAft>
              <a:buNone/>
            </a:pPr>
            <a:r>
              <a:t/>
            </a:r>
            <a:endParaRPr sz="2400"/>
          </a:p>
          <a:p>
            <a:pPr indent="0" lvl="0" marL="914400" rtl="0" algn="l">
              <a:lnSpc>
                <a:spcPct val="150000"/>
              </a:lnSpc>
              <a:spcBef>
                <a:spcPts val="360"/>
              </a:spcBef>
              <a:spcAft>
                <a:spcPts val="0"/>
              </a:spcAft>
              <a:buNone/>
            </a:pPr>
            <a:r>
              <a:t/>
            </a:r>
            <a:endParaRPr sz="2400"/>
          </a:p>
        </p:txBody>
      </p:sp>
      <p:pic>
        <p:nvPicPr>
          <p:cNvPr id="312" name="Google Shape;312;p49"/>
          <p:cNvPicPr preferRelativeResize="0"/>
          <p:nvPr/>
        </p:nvPicPr>
        <p:blipFill>
          <a:blip r:embed="rId3">
            <a:alphaModFix/>
          </a:blip>
          <a:stretch>
            <a:fillRect/>
          </a:stretch>
        </p:blipFill>
        <p:spPr>
          <a:xfrm>
            <a:off x="1091313" y="2909150"/>
            <a:ext cx="6961375" cy="34754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400"/>
              <a:buFont typeface="Calibri"/>
              <a:buNone/>
            </a:pPr>
            <a:r>
              <a:rPr lang="en-US" sz="3400"/>
              <a:t>O - Open/Closed Principle (OCP)</a:t>
            </a:r>
            <a:endParaRPr/>
          </a:p>
        </p:txBody>
      </p:sp>
      <p:sp>
        <p:nvSpPr>
          <p:cNvPr id="318" name="Google Shape;318;p50"/>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lnSpc>
                <a:spcPct val="150000"/>
              </a:lnSpc>
              <a:spcBef>
                <a:spcPts val="360"/>
              </a:spcBef>
              <a:spcAft>
                <a:spcPts val="0"/>
              </a:spcAft>
              <a:buNone/>
            </a:pPr>
            <a:r>
              <a:rPr lang="en-US" sz="2400"/>
              <a:t>Software entities (like classes, modules, and functions) should be open for extension but closed for modification.</a:t>
            </a:r>
            <a:endParaRPr sz="2400"/>
          </a:p>
          <a:p>
            <a:pPr indent="0" lvl="0" marL="914400" rtl="0" algn="l">
              <a:lnSpc>
                <a:spcPct val="150000"/>
              </a:lnSpc>
              <a:spcBef>
                <a:spcPts val="360"/>
              </a:spcBef>
              <a:spcAft>
                <a:spcPts val="0"/>
              </a:spcAft>
              <a:buNone/>
            </a:pPr>
            <a:r>
              <a:t/>
            </a:r>
            <a:endParaRPr sz="2400"/>
          </a:p>
          <a:p>
            <a:pPr indent="0" lvl="0" marL="0" rtl="0" algn="l">
              <a:lnSpc>
                <a:spcPct val="150000"/>
              </a:lnSpc>
              <a:spcBef>
                <a:spcPts val="360"/>
              </a:spcBef>
              <a:spcAft>
                <a:spcPts val="0"/>
              </a:spcAft>
              <a:buNone/>
            </a:pPr>
            <a:r>
              <a:t/>
            </a:r>
            <a:endParaRPr sz="2400"/>
          </a:p>
          <a:p>
            <a:pPr indent="0" lvl="0" marL="914400" rtl="0" algn="l">
              <a:lnSpc>
                <a:spcPct val="150000"/>
              </a:lnSpc>
              <a:spcBef>
                <a:spcPts val="360"/>
              </a:spcBef>
              <a:spcAft>
                <a:spcPts val="0"/>
              </a:spcAft>
              <a:buNone/>
            </a:pPr>
            <a:r>
              <a:t/>
            </a:r>
            <a:endParaRPr sz="2400"/>
          </a:p>
        </p:txBody>
      </p:sp>
      <p:pic>
        <p:nvPicPr>
          <p:cNvPr id="319" name="Google Shape;319;p50"/>
          <p:cNvPicPr preferRelativeResize="0"/>
          <p:nvPr/>
        </p:nvPicPr>
        <p:blipFill>
          <a:blip r:embed="rId3">
            <a:alphaModFix/>
          </a:blip>
          <a:stretch>
            <a:fillRect/>
          </a:stretch>
        </p:blipFill>
        <p:spPr>
          <a:xfrm>
            <a:off x="265737" y="3060345"/>
            <a:ext cx="8612525" cy="265780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400"/>
              <a:buFont typeface="Calibri"/>
              <a:buNone/>
            </a:pPr>
            <a:r>
              <a:rPr lang="en-US" sz="3400"/>
              <a:t>L - Liskov Substitution Principle (LSP)</a:t>
            </a:r>
            <a:endParaRPr/>
          </a:p>
        </p:txBody>
      </p:sp>
      <p:sp>
        <p:nvSpPr>
          <p:cNvPr id="325" name="Google Shape;325;p51"/>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lnSpc>
                <a:spcPct val="150000"/>
              </a:lnSpc>
              <a:spcBef>
                <a:spcPts val="360"/>
              </a:spcBef>
              <a:spcAft>
                <a:spcPts val="0"/>
              </a:spcAft>
              <a:buNone/>
            </a:pPr>
            <a:r>
              <a:rPr lang="en-US" sz="2400"/>
              <a:t>Subtypes should be substitutable for their base types.</a:t>
            </a:r>
            <a:endParaRPr sz="2400"/>
          </a:p>
          <a:p>
            <a:pPr indent="0" lvl="0" marL="914400" rtl="0" algn="l">
              <a:lnSpc>
                <a:spcPct val="150000"/>
              </a:lnSpc>
              <a:spcBef>
                <a:spcPts val="360"/>
              </a:spcBef>
              <a:spcAft>
                <a:spcPts val="0"/>
              </a:spcAft>
              <a:buNone/>
            </a:pPr>
            <a:r>
              <a:t/>
            </a:r>
            <a:endParaRPr sz="2400"/>
          </a:p>
          <a:p>
            <a:pPr indent="0" lvl="0" marL="0" rtl="0" algn="l">
              <a:lnSpc>
                <a:spcPct val="150000"/>
              </a:lnSpc>
              <a:spcBef>
                <a:spcPts val="360"/>
              </a:spcBef>
              <a:spcAft>
                <a:spcPts val="0"/>
              </a:spcAft>
              <a:buNone/>
            </a:pPr>
            <a:r>
              <a:t/>
            </a:r>
            <a:endParaRPr sz="2400"/>
          </a:p>
          <a:p>
            <a:pPr indent="0" lvl="0" marL="914400" rtl="0" algn="l">
              <a:lnSpc>
                <a:spcPct val="150000"/>
              </a:lnSpc>
              <a:spcBef>
                <a:spcPts val="360"/>
              </a:spcBef>
              <a:spcAft>
                <a:spcPts val="0"/>
              </a:spcAft>
              <a:buNone/>
            </a:pPr>
            <a:r>
              <a:t/>
            </a:r>
            <a:endParaRPr sz="2400"/>
          </a:p>
        </p:txBody>
      </p:sp>
      <p:pic>
        <p:nvPicPr>
          <p:cNvPr id="326" name="Google Shape;326;p51"/>
          <p:cNvPicPr preferRelativeResize="0"/>
          <p:nvPr/>
        </p:nvPicPr>
        <p:blipFill>
          <a:blip r:embed="rId3">
            <a:alphaModFix/>
          </a:blip>
          <a:stretch>
            <a:fillRect/>
          </a:stretch>
        </p:blipFill>
        <p:spPr>
          <a:xfrm>
            <a:off x="653125" y="2849305"/>
            <a:ext cx="7837749" cy="301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400"/>
              <a:buFont typeface="Calibri"/>
              <a:buNone/>
            </a:pPr>
            <a:r>
              <a:rPr lang="en-US" sz="3400"/>
              <a:t>Object-Oriented Programming (OOP)</a:t>
            </a:r>
            <a:endParaRPr sz="3400"/>
          </a:p>
        </p:txBody>
      </p:sp>
      <p:sp>
        <p:nvSpPr>
          <p:cNvPr id="103" name="Google Shape;103;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dk1"/>
              </a:buClr>
              <a:buSzPts val="2400"/>
              <a:buChar char="●"/>
            </a:pPr>
            <a:r>
              <a:rPr lang="en-US" sz="2400"/>
              <a:t>What is OOP?</a:t>
            </a:r>
            <a:endParaRPr sz="2400"/>
          </a:p>
          <a:p>
            <a:pPr indent="-285750" lvl="1" marL="742950" rtl="0" algn="l">
              <a:lnSpc>
                <a:spcPct val="150000"/>
              </a:lnSpc>
              <a:spcBef>
                <a:spcPts val="480"/>
              </a:spcBef>
              <a:spcAft>
                <a:spcPts val="0"/>
              </a:spcAft>
              <a:buClr>
                <a:schemeClr val="dk1"/>
              </a:buClr>
              <a:buSzPts val="2400"/>
              <a:buChar char="○"/>
            </a:pPr>
            <a:r>
              <a:rPr lang="en-US" sz="2400"/>
              <a:t>Paradigm that models real-world entities.</a:t>
            </a:r>
            <a:endParaRPr sz="2400"/>
          </a:p>
          <a:p>
            <a:pPr indent="-285750" lvl="1" marL="742950" rtl="0" algn="l">
              <a:lnSpc>
                <a:spcPct val="150000"/>
              </a:lnSpc>
              <a:spcBef>
                <a:spcPts val="480"/>
              </a:spcBef>
              <a:spcAft>
                <a:spcPts val="0"/>
              </a:spcAft>
              <a:buClr>
                <a:schemeClr val="dk1"/>
              </a:buClr>
              <a:buSzPts val="2400"/>
              <a:buChar char="○"/>
            </a:pPr>
            <a:r>
              <a:rPr lang="en-US" sz="2400"/>
              <a:t>Emphasizes objects rather than procedures.</a:t>
            </a:r>
            <a:endParaRPr sz="2400"/>
          </a:p>
          <a:p>
            <a:pPr indent="-381000" lvl="0" marL="342900" rtl="0" algn="l">
              <a:lnSpc>
                <a:spcPct val="150000"/>
              </a:lnSpc>
              <a:spcBef>
                <a:spcPts val="480"/>
              </a:spcBef>
              <a:spcAft>
                <a:spcPts val="0"/>
              </a:spcAft>
              <a:buSzPts val="2400"/>
              <a:buChar char="●"/>
            </a:pPr>
            <a:r>
              <a:rPr lang="en-US" sz="2400"/>
              <a:t>Components in OOP</a:t>
            </a:r>
            <a:endParaRPr sz="2400"/>
          </a:p>
          <a:p>
            <a:pPr indent="-323850" lvl="1" marL="742950" rtl="0" algn="l">
              <a:lnSpc>
                <a:spcPct val="150000"/>
              </a:lnSpc>
              <a:spcBef>
                <a:spcPts val="480"/>
              </a:spcBef>
              <a:spcAft>
                <a:spcPts val="0"/>
              </a:spcAft>
              <a:buSzPts val="2400"/>
              <a:buChar char="○"/>
            </a:pPr>
            <a:r>
              <a:rPr lang="en-US" sz="2400"/>
              <a:t>Class</a:t>
            </a:r>
            <a:endParaRPr sz="2400"/>
          </a:p>
          <a:p>
            <a:pPr indent="-323850" lvl="1" marL="742950" rtl="0" algn="l">
              <a:lnSpc>
                <a:spcPct val="150000"/>
              </a:lnSpc>
              <a:spcBef>
                <a:spcPts val="480"/>
              </a:spcBef>
              <a:spcAft>
                <a:spcPts val="0"/>
              </a:spcAft>
              <a:buSzPts val="2400"/>
              <a:buChar char="○"/>
            </a:pPr>
            <a:r>
              <a:rPr lang="en-US" sz="2400"/>
              <a:t>Object</a:t>
            </a:r>
            <a:endParaRPr sz="2400"/>
          </a:p>
          <a:p>
            <a:pPr indent="-323850" lvl="1" marL="742950" rtl="0" algn="l">
              <a:lnSpc>
                <a:spcPct val="150000"/>
              </a:lnSpc>
              <a:spcBef>
                <a:spcPts val="480"/>
              </a:spcBef>
              <a:spcAft>
                <a:spcPts val="0"/>
              </a:spcAft>
              <a:buSzPts val="2400"/>
              <a:buChar char="○"/>
            </a:pPr>
            <a:r>
              <a:rPr lang="en-US" sz="2400"/>
              <a:t>Interface</a:t>
            </a:r>
            <a:endParaRPr sz="2400"/>
          </a:p>
        </p:txBody>
      </p:sp>
    </p:spTree>
  </p:cSld>
  <p:clrMapOvr>
    <a:masterClrMapping/>
  </p:clrMapOvr>
  <p:transition spd="med">
    <p:fade/>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400"/>
              <a:buFont typeface="Calibri"/>
              <a:buNone/>
            </a:pPr>
            <a:r>
              <a:rPr lang="en-US" sz="3400"/>
              <a:t>I - Interface Segregation Principle (ISP)</a:t>
            </a:r>
            <a:endParaRPr/>
          </a:p>
        </p:txBody>
      </p:sp>
      <p:sp>
        <p:nvSpPr>
          <p:cNvPr id="332" name="Google Shape;332;p52"/>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lnSpc>
                <a:spcPct val="150000"/>
              </a:lnSpc>
              <a:spcBef>
                <a:spcPts val="360"/>
              </a:spcBef>
              <a:spcAft>
                <a:spcPts val="0"/>
              </a:spcAft>
              <a:buNone/>
            </a:pPr>
            <a:r>
              <a:rPr lang="en-US" sz="2400"/>
              <a:t>A client should not be forced to depend on methods it does not use.</a:t>
            </a:r>
            <a:endParaRPr sz="2400"/>
          </a:p>
          <a:p>
            <a:pPr indent="0" lvl="0" marL="914400" rtl="0" algn="l">
              <a:lnSpc>
                <a:spcPct val="150000"/>
              </a:lnSpc>
              <a:spcBef>
                <a:spcPts val="360"/>
              </a:spcBef>
              <a:spcAft>
                <a:spcPts val="0"/>
              </a:spcAft>
              <a:buNone/>
            </a:pPr>
            <a:r>
              <a:t/>
            </a:r>
            <a:endParaRPr sz="2400"/>
          </a:p>
          <a:p>
            <a:pPr indent="0" lvl="0" marL="0" rtl="0" algn="l">
              <a:lnSpc>
                <a:spcPct val="150000"/>
              </a:lnSpc>
              <a:spcBef>
                <a:spcPts val="360"/>
              </a:spcBef>
              <a:spcAft>
                <a:spcPts val="0"/>
              </a:spcAft>
              <a:buNone/>
            </a:pPr>
            <a:r>
              <a:t/>
            </a:r>
            <a:endParaRPr sz="2400"/>
          </a:p>
          <a:p>
            <a:pPr indent="0" lvl="0" marL="914400" rtl="0" algn="l">
              <a:lnSpc>
                <a:spcPct val="150000"/>
              </a:lnSpc>
              <a:spcBef>
                <a:spcPts val="360"/>
              </a:spcBef>
              <a:spcAft>
                <a:spcPts val="0"/>
              </a:spcAft>
              <a:buNone/>
            </a:pPr>
            <a:r>
              <a:t/>
            </a:r>
            <a:endParaRPr sz="2400"/>
          </a:p>
        </p:txBody>
      </p:sp>
      <p:pic>
        <p:nvPicPr>
          <p:cNvPr id="333" name="Google Shape;333;p52"/>
          <p:cNvPicPr preferRelativeResize="0"/>
          <p:nvPr/>
        </p:nvPicPr>
        <p:blipFill>
          <a:blip r:embed="rId3">
            <a:alphaModFix/>
          </a:blip>
          <a:stretch>
            <a:fillRect/>
          </a:stretch>
        </p:blipFill>
        <p:spPr>
          <a:xfrm>
            <a:off x="322100" y="2715425"/>
            <a:ext cx="8499800" cy="27005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400"/>
              <a:buFont typeface="Calibri"/>
              <a:buNone/>
            </a:pPr>
            <a:r>
              <a:rPr lang="en-US" sz="3400"/>
              <a:t>D - Dependency Inversion Principle (DIP)</a:t>
            </a:r>
            <a:endParaRPr/>
          </a:p>
        </p:txBody>
      </p:sp>
      <p:sp>
        <p:nvSpPr>
          <p:cNvPr id="339" name="Google Shape;339;p53"/>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lnSpc>
                <a:spcPct val="150000"/>
              </a:lnSpc>
              <a:spcBef>
                <a:spcPts val="360"/>
              </a:spcBef>
              <a:spcAft>
                <a:spcPts val="0"/>
              </a:spcAft>
              <a:buNone/>
            </a:pPr>
            <a:r>
              <a:rPr lang="en-US" sz="2400"/>
              <a:t>High-level modules should depend on abstractions, not concrete implementations.</a:t>
            </a:r>
            <a:endParaRPr sz="2400"/>
          </a:p>
          <a:p>
            <a:pPr indent="0" lvl="0" marL="914400" rtl="0" algn="l">
              <a:lnSpc>
                <a:spcPct val="150000"/>
              </a:lnSpc>
              <a:spcBef>
                <a:spcPts val="360"/>
              </a:spcBef>
              <a:spcAft>
                <a:spcPts val="0"/>
              </a:spcAft>
              <a:buNone/>
            </a:pPr>
            <a:r>
              <a:t/>
            </a:r>
            <a:endParaRPr sz="2400"/>
          </a:p>
          <a:p>
            <a:pPr indent="0" lvl="0" marL="0" rtl="0" algn="l">
              <a:lnSpc>
                <a:spcPct val="150000"/>
              </a:lnSpc>
              <a:spcBef>
                <a:spcPts val="360"/>
              </a:spcBef>
              <a:spcAft>
                <a:spcPts val="0"/>
              </a:spcAft>
              <a:buNone/>
            </a:pPr>
            <a:r>
              <a:t/>
            </a:r>
            <a:endParaRPr sz="2400"/>
          </a:p>
          <a:p>
            <a:pPr indent="0" lvl="0" marL="914400" rtl="0" algn="l">
              <a:lnSpc>
                <a:spcPct val="150000"/>
              </a:lnSpc>
              <a:spcBef>
                <a:spcPts val="360"/>
              </a:spcBef>
              <a:spcAft>
                <a:spcPts val="0"/>
              </a:spcAft>
              <a:buNone/>
            </a:pPr>
            <a:r>
              <a:t/>
            </a:r>
            <a:endParaRPr sz="2400"/>
          </a:p>
        </p:txBody>
      </p:sp>
      <p:pic>
        <p:nvPicPr>
          <p:cNvPr id="340" name="Google Shape;340;p53"/>
          <p:cNvPicPr preferRelativeResize="0"/>
          <p:nvPr/>
        </p:nvPicPr>
        <p:blipFill>
          <a:blip r:embed="rId3">
            <a:alphaModFix/>
          </a:blip>
          <a:stretch>
            <a:fillRect/>
          </a:stretch>
        </p:blipFill>
        <p:spPr>
          <a:xfrm>
            <a:off x="1100938" y="2796176"/>
            <a:ext cx="6942125" cy="37404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en-US" sz="3400"/>
              <a:t>Benefits of Applying SOLID Principles</a:t>
            </a:r>
            <a:endParaRPr sz="3400"/>
          </a:p>
        </p:txBody>
      </p:sp>
      <p:sp>
        <p:nvSpPr>
          <p:cNvPr id="346" name="Google Shape;346;p54"/>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381000" lvl="0" marL="457200" rtl="0" algn="l">
              <a:lnSpc>
                <a:spcPct val="150000"/>
              </a:lnSpc>
              <a:spcBef>
                <a:spcPts val="360"/>
              </a:spcBef>
              <a:spcAft>
                <a:spcPts val="0"/>
              </a:spcAft>
              <a:buSzPts val="2400"/>
              <a:buChar char="●"/>
            </a:pPr>
            <a:r>
              <a:rPr lang="en-US" sz="2400"/>
              <a:t>Improved readability and maintainability</a:t>
            </a:r>
            <a:endParaRPr sz="2400"/>
          </a:p>
          <a:p>
            <a:pPr indent="-381000" lvl="0" marL="457200" rtl="0" algn="l">
              <a:lnSpc>
                <a:spcPct val="150000"/>
              </a:lnSpc>
              <a:spcBef>
                <a:spcPts val="0"/>
              </a:spcBef>
              <a:spcAft>
                <a:spcPts val="0"/>
              </a:spcAft>
              <a:buSzPts val="2400"/>
              <a:buChar char="●"/>
            </a:pPr>
            <a:r>
              <a:rPr lang="en-US" sz="2400"/>
              <a:t>Easier to test individual components</a:t>
            </a:r>
            <a:endParaRPr sz="2400"/>
          </a:p>
          <a:p>
            <a:pPr indent="-381000" lvl="0" marL="457200" rtl="0" algn="l">
              <a:lnSpc>
                <a:spcPct val="150000"/>
              </a:lnSpc>
              <a:spcBef>
                <a:spcPts val="0"/>
              </a:spcBef>
              <a:spcAft>
                <a:spcPts val="0"/>
              </a:spcAft>
              <a:buSzPts val="2400"/>
              <a:buChar char="●"/>
            </a:pPr>
            <a:r>
              <a:rPr lang="en-US" sz="2400"/>
              <a:t>Increased flexibility for future changes</a:t>
            </a:r>
            <a:endParaRPr sz="2400"/>
          </a:p>
          <a:p>
            <a:pPr indent="-381000" lvl="0" marL="457200" rtl="0" algn="l">
              <a:lnSpc>
                <a:spcPct val="150000"/>
              </a:lnSpc>
              <a:spcBef>
                <a:spcPts val="0"/>
              </a:spcBef>
              <a:spcAft>
                <a:spcPts val="0"/>
              </a:spcAft>
              <a:buSzPts val="2400"/>
              <a:buChar char="●"/>
            </a:pPr>
            <a:r>
              <a:rPr lang="en-US" sz="2400"/>
              <a:t>Enhanced code reusability</a:t>
            </a:r>
            <a:endParaRPr sz="24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400"/>
              <a:buFont typeface="Calibri"/>
              <a:buNone/>
            </a:pPr>
            <a:r>
              <a:rPr lang="en-US" sz="3400"/>
              <a:t>Demo</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400"/>
              <a:buFont typeface="Calibri"/>
              <a:buNone/>
            </a:pPr>
            <a:r>
              <a:rPr lang="en-US" sz="3400"/>
              <a:t>OOP – Conclusion</a:t>
            </a:r>
            <a:endParaRPr/>
          </a:p>
        </p:txBody>
      </p:sp>
      <p:sp>
        <p:nvSpPr>
          <p:cNvPr id="357" name="Google Shape;357;p5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lang="en-US" sz="2400"/>
              <a:t>While Java OOP offers many powerful tools for building scalable, maintainable software, it’s not a universal solution. The choice of programming paradigm (OOP, procedural, functional, etc.) should be based on the specific problem, team expertise, and project requirements. In many cases, combining multiple paradigms may yield the best results.</a:t>
            </a:r>
            <a:endParaRPr sz="24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400"/>
              <a:buFont typeface="Calibri"/>
              <a:buNone/>
            </a:pPr>
            <a:r>
              <a:rPr lang="en-US" sz="3400"/>
              <a:t>Q&amp;A</a:t>
            </a:r>
            <a:endParaRPr/>
          </a:p>
        </p:txBody>
      </p:sp>
      <p:sp>
        <p:nvSpPr>
          <p:cNvPr id="363" name="Google Shape;363;p5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48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400"/>
              <a:buFont typeface="Calibri"/>
              <a:buNone/>
            </a:pPr>
            <a:r>
              <a:rPr lang="en-US" sz="3400"/>
              <a:t>Four Main Principles in OOP</a:t>
            </a:r>
            <a:endParaRPr sz="3400"/>
          </a:p>
        </p:txBody>
      </p:sp>
      <p:pic>
        <p:nvPicPr>
          <p:cNvPr id="109" name="Google Shape;109;p17"/>
          <p:cNvPicPr preferRelativeResize="0"/>
          <p:nvPr/>
        </p:nvPicPr>
        <p:blipFill>
          <a:blip r:embed="rId3">
            <a:alphaModFix/>
          </a:blip>
          <a:stretch>
            <a:fillRect/>
          </a:stretch>
        </p:blipFill>
        <p:spPr>
          <a:xfrm>
            <a:off x="590588" y="1685124"/>
            <a:ext cx="7962824" cy="4479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400"/>
              <a:buFont typeface="Calibri"/>
              <a:buNone/>
            </a:pPr>
            <a:r>
              <a:rPr lang="en-US" sz="3400"/>
              <a:t>Principle 1: Encapsulation – What Is It?</a:t>
            </a:r>
            <a:endParaRPr/>
          </a:p>
        </p:txBody>
      </p:sp>
      <p:sp>
        <p:nvSpPr>
          <p:cNvPr id="115" name="Google Shape;115;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342900" rtl="0" algn="l">
              <a:spcBef>
                <a:spcPts val="0"/>
              </a:spcBef>
              <a:spcAft>
                <a:spcPts val="0"/>
              </a:spcAft>
              <a:buNone/>
            </a:pPr>
            <a:r>
              <a:rPr lang="en-US" sz="2400"/>
              <a:t>Encapsulation is the </a:t>
            </a:r>
            <a:r>
              <a:rPr b="1" lang="en-US" sz="2400"/>
              <a:t>bundling </a:t>
            </a:r>
            <a:r>
              <a:rPr lang="en-US" sz="2400"/>
              <a:t>of </a:t>
            </a:r>
            <a:r>
              <a:rPr lang="en-US" sz="2400"/>
              <a:t>data</a:t>
            </a:r>
            <a:r>
              <a:rPr lang="en-US" sz="2400"/>
              <a:t> (variables) and methods (functions) that operate on that data into a single unit or class. It </a:t>
            </a:r>
            <a:r>
              <a:rPr b="1" lang="en-US" sz="2400"/>
              <a:t>restricts </a:t>
            </a:r>
            <a:r>
              <a:rPr lang="en-US" sz="2400"/>
              <a:t>direct access to some of the object's components to protect the integrity of the data.</a:t>
            </a:r>
            <a:endParaRPr sz="2400"/>
          </a:p>
          <a:p>
            <a:pPr indent="0" lvl="0" marL="0" rtl="0" algn="l">
              <a:spcBef>
                <a:spcPts val="0"/>
              </a:spcBef>
              <a:spcAft>
                <a:spcPts val="0"/>
              </a:spcAft>
              <a:buNone/>
            </a:pPr>
            <a:r>
              <a:t/>
            </a:r>
            <a:endParaRPr sz="2400"/>
          </a:p>
          <a:p>
            <a:pPr indent="0" lvl="0" marL="342900" rtl="0" algn="l">
              <a:spcBef>
                <a:spcPts val="0"/>
              </a:spcBef>
              <a:spcAft>
                <a:spcPts val="0"/>
              </a:spcAft>
              <a:buNone/>
            </a:pPr>
            <a:r>
              <a:t/>
            </a:r>
            <a:endParaRPr/>
          </a:p>
          <a:p>
            <a:pPr indent="0" lvl="0" marL="342900" rtl="0" algn="l">
              <a:spcBef>
                <a:spcPts val="0"/>
              </a:spcBef>
              <a:spcAft>
                <a:spcPts val="0"/>
              </a:spcAft>
              <a:buNone/>
            </a:pPr>
            <a:r>
              <a:t/>
            </a:r>
            <a:endParaRPr/>
          </a:p>
        </p:txBody>
      </p:sp>
      <p:pic>
        <p:nvPicPr>
          <p:cNvPr id="116" name="Google Shape;116;p18"/>
          <p:cNvPicPr preferRelativeResize="0"/>
          <p:nvPr/>
        </p:nvPicPr>
        <p:blipFill>
          <a:blip r:embed="rId3">
            <a:alphaModFix/>
          </a:blip>
          <a:stretch>
            <a:fillRect/>
          </a:stretch>
        </p:blipFill>
        <p:spPr>
          <a:xfrm>
            <a:off x="1910874" y="3295100"/>
            <a:ext cx="5322274" cy="2944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400"/>
              <a:buFont typeface="Calibri"/>
              <a:buNone/>
            </a:pPr>
            <a:r>
              <a:rPr lang="en-US" sz="3400"/>
              <a:t>Encapsulation in Java – How It Works</a:t>
            </a:r>
            <a:endParaRPr/>
          </a:p>
        </p:txBody>
      </p:sp>
      <p:sp>
        <p:nvSpPr>
          <p:cNvPr id="122" name="Google Shape;122;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342900" rtl="0" algn="l">
              <a:spcBef>
                <a:spcPts val="0"/>
              </a:spcBef>
              <a:spcAft>
                <a:spcPts val="0"/>
              </a:spcAft>
              <a:buNone/>
            </a:pPr>
            <a:r>
              <a:rPr lang="en-US" sz="2400"/>
              <a:t>By declaring class variables as </a:t>
            </a:r>
            <a:r>
              <a:rPr b="1" lang="en-US" sz="2400"/>
              <a:t>private </a:t>
            </a:r>
            <a:r>
              <a:rPr lang="en-US" sz="2400"/>
              <a:t>and providing </a:t>
            </a:r>
            <a:r>
              <a:rPr b="1" lang="en-US" sz="2400"/>
              <a:t>public getter </a:t>
            </a:r>
            <a:r>
              <a:rPr lang="en-US" sz="2400"/>
              <a:t>and </a:t>
            </a:r>
            <a:r>
              <a:rPr b="1" lang="en-US" sz="2400"/>
              <a:t>setter </a:t>
            </a:r>
            <a:r>
              <a:rPr lang="en-US" sz="2400"/>
              <a:t>methods to </a:t>
            </a:r>
            <a:r>
              <a:rPr b="1" lang="en-US" sz="2400"/>
              <a:t>access </a:t>
            </a:r>
            <a:r>
              <a:rPr lang="en-US" sz="2400"/>
              <a:t>and </a:t>
            </a:r>
            <a:r>
              <a:rPr b="1" lang="en-US" sz="2400"/>
              <a:t>modify </a:t>
            </a:r>
            <a:r>
              <a:rPr lang="en-US" sz="2400"/>
              <a:t>the data. This ensures that any changes to the data happen in a controlled manner.</a:t>
            </a:r>
            <a:endParaRPr/>
          </a:p>
          <a:p>
            <a:pPr indent="0" lvl="0" marL="0" rtl="0" algn="l">
              <a:spcBef>
                <a:spcPts val="48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folHlink"/>
              </a:solidFill>
              <a:highlight>
                <a:srgbClr val="FFFFFF"/>
              </a:highlight>
            </a:endParaRPr>
          </a:p>
          <a:p>
            <a:pPr indent="0" lvl="0" marL="0" rtl="0" algn="l">
              <a:spcBef>
                <a:spcPts val="480"/>
              </a:spcBef>
              <a:spcAft>
                <a:spcPts val="0"/>
              </a:spcAft>
              <a:buNone/>
            </a:pPr>
            <a:r>
              <a:t/>
            </a:r>
            <a:endParaRPr/>
          </a:p>
        </p:txBody>
      </p:sp>
      <p:sp>
        <p:nvSpPr>
          <p:cNvPr id="123" name="Google Shape;123;p19"/>
          <p:cNvSpPr/>
          <p:nvPr/>
        </p:nvSpPr>
        <p:spPr>
          <a:xfrm>
            <a:off x="925300" y="3620900"/>
            <a:ext cx="7423200" cy="215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1800">
                <a:solidFill>
                  <a:srgbClr val="800000"/>
                </a:solidFill>
                <a:latin typeface="Calibri"/>
                <a:ea typeface="Calibri"/>
                <a:cs typeface="Calibri"/>
                <a:sym typeface="Calibri"/>
              </a:rPr>
              <a:t>class</a:t>
            </a:r>
            <a:r>
              <a:rPr lang="en-US" sz="1800">
                <a:solidFill>
                  <a:schemeClr val="dk1"/>
                </a:solidFill>
                <a:latin typeface="Calibri"/>
                <a:ea typeface="Calibri"/>
                <a:cs typeface="Calibri"/>
                <a:sym typeface="Calibri"/>
              </a:rPr>
              <a:t> BankAccount </a:t>
            </a:r>
            <a:r>
              <a:rPr lang="en-US" sz="1800">
                <a:solidFill>
                  <a:schemeClr val="folHlink"/>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    </a:t>
            </a:r>
            <a:r>
              <a:rPr b="1" lang="en-US" sz="1800">
                <a:solidFill>
                  <a:srgbClr val="800000"/>
                </a:solidFill>
                <a:latin typeface="Calibri"/>
                <a:ea typeface="Calibri"/>
                <a:cs typeface="Calibri"/>
                <a:sym typeface="Calibri"/>
              </a:rPr>
              <a:t>private</a:t>
            </a:r>
            <a:r>
              <a:rPr lang="en-US" sz="1800">
                <a:solidFill>
                  <a:schemeClr val="dk1"/>
                </a:solidFill>
                <a:latin typeface="Calibri"/>
                <a:ea typeface="Calibri"/>
                <a:cs typeface="Calibri"/>
                <a:sym typeface="Calibri"/>
              </a:rPr>
              <a:t> </a:t>
            </a:r>
            <a:r>
              <a:rPr lang="en-US" sz="1800">
                <a:solidFill>
                  <a:srgbClr val="BB7977"/>
                </a:solidFill>
                <a:latin typeface="Calibri"/>
                <a:ea typeface="Calibri"/>
                <a:cs typeface="Calibri"/>
                <a:sym typeface="Calibri"/>
              </a:rPr>
              <a:t>double</a:t>
            </a:r>
            <a:r>
              <a:rPr lang="en-US" sz="1800">
                <a:solidFill>
                  <a:schemeClr val="dk1"/>
                </a:solidFill>
                <a:latin typeface="Calibri"/>
                <a:ea typeface="Calibri"/>
                <a:cs typeface="Calibri"/>
                <a:sym typeface="Calibri"/>
              </a:rPr>
              <a:t> balance</a:t>
            </a:r>
            <a:r>
              <a:rPr lang="en-US" sz="1800">
                <a:solidFill>
                  <a:schemeClr val="folHlink"/>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    </a:t>
            </a:r>
            <a:r>
              <a:rPr b="1" lang="en-US" sz="1800">
                <a:solidFill>
                  <a:srgbClr val="800000"/>
                </a:solidFill>
                <a:latin typeface="Calibri"/>
                <a:ea typeface="Calibri"/>
                <a:cs typeface="Calibri"/>
                <a:sym typeface="Calibri"/>
              </a:rPr>
              <a:t>public</a:t>
            </a:r>
            <a:r>
              <a:rPr lang="en-US" sz="1800">
                <a:solidFill>
                  <a:schemeClr val="dk1"/>
                </a:solidFill>
                <a:latin typeface="Calibri"/>
                <a:ea typeface="Calibri"/>
                <a:cs typeface="Calibri"/>
                <a:sym typeface="Calibri"/>
              </a:rPr>
              <a:t> </a:t>
            </a:r>
            <a:r>
              <a:rPr lang="en-US" sz="1800">
                <a:solidFill>
                  <a:srgbClr val="BB7977"/>
                </a:solidFill>
                <a:latin typeface="Calibri"/>
                <a:ea typeface="Calibri"/>
                <a:cs typeface="Calibri"/>
                <a:sym typeface="Calibri"/>
              </a:rPr>
              <a:t>void</a:t>
            </a:r>
            <a:r>
              <a:rPr lang="en-US" sz="1800">
                <a:solidFill>
                  <a:schemeClr val="dk1"/>
                </a:solidFill>
                <a:latin typeface="Calibri"/>
                <a:ea typeface="Calibri"/>
                <a:cs typeface="Calibri"/>
                <a:sym typeface="Calibri"/>
              </a:rPr>
              <a:t> deposit</a:t>
            </a:r>
            <a:r>
              <a:rPr lang="en-US" sz="1800">
                <a:solidFill>
                  <a:srgbClr val="808030"/>
                </a:solidFill>
                <a:latin typeface="Calibri"/>
                <a:ea typeface="Calibri"/>
                <a:cs typeface="Calibri"/>
                <a:sym typeface="Calibri"/>
              </a:rPr>
              <a:t>(</a:t>
            </a:r>
            <a:r>
              <a:rPr lang="en-US" sz="1800">
                <a:solidFill>
                  <a:srgbClr val="BB7977"/>
                </a:solidFill>
                <a:latin typeface="Calibri"/>
                <a:ea typeface="Calibri"/>
                <a:cs typeface="Calibri"/>
                <a:sym typeface="Calibri"/>
              </a:rPr>
              <a:t>double</a:t>
            </a:r>
            <a:r>
              <a:rPr lang="en-US" sz="1800">
                <a:solidFill>
                  <a:schemeClr val="dk1"/>
                </a:solidFill>
                <a:latin typeface="Calibri"/>
                <a:ea typeface="Calibri"/>
                <a:cs typeface="Calibri"/>
                <a:sym typeface="Calibri"/>
              </a:rPr>
              <a:t> amount</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chemeClr val="folHlink"/>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chemeClr val="folHlink"/>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    </a:t>
            </a:r>
            <a:r>
              <a:rPr b="1" lang="en-US" sz="1800">
                <a:solidFill>
                  <a:srgbClr val="800000"/>
                </a:solidFill>
                <a:latin typeface="Calibri"/>
                <a:ea typeface="Calibri"/>
                <a:cs typeface="Calibri"/>
                <a:sym typeface="Calibri"/>
              </a:rPr>
              <a:t>public</a:t>
            </a:r>
            <a:r>
              <a:rPr lang="en-US" sz="1800">
                <a:solidFill>
                  <a:schemeClr val="dk1"/>
                </a:solidFill>
                <a:latin typeface="Calibri"/>
                <a:ea typeface="Calibri"/>
                <a:cs typeface="Calibri"/>
                <a:sym typeface="Calibri"/>
              </a:rPr>
              <a:t> </a:t>
            </a:r>
            <a:r>
              <a:rPr lang="en-US" sz="1800">
                <a:solidFill>
                  <a:srgbClr val="BB7977"/>
                </a:solidFill>
                <a:latin typeface="Calibri"/>
                <a:ea typeface="Calibri"/>
                <a:cs typeface="Calibri"/>
                <a:sym typeface="Calibri"/>
              </a:rPr>
              <a:t>void</a:t>
            </a:r>
            <a:r>
              <a:rPr lang="en-US" sz="1800">
                <a:solidFill>
                  <a:schemeClr val="dk1"/>
                </a:solidFill>
                <a:latin typeface="Calibri"/>
                <a:ea typeface="Calibri"/>
                <a:cs typeface="Calibri"/>
                <a:sym typeface="Calibri"/>
              </a:rPr>
              <a:t> withdraw</a:t>
            </a:r>
            <a:r>
              <a:rPr lang="en-US" sz="1800">
                <a:solidFill>
                  <a:srgbClr val="808030"/>
                </a:solidFill>
                <a:latin typeface="Calibri"/>
                <a:ea typeface="Calibri"/>
                <a:cs typeface="Calibri"/>
                <a:sym typeface="Calibri"/>
              </a:rPr>
              <a:t>(</a:t>
            </a:r>
            <a:r>
              <a:rPr lang="en-US" sz="1800">
                <a:solidFill>
                  <a:srgbClr val="BB7977"/>
                </a:solidFill>
                <a:latin typeface="Calibri"/>
                <a:ea typeface="Calibri"/>
                <a:cs typeface="Calibri"/>
                <a:sym typeface="Calibri"/>
              </a:rPr>
              <a:t>double</a:t>
            </a:r>
            <a:r>
              <a:rPr lang="en-US" sz="1800">
                <a:solidFill>
                  <a:schemeClr val="dk1"/>
                </a:solidFill>
                <a:latin typeface="Calibri"/>
                <a:ea typeface="Calibri"/>
                <a:cs typeface="Calibri"/>
                <a:sym typeface="Calibri"/>
              </a:rPr>
              <a:t> amount</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chemeClr val="folHlink"/>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chemeClr val="folHlink"/>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    </a:t>
            </a:r>
            <a:r>
              <a:rPr b="1" lang="en-US" sz="1800">
                <a:solidFill>
                  <a:srgbClr val="800000"/>
                </a:solidFill>
                <a:latin typeface="Calibri"/>
                <a:ea typeface="Calibri"/>
                <a:cs typeface="Calibri"/>
                <a:sym typeface="Calibri"/>
              </a:rPr>
              <a:t>public</a:t>
            </a:r>
            <a:r>
              <a:rPr lang="en-US" sz="1800">
                <a:solidFill>
                  <a:schemeClr val="dk1"/>
                </a:solidFill>
                <a:latin typeface="Calibri"/>
                <a:ea typeface="Calibri"/>
                <a:cs typeface="Calibri"/>
                <a:sym typeface="Calibri"/>
              </a:rPr>
              <a:t> </a:t>
            </a:r>
            <a:r>
              <a:rPr lang="en-US" sz="1800">
                <a:solidFill>
                  <a:srgbClr val="BB7977"/>
                </a:solidFill>
                <a:latin typeface="Calibri"/>
                <a:ea typeface="Calibri"/>
                <a:cs typeface="Calibri"/>
                <a:sym typeface="Calibri"/>
              </a:rPr>
              <a:t>double</a:t>
            </a:r>
            <a:r>
              <a:rPr lang="en-US" sz="1800">
                <a:solidFill>
                  <a:schemeClr val="dk1"/>
                </a:solidFill>
                <a:latin typeface="Calibri"/>
                <a:ea typeface="Calibri"/>
                <a:cs typeface="Calibri"/>
                <a:sym typeface="Calibri"/>
              </a:rPr>
              <a:t> getBalance</a:t>
            </a:r>
            <a:r>
              <a:rPr lang="en-US" sz="1800">
                <a:solidFill>
                  <a:srgbClr val="808030"/>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chemeClr val="folHlink"/>
                </a:solidFill>
                <a:latin typeface="Calibri"/>
                <a:ea typeface="Calibri"/>
                <a:cs typeface="Calibri"/>
                <a:sym typeface="Calibri"/>
              </a:rPr>
              <a:t>{</a:t>
            </a:r>
            <a:r>
              <a:rPr lang="en-US" sz="1800">
                <a:solidFill>
                  <a:schemeClr val="dk1"/>
                </a:solidFill>
                <a:latin typeface="Calibri"/>
                <a:ea typeface="Calibri"/>
                <a:cs typeface="Calibri"/>
                <a:sym typeface="Calibri"/>
              </a:rPr>
              <a:t> </a:t>
            </a:r>
            <a:r>
              <a:rPr b="1" lang="en-US" sz="1800">
                <a:solidFill>
                  <a:srgbClr val="800000"/>
                </a:solidFill>
                <a:latin typeface="Calibri"/>
                <a:ea typeface="Calibri"/>
                <a:cs typeface="Calibri"/>
                <a:sym typeface="Calibri"/>
              </a:rPr>
              <a:t>return</a:t>
            </a:r>
            <a:r>
              <a:rPr lang="en-US" sz="1800">
                <a:solidFill>
                  <a:schemeClr val="dk1"/>
                </a:solidFill>
                <a:latin typeface="Calibri"/>
                <a:ea typeface="Calibri"/>
                <a:cs typeface="Calibri"/>
                <a:sym typeface="Calibri"/>
              </a:rPr>
              <a:t> balance</a:t>
            </a:r>
            <a:r>
              <a:rPr lang="en-US" sz="1800">
                <a:solidFill>
                  <a:schemeClr val="folHlink"/>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chemeClr val="folHlink"/>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800">
                <a:solidFill>
                  <a:schemeClr val="folHlink"/>
                </a:solidFill>
                <a:latin typeface="Calibri"/>
                <a:ea typeface="Calibri"/>
                <a:cs typeface="Calibri"/>
                <a:sym typeface="Calibri"/>
              </a:rPr>
              <a:t>}	</a:t>
            </a:r>
            <a:endParaRPr b="1" sz="1800">
              <a:solidFill>
                <a:srgbClr val="8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400"/>
              <a:buFont typeface="Calibri"/>
              <a:buNone/>
            </a:pPr>
            <a:r>
              <a:rPr lang="en-US" sz="3400"/>
              <a:t>Encapsulation – Why It Matters</a:t>
            </a:r>
            <a:endParaRPr/>
          </a:p>
        </p:txBody>
      </p:sp>
      <p:sp>
        <p:nvSpPr>
          <p:cNvPr id="129" name="Google Shape;129;p2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81000" lvl="0" marL="457200" rtl="0" algn="l">
              <a:lnSpc>
                <a:spcPct val="150000"/>
              </a:lnSpc>
              <a:spcBef>
                <a:spcPts val="480"/>
              </a:spcBef>
              <a:spcAft>
                <a:spcPts val="0"/>
              </a:spcAft>
              <a:buSzPts val="2400"/>
              <a:buChar char="●"/>
            </a:pPr>
            <a:r>
              <a:rPr lang="en-US" sz="2400"/>
              <a:t>Controlled Data Access</a:t>
            </a:r>
            <a:endParaRPr sz="2400"/>
          </a:p>
          <a:p>
            <a:pPr indent="-381000" lvl="0" marL="457200" rtl="0" algn="l">
              <a:lnSpc>
                <a:spcPct val="150000"/>
              </a:lnSpc>
              <a:spcBef>
                <a:spcPts val="0"/>
              </a:spcBef>
              <a:spcAft>
                <a:spcPts val="0"/>
              </a:spcAft>
              <a:buSzPts val="2400"/>
              <a:buChar char="●"/>
            </a:pPr>
            <a:r>
              <a:rPr lang="en-US" sz="2400"/>
              <a:t>Data Protection</a:t>
            </a:r>
            <a:endParaRPr sz="2400"/>
          </a:p>
          <a:p>
            <a:pPr indent="-381000" lvl="0" marL="457200" rtl="0" algn="l">
              <a:lnSpc>
                <a:spcPct val="150000"/>
              </a:lnSpc>
              <a:spcBef>
                <a:spcPts val="0"/>
              </a:spcBef>
              <a:spcAft>
                <a:spcPts val="0"/>
              </a:spcAft>
              <a:buSzPts val="2400"/>
              <a:buChar char="●"/>
            </a:pPr>
            <a:r>
              <a:rPr lang="en-US" sz="2400"/>
              <a:t>Easy Code Maintenance and Changes</a:t>
            </a:r>
            <a:endParaRPr sz="2400"/>
          </a:p>
          <a:p>
            <a:pPr indent="-381000" lvl="0" marL="457200" rtl="0" algn="l">
              <a:lnSpc>
                <a:spcPct val="150000"/>
              </a:lnSpc>
              <a:spcBef>
                <a:spcPts val="0"/>
              </a:spcBef>
              <a:spcAft>
                <a:spcPts val="0"/>
              </a:spcAft>
              <a:buSzPts val="2400"/>
              <a:buChar char="●"/>
            </a:pPr>
            <a:r>
              <a:rPr lang="en-US" sz="2400"/>
              <a:t>Hiding Complex Internal Logic</a:t>
            </a:r>
            <a:endParaRPr sz="2400"/>
          </a:p>
          <a:p>
            <a:pPr indent="-381000" lvl="0" marL="457200" rtl="0" algn="l">
              <a:lnSpc>
                <a:spcPct val="150000"/>
              </a:lnSpc>
              <a:spcBef>
                <a:spcPts val="0"/>
              </a:spcBef>
              <a:spcAft>
                <a:spcPts val="0"/>
              </a:spcAft>
              <a:buSzPts val="2400"/>
              <a:buChar char="●"/>
            </a:pPr>
            <a:r>
              <a:rPr lang="en-US" sz="2400"/>
              <a:t>Improved Flexibility for Future Changes</a:t>
            </a:r>
            <a:endParaRPr sz="2400"/>
          </a:p>
          <a:p>
            <a:pPr indent="-381000" lvl="0" marL="457200" rtl="0" algn="l">
              <a:lnSpc>
                <a:spcPct val="150000"/>
              </a:lnSpc>
              <a:spcBef>
                <a:spcPts val="0"/>
              </a:spcBef>
              <a:spcAft>
                <a:spcPts val="0"/>
              </a:spcAft>
              <a:buSzPts val="2400"/>
              <a:buChar char="●"/>
            </a:pPr>
            <a:r>
              <a:rPr lang="en-US" sz="2400"/>
              <a:t>Preventing Invalid States</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400"/>
              <a:buFont typeface="Calibri"/>
              <a:buNone/>
            </a:pPr>
            <a:r>
              <a:rPr lang="en-US" sz="3400"/>
              <a:t>Encapsulation – Why It Matters</a:t>
            </a:r>
            <a:endParaRPr/>
          </a:p>
        </p:txBody>
      </p:sp>
      <p:sp>
        <p:nvSpPr>
          <p:cNvPr id="135" name="Google Shape;135;p2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457200" rtl="0" algn="l">
              <a:lnSpc>
                <a:spcPct val="150000"/>
              </a:lnSpc>
              <a:spcBef>
                <a:spcPts val="480"/>
              </a:spcBef>
              <a:spcAft>
                <a:spcPts val="0"/>
              </a:spcAft>
              <a:buNone/>
            </a:pPr>
            <a:r>
              <a:t/>
            </a:r>
            <a:endParaRPr sz="2400"/>
          </a:p>
        </p:txBody>
      </p:sp>
      <p:sp>
        <p:nvSpPr>
          <p:cNvPr id="136" name="Google Shape;136;p21"/>
          <p:cNvSpPr/>
          <p:nvPr/>
        </p:nvSpPr>
        <p:spPr>
          <a:xfrm>
            <a:off x="457200" y="1600200"/>
            <a:ext cx="8102400" cy="476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1600">
                <a:solidFill>
                  <a:srgbClr val="800000"/>
                </a:solidFill>
              </a:rPr>
              <a:t>class</a:t>
            </a:r>
            <a:r>
              <a:rPr lang="en-US" sz="1600">
                <a:solidFill>
                  <a:schemeClr val="dk1"/>
                </a:solidFill>
              </a:rPr>
              <a:t> BankAccount </a:t>
            </a:r>
            <a:r>
              <a:rPr lang="en-US" sz="1600">
                <a:solidFill>
                  <a:schemeClr val="folHlink"/>
                </a:solidFill>
              </a:rPr>
              <a:t>{</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600">
                <a:solidFill>
                  <a:schemeClr val="dk1"/>
                </a:solidFill>
              </a:rPr>
              <a:t>    </a:t>
            </a:r>
            <a:r>
              <a:rPr b="1" lang="en-US" sz="1600">
                <a:solidFill>
                  <a:srgbClr val="800000"/>
                </a:solidFill>
              </a:rPr>
              <a:t>private</a:t>
            </a:r>
            <a:r>
              <a:rPr lang="en-US" sz="1600">
                <a:solidFill>
                  <a:schemeClr val="dk1"/>
                </a:solidFill>
              </a:rPr>
              <a:t> </a:t>
            </a:r>
            <a:r>
              <a:rPr lang="en-US" sz="1600">
                <a:solidFill>
                  <a:srgbClr val="BB7977"/>
                </a:solidFill>
              </a:rPr>
              <a:t>double</a:t>
            </a:r>
            <a:r>
              <a:rPr lang="en-US" sz="1600">
                <a:solidFill>
                  <a:schemeClr val="dk1"/>
                </a:solidFill>
              </a:rPr>
              <a:t> balance</a:t>
            </a:r>
            <a:r>
              <a:rPr lang="en-US" sz="1600">
                <a:solidFill>
                  <a:schemeClr val="folHlink"/>
                </a:solidFill>
              </a:rPr>
              <a:t>;</a:t>
            </a:r>
            <a:r>
              <a:rPr lang="en-US" sz="1600">
                <a:solidFill>
                  <a:schemeClr val="dk1"/>
                </a:solidFill>
              </a:rPr>
              <a:t> </a:t>
            </a:r>
            <a:r>
              <a:rPr lang="en-US" sz="1600">
                <a:solidFill>
                  <a:srgbClr val="696969"/>
                </a:solidFill>
              </a:rPr>
              <a:t>// Private access</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600">
                <a:solidFill>
                  <a:schemeClr val="dk1"/>
                </a:solidFill>
              </a:rPr>
              <a:t>    </a:t>
            </a:r>
            <a:r>
              <a:rPr b="1" lang="en-US" sz="1600">
                <a:solidFill>
                  <a:srgbClr val="800000"/>
                </a:solidFill>
              </a:rPr>
              <a:t>public</a:t>
            </a:r>
            <a:r>
              <a:rPr lang="en-US" sz="1600">
                <a:solidFill>
                  <a:schemeClr val="dk1"/>
                </a:solidFill>
              </a:rPr>
              <a:t> BankAccount</a:t>
            </a:r>
            <a:r>
              <a:rPr lang="en-US" sz="1600">
                <a:solidFill>
                  <a:srgbClr val="808030"/>
                </a:solidFill>
              </a:rPr>
              <a:t>(</a:t>
            </a:r>
            <a:r>
              <a:rPr lang="en-US" sz="1600">
                <a:solidFill>
                  <a:srgbClr val="BB7977"/>
                </a:solidFill>
              </a:rPr>
              <a:t>double</a:t>
            </a:r>
            <a:r>
              <a:rPr lang="en-US" sz="1600">
                <a:solidFill>
                  <a:schemeClr val="dk1"/>
                </a:solidFill>
              </a:rPr>
              <a:t> initialBalance</a:t>
            </a:r>
            <a:r>
              <a:rPr lang="en-US" sz="1600">
                <a:solidFill>
                  <a:srgbClr val="808030"/>
                </a:solidFill>
              </a:rPr>
              <a:t>)</a:t>
            </a:r>
            <a:r>
              <a:rPr lang="en-US" sz="1600">
                <a:solidFill>
                  <a:schemeClr val="dk1"/>
                </a:solidFill>
              </a:rPr>
              <a:t> </a:t>
            </a:r>
            <a:r>
              <a:rPr lang="en-US" sz="1600">
                <a:solidFill>
                  <a:schemeClr val="folHlink"/>
                </a:solidFill>
              </a:rPr>
              <a:t>{</a:t>
            </a:r>
            <a:r>
              <a:rPr lang="en-US" sz="1600">
                <a:solidFill>
                  <a:schemeClr val="dk1"/>
                </a:solidFill>
              </a:rPr>
              <a:t> </a:t>
            </a:r>
            <a:r>
              <a:rPr b="1" lang="en-US" sz="1600">
                <a:solidFill>
                  <a:srgbClr val="800000"/>
                </a:solidFill>
              </a:rPr>
              <a:t>this</a:t>
            </a:r>
            <a:r>
              <a:rPr lang="en-US" sz="1600">
                <a:solidFill>
                  <a:srgbClr val="808030"/>
                </a:solidFill>
              </a:rPr>
              <a:t>.</a:t>
            </a:r>
            <a:r>
              <a:rPr lang="en-US" sz="1600">
                <a:solidFill>
                  <a:schemeClr val="dk1"/>
                </a:solidFill>
              </a:rPr>
              <a:t>balance </a:t>
            </a:r>
            <a:r>
              <a:rPr lang="en-US" sz="1600">
                <a:solidFill>
                  <a:srgbClr val="808030"/>
                </a:solidFill>
              </a:rPr>
              <a:t>=</a:t>
            </a:r>
            <a:r>
              <a:rPr lang="en-US" sz="1600">
                <a:solidFill>
                  <a:schemeClr val="dk1"/>
                </a:solidFill>
              </a:rPr>
              <a:t> initialBalance</a:t>
            </a:r>
            <a:r>
              <a:rPr lang="en-US" sz="1600">
                <a:solidFill>
                  <a:schemeClr val="folHlink"/>
                </a:solidFill>
              </a:rPr>
              <a:t>; }</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600">
                <a:solidFill>
                  <a:schemeClr val="dk1"/>
                </a:solidFill>
              </a:rPr>
              <a:t>    </a:t>
            </a:r>
            <a:r>
              <a:rPr b="1" lang="en-US" sz="1600">
                <a:solidFill>
                  <a:srgbClr val="800000"/>
                </a:solidFill>
              </a:rPr>
              <a:t>public</a:t>
            </a:r>
            <a:r>
              <a:rPr lang="en-US" sz="1600">
                <a:solidFill>
                  <a:schemeClr val="dk1"/>
                </a:solidFill>
              </a:rPr>
              <a:t> </a:t>
            </a:r>
            <a:r>
              <a:rPr lang="en-US" sz="1600">
                <a:solidFill>
                  <a:srgbClr val="BB7977"/>
                </a:solidFill>
              </a:rPr>
              <a:t>double</a:t>
            </a:r>
            <a:r>
              <a:rPr lang="en-US" sz="1600">
                <a:solidFill>
                  <a:schemeClr val="dk1"/>
                </a:solidFill>
              </a:rPr>
              <a:t> getBalance</a:t>
            </a:r>
            <a:r>
              <a:rPr lang="en-US" sz="1600">
                <a:solidFill>
                  <a:srgbClr val="808030"/>
                </a:solidFill>
              </a:rPr>
              <a:t>()</a:t>
            </a:r>
            <a:r>
              <a:rPr lang="en-US" sz="1600">
                <a:solidFill>
                  <a:schemeClr val="dk1"/>
                </a:solidFill>
              </a:rPr>
              <a:t> </a:t>
            </a:r>
            <a:r>
              <a:rPr lang="en-US" sz="1600">
                <a:solidFill>
                  <a:schemeClr val="folHlink"/>
                </a:solidFill>
              </a:rPr>
              <a:t>{</a:t>
            </a:r>
            <a:r>
              <a:rPr lang="en-US" sz="1600">
                <a:solidFill>
                  <a:schemeClr val="dk1"/>
                </a:solidFill>
              </a:rPr>
              <a:t> </a:t>
            </a:r>
            <a:r>
              <a:rPr b="1" lang="en-US" sz="1600">
                <a:solidFill>
                  <a:srgbClr val="800000"/>
                </a:solidFill>
              </a:rPr>
              <a:t>return</a:t>
            </a:r>
            <a:r>
              <a:rPr lang="en-US" sz="1600">
                <a:solidFill>
                  <a:schemeClr val="dk1"/>
                </a:solidFill>
              </a:rPr>
              <a:t> balance</a:t>
            </a:r>
            <a:r>
              <a:rPr lang="en-US" sz="1600">
                <a:solidFill>
                  <a:schemeClr val="folHlink"/>
                </a:solidFill>
              </a:rPr>
              <a:t>;</a:t>
            </a:r>
            <a:r>
              <a:rPr lang="en-US" sz="1600">
                <a:solidFill>
                  <a:schemeClr val="dk1"/>
                </a:solidFill>
              </a:rPr>
              <a:t> </a:t>
            </a:r>
            <a:r>
              <a:rPr lang="en-US" sz="1600">
                <a:solidFill>
                  <a:schemeClr val="folHlink"/>
                </a:solidFill>
              </a:rPr>
              <a:t>}</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600">
                <a:solidFill>
                  <a:schemeClr val="dk1"/>
                </a:solidFill>
              </a:rPr>
              <a:t>    </a:t>
            </a:r>
            <a:r>
              <a:rPr b="1" lang="en-US" sz="1600">
                <a:solidFill>
                  <a:srgbClr val="800000"/>
                </a:solidFill>
              </a:rPr>
              <a:t>public</a:t>
            </a:r>
            <a:r>
              <a:rPr lang="en-US" sz="1600">
                <a:solidFill>
                  <a:schemeClr val="dk1"/>
                </a:solidFill>
              </a:rPr>
              <a:t> </a:t>
            </a:r>
            <a:r>
              <a:rPr lang="en-US" sz="1600">
                <a:solidFill>
                  <a:srgbClr val="BB7977"/>
                </a:solidFill>
              </a:rPr>
              <a:t>void</a:t>
            </a:r>
            <a:r>
              <a:rPr lang="en-US" sz="1600">
                <a:solidFill>
                  <a:schemeClr val="dk1"/>
                </a:solidFill>
              </a:rPr>
              <a:t> deposit</a:t>
            </a:r>
            <a:r>
              <a:rPr lang="en-US" sz="1600">
                <a:solidFill>
                  <a:srgbClr val="808030"/>
                </a:solidFill>
              </a:rPr>
              <a:t>(</a:t>
            </a:r>
            <a:r>
              <a:rPr lang="en-US" sz="1600">
                <a:solidFill>
                  <a:srgbClr val="BB7977"/>
                </a:solidFill>
              </a:rPr>
              <a:t>double</a:t>
            </a:r>
            <a:r>
              <a:rPr lang="en-US" sz="1600">
                <a:solidFill>
                  <a:schemeClr val="dk1"/>
                </a:solidFill>
              </a:rPr>
              <a:t> amount</a:t>
            </a:r>
            <a:r>
              <a:rPr lang="en-US" sz="1600">
                <a:solidFill>
                  <a:srgbClr val="808030"/>
                </a:solidFill>
              </a:rPr>
              <a:t>)</a:t>
            </a:r>
            <a:r>
              <a:rPr lang="en-US" sz="1600">
                <a:solidFill>
                  <a:schemeClr val="dk1"/>
                </a:solidFill>
              </a:rPr>
              <a:t> </a:t>
            </a:r>
            <a:r>
              <a:rPr lang="en-US" sz="1600">
                <a:solidFill>
                  <a:schemeClr val="folHlink"/>
                </a:solidFill>
              </a:rPr>
              <a:t>{</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600">
                <a:solidFill>
                  <a:schemeClr val="dk1"/>
                </a:solidFill>
              </a:rPr>
              <a:t>        </a:t>
            </a:r>
            <a:r>
              <a:rPr b="1" lang="en-US" sz="1600">
                <a:solidFill>
                  <a:srgbClr val="800000"/>
                </a:solidFill>
              </a:rPr>
              <a:t>if</a:t>
            </a:r>
            <a:r>
              <a:rPr lang="en-US" sz="1600">
                <a:solidFill>
                  <a:schemeClr val="dk1"/>
                </a:solidFill>
              </a:rPr>
              <a:t> </a:t>
            </a:r>
            <a:r>
              <a:rPr lang="en-US" sz="1600">
                <a:solidFill>
                  <a:srgbClr val="808030"/>
                </a:solidFill>
              </a:rPr>
              <a:t>(</a:t>
            </a:r>
            <a:r>
              <a:rPr lang="en-US" sz="1600">
                <a:solidFill>
                  <a:schemeClr val="dk1"/>
                </a:solidFill>
              </a:rPr>
              <a:t>amount </a:t>
            </a:r>
            <a:r>
              <a:rPr lang="en-US" sz="1600">
                <a:solidFill>
                  <a:srgbClr val="808030"/>
                </a:solidFill>
              </a:rPr>
              <a:t>&gt;</a:t>
            </a:r>
            <a:r>
              <a:rPr lang="en-US" sz="1600">
                <a:solidFill>
                  <a:schemeClr val="dk1"/>
                </a:solidFill>
              </a:rPr>
              <a:t> </a:t>
            </a:r>
            <a:r>
              <a:rPr lang="en-US" sz="1600">
                <a:solidFill>
                  <a:srgbClr val="008C00"/>
                </a:solidFill>
              </a:rPr>
              <a:t>0</a:t>
            </a:r>
            <a:r>
              <a:rPr lang="en-US" sz="1600">
                <a:solidFill>
                  <a:srgbClr val="808030"/>
                </a:solidFill>
              </a:rPr>
              <a:t>)</a:t>
            </a:r>
            <a:r>
              <a:rPr lang="en-US" sz="1600">
                <a:solidFill>
                  <a:schemeClr val="dk1"/>
                </a:solidFill>
              </a:rPr>
              <a:t> </a:t>
            </a:r>
            <a:r>
              <a:rPr lang="en-US" sz="1600">
                <a:solidFill>
                  <a:schemeClr val="folHlink"/>
                </a:solidFill>
              </a:rPr>
              <a:t>{</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600">
                <a:solidFill>
                  <a:schemeClr val="dk1"/>
                </a:solidFill>
              </a:rPr>
              <a:t>            balance </a:t>
            </a:r>
            <a:r>
              <a:rPr lang="en-US" sz="1600">
                <a:solidFill>
                  <a:srgbClr val="808030"/>
                </a:solidFill>
              </a:rPr>
              <a:t>+=</a:t>
            </a:r>
            <a:r>
              <a:rPr lang="en-US" sz="1600">
                <a:solidFill>
                  <a:schemeClr val="dk1"/>
                </a:solidFill>
              </a:rPr>
              <a:t> amount</a:t>
            </a:r>
            <a:r>
              <a:rPr lang="en-US" sz="1600">
                <a:solidFill>
                  <a:schemeClr val="folHlink"/>
                </a:solidFill>
              </a:rPr>
              <a:t>;</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600">
                <a:solidFill>
                  <a:schemeClr val="dk1"/>
                </a:solidFill>
              </a:rPr>
              <a:t>        </a:t>
            </a:r>
            <a:r>
              <a:rPr lang="en-US" sz="1600">
                <a:solidFill>
                  <a:schemeClr val="folHlink"/>
                </a:solidFill>
              </a:rPr>
              <a:t>}</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600">
                <a:solidFill>
                  <a:schemeClr val="dk1"/>
                </a:solidFill>
              </a:rPr>
              <a:t>    </a:t>
            </a:r>
            <a:r>
              <a:rPr lang="en-US" sz="1600">
                <a:solidFill>
                  <a:schemeClr val="folHlink"/>
                </a:solidFill>
              </a:rPr>
              <a:t>}</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600">
                <a:solidFill>
                  <a:schemeClr val="dk1"/>
                </a:solidFill>
              </a:rPr>
              <a:t>    </a:t>
            </a:r>
            <a:r>
              <a:rPr b="1" lang="en-US" sz="1600">
                <a:solidFill>
                  <a:srgbClr val="800000"/>
                </a:solidFill>
              </a:rPr>
              <a:t>public</a:t>
            </a:r>
            <a:r>
              <a:rPr lang="en-US" sz="1600">
                <a:solidFill>
                  <a:schemeClr val="dk1"/>
                </a:solidFill>
              </a:rPr>
              <a:t> </a:t>
            </a:r>
            <a:r>
              <a:rPr lang="en-US" sz="1600">
                <a:solidFill>
                  <a:srgbClr val="BB7977"/>
                </a:solidFill>
              </a:rPr>
              <a:t>void</a:t>
            </a:r>
            <a:r>
              <a:rPr lang="en-US" sz="1600">
                <a:solidFill>
                  <a:schemeClr val="dk1"/>
                </a:solidFill>
              </a:rPr>
              <a:t> withdraw</a:t>
            </a:r>
            <a:r>
              <a:rPr lang="en-US" sz="1600">
                <a:solidFill>
                  <a:srgbClr val="808030"/>
                </a:solidFill>
              </a:rPr>
              <a:t>(</a:t>
            </a:r>
            <a:r>
              <a:rPr lang="en-US" sz="1600">
                <a:solidFill>
                  <a:srgbClr val="BB7977"/>
                </a:solidFill>
              </a:rPr>
              <a:t>double</a:t>
            </a:r>
            <a:r>
              <a:rPr lang="en-US" sz="1600">
                <a:solidFill>
                  <a:schemeClr val="dk1"/>
                </a:solidFill>
              </a:rPr>
              <a:t> amount</a:t>
            </a:r>
            <a:r>
              <a:rPr lang="en-US" sz="1600">
                <a:solidFill>
                  <a:srgbClr val="808030"/>
                </a:solidFill>
              </a:rPr>
              <a:t>)</a:t>
            </a:r>
            <a:r>
              <a:rPr lang="en-US" sz="1600">
                <a:solidFill>
                  <a:schemeClr val="dk1"/>
                </a:solidFill>
              </a:rPr>
              <a:t> </a:t>
            </a:r>
            <a:r>
              <a:rPr lang="en-US" sz="1600">
                <a:solidFill>
                  <a:schemeClr val="folHlink"/>
                </a:solidFill>
              </a:rPr>
              <a:t>{</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600">
                <a:solidFill>
                  <a:schemeClr val="dk1"/>
                </a:solidFill>
              </a:rPr>
              <a:t>        </a:t>
            </a:r>
            <a:r>
              <a:rPr b="1" lang="en-US" sz="1600">
                <a:solidFill>
                  <a:srgbClr val="800000"/>
                </a:solidFill>
              </a:rPr>
              <a:t>if</a:t>
            </a:r>
            <a:r>
              <a:rPr lang="en-US" sz="1600">
                <a:solidFill>
                  <a:schemeClr val="dk1"/>
                </a:solidFill>
              </a:rPr>
              <a:t> </a:t>
            </a:r>
            <a:r>
              <a:rPr lang="en-US" sz="1600">
                <a:solidFill>
                  <a:srgbClr val="808030"/>
                </a:solidFill>
              </a:rPr>
              <a:t>(</a:t>
            </a:r>
            <a:r>
              <a:rPr lang="en-US" sz="1600">
                <a:solidFill>
                  <a:schemeClr val="dk1"/>
                </a:solidFill>
              </a:rPr>
              <a:t>amount </a:t>
            </a:r>
            <a:r>
              <a:rPr lang="en-US" sz="1600">
                <a:solidFill>
                  <a:srgbClr val="808030"/>
                </a:solidFill>
              </a:rPr>
              <a:t>&gt;</a:t>
            </a:r>
            <a:r>
              <a:rPr lang="en-US" sz="1600">
                <a:solidFill>
                  <a:schemeClr val="dk1"/>
                </a:solidFill>
              </a:rPr>
              <a:t> </a:t>
            </a:r>
            <a:r>
              <a:rPr lang="en-US" sz="1600">
                <a:solidFill>
                  <a:srgbClr val="008C00"/>
                </a:solidFill>
              </a:rPr>
              <a:t>0</a:t>
            </a:r>
            <a:r>
              <a:rPr lang="en-US" sz="1600">
                <a:solidFill>
                  <a:schemeClr val="dk1"/>
                </a:solidFill>
              </a:rPr>
              <a:t> </a:t>
            </a:r>
            <a:r>
              <a:rPr lang="en-US" sz="1600">
                <a:solidFill>
                  <a:srgbClr val="808030"/>
                </a:solidFill>
              </a:rPr>
              <a:t>&amp;&amp;</a:t>
            </a:r>
            <a:r>
              <a:rPr lang="en-US" sz="1600">
                <a:solidFill>
                  <a:schemeClr val="dk1"/>
                </a:solidFill>
              </a:rPr>
              <a:t> amount </a:t>
            </a:r>
            <a:r>
              <a:rPr lang="en-US" sz="1600">
                <a:solidFill>
                  <a:srgbClr val="808030"/>
                </a:solidFill>
              </a:rPr>
              <a:t>&lt;=</a:t>
            </a:r>
            <a:r>
              <a:rPr lang="en-US" sz="1600">
                <a:solidFill>
                  <a:schemeClr val="dk1"/>
                </a:solidFill>
              </a:rPr>
              <a:t> balance</a:t>
            </a:r>
            <a:r>
              <a:rPr lang="en-US" sz="1600">
                <a:solidFill>
                  <a:srgbClr val="808030"/>
                </a:solidFill>
              </a:rPr>
              <a:t>)</a:t>
            </a:r>
            <a:r>
              <a:rPr lang="en-US" sz="1600">
                <a:solidFill>
                  <a:schemeClr val="dk1"/>
                </a:solidFill>
              </a:rPr>
              <a:t> </a:t>
            </a:r>
            <a:r>
              <a:rPr lang="en-US" sz="1600">
                <a:solidFill>
                  <a:schemeClr val="folHlink"/>
                </a:solidFill>
              </a:rPr>
              <a:t>{</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600">
                <a:solidFill>
                  <a:schemeClr val="dk1"/>
                </a:solidFill>
              </a:rPr>
              <a:t>            balance </a:t>
            </a:r>
            <a:r>
              <a:rPr lang="en-US" sz="1600">
                <a:solidFill>
                  <a:srgbClr val="808030"/>
                </a:solidFill>
              </a:rPr>
              <a:t>-=</a:t>
            </a:r>
            <a:r>
              <a:rPr lang="en-US" sz="1600">
                <a:solidFill>
                  <a:schemeClr val="dk1"/>
                </a:solidFill>
              </a:rPr>
              <a:t> amount</a:t>
            </a:r>
            <a:r>
              <a:rPr lang="en-US" sz="1600">
                <a:solidFill>
                  <a:schemeClr val="folHlink"/>
                </a:solidFill>
              </a:rPr>
              <a:t>;</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600">
                <a:solidFill>
                  <a:schemeClr val="dk1"/>
                </a:solidFill>
              </a:rPr>
              <a:t>        </a:t>
            </a:r>
            <a:r>
              <a:rPr lang="en-US" sz="1600">
                <a:solidFill>
                  <a:schemeClr val="folHlink"/>
                </a:solidFill>
              </a:rPr>
              <a:t>}</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600">
                <a:solidFill>
                  <a:schemeClr val="dk1"/>
                </a:solidFill>
              </a:rPr>
              <a:t>    </a:t>
            </a:r>
            <a:r>
              <a:rPr lang="en-US" sz="1600">
                <a:solidFill>
                  <a:schemeClr val="folHlink"/>
                </a:solidFill>
              </a:rPr>
              <a:t>}</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600">
                <a:solidFill>
                  <a:schemeClr val="folHlink"/>
                </a:solidFill>
              </a:rPr>
              <a:t>}</a:t>
            </a:r>
            <a:endParaRPr b="1" sz="1600">
              <a:solidFill>
                <a:srgbClr val="8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