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6"/>
  </p:notesMasterIdLst>
  <p:handoutMasterIdLst>
    <p:handoutMasterId r:id="rId17"/>
  </p:handoutMasterIdLst>
  <p:sldIdLst>
    <p:sldId id="256" r:id="rId3"/>
    <p:sldId id="381" r:id="rId4"/>
    <p:sldId id="317" r:id="rId5"/>
    <p:sldId id="380" r:id="rId6"/>
    <p:sldId id="353" r:id="rId7"/>
    <p:sldId id="372" r:id="rId8"/>
    <p:sldId id="374" r:id="rId9"/>
    <p:sldId id="375" r:id="rId10"/>
    <p:sldId id="379" r:id="rId11"/>
    <p:sldId id="376" r:id="rId12"/>
    <p:sldId id="378" r:id="rId13"/>
    <p:sldId id="377" r:id="rId14"/>
    <p:sldId id="26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45"/>
    <p:restoredTop sz="88880"/>
  </p:normalViewPr>
  <p:slideViewPr>
    <p:cSldViewPr snapToGrid="0">
      <p:cViewPr varScale="1">
        <p:scale>
          <a:sx n="198" d="100"/>
          <a:sy n="198" d="100"/>
        </p:scale>
        <p:origin x="11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</a:t>
          </a:r>
          <a:r>
            <a:rPr lang="en-US" sz="2400" b="1" dirty="0">
              <a:solidFill>
                <a:schemeClr val="tx1"/>
              </a:solidFill>
            </a:rPr>
            <a:t> </a:t>
          </a:r>
          <a:r>
            <a:rPr lang="en-US" sz="2400" b="1" dirty="0">
              <a:solidFill>
                <a:schemeClr val="bg1"/>
              </a:solidFill>
            </a:rPr>
            <a:t>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0" dirty="0">
              <a:solidFill>
                <a:schemeClr val="bg1"/>
              </a:solidFill>
            </a:rPr>
            <a:t>Next step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0" dirty="0">
              <a:solidFill>
                <a:schemeClr val="bg1"/>
              </a:solidFill>
            </a:rPr>
            <a:t>Next step</a:t>
          </a:r>
          <a:endParaRPr lang="zh-CN" altLang="en-US" sz="2400" b="0" dirty="0">
            <a:solidFill>
              <a:schemeClr val="bg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C57865FB-E721-7945-B102-3DC33349270D}">
      <dgm:prSet custT="1"/>
      <dgm:spPr/>
      <dgm:t>
        <a:bodyPr/>
        <a:lstStyle/>
        <a:p>
          <a:r>
            <a:rPr lang="en-US" altLang="zh-CN" sz="2400" b="1" dirty="0">
              <a:solidFill>
                <a:schemeClr val="tx1"/>
              </a:solidFill>
            </a:rPr>
            <a:t>Next step</a:t>
          </a:r>
          <a:endParaRPr lang="zh-CN" altLang="en-US" sz="2400" b="1" dirty="0">
            <a:solidFill>
              <a:schemeClr val="tx1"/>
            </a:solidFill>
          </a:endParaRPr>
        </a:p>
      </dgm:t>
    </dgm:pt>
    <dgm:pt modelId="{9A35DC86-DC17-154F-B1AF-0AC1F2759487}" type="par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C576F9F8-F2BD-FF42-8A4C-B1C10B4A8948}" type="sibTrans" cxnId="{037024FE-D194-2B4E-A276-D8CC4660EBA8}">
      <dgm:prSet/>
      <dgm:spPr/>
      <dgm:t>
        <a:bodyPr/>
        <a:lstStyle/>
        <a:p>
          <a:endParaRPr lang="zh-CN" altLang="en-US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3"/>
      <dgm:spPr/>
    </dgm:pt>
    <dgm:pt modelId="{4DE260E5-B794-E44D-9A9E-F4D646D8E5A7}" type="pres">
      <dgm:prSet presAssocID="{D0F52225-D323-4805-89C5-374A5AABBCCB}" presName="parentText" presStyleLbl="node1" presStyleIdx="0" presStyleCnt="3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3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3"/>
      <dgm:spPr/>
    </dgm:pt>
    <dgm:pt modelId="{B6A18748-4148-D347-BCCA-B76C98FAD828}" type="pres">
      <dgm:prSet presAssocID="{8093CCB2-55DC-4C87-97D5-8D34688771A4}" presName="parentText" presStyleLbl="node1" presStyleIdx="1" presStyleCnt="3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3">
        <dgm:presLayoutVars>
          <dgm:bulletEnabled val="1"/>
        </dgm:presLayoutVars>
      </dgm:prSet>
      <dgm:spPr/>
    </dgm:pt>
    <dgm:pt modelId="{415E2F08-92B7-214A-8A08-7681F11E3C3C}" type="pres">
      <dgm:prSet presAssocID="{F21521B6-AC66-4DDA-9A93-EEAD2430B253}" presName="spaceBetweenRectangles" presStyleCnt="0"/>
      <dgm:spPr/>
    </dgm:pt>
    <dgm:pt modelId="{E5EBF621-431F-2040-9E07-972112987871}" type="pres">
      <dgm:prSet presAssocID="{C57865FB-E721-7945-B102-3DC33349270D}" presName="parentLin" presStyleCnt="0"/>
      <dgm:spPr/>
    </dgm:pt>
    <dgm:pt modelId="{65084150-2F68-C141-8C2B-24AF60D18C12}" type="pres">
      <dgm:prSet presAssocID="{C57865FB-E721-7945-B102-3DC33349270D}" presName="parentLeftMargin" presStyleLbl="node1" presStyleIdx="1" presStyleCnt="3"/>
      <dgm:spPr/>
    </dgm:pt>
    <dgm:pt modelId="{78AE5B93-8DEE-704B-86F8-D2CF2AA0493D}" type="pres">
      <dgm:prSet presAssocID="{C57865FB-E721-7945-B102-3DC33349270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6686C0D-63B6-1C4D-8CBC-1E8ED6E354C9}" type="pres">
      <dgm:prSet presAssocID="{C57865FB-E721-7945-B102-3DC33349270D}" presName="negativeSpace" presStyleCnt="0"/>
      <dgm:spPr/>
    </dgm:pt>
    <dgm:pt modelId="{5A72D70B-95A3-FE4A-9803-85FD746B2080}" type="pres">
      <dgm:prSet presAssocID="{C57865FB-E721-7945-B102-3DC33349270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DBF5911-B5DB-2746-B406-0CD9014D7775}" type="presOf" srcId="{C57865FB-E721-7945-B102-3DC33349270D}" destId="{65084150-2F68-C141-8C2B-24AF60D18C12}" srcOrd="0" destOrd="0" presId="urn:microsoft.com/office/officeart/2005/8/layout/list1"/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AE1CDEE2-536C-0145-A908-7A019D126BAF}" type="presOf" srcId="{C57865FB-E721-7945-B102-3DC33349270D}" destId="{78AE5B93-8DEE-704B-86F8-D2CF2AA0493D}" srcOrd="1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037024FE-D194-2B4E-A276-D8CC4660EBA8}" srcId="{07C71F93-A4DB-4FC6-87BB-FBF82839AB91}" destId="{C57865FB-E721-7945-B102-3DC33349270D}" srcOrd="2" destOrd="0" parTransId="{9A35DC86-DC17-154F-B1AF-0AC1F2759487}" sibTransId="{C576F9F8-F2BD-FF42-8A4C-B1C10B4A8948}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  <dgm:cxn modelId="{E2B85E6B-EAA8-EA4D-B554-4197A860A2BA}" type="presParOf" srcId="{95FEDCAD-8145-3649-B402-FC9EF335529F}" destId="{415E2F08-92B7-214A-8A08-7681F11E3C3C}" srcOrd="7" destOrd="0" presId="urn:microsoft.com/office/officeart/2005/8/layout/list1"/>
    <dgm:cxn modelId="{695A3246-0C7E-5F43-A816-D544D5CA4EDF}" type="presParOf" srcId="{95FEDCAD-8145-3649-B402-FC9EF335529F}" destId="{E5EBF621-431F-2040-9E07-972112987871}" srcOrd="8" destOrd="0" presId="urn:microsoft.com/office/officeart/2005/8/layout/list1"/>
    <dgm:cxn modelId="{7F445E3A-49A7-014A-97CF-5F36A5C49285}" type="presParOf" srcId="{E5EBF621-431F-2040-9E07-972112987871}" destId="{65084150-2F68-C141-8C2B-24AF60D18C12}" srcOrd="0" destOrd="0" presId="urn:microsoft.com/office/officeart/2005/8/layout/list1"/>
    <dgm:cxn modelId="{FF95F732-05A5-C845-A33F-B6C918B78F8B}" type="presParOf" srcId="{E5EBF621-431F-2040-9E07-972112987871}" destId="{78AE5B93-8DEE-704B-86F8-D2CF2AA0493D}" srcOrd="1" destOrd="0" presId="urn:microsoft.com/office/officeart/2005/8/layout/list1"/>
    <dgm:cxn modelId="{33819322-70A7-5941-B7CE-625FB3A56B6E}" type="presParOf" srcId="{95FEDCAD-8145-3649-B402-FC9EF335529F}" destId="{B6686C0D-63B6-1C4D-8CBC-1E8ED6E354C9}" srcOrd="9" destOrd="0" presId="urn:microsoft.com/office/officeart/2005/8/layout/list1"/>
    <dgm:cxn modelId="{B2AEBA68-0DDC-2041-9C53-4F0CD8239C1D}" type="presParOf" srcId="{95FEDCAD-8145-3649-B402-FC9EF335529F}" destId="{5A72D70B-95A3-FE4A-9803-85FD746B208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</a:t>
          </a: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</a:t>
          </a:r>
          <a:r>
            <a:rPr lang="en-US" sz="2400" b="1" kern="1200" dirty="0">
              <a:solidFill>
                <a:schemeClr val="tx1"/>
              </a:solidFill>
            </a:rPr>
            <a:t> </a:t>
          </a:r>
          <a:r>
            <a:rPr lang="en-US" sz="2400" b="1" kern="1200" dirty="0">
              <a:solidFill>
                <a:schemeClr val="bg1"/>
              </a:solidFill>
            </a:rPr>
            <a:t>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>
              <a:solidFill>
                <a:schemeClr val="bg1"/>
              </a:solidFill>
            </a:rPr>
            <a:t>Next step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0" kern="1200" dirty="0">
              <a:solidFill>
                <a:schemeClr val="bg1"/>
              </a:solidFill>
            </a:rPr>
            <a:t>Next step</a:t>
          </a:r>
          <a:endParaRPr lang="zh-CN" altLang="en-US" sz="2400" b="0" kern="1200" dirty="0">
            <a:solidFill>
              <a:schemeClr val="bg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50652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19449"/>
          <a:ext cx="8050859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</a:t>
          </a:r>
        </a:p>
      </dsp:txBody>
      <dsp:txXfrm>
        <a:off x="573335" y="67004"/>
        <a:ext cx="7955749" cy="879050"/>
      </dsp:txXfrm>
    </dsp:sp>
    <dsp:sp modelId="{5CB3B87C-1EFC-DB45-96D0-47D3B8976425}">
      <dsp:nvSpPr>
        <dsp:cNvPr id="0" name=""/>
        <dsp:cNvSpPr/>
      </dsp:nvSpPr>
      <dsp:spPr>
        <a:xfrm>
          <a:off x="0" y="200340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1531662"/>
          <a:ext cx="810106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Simulation results</a:t>
          </a:r>
        </a:p>
      </dsp:txBody>
      <dsp:txXfrm>
        <a:off x="554159" y="1579217"/>
        <a:ext cx="8005950" cy="879050"/>
      </dsp:txXfrm>
    </dsp:sp>
    <dsp:sp modelId="{5A72D70B-95A3-FE4A-9803-85FD746B2080}">
      <dsp:nvSpPr>
        <dsp:cNvPr id="0" name=""/>
        <dsp:cNvSpPr/>
      </dsp:nvSpPr>
      <dsp:spPr>
        <a:xfrm>
          <a:off x="0" y="3500289"/>
          <a:ext cx="10515600" cy="83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AE5B93-8DEE-704B-86F8-D2CF2AA0493D}">
      <dsp:nvSpPr>
        <dsp:cNvPr id="0" name=""/>
        <dsp:cNvSpPr/>
      </dsp:nvSpPr>
      <dsp:spPr>
        <a:xfrm>
          <a:off x="525780" y="3013209"/>
          <a:ext cx="7360920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tx1"/>
              </a:solidFill>
            </a:rPr>
            <a:t>Next step</a:t>
          </a:r>
          <a:endParaRPr lang="zh-CN" altLang="en-US" sz="2400" b="1" kern="1200" dirty="0">
            <a:solidFill>
              <a:schemeClr val="tx1"/>
            </a:solidFill>
          </a:endParaRPr>
        </a:p>
      </dsp:txBody>
      <dsp:txXfrm>
        <a:off x="573335" y="3060764"/>
        <a:ext cx="7265810" cy="879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5563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869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439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3321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349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055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948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578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2023/11/24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g"/><Relationship Id="rId3" Type="http://schemas.openxmlformats.org/officeDocument/2006/relationships/image" Target="../media/image7.pn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0A76273-2CE1-43EB-D92B-AE83662FFACA}"/>
              </a:ext>
            </a:extLst>
          </p:cNvPr>
          <p:cNvSpPr txBox="1"/>
          <p:nvPr/>
        </p:nvSpPr>
        <p:spPr>
          <a:xfrm>
            <a:off x="669924" y="1225141"/>
            <a:ext cx="10841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The avg GPU power of all epochs is 78.65W, the </a:t>
            </a:r>
            <a:r>
              <a:rPr kumimoji="1" lang="en-US" altLang="zh-CN" dirty="0" err="1"/>
              <a:t>codecarbon</a:t>
            </a:r>
            <a:r>
              <a:rPr kumimoji="1" lang="en-US" altLang="zh-CN" dirty="0"/>
              <a:t> result is 120.88W</a:t>
            </a:r>
          </a:p>
          <a:p>
            <a:r>
              <a:rPr kumimoji="1" lang="en-US" altLang="zh-CN" dirty="0"/>
              <a:t>The GPU energy consumption calculated by </a:t>
            </a:r>
            <a:r>
              <a:rPr kumimoji="1" lang="en-US" altLang="zh-CN" dirty="0" err="1"/>
              <a:t>nvidia-smi</a:t>
            </a:r>
            <a:r>
              <a:rPr kumimoji="1" lang="en-US" altLang="zh-CN" dirty="0"/>
              <a:t> is 0.03275kWh, and 0.05915kWh by </a:t>
            </a:r>
            <a:r>
              <a:rPr kumimoji="1" lang="en-US" altLang="zh-CN" dirty="0" err="1"/>
              <a:t>codecarbon</a:t>
            </a:r>
            <a:endParaRPr kumimoji="1"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CF66F7-CB24-B59A-11AB-F752C78DBF82}"/>
              </a:ext>
            </a:extLst>
          </p:cNvPr>
          <p:cNvSpPr txBox="1"/>
          <p:nvPr/>
        </p:nvSpPr>
        <p:spPr>
          <a:xfrm>
            <a:off x="669924" y="2004446"/>
            <a:ext cx="74238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Ratio between power result is 78.65/130 = 0.6506</a:t>
            </a:r>
          </a:p>
          <a:p>
            <a:r>
              <a:rPr kumimoji="1" lang="en-US" altLang="zh-CN" dirty="0"/>
              <a:t>Ratio between energy consumption result is 0.03275/0.05915 = 0.5537</a:t>
            </a:r>
            <a:endParaRPr kumimoji="1" lang="zh-CN" altLang="en-US" dirty="0"/>
          </a:p>
        </p:txBody>
      </p:sp>
      <p:pic>
        <p:nvPicPr>
          <p:cNvPr id="11" name="图片 10" descr="图形用户界面, 文本&#10;&#10;描述已自动生成">
            <a:extLst>
              <a:ext uri="{FF2B5EF4-FFF2-40B4-BE49-F238E27FC236}">
                <a16:creationId xmlns:a16="http://schemas.microsoft.com/office/drawing/2014/main" id="{52DC0C0F-33EB-D61E-B66B-95A65C054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3812573"/>
            <a:ext cx="4229100" cy="2070100"/>
          </a:xfrm>
          <a:prstGeom prst="rect">
            <a:avLst/>
          </a:prstGeom>
        </p:spPr>
      </p:pic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2773B86-BE32-B421-6E02-7B124BA12490}"/>
              </a:ext>
            </a:extLst>
          </p:cNvPr>
          <p:cNvCxnSpPr/>
          <p:nvPr/>
        </p:nvCxnSpPr>
        <p:spPr>
          <a:xfrm>
            <a:off x="669924" y="3086100"/>
            <a:ext cx="10631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02FD2E1-006F-DFF0-3A95-6B9D1B7424C9}"/>
              </a:ext>
            </a:extLst>
          </p:cNvPr>
          <p:cNvSpPr txBox="1"/>
          <p:nvPr/>
        </p:nvSpPr>
        <p:spPr>
          <a:xfrm>
            <a:off x="669924" y="326467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Idle consumption</a:t>
            </a:r>
            <a:endParaRPr kumimoji="1" lang="zh-CN" alt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A9D3A40-3C98-9830-ABC1-2BB095A926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615" y="3812573"/>
            <a:ext cx="3922713" cy="2324979"/>
          </a:xfrm>
          <a:prstGeom prst="rect">
            <a:avLst/>
          </a:prstGeom>
        </p:spPr>
      </p:pic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C5DDBA85-B6C2-5E11-4B1D-D65AE1ABDFC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3CD7914-DA8C-F7EC-F67D-63D750C8B09F}"/>
              </a:ext>
            </a:extLst>
          </p:cNvPr>
          <p:cNvSpPr txBox="1"/>
          <p:nvPr/>
        </p:nvSpPr>
        <p:spPr>
          <a:xfrm>
            <a:off x="668182" y="6301368"/>
            <a:ext cx="91951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For GPU energy consumption, concerning the current device that using,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might not be the best choice</a:t>
            </a:r>
          </a:p>
        </p:txBody>
      </p:sp>
    </p:spTree>
    <p:extLst>
      <p:ext uri="{BB962C8B-B14F-4D97-AF65-F5344CB8AC3E}">
        <p14:creationId xmlns:p14="http://schemas.microsoft.com/office/powerpoint/2010/main" val="1203632395"/>
      </p:ext>
    </p:extLst>
  </p:cSld>
  <p:clrMapOvr>
    <a:masterClrMapping/>
  </p:clrMapOvr>
  <p:transition>
    <p:check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89008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2920477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Next step</a:t>
            </a:r>
            <a:endParaRPr lang="en-US" altLang="zh-CN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DFB11B0C-393E-59B0-57F0-702A0FB9B1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EFE4D6D-5EBC-457C-D13B-E89122835FB4}"/>
              </a:ext>
            </a:extLst>
          </p:cNvPr>
          <p:cNvSpPr txBox="1"/>
          <p:nvPr/>
        </p:nvSpPr>
        <p:spPr>
          <a:xfrm>
            <a:off x="851338" y="1429407"/>
            <a:ext cx="4194795" cy="659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 Validate CPU energy consumption</a:t>
            </a:r>
          </a:p>
          <a:p>
            <a:r>
              <a:rPr kumimoji="1" lang="en-US" altLang="zh-CN" dirty="0"/>
              <a:t>2. Federated Learning</a:t>
            </a:r>
          </a:p>
        </p:txBody>
      </p:sp>
    </p:spTree>
    <p:extLst>
      <p:ext uri="{BB962C8B-B14F-4D97-AF65-F5344CB8AC3E}">
        <p14:creationId xmlns:p14="http://schemas.microsoft.com/office/powerpoint/2010/main" val="1658663301"/>
      </p:ext>
    </p:extLst>
  </p:cSld>
  <p:clrMapOvr>
    <a:masterClrMapping/>
  </p:clrMapOvr>
  <p:transition>
    <p:check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362794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9211201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</a:t>
            </a:r>
            <a:r>
              <a:rPr lang="zh-CN" altLang="en-US" sz="2800" b="1" dirty="0">
                <a:solidFill>
                  <a:schemeClr val="tx1"/>
                </a:solidFill>
              </a:rPr>
              <a:t> </a:t>
            </a:r>
            <a:endParaRPr lang="en-US" altLang="zh-CN" sz="2800" b="1" dirty="0">
              <a:solidFill>
                <a:schemeClr val="tx1"/>
              </a:solidFill>
            </a:endParaRP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4768745" y="647028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2F4486-F9B1-282B-457A-90D267FAB8B1}"/>
              </a:ext>
            </a:extLst>
          </p:cNvPr>
          <p:cNvSpPr txBox="1"/>
          <p:nvPr/>
        </p:nvSpPr>
        <p:spPr>
          <a:xfrm>
            <a:off x="983910" y="6060351"/>
            <a:ext cx="37176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/>
              <a:t>GPU energy consumption</a:t>
            </a:r>
            <a:r>
              <a:rPr kumimoji="1" lang="en-US" altLang="zh-CN" sz="1000" dirty="0"/>
              <a:t>, train acc and test acc of each epoch</a:t>
            </a:r>
            <a:endParaRPr kumimoji="1" lang="zh-CN" altLang="en-US" sz="1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C25A7D-AF2B-52A5-FA0C-2EBD79BB6EB2}"/>
              </a:ext>
            </a:extLst>
          </p:cNvPr>
          <p:cNvSpPr txBox="1"/>
          <p:nvPr/>
        </p:nvSpPr>
        <p:spPr>
          <a:xfrm>
            <a:off x="7307342" y="6060350"/>
            <a:ext cx="320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/>
              <a:t>GPU energy consumption of epoch(total 20 epochs)</a:t>
            </a:r>
            <a:endParaRPr kumimoji="1" lang="zh-CN" altLang="en-US" sz="10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2BF4695-733C-692E-A34F-459B48ABB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3690" y="3876648"/>
            <a:ext cx="4017885" cy="220093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A81BDB5-7F3B-A06F-B257-AB98A64078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305" y="3956902"/>
            <a:ext cx="4503561" cy="21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0077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E797683B-9D08-0DD4-0D92-B4721913B11E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389043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3856575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 comparison between SGD &amp; Adam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217877-0014-4B4F-A236-749DE2D17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219" y="1487663"/>
            <a:ext cx="4847118" cy="265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B87B1A-C0B6-89AA-3EA6-C0657893BB36}"/>
              </a:ext>
            </a:extLst>
          </p:cNvPr>
          <p:cNvSpPr txBox="1"/>
          <p:nvPr/>
        </p:nvSpPr>
        <p:spPr>
          <a:xfrm>
            <a:off x="2216644" y="399889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</a:t>
            </a:r>
            <a:endParaRPr kumimoji="1"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50BCF-002C-FAFD-D348-5E1F75823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8899" y="1487663"/>
            <a:ext cx="5228450" cy="267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4BA52-98AD-94A7-9D45-C31436C672CE}"/>
              </a:ext>
            </a:extLst>
          </p:cNvPr>
          <p:cNvSpPr txBox="1"/>
          <p:nvPr/>
        </p:nvSpPr>
        <p:spPr>
          <a:xfrm>
            <a:off x="7189115" y="404142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train acc, test acc, train loss of SGD and Adam</a:t>
            </a:r>
            <a:endParaRPr kumimoji="1"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0BF7A4-B4E8-AFB6-08DC-7EFC266775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875" y="4233693"/>
            <a:ext cx="4401806" cy="2462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1F80A4-EC03-D68E-CCB5-619F9FB70EC1}"/>
              </a:ext>
            </a:extLst>
          </p:cNvPr>
          <p:cNvSpPr txBox="1"/>
          <p:nvPr/>
        </p:nvSpPr>
        <p:spPr>
          <a:xfrm>
            <a:off x="1468283" y="6557141"/>
            <a:ext cx="3506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Time consumption of each epoch between SGD and Adam</a:t>
            </a:r>
            <a:endParaRPr kumimoji="1"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14889A-7BC6-1BA1-AD0F-46DF0162E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0048" y="4311218"/>
            <a:ext cx="4583980" cy="23780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87C42B-11CE-B2B5-6C54-5A62999DB75D}"/>
              </a:ext>
            </a:extLst>
          </p:cNvPr>
          <p:cNvSpPr txBox="1"/>
          <p:nvPr/>
        </p:nvSpPr>
        <p:spPr>
          <a:xfrm>
            <a:off x="6810806" y="6579748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Energy consumption and time cost between SGD and Adam</a:t>
            </a:r>
            <a:endParaRPr kumimoji="1" lang="zh-CN" altLang="en-US" sz="1000" dirty="0"/>
          </a:p>
        </p:txBody>
      </p:sp>
      <p:pic>
        <p:nvPicPr>
          <p:cNvPr id="3" name="Google Shape;64;p1" descr="徽标&#10;&#10;描述已自动生成">
            <a:extLst>
              <a:ext uri="{FF2B5EF4-FFF2-40B4-BE49-F238E27FC236}">
                <a16:creationId xmlns:a16="http://schemas.microsoft.com/office/drawing/2014/main" id="{220A6896-97A3-E3F5-BDC4-233DCE8447C4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1906887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CD9048D-70E6-A84F-0870-D2A7D566EB9E}"/>
              </a:ext>
            </a:extLst>
          </p:cNvPr>
          <p:cNvSpPr txBox="1"/>
          <p:nvPr/>
        </p:nvSpPr>
        <p:spPr>
          <a:xfrm>
            <a:off x="1589900" y="4107607"/>
            <a:ext cx="27222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MPS energy consumption in M1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FB98EF-C337-4A1F-03E7-42F2120C4567}"/>
              </a:ext>
            </a:extLst>
          </p:cNvPr>
          <p:cNvSpPr txBox="1"/>
          <p:nvPr/>
        </p:nvSpPr>
        <p:spPr>
          <a:xfrm>
            <a:off x="6732272" y="4107606"/>
            <a:ext cx="4192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GPU energy consumption in Linux(with RTX 3060)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7050C0E-9554-1343-C1CB-A9D320849F4F}"/>
              </a:ext>
            </a:extLst>
          </p:cNvPr>
          <p:cNvSpPr txBox="1"/>
          <p:nvPr/>
        </p:nvSpPr>
        <p:spPr>
          <a:xfrm>
            <a:off x="948267" y="1230489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Energy consumption between </a:t>
            </a:r>
            <a:r>
              <a:rPr kumimoji="1" lang="en-US" altLang="zh-CN" dirty="0" err="1"/>
              <a:t>mps</a:t>
            </a:r>
            <a:r>
              <a:rPr kumimoji="1" lang="en-US" altLang="zh-CN" dirty="0"/>
              <a:t> and GPU</a:t>
            </a:r>
            <a:endParaRPr kumimoji="1"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1C7C261-4F6A-E0DC-8A46-6068C33289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" y="1618337"/>
            <a:ext cx="4819650" cy="24892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066BA2F-8DEB-0693-7788-6FD1CA828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0733" y="1599821"/>
            <a:ext cx="4819650" cy="246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775148"/>
      </p:ext>
    </p:extLst>
  </p:cSld>
  <p:clrMapOvr>
    <a:masterClrMapping/>
  </p:clrMapOvr>
  <p:transition>
    <p:check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0D05DA1-6AA6-B939-BE49-FD8F23D7A8EF}"/>
              </a:ext>
            </a:extLst>
          </p:cNvPr>
          <p:cNvSpPr txBox="1"/>
          <p:nvPr/>
        </p:nvSpPr>
        <p:spPr>
          <a:xfrm>
            <a:off x="669924" y="1162755"/>
            <a:ext cx="4222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Energy record between </a:t>
            </a:r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and </a:t>
            </a:r>
            <a:r>
              <a:rPr kumimoji="1" lang="en-US" altLang="zh-CN" sz="1400" dirty="0" err="1"/>
              <a:t>nvidia-smi</a:t>
            </a:r>
            <a:endParaRPr kumimoji="1" lang="zh-CN" altLang="en-US" sz="1400" dirty="0"/>
          </a:p>
        </p:txBody>
      </p:sp>
      <p:pic>
        <p:nvPicPr>
          <p:cNvPr id="17" name="图片 16" descr="文本&#10;&#10;中度可信度描述已自动生成">
            <a:extLst>
              <a:ext uri="{FF2B5EF4-FFF2-40B4-BE49-F238E27FC236}">
                <a16:creationId xmlns:a16="http://schemas.microsoft.com/office/drawing/2014/main" id="{AD653676-5D5E-A7AE-5EA2-E7C6C3D6D4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613382"/>
            <a:ext cx="5629276" cy="122689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37F88B9-F97C-9124-2BB3-091DBB167F4D}"/>
              </a:ext>
            </a:extLst>
          </p:cNvPr>
          <p:cNvSpPr txBox="1"/>
          <p:nvPr/>
        </p:nvSpPr>
        <p:spPr>
          <a:xfrm>
            <a:off x="4993781" y="284027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Codecarbon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D9C1E2-4AAD-A5FB-1435-50D86BBC75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6933" y="1979179"/>
            <a:ext cx="5676900" cy="495300"/>
          </a:xfrm>
          <a:prstGeom prst="rect">
            <a:avLst/>
          </a:prstGeom>
        </p:spPr>
      </p:pic>
      <p:pic>
        <p:nvPicPr>
          <p:cNvPr id="21" name="图片 20" descr="图形用户界面, 文本&#10;&#10;描述已自动生成">
            <a:extLst>
              <a:ext uri="{FF2B5EF4-FFF2-40B4-BE49-F238E27FC236}">
                <a16:creationId xmlns:a16="http://schemas.microsoft.com/office/drawing/2014/main" id="{158D02E3-8365-9E6D-6F75-545A2688B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483" y="3165238"/>
            <a:ext cx="4800600" cy="14732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15B36903-4A9C-CBB8-8123-FBECD0601D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6933" y="3277393"/>
            <a:ext cx="4000500" cy="1333500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73F2286E-121F-61DA-FE72-DE091D91EA68}"/>
              </a:ext>
            </a:extLst>
          </p:cNvPr>
          <p:cNvSpPr txBox="1"/>
          <p:nvPr/>
        </p:nvSpPr>
        <p:spPr>
          <a:xfrm>
            <a:off x="5062710" y="4775141"/>
            <a:ext cx="15087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Nvidia-</a:t>
            </a:r>
            <a:r>
              <a:rPr kumimoji="1" lang="en-US" altLang="zh-CN" sz="1400" dirty="0" err="1"/>
              <a:t>smi</a:t>
            </a:r>
            <a:r>
              <a:rPr kumimoji="1" lang="en-US" altLang="zh-CN" sz="1400" dirty="0"/>
              <a:t> result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0C210331-AB00-0606-6ED1-AB852FF27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7554" y="5359160"/>
            <a:ext cx="7919058" cy="781008"/>
          </a:xfrm>
          <a:prstGeom prst="rect">
            <a:avLst/>
          </a:prstGeom>
        </p:spPr>
      </p:pic>
      <p:pic>
        <p:nvPicPr>
          <p:cNvPr id="5" name="Google Shape;64;p1" descr="徽标&#10;&#10;描述已自动生成">
            <a:extLst>
              <a:ext uri="{FF2B5EF4-FFF2-40B4-BE49-F238E27FC236}">
                <a16:creationId xmlns:a16="http://schemas.microsoft.com/office/drawing/2014/main" id="{703235E2-2357-08AF-E248-43B9909F7CB6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60597"/>
      </p:ext>
    </p:extLst>
  </p:cSld>
  <p:clrMapOvr>
    <a:masterClrMapping/>
  </p:clrMapOvr>
  <p:transition>
    <p:checker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3399</TotalTime>
  <Words>313</Words>
  <Application>Microsoft Macintosh PowerPoint</Application>
  <PresentationFormat>宽屏</PresentationFormat>
  <Paragraphs>75</Paragraphs>
  <Slides>13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</vt:lpstr>
      <vt:lpstr>Agenda</vt:lpstr>
      <vt:lpstr>Simulation results</vt:lpstr>
      <vt:lpstr>Simulation results</vt:lpstr>
      <vt:lpstr>Simulation results</vt:lpstr>
      <vt:lpstr>Simulation results</vt:lpstr>
      <vt:lpstr>Simulation results</vt:lpstr>
      <vt:lpstr>Simulation results</vt:lpstr>
      <vt:lpstr>Agenda</vt:lpstr>
      <vt:lpstr>Next step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80</cp:revision>
  <cp:lastPrinted>2018-09-29T16:00:00Z</cp:lastPrinted>
  <dcterms:created xsi:type="dcterms:W3CDTF">2018-09-29T16:00:00Z</dcterms:created>
  <dcterms:modified xsi:type="dcterms:W3CDTF">2023-11-24T23:27:08Z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