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6" r:id="rId3"/>
    <p:sldId id="381" r:id="rId4"/>
    <p:sldId id="317" r:id="rId5"/>
    <p:sldId id="380" r:id="rId6"/>
    <p:sldId id="376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/>
    <p:restoredTop sz="88833"/>
  </p:normalViewPr>
  <p:slideViewPr>
    <p:cSldViewPr snapToGrid="0">
      <p:cViewPr varScale="1">
        <p:scale>
          <a:sx n="156" d="100"/>
          <a:sy n="156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</a:t>
          </a:r>
          <a:r>
            <a:rPr lang="en-US" sz="2400" b="1" dirty="0">
              <a:solidFill>
                <a:schemeClr val="tx1"/>
              </a:solidFill>
            </a:rPr>
            <a:t> </a:t>
          </a:r>
          <a:r>
            <a:rPr lang="en-US" sz="2400" b="1" dirty="0">
              <a:solidFill>
                <a:schemeClr val="bg1"/>
              </a:solidFill>
            </a:rPr>
            <a:t>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>
              <a:solidFill>
                <a:schemeClr val="bg1"/>
              </a:solidFill>
            </a:rPr>
            <a:t>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3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5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423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21120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C0D25B-2969-20E1-5BAC-B0F8BBFF7949}"/>
              </a:ext>
            </a:extLst>
          </p:cNvPr>
          <p:cNvSpPr txBox="1"/>
          <p:nvPr/>
        </p:nvSpPr>
        <p:spPr>
          <a:xfrm>
            <a:off x="1502228" y="1502228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1. CPU power validation</a:t>
            </a:r>
            <a:endParaRPr kumimoji="1" lang="zh-CN" altLang="en-US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201559-E71D-EE17-158B-AC59FC6FA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1810005"/>
            <a:ext cx="2277836" cy="176576"/>
          </a:xfrm>
          <a:prstGeom prst="rect">
            <a:avLst/>
          </a:prstGeom>
        </p:spPr>
      </p:pic>
      <p:pic>
        <p:nvPicPr>
          <p:cNvPr id="21" name="图片 20" descr="图形用户界面, 文本, 应用程序&#10;&#10;描述已自动生成">
            <a:extLst>
              <a:ext uri="{FF2B5EF4-FFF2-40B4-BE49-F238E27FC236}">
                <a16:creationId xmlns:a16="http://schemas.microsoft.com/office/drawing/2014/main" id="{A1CC54CC-39C8-6E2C-51A0-2D1E3AA7E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1986581"/>
            <a:ext cx="3117851" cy="2235273"/>
          </a:xfrm>
          <a:prstGeom prst="rect">
            <a:avLst/>
          </a:prstGeom>
        </p:spPr>
      </p:pic>
      <p:pic>
        <p:nvPicPr>
          <p:cNvPr id="23" name="图片 22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5C340FFC-8D7A-6123-E1FA-27300C974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4221854"/>
            <a:ext cx="2577230" cy="63131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2A84C64-50A2-5FDF-ABF2-99E36280C6DF}"/>
              </a:ext>
            </a:extLst>
          </p:cNvPr>
          <p:cNvSpPr txBox="1"/>
          <p:nvPr/>
        </p:nvSpPr>
        <p:spPr>
          <a:xfrm>
            <a:off x="6817179" y="1502228"/>
            <a:ext cx="25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2. Accuracy in Adam optimizer</a:t>
            </a:r>
            <a:endParaRPr kumimoji="1"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1191597-F174-B5B2-DBD7-BD863A753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7179" y="4221854"/>
            <a:ext cx="3384887" cy="1860698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5A2A750-DBDB-914B-8963-D17D59B94970}"/>
              </a:ext>
            </a:extLst>
          </p:cNvPr>
          <p:cNvSpPr txBox="1"/>
          <p:nvPr/>
        </p:nvSpPr>
        <p:spPr>
          <a:xfrm>
            <a:off x="7988673" y="595944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Learning rate = 0.001</a:t>
            </a:r>
            <a:endParaRPr kumimoji="1" lang="zh-CN" altLang="en-US" sz="1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331988-D951-60D9-DC83-BD6EBC89A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111" y="1898293"/>
            <a:ext cx="3165021" cy="175834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8256832-8F38-2D64-3296-ACA8B52C8CE4}"/>
              </a:ext>
            </a:extLst>
          </p:cNvPr>
          <p:cNvSpPr txBox="1"/>
          <p:nvPr/>
        </p:nvSpPr>
        <p:spPr>
          <a:xfrm>
            <a:off x="7988673" y="3569914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Learning rate = 0.01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943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890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A76273-2CE1-43EB-D92B-AE83662FFACA}"/>
              </a:ext>
            </a:extLst>
          </p:cNvPr>
          <p:cNvSpPr txBox="1"/>
          <p:nvPr/>
        </p:nvSpPr>
        <p:spPr>
          <a:xfrm>
            <a:off x="669924" y="1225141"/>
            <a:ext cx="108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avg GPU power of all epochs is 78.65W, the </a:t>
            </a:r>
            <a:r>
              <a:rPr kumimoji="1" lang="en-US" altLang="zh-CN" dirty="0" err="1"/>
              <a:t>codecarbon</a:t>
            </a:r>
            <a:r>
              <a:rPr kumimoji="1" lang="en-US" altLang="zh-CN" dirty="0"/>
              <a:t> result is 120.88W</a:t>
            </a:r>
          </a:p>
          <a:p>
            <a:r>
              <a:rPr kumimoji="1" lang="en-US" altLang="zh-CN" dirty="0"/>
              <a:t>The GPU energy consumption calculated by </a:t>
            </a:r>
            <a:r>
              <a:rPr kumimoji="1" lang="en-US" altLang="zh-CN" dirty="0" err="1"/>
              <a:t>nvidia-smi</a:t>
            </a:r>
            <a:r>
              <a:rPr kumimoji="1" lang="en-US" altLang="zh-CN" dirty="0"/>
              <a:t> is 0.03275kWh, and 0.05915kWh by </a:t>
            </a:r>
            <a:r>
              <a:rPr kumimoji="1" lang="en-US" altLang="zh-CN" dirty="0" err="1"/>
              <a:t>codecarbon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CF66F7-CB24-B59A-11AB-F752C78DBF82}"/>
              </a:ext>
            </a:extLst>
          </p:cNvPr>
          <p:cNvSpPr txBox="1"/>
          <p:nvPr/>
        </p:nvSpPr>
        <p:spPr>
          <a:xfrm>
            <a:off x="669924" y="2004446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Ratio between power result is 78.65/130 = 0.6506</a:t>
            </a:r>
          </a:p>
          <a:p>
            <a:r>
              <a:rPr kumimoji="1" lang="en-US" altLang="zh-CN" dirty="0"/>
              <a:t>Ratio between energy consumption result is 0.03275/0.05915 = 0.5537</a:t>
            </a:r>
            <a:endParaRPr kumimoji="1" lang="zh-CN" altLang="en-US" dirty="0"/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52DC0C0F-33EB-D61E-B66B-95A65C05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3812573"/>
            <a:ext cx="4229100" cy="20701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2773B86-BE32-B421-6E02-7B124BA12490}"/>
              </a:ext>
            </a:extLst>
          </p:cNvPr>
          <p:cNvCxnSpPr/>
          <p:nvPr/>
        </p:nvCxnSpPr>
        <p:spPr>
          <a:xfrm>
            <a:off x="669924" y="3086100"/>
            <a:ext cx="10631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FD2E1-006F-DFF0-3A95-6B9D1B7424C9}"/>
              </a:ext>
            </a:extLst>
          </p:cNvPr>
          <p:cNvSpPr txBox="1"/>
          <p:nvPr/>
        </p:nvSpPr>
        <p:spPr>
          <a:xfrm>
            <a:off x="669924" y="32646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Idle consumption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9D3A40-3C98-9830-ABC1-2BB095A9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615" y="3812573"/>
            <a:ext cx="3922713" cy="2324979"/>
          </a:xfrm>
          <a:prstGeom prst="rect">
            <a:avLst/>
          </a:prstGeom>
        </p:spPr>
      </p:pic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CD7914-DA8C-F7EC-F67D-63D750C8B09F}"/>
              </a:ext>
            </a:extLst>
          </p:cNvPr>
          <p:cNvSpPr txBox="1"/>
          <p:nvPr/>
        </p:nvSpPr>
        <p:spPr>
          <a:xfrm>
            <a:off x="668182" y="6301368"/>
            <a:ext cx="919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For GPU energy consumption, concerning the current device that using, </a:t>
            </a:r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might not be the best choice</a:t>
            </a:r>
          </a:p>
        </p:txBody>
      </p:sp>
    </p:spTree>
    <p:extLst>
      <p:ext uri="{BB962C8B-B14F-4D97-AF65-F5344CB8AC3E}">
        <p14:creationId xmlns:p14="http://schemas.microsoft.com/office/powerpoint/2010/main" val="1203632395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3406</TotalTime>
  <Words>138</Words>
  <Application>Microsoft Macintosh PowerPoint</Application>
  <PresentationFormat>宽屏</PresentationFormat>
  <Paragraphs>34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</vt:lpstr>
      <vt:lpstr>Agenda</vt:lpstr>
      <vt:lpstr>Simulation results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83</cp:revision>
  <cp:lastPrinted>2018-09-29T16:00:00Z</cp:lastPrinted>
  <dcterms:created xsi:type="dcterms:W3CDTF">2018-09-29T16:00:00Z</dcterms:created>
  <dcterms:modified xsi:type="dcterms:W3CDTF">2023-12-22T00:10:14Z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