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0"/>
  </p:notesMasterIdLst>
  <p:handoutMasterIdLst>
    <p:handoutMasterId r:id="rId11"/>
  </p:handoutMasterIdLst>
  <p:sldIdLst>
    <p:sldId id="256" r:id="rId3"/>
    <p:sldId id="381" r:id="rId4"/>
    <p:sldId id="317" r:id="rId5"/>
    <p:sldId id="380" r:id="rId6"/>
    <p:sldId id="376" r:id="rId7"/>
    <p:sldId id="382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3"/>
    <p:restoredTop sz="91528"/>
  </p:normalViewPr>
  <p:slideViewPr>
    <p:cSldViewPr snapToGrid="0">
      <p:cViewPr>
        <p:scale>
          <a:sx n="215" d="100"/>
          <a:sy n="215" d="100"/>
        </p:scale>
        <p:origin x="144" y="-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</a:t>
          </a:r>
          <a:r>
            <a:rPr lang="en-US" sz="2400" b="1" dirty="0">
              <a:solidFill>
                <a:schemeClr val="tx1"/>
              </a:solidFill>
            </a:rPr>
            <a:t> </a:t>
          </a:r>
          <a:r>
            <a:rPr lang="en-US" sz="2400" b="1" dirty="0">
              <a:solidFill>
                <a:schemeClr val="bg1"/>
              </a:solidFill>
            </a:rPr>
            <a:t>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>
              <a:solidFill>
                <a:schemeClr val="bg1"/>
              </a:solidFill>
            </a:rPr>
            <a:t>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9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2023/12/22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64237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112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8C0D25B-2969-20E1-5BAC-B0F8BBFF7949}"/>
              </a:ext>
            </a:extLst>
          </p:cNvPr>
          <p:cNvSpPr txBox="1"/>
          <p:nvPr/>
        </p:nvSpPr>
        <p:spPr>
          <a:xfrm>
            <a:off x="1502228" y="1502228"/>
            <a:ext cx="2106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CPU power validation</a:t>
            </a:r>
            <a:endParaRPr kumimoji="1" lang="zh-CN" altLang="en-US" sz="140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0B201559-E71D-EE17-158B-AC59FC6FA1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67" y="1858566"/>
            <a:ext cx="6108526" cy="473528"/>
          </a:xfrm>
          <a:prstGeom prst="rect">
            <a:avLst/>
          </a:prstGeom>
        </p:spPr>
      </p:pic>
      <p:pic>
        <p:nvPicPr>
          <p:cNvPr id="21" name="图片 20" descr="图形用户界面, 文本, 应用程序&#10;&#10;描述已自动生成">
            <a:extLst>
              <a:ext uri="{FF2B5EF4-FFF2-40B4-BE49-F238E27FC236}">
                <a16:creationId xmlns:a16="http://schemas.microsoft.com/office/drawing/2014/main" id="{A1CC54CC-39C8-6E2C-51A0-2D1E3AA7E9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2721563"/>
            <a:ext cx="5033547" cy="3608688"/>
          </a:xfrm>
          <a:prstGeom prst="rect">
            <a:avLst/>
          </a:prstGeom>
        </p:spPr>
      </p:pic>
      <p:pic>
        <p:nvPicPr>
          <p:cNvPr id="23" name="图片 22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5C340FFC-8D7A-6123-E1FA-27300C974B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228" y="4221854"/>
            <a:ext cx="2577230" cy="63131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2A84C64-50A2-5FDF-ABF2-99E36280C6DF}"/>
              </a:ext>
            </a:extLst>
          </p:cNvPr>
          <p:cNvSpPr txBox="1"/>
          <p:nvPr/>
        </p:nvSpPr>
        <p:spPr>
          <a:xfrm>
            <a:off x="6817179" y="1502228"/>
            <a:ext cx="25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Accuracy in Adam optimizer</a:t>
            </a:r>
            <a:endParaRPr kumimoji="1" lang="zh-CN" altLang="en-US" sz="14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21191597-F174-B5B2-DBD7-BD863A7530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0765" y="4221854"/>
            <a:ext cx="5131302" cy="282071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85A2A750-DBDB-914B-8963-D17D59B94970}"/>
              </a:ext>
            </a:extLst>
          </p:cNvPr>
          <p:cNvSpPr txBox="1"/>
          <p:nvPr/>
        </p:nvSpPr>
        <p:spPr>
          <a:xfrm>
            <a:off x="7988673" y="5959441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0.001</a:t>
            </a:r>
            <a:endParaRPr kumimoji="1" lang="zh-CN" altLang="en-US" sz="10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6F331988-D951-60D9-DC83-BD6EBC89A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723" y="1898293"/>
            <a:ext cx="4182410" cy="2323561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68256832-8F38-2D64-3296-ACA8B52C8CE4}"/>
              </a:ext>
            </a:extLst>
          </p:cNvPr>
          <p:cNvSpPr txBox="1"/>
          <p:nvPr/>
        </p:nvSpPr>
        <p:spPr>
          <a:xfrm>
            <a:off x="7988673" y="3569914"/>
            <a:ext cx="13276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Learning rate = 0.01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943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90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6F5E597-F380-87AE-79B0-D2BBEC3E814B}"/>
              </a:ext>
            </a:extLst>
          </p:cNvPr>
          <p:cNvSpPr txBox="1"/>
          <p:nvPr/>
        </p:nvSpPr>
        <p:spPr>
          <a:xfrm>
            <a:off x="669924" y="1467437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Model: </a:t>
            </a:r>
            <a:r>
              <a:rPr kumimoji="1" lang="en-US" altLang="zh-CN" sz="1400" dirty="0" err="1"/>
              <a:t>Alexnet</a:t>
            </a:r>
            <a:endParaRPr kumimoji="1" lang="en-US" altLang="zh-CN" sz="1400" dirty="0"/>
          </a:p>
          <a:p>
            <a:r>
              <a:rPr kumimoji="1" lang="en-US" altLang="zh-CN" sz="1400" dirty="0"/>
              <a:t>Dataset: </a:t>
            </a:r>
            <a:r>
              <a:rPr kumimoji="1" lang="en-US" altLang="zh-CN" sz="1400" dirty="0" err="1"/>
              <a:t>FashionMNIST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F81B9A-A768-F358-57EA-2E8045046A84}"/>
              </a:ext>
            </a:extLst>
          </p:cNvPr>
          <p:cNvSpPr txBox="1"/>
          <p:nvPr/>
        </p:nvSpPr>
        <p:spPr>
          <a:xfrm>
            <a:off x="669924" y="2022172"/>
            <a:ext cx="41248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1. Simulated 5 epochs on each of the two devices</a:t>
            </a:r>
            <a:endParaRPr kumimoji="1" lang="zh-CN" altLang="en-US" sz="1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5DAF3F-D480-5F3B-2240-643295D88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2329949"/>
            <a:ext cx="2580290" cy="20382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A2C1B68-07E2-C456-DD7D-890DCCD1B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215" y="2329949"/>
            <a:ext cx="2580290" cy="207060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371688C-9E4C-485E-6E7D-2765D3B94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0505" y="2329950"/>
            <a:ext cx="2643461" cy="2042062"/>
          </a:xfrm>
          <a:prstGeom prst="rect">
            <a:avLst/>
          </a:prstGeom>
        </p:spPr>
      </p:pic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319B09C0-662E-6983-9F41-E66C69D3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15234"/>
              </p:ext>
            </p:extLst>
          </p:nvPr>
        </p:nvGraphicFramePr>
        <p:xfrm>
          <a:off x="8376744" y="6028792"/>
          <a:ext cx="3815256" cy="8292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628">
                  <a:extLst>
                    <a:ext uri="{9D8B030D-6E8A-4147-A177-3AD203B41FA5}">
                      <a16:colId xmlns:a16="http://schemas.microsoft.com/office/drawing/2014/main" val="3783558254"/>
                    </a:ext>
                  </a:extLst>
                </a:gridCol>
                <a:gridCol w="1907628">
                  <a:extLst>
                    <a:ext uri="{9D8B030D-6E8A-4147-A177-3AD203B41FA5}">
                      <a16:colId xmlns:a16="http://schemas.microsoft.com/office/drawing/2014/main" val="3750936486"/>
                    </a:ext>
                  </a:extLst>
                </a:gridCol>
              </a:tblGrid>
              <a:tr h="372007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total energy consumption(FL)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/>
                        <a:t>total energy consumption(centralize)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599878"/>
                  </a:ext>
                </a:extLst>
              </a:tr>
              <a:tr h="372007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39857938J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41632904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880168"/>
                  </a:ext>
                </a:extLst>
              </a:tr>
            </a:tbl>
          </a:graphicData>
        </a:graphic>
      </p:graphicFrame>
      <p:pic>
        <p:nvPicPr>
          <p:cNvPr id="20" name="图片 19">
            <a:extLst>
              <a:ext uri="{FF2B5EF4-FFF2-40B4-BE49-F238E27FC236}">
                <a16:creationId xmlns:a16="http://schemas.microsoft.com/office/drawing/2014/main" id="{5BDEA0D2-F9AD-7D97-75F8-6996D6E12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924" y="5033926"/>
            <a:ext cx="3305503" cy="173200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09E4FCB-F1F8-D9BC-4AF5-1FCB1F47E91E}"/>
              </a:ext>
            </a:extLst>
          </p:cNvPr>
          <p:cNvSpPr txBox="1"/>
          <p:nvPr/>
        </p:nvSpPr>
        <p:spPr>
          <a:xfrm>
            <a:off x="667418" y="4584471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2. Simulated 10 epochs on 1 devices</a:t>
            </a:r>
            <a:endParaRPr kumimoji="1" lang="zh-CN" altLang="en-US" sz="14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7ADEC4A-461E-1385-F3E8-DBD33CBAEC4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5681" y="5019086"/>
            <a:ext cx="3411824" cy="17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Questions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5D0E58-9870-C834-C47C-BB59EC5AB736}"/>
              </a:ext>
            </a:extLst>
          </p:cNvPr>
          <p:cNvSpPr txBox="1"/>
          <p:nvPr/>
        </p:nvSpPr>
        <p:spPr>
          <a:xfrm>
            <a:off x="669924" y="1277007"/>
            <a:ext cx="6231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Update the parameters in the final model, using averaging causing problems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6C45A9E-C036-50C8-850F-D6AD475A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267047"/>
              </p:ext>
            </p:extLst>
          </p:nvPr>
        </p:nvGraphicFramePr>
        <p:xfrm>
          <a:off x="669924" y="1801666"/>
          <a:ext cx="54186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39555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5596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weight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acc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0.8,0.2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298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0.5,0.5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0.2759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173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356969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4052</TotalTime>
  <Words>131</Words>
  <Application>Microsoft Macintosh PowerPoint</Application>
  <PresentationFormat>宽屏</PresentationFormat>
  <Paragraphs>45</Paragraphs>
  <Slides>7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</vt:lpstr>
      <vt:lpstr>Agenda</vt:lpstr>
      <vt:lpstr>Simulation results</vt:lpstr>
      <vt:lpstr>Questions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92</cp:revision>
  <cp:lastPrinted>2018-09-29T16:00:00Z</cp:lastPrinted>
  <dcterms:created xsi:type="dcterms:W3CDTF">2018-09-29T16:00:00Z</dcterms:created>
  <dcterms:modified xsi:type="dcterms:W3CDTF">2023-12-22T10:57:48Z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