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319" r:id="rId4"/>
    <p:sldId id="317" r:id="rId5"/>
    <p:sldId id="371" r:id="rId6"/>
    <p:sldId id="353" r:id="rId7"/>
    <p:sldId id="372" r:id="rId8"/>
    <p:sldId id="374" r:id="rId9"/>
    <p:sldId id="375" r:id="rId10"/>
    <p:sldId id="376" r:id="rId11"/>
    <p:sldId id="378" r:id="rId12"/>
    <p:sldId id="37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/>
    <p:restoredTop sz="88844"/>
  </p:normalViewPr>
  <p:slideViewPr>
    <p:cSldViewPr snapToGrid="0">
      <p:cViewPr varScale="1">
        <p:scale>
          <a:sx n="113" d="100"/>
          <a:sy n="113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1" dirty="0">
              <a:solidFill>
                <a:schemeClr val="tx1"/>
              </a:solidFill>
            </a:rPr>
            <a:t>Next step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 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tx1"/>
              </a:solidFill>
            </a:rPr>
            <a:t>Next step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2047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Next step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DFB11B0C-393E-59B0-57F0-702A0FB9B1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FE4D6D-5EBC-457C-D13B-E89122835FB4}"/>
              </a:ext>
            </a:extLst>
          </p:cNvPr>
          <p:cNvSpPr txBox="1"/>
          <p:nvPr/>
        </p:nvSpPr>
        <p:spPr>
          <a:xfrm>
            <a:off x="851338" y="1429407"/>
            <a:ext cx="967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 </a:t>
            </a:r>
            <a:r>
              <a:rPr kumimoji="1" lang="en-US" altLang="zh-CN"/>
              <a:t>Validate CPU </a:t>
            </a:r>
            <a:r>
              <a:rPr kumimoji="1" lang="en-US" altLang="zh-CN" dirty="0"/>
              <a:t>energy consumption</a:t>
            </a:r>
          </a:p>
          <a:p>
            <a:r>
              <a:rPr kumimoji="1" lang="en-US" altLang="zh-CN" dirty="0"/>
              <a:t>2. Federated Learning?</a:t>
            </a:r>
          </a:p>
          <a:p>
            <a:r>
              <a:rPr kumimoji="1" lang="en-US" altLang="zh-CN" dirty="0"/>
              <a:t>3.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 energy consumption is about the same level, analysis from flop counter </a:t>
            </a:r>
            <a:r>
              <a:rPr kumimoji="1" lang="en-US" altLang="zh-CN" dirty="0" err="1"/>
              <a:t>perspect</a:t>
            </a:r>
            <a:r>
              <a:rPr kumimoji="1"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A1ADF5-5EE6-4A89-AB25-A199BC52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67" y="2352737"/>
            <a:ext cx="4013146" cy="21983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1E12E6-D4E3-1517-F002-2B2A77F668BF}"/>
              </a:ext>
            </a:extLst>
          </p:cNvPr>
          <p:cNvSpPr txBox="1"/>
          <p:nvPr/>
        </p:nvSpPr>
        <p:spPr>
          <a:xfrm>
            <a:off x="1215678" y="4397191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MPS energy consumption in M1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F6F8A9-06BB-9068-1DA2-69CA42CC7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05" y="2292426"/>
            <a:ext cx="4243211" cy="23189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0EE575-306F-1218-1745-63135868593C}"/>
              </a:ext>
            </a:extLst>
          </p:cNvPr>
          <p:cNvSpPr txBox="1"/>
          <p:nvPr/>
        </p:nvSpPr>
        <p:spPr>
          <a:xfrm>
            <a:off x="6391634" y="4457501"/>
            <a:ext cx="419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GPU energy consumption in Linux(with RTX 3060)</a:t>
            </a:r>
          </a:p>
        </p:txBody>
      </p:sp>
    </p:spTree>
    <p:extLst>
      <p:ext uri="{BB962C8B-B14F-4D97-AF65-F5344CB8AC3E}">
        <p14:creationId xmlns:p14="http://schemas.microsoft.com/office/powerpoint/2010/main" val="1658663301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69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 question </a:t>
            </a: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4768745" y="647028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F4486-F9B1-282B-457A-90D267FAB8B1}"/>
              </a:ext>
            </a:extLst>
          </p:cNvPr>
          <p:cNvSpPr txBox="1"/>
          <p:nvPr/>
        </p:nvSpPr>
        <p:spPr>
          <a:xfrm>
            <a:off x="983910" y="6060351"/>
            <a:ext cx="371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GPU energy consumption</a:t>
            </a:r>
            <a:r>
              <a:rPr kumimoji="1" lang="en-US" altLang="zh-CN" sz="1000" dirty="0"/>
              <a:t>, train acc and test acc of each epoch</a:t>
            </a:r>
            <a:endParaRPr kumimoji="1"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C25A7D-AF2B-52A5-FA0C-2EBD79BB6EB2}"/>
              </a:ext>
            </a:extLst>
          </p:cNvPr>
          <p:cNvSpPr txBox="1"/>
          <p:nvPr/>
        </p:nvSpPr>
        <p:spPr>
          <a:xfrm>
            <a:off x="7646008" y="6060351"/>
            <a:ext cx="320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/>
              <a:t>GPU energy consumption of epoch(total 20 epochs)</a:t>
            </a:r>
            <a:endParaRPr kumimoji="1"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BF4695-733C-692E-A34F-459B48ABB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779" y="3898589"/>
            <a:ext cx="4017885" cy="2200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81BDB5-7F3B-A06F-B257-AB98A640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05" y="3956902"/>
            <a:ext cx="4503561" cy="2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3856575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 comparison between SGD &amp; Adam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217877-0014-4B4F-A236-749DE2D1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9" y="1487663"/>
            <a:ext cx="4847118" cy="265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B87B1A-C0B6-89AA-3EA6-C0657893BB36}"/>
              </a:ext>
            </a:extLst>
          </p:cNvPr>
          <p:cNvSpPr txBox="1"/>
          <p:nvPr/>
        </p:nvSpPr>
        <p:spPr>
          <a:xfrm>
            <a:off x="2216644" y="399889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</a:t>
            </a:r>
            <a:endParaRPr kumimoji="1"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50BCF-002C-FAFD-D348-5E1F758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99" y="1487663"/>
            <a:ext cx="5228450" cy="267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4BA52-98AD-94A7-9D45-C31436C672CE}"/>
              </a:ext>
            </a:extLst>
          </p:cNvPr>
          <p:cNvSpPr txBox="1"/>
          <p:nvPr/>
        </p:nvSpPr>
        <p:spPr>
          <a:xfrm>
            <a:off x="7189115" y="404142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train acc, test acc, train loss of SGD and Adam</a:t>
            </a:r>
            <a:endParaRPr kumimoji="1"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0BF7A4-B4E8-AFB6-08DC-7EFC2667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75" y="4233693"/>
            <a:ext cx="4401806" cy="2462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1F80A4-EC03-D68E-CCB5-619F9FB70EC1}"/>
              </a:ext>
            </a:extLst>
          </p:cNvPr>
          <p:cNvSpPr txBox="1"/>
          <p:nvPr/>
        </p:nvSpPr>
        <p:spPr>
          <a:xfrm>
            <a:off x="1468283" y="6557141"/>
            <a:ext cx="3506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Time consumption of each epoch between SGD and Adam</a:t>
            </a:r>
            <a:endParaRPr kumimoji="1"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14889A-7BC6-1BA1-AD0F-46DF0162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48" y="4311218"/>
            <a:ext cx="4583980" cy="23780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87C42B-11CE-B2B5-6C54-5A62999DB75D}"/>
              </a:ext>
            </a:extLst>
          </p:cNvPr>
          <p:cNvSpPr txBox="1"/>
          <p:nvPr/>
        </p:nvSpPr>
        <p:spPr>
          <a:xfrm>
            <a:off x="6810806" y="6579748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Energy consumption and time cost between SGD and Adam</a:t>
            </a:r>
            <a:endParaRPr kumimoji="1" lang="zh-CN" altLang="en-US" sz="1000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220A6896-97A3-E3F5-BDC4-233DCE8447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6887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D05DA1-6AA6-B939-BE49-FD8F23D7A8EF}"/>
              </a:ext>
            </a:extLst>
          </p:cNvPr>
          <p:cNvSpPr txBox="1"/>
          <p:nvPr/>
        </p:nvSpPr>
        <p:spPr>
          <a:xfrm>
            <a:off x="669924" y="1162755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Energy record between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and </a:t>
            </a:r>
            <a:r>
              <a:rPr kumimoji="1" lang="en-US" altLang="zh-CN" sz="1400" dirty="0" err="1"/>
              <a:t>nvidia-smi</a:t>
            </a:r>
            <a:endParaRPr kumimoji="1" lang="zh-CN" altLang="en-US" sz="1400" dirty="0"/>
          </a:p>
        </p:txBody>
      </p:sp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AD653676-5D5E-A7AE-5EA2-E7C6C3D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613382"/>
            <a:ext cx="5629276" cy="12268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7F88B9-F97C-9124-2BB3-091DBB167F4D}"/>
              </a:ext>
            </a:extLst>
          </p:cNvPr>
          <p:cNvSpPr txBox="1"/>
          <p:nvPr/>
        </p:nvSpPr>
        <p:spPr>
          <a:xfrm>
            <a:off x="4993781" y="284027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D9C1E2-4AAD-A5FB-1435-50D86BBC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3" y="1979179"/>
            <a:ext cx="5676900" cy="495300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158D02E3-8365-9E6D-6F75-545A2688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3" y="3165238"/>
            <a:ext cx="4800600" cy="147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B36903-4A9C-CBB8-8123-FBECD0601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33" y="3277393"/>
            <a:ext cx="4000500" cy="13335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3F2286E-121F-61DA-FE72-DE091D91EA68}"/>
              </a:ext>
            </a:extLst>
          </p:cNvPr>
          <p:cNvSpPr txBox="1"/>
          <p:nvPr/>
        </p:nvSpPr>
        <p:spPr>
          <a:xfrm>
            <a:off x="5062710" y="47751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Nvidia-</a:t>
            </a:r>
            <a:r>
              <a:rPr kumimoji="1" lang="en-US" altLang="zh-CN" sz="1400" dirty="0" err="1"/>
              <a:t>smi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C210331-AB00-0606-6ED1-AB852FF27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554" y="5359160"/>
            <a:ext cx="7919058" cy="781008"/>
          </a:xfrm>
          <a:prstGeom prst="rect">
            <a:avLst/>
          </a:prstGeom>
        </p:spPr>
      </p:pic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77514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6273-2CE1-43EB-D92B-AE83662FFACA}"/>
              </a:ext>
            </a:extLst>
          </p:cNvPr>
          <p:cNvSpPr txBox="1"/>
          <p:nvPr/>
        </p:nvSpPr>
        <p:spPr>
          <a:xfrm>
            <a:off x="669924" y="1225141"/>
            <a:ext cx="108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avg GPU power of all epochs is 78.65W, the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result is 120.88W</a:t>
            </a:r>
          </a:p>
          <a:p>
            <a:r>
              <a:rPr kumimoji="1" lang="en-US" altLang="zh-CN" dirty="0"/>
              <a:t>The GPU energy consumption calculated by </a:t>
            </a:r>
            <a:r>
              <a:rPr kumimoji="1" lang="en-US" altLang="zh-CN" dirty="0" err="1"/>
              <a:t>nvidia-smi</a:t>
            </a:r>
            <a:r>
              <a:rPr kumimoji="1" lang="en-US" altLang="zh-CN" dirty="0"/>
              <a:t> is 0.03275kWh, and 0.05915kWh by </a:t>
            </a:r>
            <a:r>
              <a:rPr kumimoji="1" lang="en-US" altLang="zh-CN" dirty="0" err="1"/>
              <a:t>codecarbon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F66F7-CB24-B59A-11AB-F752C78DBF82}"/>
              </a:ext>
            </a:extLst>
          </p:cNvPr>
          <p:cNvSpPr txBox="1"/>
          <p:nvPr/>
        </p:nvSpPr>
        <p:spPr>
          <a:xfrm>
            <a:off x="669924" y="2004446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Ratio between power result is 78.65/130 = 0.6506</a:t>
            </a:r>
          </a:p>
          <a:p>
            <a:r>
              <a:rPr kumimoji="1" lang="en-US" altLang="zh-CN" dirty="0"/>
              <a:t>Ratio between energy consumption result is 0.03275/0.05915 = 0.5537</a:t>
            </a:r>
            <a:endParaRPr kumimoji="1" lang="zh-CN" altLang="en-US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52DC0C0F-33EB-D61E-B66B-95A65C05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812573"/>
            <a:ext cx="4229100" cy="20701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73B86-BE32-B421-6E02-7B124BA12490}"/>
              </a:ext>
            </a:extLst>
          </p:cNvPr>
          <p:cNvCxnSpPr/>
          <p:nvPr/>
        </p:nvCxnSpPr>
        <p:spPr>
          <a:xfrm>
            <a:off x="669924" y="3086100"/>
            <a:ext cx="1063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FD2E1-006F-DFF0-3A95-6B9D1B7424C9}"/>
              </a:ext>
            </a:extLst>
          </p:cNvPr>
          <p:cNvSpPr txBox="1"/>
          <p:nvPr/>
        </p:nvSpPr>
        <p:spPr>
          <a:xfrm>
            <a:off x="669924" y="3264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Idle consumption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9D3A40-3C98-9830-ABC1-2BB095A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15" y="3812573"/>
            <a:ext cx="3922713" cy="2324979"/>
          </a:xfrm>
          <a:prstGeom prst="rect">
            <a:avLst/>
          </a:prstGeom>
        </p:spPr>
      </p:pic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2830</TotalTime>
  <Words>303</Words>
  <Application>Microsoft Macintosh PowerPoint</Application>
  <PresentationFormat>宽屏</PresentationFormat>
  <Paragraphs>70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question </vt:lpstr>
      <vt:lpstr>Agenda</vt:lpstr>
      <vt:lpstr>Simulation results</vt:lpstr>
      <vt:lpstr>Simulation results</vt:lpstr>
      <vt:lpstr>Simulation results</vt:lpstr>
      <vt:lpstr>Simulation results</vt:lpstr>
      <vt:lpstr>Simulation results</vt:lpstr>
      <vt:lpstr>Agenda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75</cp:revision>
  <cp:lastPrinted>2018-09-29T16:00:00Z</cp:lastPrinted>
  <dcterms:created xsi:type="dcterms:W3CDTF">2018-09-29T16:00:00Z</dcterms:created>
  <dcterms:modified xsi:type="dcterms:W3CDTF">2023-11-24T12:37:15Z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