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4" r:id="rId1"/>
    <p:sldMasterId id="2147483672" r:id="rId2"/>
  </p:sldMasterIdLst>
  <p:notesMasterIdLst>
    <p:notesMasterId r:id="rId11"/>
  </p:notesMasterIdLst>
  <p:handoutMasterIdLst>
    <p:handoutMasterId r:id="rId12"/>
  </p:handoutMasterIdLst>
  <p:sldIdLst>
    <p:sldId id="256" r:id="rId3"/>
    <p:sldId id="412" r:id="rId4"/>
    <p:sldId id="416" r:id="rId5"/>
    <p:sldId id="415" r:id="rId6"/>
    <p:sldId id="417" r:id="rId7"/>
    <p:sldId id="418" r:id="rId8"/>
    <p:sldId id="419" r:id="rId9"/>
    <p:sldId id="261"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B58AAE"/>
    <a:srgbClr val="DEECF4"/>
    <a:srgbClr val="7EAB7B"/>
    <a:srgbClr val="FDE0EC"/>
    <a:srgbClr val="D5A1CC"/>
    <a:srgbClr val="8BC8F5"/>
    <a:srgbClr val="8C603D"/>
    <a:srgbClr val="2346AE"/>
    <a:srgbClr val="2F2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78"/>
    <p:restoredTop sz="91809"/>
  </p:normalViewPr>
  <p:slideViewPr>
    <p:cSldViewPr snapToGrid="0">
      <p:cViewPr>
        <p:scale>
          <a:sx n="129" d="100"/>
          <a:sy n="129" d="100"/>
        </p:scale>
        <p:origin x="408" y="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2024/6/3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3888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4027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3038232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984608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520685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233814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716338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675007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r>
              <a:rPr kumimoji="1" lang="zh-CN" altLang="en-US" dirty="0"/>
              <a:t>暂时先不考虑太阳能的部分</a:t>
            </a:r>
            <a:endParaRPr kumimoji="1" lang="en-US" altLang="zh-CN" dirty="0"/>
          </a:p>
          <a:p>
            <a:r>
              <a:rPr kumimoji="1" lang="zh-CN" altLang="en-US" dirty="0"/>
              <a:t>用最优的方案，看看能剩多少钱，比较两种极端情况，计算最终能够节省下来的钱有多少能够用到安装太阳能电池板上</a:t>
            </a:r>
            <a:endParaRPr kumimoji="1" lang="en-US" altLang="zh-CN" dirty="0"/>
          </a:p>
          <a:p>
            <a:r>
              <a:rPr kumimoji="1" lang="zh-CN" altLang="en-US" dirty="0"/>
              <a:t>注意一下如果按照这个数据来进行计算的话要考虑开始时间，早上的话太阳能多，晚上的话太阳能少但是电价便宜</a:t>
            </a:r>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13108333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9864277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2024/6/3</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2024/6/3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6489D9C7-5DC6-4263-87FF-7C99F6FB63C3}" type="datetime1">
              <a:rPr lang="zh-CN" altLang="en-US" smtClean="0"/>
              <a:t>2024/6/3</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2024/6/3</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2024/6/3</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6DE2F0B-553A-0F46-B53A-381754DB6C4C}" type="datetime1">
              <a:rPr lang="zh-CN" altLang="en-US" smtClean="0"/>
              <a:t>2024/6/3</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2024/6/3</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0" r:id="rId4"/>
    <p:sldLayoutId id="2147483661" r:id="rId5"/>
    <p:sldLayoutId id="2147483662" r:id="rId6"/>
    <p:sldLayoutId id="2147483663" r:id="rId7"/>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notesSlide" Target="../notesSlides/notesSlide1.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03.png"/><Relationship Id="rId3" Type="http://schemas.openxmlformats.org/officeDocument/2006/relationships/image" Target="../media/image8.jpeg"/><Relationship Id="rId7" Type="http://schemas.openxmlformats.org/officeDocument/2006/relationships/image" Target="../media/image12.png"/><Relationship Id="rId12" Type="http://schemas.openxmlformats.org/officeDocument/2006/relationships/image" Target="../media/image102.png"/><Relationship Id="rId2" Type="http://schemas.openxmlformats.org/officeDocument/2006/relationships/notesSlide" Target="../notesSlides/notesSlide2.xml"/><Relationship Id="rId16" Type="http://schemas.openxmlformats.org/officeDocument/2006/relationships/image" Target="../media/image106.png"/><Relationship Id="rId1" Type="http://schemas.openxmlformats.org/officeDocument/2006/relationships/slideLayout" Target="../slideLayouts/slideLayout3.xml"/><Relationship Id="rId6" Type="http://schemas.openxmlformats.org/officeDocument/2006/relationships/image" Target="../media/image11.jpeg"/><Relationship Id="rId11" Type="http://schemas.openxmlformats.org/officeDocument/2006/relationships/image" Target="../media/image101.png"/><Relationship Id="rId5" Type="http://schemas.openxmlformats.org/officeDocument/2006/relationships/image" Target="../media/image10.jpe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0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0.png"/></Relationships>
</file>

<file path=ppt/slides/_rels/slide4.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109.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1080.png"/><Relationship Id="rId11" Type="http://schemas.openxmlformats.org/officeDocument/2006/relationships/image" Target="../media/image19.png"/><Relationship Id="rId5" Type="http://schemas.openxmlformats.org/officeDocument/2006/relationships/image" Target="../media/image1070.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060.png"/><Relationship Id="rId9" Type="http://schemas.openxmlformats.org/officeDocument/2006/relationships/image" Target="../media/image111.png"/><Relationship Id="rId1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7.png"/><Relationship Id="rId7"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9" Type="http://schemas.openxmlformats.org/officeDocument/2006/relationships/image" Target="../media/image37.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4.xml"/><Relationship Id="rId7" Type="http://schemas.openxmlformats.org/officeDocument/2006/relationships/image" Target="../media/image4.emf"/><Relationship Id="rId2" Type="http://schemas.openxmlformats.org/officeDocument/2006/relationships/tags" Target="../tags/tag3.x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notesSlide" Target="../notesSlides/notesSlide8.xml"/><Relationship Id="rId10" Type="http://schemas.openxmlformats.org/officeDocument/2006/relationships/image" Target="../media/image7.png"/><Relationship Id="rId4" Type="http://schemas.openxmlformats.org/officeDocument/2006/relationships/slideLayout" Target="../slideLayouts/slideLayout9.xm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4" name="标题 3"/>
          <p:cNvSpPr>
            <a:spLocks noGrp="1"/>
          </p:cNvSpPr>
          <p:nvPr>
            <p:ph type="title"/>
          </p:nvPr>
        </p:nvSpPr>
        <p:spPr>
          <a:xfrm>
            <a:off x="906776" y="2169043"/>
            <a:ext cx="5346078" cy="1343076"/>
          </a:xfrm>
        </p:spPr>
        <p:txBody>
          <a:bodyPr>
            <a:normAutofit fontScale="90000"/>
          </a:bodyPr>
          <a:lstStyle/>
          <a:p>
            <a:r>
              <a:rPr kumimoji="1" lang="en-US" altLang="zh-CN" sz="3200" dirty="0">
                <a:sym typeface="+mn-ea"/>
              </a:rPr>
              <a:t>Analysis of the energy sustainability of Machine Learning algorithms</a:t>
            </a:r>
            <a:endParaRPr lang="en-US" altLang="zh-CN" sz="3200" dirty="0">
              <a:cs typeface="Arial"/>
            </a:endParaRPr>
          </a:p>
        </p:txBody>
      </p:sp>
      <p:sp>
        <p:nvSpPr>
          <p:cNvPr id="11" name="文本占位符 5">
            <a:extLst>
              <a:ext uri="{FF2B5EF4-FFF2-40B4-BE49-F238E27FC236}">
                <a16:creationId xmlns:a16="http://schemas.microsoft.com/office/drawing/2014/main" id="{33C6CE68-C2C1-F282-524E-5539C7E285BE}"/>
              </a:ext>
            </a:extLst>
          </p:cNvPr>
          <p:cNvSpPr>
            <a:spLocks noGrp="1"/>
          </p:cNvSpPr>
          <p:nvPr>
            <p:ph type="body" idx="1"/>
          </p:nvPr>
        </p:nvSpPr>
        <p:spPr>
          <a:xfrm>
            <a:off x="906776" y="4035993"/>
            <a:ext cx="2114554" cy="466204"/>
          </a:xfrm>
        </p:spPr>
        <p:txBody>
          <a:bodyPr/>
          <a:lstStyle/>
          <a:p>
            <a:pPr fontAlgn="auto">
              <a:lnSpc>
                <a:spcPts val="800"/>
              </a:lnSpc>
            </a:pPr>
            <a:r>
              <a:rPr lang="en-US" altLang="zh-CN" sz="1400" dirty="0">
                <a:sym typeface="+mn-ea"/>
              </a:rPr>
              <a:t>Students:</a:t>
            </a:r>
          </a:p>
          <a:p>
            <a:pPr>
              <a:lnSpc>
                <a:spcPts val="800"/>
              </a:lnSpc>
            </a:pPr>
            <a:r>
              <a:rPr lang="zh-CN" altLang="en-US" sz="1400" dirty="0">
                <a:sym typeface="+mn-ea"/>
              </a:rPr>
              <a:t>                </a:t>
            </a:r>
            <a:r>
              <a:rPr lang="en-US" altLang="zh-CN" sz="1400" dirty="0">
                <a:sym typeface="+mn-ea"/>
              </a:rPr>
              <a:t>Yin Jun</a:t>
            </a:r>
            <a:endParaRPr lang="en-US" altLang="zh-CN" sz="1400" dirty="0">
              <a:cs typeface="Arial"/>
            </a:endParaRPr>
          </a:p>
        </p:txBody>
      </p:sp>
      <p:cxnSp>
        <p:nvCxnSpPr>
          <p:cNvPr id="21" name="直接连接符 20"/>
          <p:cNvCxnSpPr/>
          <p:nvPr/>
        </p:nvCxnSpPr>
        <p:spPr>
          <a:xfrm>
            <a:off x="669925" y="934085"/>
            <a:ext cx="5715" cy="143446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图片 8"/>
          <p:cNvPicPr>
            <a:picLocks noChangeAspect="1"/>
          </p:cNvPicPr>
          <p:nvPr/>
        </p:nvPicPr>
        <p:blipFill>
          <a:blip r:embed="rId8"/>
          <a:stretch>
            <a:fillRect/>
          </a:stretch>
        </p:blipFill>
        <p:spPr>
          <a:xfrm>
            <a:off x="-6350" y="5506720"/>
            <a:ext cx="3027680" cy="1332230"/>
          </a:xfrm>
          <a:prstGeom prst="rect">
            <a:avLst/>
          </a:prstGeom>
        </p:spPr>
      </p:pic>
      <p:pic>
        <p:nvPicPr>
          <p:cNvPr id="7" name="图片 6"/>
          <p:cNvPicPr>
            <a:picLocks noChangeAspect="1"/>
          </p:cNvPicPr>
          <p:nvPr/>
        </p:nvPicPr>
        <p:blipFill>
          <a:blip r:embed="rId9"/>
          <a:stretch>
            <a:fillRect/>
          </a:stretch>
        </p:blipFill>
        <p:spPr>
          <a:xfrm>
            <a:off x="1378585" y="6118225"/>
            <a:ext cx="1642745" cy="720725"/>
          </a:xfrm>
          <a:prstGeom prst="rect">
            <a:avLst/>
          </a:prstGeom>
        </p:spPr>
      </p:pic>
      <p:sp>
        <p:nvSpPr>
          <p:cNvPr id="12" name="文本框 11">
            <a:extLst>
              <a:ext uri="{FF2B5EF4-FFF2-40B4-BE49-F238E27FC236}">
                <a16:creationId xmlns:a16="http://schemas.microsoft.com/office/drawing/2014/main" id="{8E874E43-FE07-F756-0A26-33F5EA3900EA}"/>
              </a:ext>
            </a:extLst>
          </p:cNvPr>
          <p:cNvSpPr txBox="1"/>
          <p:nvPr/>
        </p:nvSpPr>
        <p:spPr>
          <a:xfrm>
            <a:off x="3299909" y="4035993"/>
            <a:ext cx="2716095" cy="671787"/>
          </a:xfrm>
          <a:prstGeom prst="rect">
            <a:avLst/>
          </a:prstGeom>
          <a:noFill/>
        </p:spPr>
        <p:txBody>
          <a:bodyPr wrap="square" rtlCol="0">
            <a:spAutoFit/>
          </a:bodyPr>
          <a:lstStyle/>
          <a:p>
            <a:pPr defTabSz="913765">
              <a:lnSpc>
                <a:spcPts val="800"/>
              </a:lnSpc>
              <a:spcBef>
                <a:spcPts val="1000"/>
              </a:spcBef>
            </a:pPr>
            <a:r>
              <a:rPr lang="en-US" altLang="zh-CN" sz="1400" dirty="0">
                <a:solidFill>
                  <a:schemeClr val="bg1"/>
                </a:solidFill>
              </a:rPr>
              <a:t>Tutors:</a:t>
            </a:r>
            <a:r>
              <a:rPr lang="zh-CN" altLang="en-US" sz="1400" dirty="0">
                <a:solidFill>
                  <a:schemeClr val="bg1"/>
                </a:solidFill>
              </a:rPr>
              <a:t>   </a:t>
            </a:r>
            <a:endParaRPr lang="en-US" altLang="zh-CN" sz="1400" dirty="0">
              <a:solidFill>
                <a:schemeClr val="bg1"/>
              </a:solidFill>
            </a:endParaRPr>
          </a:p>
          <a:p>
            <a:pPr defTabSz="913765">
              <a:lnSpc>
                <a:spcPts val="800"/>
              </a:lnSpc>
              <a:spcBef>
                <a:spcPts val="1000"/>
              </a:spcBef>
            </a:pPr>
            <a:r>
              <a:rPr lang="en-US" altLang="zh-CN" sz="1400" dirty="0">
                <a:solidFill>
                  <a:schemeClr val="bg1"/>
                </a:solidFill>
              </a:rPr>
              <a:t>              Prof.</a:t>
            </a:r>
            <a:r>
              <a:rPr lang="zh-CN" altLang="en-US" sz="1400" dirty="0">
                <a:solidFill>
                  <a:schemeClr val="bg1"/>
                </a:solidFill>
              </a:rPr>
              <a:t> </a:t>
            </a:r>
            <a:r>
              <a:rPr lang="en-US" altLang="zh-CN" sz="1400" dirty="0" err="1">
                <a:solidFill>
                  <a:schemeClr val="bg1"/>
                </a:solidFill>
              </a:rPr>
              <a:t>Meo</a:t>
            </a:r>
            <a:r>
              <a:rPr lang="zh-CN" altLang="en-US" sz="1400" dirty="0">
                <a:solidFill>
                  <a:schemeClr val="bg1"/>
                </a:solidFill>
              </a:rPr>
              <a:t> </a:t>
            </a:r>
            <a:r>
              <a:rPr lang="en-US" altLang="zh-CN" sz="1400" dirty="0">
                <a:solidFill>
                  <a:schemeClr val="bg1"/>
                </a:solidFill>
              </a:rPr>
              <a:t>Michela</a:t>
            </a:r>
          </a:p>
          <a:p>
            <a:pPr defTabSz="913765">
              <a:lnSpc>
                <a:spcPts val="800"/>
              </a:lnSpc>
              <a:spcBef>
                <a:spcPts val="1000"/>
              </a:spcBef>
            </a:pPr>
            <a:r>
              <a:rPr lang="en-US" altLang="zh-CN" sz="1400" dirty="0">
                <a:solidFill>
                  <a:schemeClr val="bg1"/>
                </a:solidFill>
              </a:rPr>
              <a:t>              Prof. </a:t>
            </a:r>
            <a:r>
              <a:rPr lang="en-US" altLang="zh-CN" sz="1400" dirty="0" err="1">
                <a:solidFill>
                  <a:schemeClr val="bg1"/>
                </a:solidFill>
              </a:rPr>
              <a:t>Vallero</a:t>
            </a:r>
            <a:r>
              <a:rPr lang="zh-CN" altLang="en-US" sz="1400" dirty="0">
                <a:solidFill>
                  <a:schemeClr val="bg1"/>
                </a:solidFill>
              </a:rPr>
              <a:t> </a:t>
            </a:r>
            <a:r>
              <a:rPr lang="en-US" altLang="zh-CN" sz="1400" dirty="0">
                <a:solidFill>
                  <a:schemeClr val="bg1"/>
                </a:solidFill>
              </a:rPr>
              <a:t>Greta</a:t>
            </a:r>
          </a:p>
        </p:txBody>
      </p:sp>
      <p:sp>
        <p:nvSpPr>
          <p:cNvPr id="5" name="文本框 4">
            <a:extLst>
              <a:ext uri="{FF2B5EF4-FFF2-40B4-BE49-F238E27FC236}">
                <a16:creationId xmlns:a16="http://schemas.microsoft.com/office/drawing/2014/main" id="{4C51D62C-5F52-EF1C-138B-041679BB5F94}"/>
              </a:ext>
            </a:extLst>
          </p:cNvPr>
          <p:cNvSpPr txBox="1"/>
          <p:nvPr/>
        </p:nvSpPr>
        <p:spPr>
          <a:xfrm>
            <a:off x="5329413" y="6309310"/>
            <a:ext cx="1305303" cy="338554"/>
          </a:xfrm>
          <a:prstGeom prst="rect">
            <a:avLst/>
          </a:prstGeom>
          <a:noFill/>
        </p:spPr>
        <p:txBody>
          <a:bodyPr wrap="square" lIns="91440" tIns="45720" rIns="91440" bIns="45720" rtlCol="0" anchor="t">
            <a:spAutoFit/>
          </a:bodyPr>
          <a:lstStyle/>
          <a:p>
            <a:r>
              <a:rPr kumimoji="1" lang="en-US" altLang="zh-CN" sz="1600" dirty="0"/>
              <a:t>23/10/2023</a:t>
            </a:r>
            <a:endParaRPr kumimoji="1" lang="zh-CN" altLang="en-US" sz="1600" dirty="0"/>
          </a:p>
        </p:txBody>
      </p:sp>
      <p:pic>
        <p:nvPicPr>
          <p:cNvPr id="6" name="Google Shape;64;p1">
            <a:extLst>
              <a:ext uri="{FF2B5EF4-FFF2-40B4-BE49-F238E27FC236}">
                <a16:creationId xmlns:a16="http://schemas.microsoft.com/office/drawing/2014/main" id="{3123716C-7B7C-1213-1F9D-16B1AC486293}"/>
              </a:ext>
            </a:extLst>
          </p:cNvPr>
          <p:cNvPicPr preferRelativeResize="0"/>
          <p:nvPr/>
        </p:nvPicPr>
        <p:blipFill rotWithShape="1">
          <a:blip r:embed="rId10">
            <a:alphaModFix/>
          </a:blip>
          <a:srcRect/>
          <a:stretch/>
        </p:blipFill>
        <p:spPr>
          <a:xfrm>
            <a:off x="-6350" y="5423535"/>
            <a:ext cx="3292475" cy="1434465"/>
          </a:xfrm>
          <a:prstGeom prst="rect">
            <a:avLst/>
          </a:prstGeom>
          <a:noFill/>
          <a:ln>
            <a:noFill/>
          </a:ln>
        </p:spPr>
      </p:pic>
      <p:sp>
        <p:nvSpPr>
          <p:cNvPr id="16" name="文本框 15">
            <a:extLst>
              <a:ext uri="{FF2B5EF4-FFF2-40B4-BE49-F238E27FC236}">
                <a16:creationId xmlns:a16="http://schemas.microsoft.com/office/drawing/2014/main" id="{1C4E181F-A543-E0B1-0B43-5DD1B6D26ADC}"/>
              </a:ext>
            </a:extLst>
          </p:cNvPr>
          <p:cNvSpPr txBox="1"/>
          <p:nvPr/>
        </p:nvSpPr>
        <p:spPr>
          <a:xfrm>
            <a:off x="5000088" y="5933559"/>
            <a:ext cx="1963952" cy="369332"/>
          </a:xfrm>
          <a:prstGeom prst="rect">
            <a:avLst/>
          </a:prstGeom>
          <a:noFill/>
        </p:spPr>
        <p:txBody>
          <a:bodyPr wrap="square" rtlCol="0">
            <a:spAutoFit/>
          </a:bodyPr>
          <a:lstStyle/>
          <a:p>
            <a:r>
              <a:rPr kumimoji="1" lang="en-US" altLang="zh-CN" dirty="0"/>
              <a:t>First presentation</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grpSp>
        <p:nvGrpSpPr>
          <p:cNvPr id="29" name="组合 28">
            <a:extLst>
              <a:ext uri="{FF2B5EF4-FFF2-40B4-BE49-F238E27FC236}">
                <a16:creationId xmlns:a16="http://schemas.microsoft.com/office/drawing/2014/main" id="{BFA5812F-4803-316A-5716-FF9097B3CA34}"/>
              </a:ext>
            </a:extLst>
          </p:cNvPr>
          <p:cNvGrpSpPr/>
          <p:nvPr/>
        </p:nvGrpSpPr>
        <p:grpSpPr>
          <a:xfrm>
            <a:off x="7811583" y="3221250"/>
            <a:ext cx="397803" cy="415499"/>
            <a:chOff x="3696677" y="3290500"/>
            <a:chExt cx="387643" cy="415499"/>
          </a:xfrm>
        </p:grpSpPr>
        <p:sp>
          <p:nvSpPr>
            <p:cNvPr id="23" name="椭圆 22">
              <a:extLst>
                <a:ext uri="{FF2B5EF4-FFF2-40B4-BE49-F238E27FC236}">
                  <a16:creationId xmlns:a16="http://schemas.microsoft.com/office/drawing/2014/main" id="{2198F5D9-3F45-74DF-6D7D-293222CE313A}"/>
                </a:ext>
              </a:extLst>
            </p:cNvPr>
            <p:cNvSpPr/>
            <p:nvPr/>
          </p:nvSpPr>
          <p:spPr>
            <a:xfrm>
              <a:off x="3696677" y="3290500"/>
              <a:ext cx="387643" cy="4154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D610769A-C57D-BE21-9466-9223777A15CE}"/>
                </a:ext>
              </a:extLst>
            </p:cNvPr>
            <p:cNvSpPr txBox="1"/>
            <p:nvPr/>
          </p:nvSpPr>
          <p:spPr>
            <a:xfrm>
              <a:off x="3734522" y="3313583"/>
              <a:ext cx="319318" cy="369332"/>
            </a:xfrm>
            <a:prstGeom prst="rect">
              <a:avLst/>
            </a:prstGeom>
            <a:noFill/>
          </p:spPr>
          <p:txBody>
            <a:bodyPr wrap="none" rtlCol="0">
              <a:spAutoFit/>
            </a:bodyPr>
            <a:lstStyle/>
            <a:p>
              <a:r>
                <a:rPr kumimoji="1" lang="en-US" altLang="zh-CN" dirty="0"/>
                <a:t>+</a:t>
              </a:r>
              <a:endParaRPr kumimoji="1" lang="zh-CN" altLang="en-US" dirty="0"/>
            </a:p>
          </p:txBody>
        </p:sp>
      </p:grpSp>
      <p:grpSp>
        <p:nvGrpSpPr>
          <p:cNvPr id="104" name="组合 103">
            <a:extLst>
              <a:ext uri="{FF2B5EF4-FFF2-40B4-BE49-F238E27FC236}">
                <a16:creationId xmlns:a16="http://schemas.microsoft.com/office/drawing/2014/main" id="{47C0BD92-FCEE-D478-D21F-D7707136188E}"/>
              </a:ext>
            </a:extLst>
          </p:cNvPr>
          <p:cNvGrpSpPr/>
          <p:nvPr/>
        </p:nvGrpSpPr>
        <p:grpSpPr>
          <a:xfrm>
            <a:off x="6107426" y="2979608"/>
            <a:ext cx="1390379" cy="1282508"/>
            <a:chOff x="3646635" y="2971946"/>
            <a:chExt cx="2464539" cy="1361313"/>
          </a:xfrm>
        </p:grpSpPr>
        <p:sp>
          <p:nvSpPr>
            <p:cNvPr id="17" name="文本框 16">
              <a:extLst>
                <a:ext uri="{FF2B5EF4-FFF2-40B4-BE49-F238E27FC236}">
                  <a16:creationId xmlns:a16="http://schemas.microsoft.com/office/drawing/2014/main" id="{C90A1617-3BCE-2E9B-4537-423D7FAE2189}"/>
                </a:ext>
              </a:extLst>
            </p:cNvPr>
            <p:cNvSpPr txBox="1"/>
            <p:nvPr/>
          </p:nvSpPr>
          <p:spPr>
            <a:xfrm>
              <a:off x="3646635" y="4006570"/>
              <a:ext cx="2464539" cy="326689"/>
            </a:xfrm>
            <a:prstGeom prst="rect">
              <a:avLst/>
            </a:prstGeom>
            <a:noFill/>
          </p:spPr>
          <p:txBody>
            <a:bodyPr wrap="square" rtlCol="0">
              <a:spAutoFit/>
            </a:bodyPr>
            <a:lstStyle/>
            <a:p>
              <a:r>
                <a:rPr kumimoji="1" lang="en-US" altLang="zh-CN" sz="1400" b="1" dirty="0"/>
                <a:t>Data</a:t>
              </a:r>
              <a:r>
                <a:rPr kumimoji="1" lang="zh-CN" altLang="en-US" sz="1400" b="1" dirty="0"/>
                <a:t> </a:t>
              </a:r>
              <a:r>
                <a:rPr kumimoji="1" lang="en-US" altLang="zh-CN" sz="1400" b="1" dirty="0"/>
                <a:t>Center</a:t>
              </a:r>
              <a:endParaRPr kumimoji="1" lang="zh-CN" altLang="en-US" sz="1400" b="1" dirty="0"/>
            </a:p>
          </p:txBody>
        </p:sp>
        <p:pic>
          <p:nvPicPr>
            <p:cNvPr id="99" name="图片 98" descr="建筑的摆设布局&#10;&#10;低可信度描述已自动生成">
              <a:extLst>
                <a:ext uri="{FF2B5EF4-FFF2-40B4-BE49-F238E27FC236}">
                  <a16:creationId xmlns:a16="http://schemas.microsoft.com/office/drawing/2014/main" id="{9742C9B4-9739-B1DA-6EC3-44CEDDBEC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760" y="2971946"/>
              <a:ext cx="1846654" cy="923327"/>
            </a:xfrm>
            <a:prstGeom prst="rect">
              <a:avLst/>
            </a:prstGeom>
          </p:spPr>
        </p:pic>
      </p:grpSp>
      <p:sp>
        <p:nvSpPr>
          <p:cNvPr id="12" name="文本框 11">
            <a:extLst>
              <a:ext uri="{FF2B5EF4-FFF2-40B4-BE49-F238E27FC236}">
                <a16:creationId xmlns:a16="http://schemas.microsoft.com/office/drawing/2014/main" id="{581F8C3E-9D71-1012-EF88-3411805CAE62}"/>
              </a:ext>
            </a:extLst>
          </p:cNvPr>
          <p:cNvSpPr txBox="1"/>
          <p:nvPr/>
        </p:nvSpPr>
        <p:spPr>
          <a:xfrm>
            <a:off x="1191727" y="6268484"/>
            <a:ext cx="3231582" cy="369332"/>
          </a:xfrm>
          <a:prstGeom prst="rect">
            <a:avLst/>
          </a:prstGeom>
          <a:noFill/>
        </p:spPr>
        <p:txBody>
          <a:bodyPr wrap="square" rtlCol="0">
            <a:spAutoFit/>
          </a:bodyPr>
          <a:lstStyle/>
          <a:p>
            <a:r>
              <a:rPr kumimoji="1" lang="en-US" altLang="zh-CN" b="1" dirty="0"/>
              <a:t>Model</a:t>
            </a:r>
            <a:r>
              <a:rPr kumimoji="1" lang="zh-CN" altLang="en-US" b="1" dirty="0"/>
              <a:t> </a:t>
            </a:r>
            <a:r>
              <a:rPr kumimoji="1" lang="en-US" altLang="zh-CN" b="1" dirty="0"/>
              <a:t>training</a:t>
            </a:r>
            <a:r>
              <a:rPr kumimoji="1" lang="zh-CN" altLang="en-US" b="1" dirty="0"/>
              <a:t> </a:t>
            </a:r>
            <a:r>
              <a:rPr kumimoji="1" lang="en-US" altLang="zh-CN" b="1" dirty="0"/>
              <a:t>request</a:t>
            </a:r>
            <a:r>
              <a:rPr kumimoji="1" lang="zh-CN" altLang="en-US" b="1" dirty="0"/>
              <a:t> </a:t>
            </a:r>
            <a:r>
              <a:rPr kumimoji="1" lang="en-US" altLang="zh-CN" b="1" dirty="0"/>
              <a:t>[1]</a:t>
            </a:r>
            <a:endParaRPr kumimoji="1" lang="zh-CN" altLang="en-US" b="1" dirty="0"/>
          </a:p>
        </p:txBody>
      </p:sp>
      <p:pic>
        <p:nvPicPr>
          <p:cNvPr id="110" name="图片 109" descr="绿色的盒子&#10;&#10;低可信度描述已自动生成">
            <a:extLst>
              <a:ext uri="{FF2B5EF4-FFF2-40B4-BE49-F238E27FC236}">
                <a16:creationId xmlns:a16="http://schemas.microsoft.com/office/drawing/2014/main" id="{43EC03FF-6539-2557-7247-FB11BC1C6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919" y="1080407"/>
            <a:ext cx="1537366" cy="1033881"/>
          </a:xfrm>
          <a:prstGeom prst="rect">
            <a:avLst/>
          </a:prstGeom>
        </p:spPr>
      </p:pic>
      <p:pic>
        <p:nvPicPr>
          <p:cNvPr id="1028"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72809C1D-CC8B-4A5D-6DE2-30DAAC0B19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3868"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
        <p:nvSpPr>
          <p:cNvPr id="1031" name="右箭头 1030">
            <a:extLst>
              <a:ext uri="{FF2B5EF4-FFF2-40B4-BE49-F238E27FC236}">
                <a16:creationId xmlns:a16="http://schemas.microsoft.com/office/drawing/2014/main" id="{BFA89551-F997-EF6E-7BF9-A93217FD9204}"/>
              </a:ext>
            </a:extLst>
          </p:cNvPr>
          <p:cNvSpPr/>
          <p:nvPr/>
        </p:nvSpPr>
        <p:spPr>
          <a:xfrm rot="10800000" flipV="1">
            <a:off x="7245411" y="3334903"/>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33" name="肘形连接符 1032">
            <a:extLst>
              <a:ext uri="{FF2B5EF4-FFF2-40B4-BE49-F238E27FC236}">
                <a16:creationId xmlns:a16="http://schemas.microsoft.com/office/drawing/2014/main" id="{D00E16BC-BFA3-2224-DDD0-FF4A67C8416E}"/>
              </a:ext>
            </a:extLst>
          </p:cNvPr>
          <p:cNvCxnSpPr>
            <a:cxnSpLocks/>
            <a:stCxn id="110" idx="1"/>
            <a:endCxn id="23" idx="0"/>
          </p:cNvCxnSpPr>
          <p:nvPr/>
        </p:nvCxnSpPr>
        <p:spPr>
          <a:xfrm rot="10800000" flipV="1">
            <a:off x="8010485" y="1597348"/>
            <a:ext cx="998434" cy="162390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5" name="肘形连接符 1034">
            <a:extLst>
              <a:ext uri="{FF2B5EF4-FFF2-40B4-BE49-F238E27FC236}">
                <a16:creationId xmlns:a16="http://schemas.microsoft.com/office/drawing/2014/main" id="{4BC4AC5F-5BB9-8628-E766-7A00221D1455}"/>
              </a:ext>
            </a:extLst>
          </p:cNvPr>
          <p:cNvCxnSpPr>
            <a:cxnSpLocks/>
            <a:stCxn id="1028" idx="1"/>
            <a:endCxn id="23" idx="6"/>
          </p:cNvCxnSpPr>
          <p:nvPr/>
        </p:nvCxnSpPr>
        <p:spPr>
          <a:xfrm rot="10800000">
            <a:off x="8209386" y="3429001"/>
            <a:ext cx="814482"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8" name="肘形连接符 1037">
            <a:extLst>
              <a:ext uri="{FF2B5EF4-FFF2-40B4-BE49-F238E27FC236}">
                <a16:creationId xmlns:a16="http://schemas.microsoft.com/office/drawing/2014/main" id="{39279B83-BCA2-EB07-030B-D94AADE3184C}"/>
              </a:ext>
            </a:extLst>
          </p:cNvPr>
          <p:cNvCxnSpPr>
            <a:cxnSpLocks/>
            <a:stCxn id="1026" idx="1"/>
            <a:endCxn id="23" idx="4"/>
          </p:cNvCxnSpPr>
          <p:nvPr/>
        </p:nvCxnSpPr>
        <p:spPr>
          <a:xfrm rot="10800000">
            <a:off x="8010485" y="3636749"/>
            <a:ext cx="1029052" cy="146239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igh voltage electrical utilities substation, an aerial view with clouds low on the background horizon.">
            <a:extLst>
              <a:ext uri="{FF2B5EF4-FFF2-40B4-BE49-F238E27FC236}">
                <a16:creationId xmlns:a16="http://schemas.microsoft.com/office/drawing/2014/main" id="{FE49BA9E-678F-50D8-170F-1F56EF40FE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9537" y="4584797"/>
            <a:ext cx="1483305" cy="1028699"/>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肘形连接符 1044">
            <a:extLst>
              <a:ext uri="{FF2B5EF4-FFF2-40B4-BE49-F238E27FC236}">
                <a16:creationId xmlns:a16="http://schemas.microsoft.com/office/drawing/2014/main" id="{BFD3132D-654E-4D48-2844-7259AD719FA0}"/>
              </a:ext>
            </a:extLst>
          </p:cNvPr>
          <p:cNvCxnSpPr>
            <a:cxnSpLocks/>
            <a:stCxn id="1028" idx="2"/>
            <a:endCxn id="1026" idx="0"/>
          </p:cNvCxnSpPr>
          <p:nvPr/>
        </p:nvCxnSpPr>
        <p:spPr>
          <a:xfrm rot="16200000" flipH="1">
            <a:off x="9443393" y="4247000"/>
            <a:ext cx="672006" cy="3587"/>
          </a:xfrm>
          <a:prstGeom prst="bentConnector3">
            <a:avLst>
              <a:gd name="adj1" fmla="val 50000"/>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肘形连接符 1079">
            <a:extLst>
              <a:ext uri="{FF2B5EF4-FFF2-40B4-BE49-F238E27FC236}">
                <a16:creationId xmlns:a16="http://schemas.microsoft.com/office/drawing/2014/main" id="{1186E8BB-C089-3B93-2FF6-BDDADA79A802}"/>
              </a:ext>
            </a:extLst>
          </p:cNvPr>
          <p:cNvCxnSpPr>
            <a:cxnSpLocks/>
            <a:stCxn id="1028" idx="0"/>
            <a:endCxn id="110" idx="2"/>
          </p:cNvCxnSpPr>
          <p:nvPr/>
        </p:nvCxnSpPr>
        <p:spPr>
          <a:xfrm rot="16200000" flipV="1">
            <a:off x="9362142" y="2529749"/>
            <a:ext cx="830923" cy="1"/>
          </a:xfrm>
          <a:prstGeom prst="bent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C98450AE-71C5-A4EA-C873-BDCC81C66B76}"/>
              </a:ext>
            </a:extLst>
          </p:cNvPr>
          <p:cNvGrpSpPr/>
          <p:nvPr/>
        </p:nvGrpSpPr>
        <p:grpSpPr>
          <a:xfrm>
            <a:off x="-49401" y="1194014"/>
            <a:ext cx="5896319" cy="2793448"/>
            <a:chOff x="81062" y="886631"/>
            <a:chExt cx="5298354" cy="2621358"/>
          </a:xfrm>
        </p:grpSpPr>
        <p:pic>
          <p:nvPicPr>
            <p:cNvPr id="16" name="图片 15">
              <a:extLst>
                <a:ext uri="{FF2B5EF4-FFF2-40B4-BE49-F238E27FC236}">
                  <a16:creationId xmlns:a16="http://schemas.microsoft.com/office/drawing/2014/main" id="{8CA60470-6E98-6431-2494-E2B29CF7E5B7}"/>
                </a:ext>
              </a:extLst>
            </p:cNvPr>
            <p:cNvPicPr>
              <a:picLocks noChangeAspect="1"/>
            </p:cNvPicPr>
            <p:nvPr/>
          </p:nvPicPr>
          <p:blipFill>
            <a:blip r:embed="rId7"/>
            <a:stretch>
              <a:fillRect/>
            </a:stretch>
          </p:blipFill>
          <p:spPr>
            <a:xfrm>
              <a:off x="81062" y="886631"/>
              <a:ext cx="5298354" cy="2108900"/>
            </a:xfrm>
            <a:prstGeom prst="rect">
              <a:avLst/>
            </a:prstGeom>
          </p:spPr>
        </p:pic>
        <p:pic>
          <p:nvPicPr>
            <p:cNvPr id="20" name="图片 19">
              <a:extLst>
                <a:ext uri="{FF2B5EF4-FFF2-40B4-BE49-F238E27FC236}">
                  <a16:creationId xmlns:a16="http://schemas.microsoft.com/office/drawing/2014/main" id="{05342889-29FF-17E5-585B-FE95EBDCF2C1}"/>
                </a:ext>
              </a:extLst>
            </p:cNvPr>
            <p:cNvPicPr>
              <a:picLocks noChangeAspect="1"/>
            </p:cNvPicPr>
            <p:nvPr/>
          </p:nvPicPr>
          <p:blipFill>
            <a:blip r:embed="rId8"/>
            <a:stretch>
              <a:fillRect/>
            </a:stretch>
          </p:blipFill>
          <p:spPr>
            <a:xfrm>
              <a:off x="314494" y="3193339"/>
              <a:ext cx="4778766" cy="314650"/>
            </a:xfrm>
            <a:prstGeom prst="rect">
              <a:avLst/>
            </a:prstGeom>
          </p:spPr>
        </p:pic>
      </p:grpSp>
      <mc:AlternateContent xmlns:mc="http://schemas.openxmlformats.org/markup-compatibility/2006">
        <mc:Choice xmlns:a14="http://schemas.microsoft.com/office/drawing/2010/main" Requires="a14">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15915977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457323">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latin typeface="+mn-lt"/>
                            </a:rPr>
                            <a:t>32</a:t>
                          </a:r>
                        </a:p>
                      </a:txBody>
                      <a:tcPr anchor="ctr"/>
                    </a:tc>
                    <a:tc>
                      <a:txBody>
                        <a:bodyPr/>
                        <a:lstStyle/>
                        <a:p>
                          <a:pPr algn="ctr"/>
                          <a:r>
                            <a:rPr lang="en-US" altLang="zh-CN" sz="1400" dirty="0">
                              <a:latin typeface="+mn-lt"/>
                            </a:rPr>
                            <a:t>28</a:t>
                          </a:r>
                          <a:endParaRPr lang="zh-CN" altLang="en-US" sz="1400" dirty="0">
                            <a:latin typeface="+mn-lt"/>
                          </a:endParaRPr>
                        </a:p>
                      </a:txBody>
                      <a:tcPr anchor="ctr"/>
                    </a:tc>
                    <a:tc>
                      <a:txBody>
                        <a:bodyPr/>
                        <a:lstStyle/>
                        <a:p>
                          <a:pPr algn="ctr"/>
                          <a:r>
                            <a:rPr lang="en-US" altLang="zh-CN" sz="1400" dirty="0">
                              <a:latin typeface="+mn-lt"/>
                            </a:rPr>
                            <a:t>26</a:t>
                          </a:r>
                          <a:endParaRPr lang="zh-CN" altLang="en-US" sz="1400" dirty="0">
                            <a:latin typeface="+mn-lt"/>
                          </a:endParaRPr>
                        </a:p>
                      </a:txBody>
                      <a:tcPr anchor="ctr"/>
                    </a:tc>
                    <a:tc>
                      <a:txBody>
                        <a:bodyPr/>
                        <a:lstStyle/>
                        <a:p>
                          <a:pPr algn="ctr"/>
                          <a:r>
                            <a:rPr lang="en-US" altLang="zh-CN" sz="1400" dirty="0">
                              <a:latin typeface="+mn-lt"/>
                            </a:rPr>
                            <a:t>25</a:t>
                          </a:r>
                          <a:endParaRPr lang="zh-CN" altLang="en-US" sz="1400" dirty="0">
                            <a:latin typeface="+mn-lt"/>
                          </a:endParaRPr>
                        </a:p>
                      </a:txBody>
                      <a:tcPr anchor="ctr"/>
                    </a:tc>
                    <a:tc>
                      <a:txBody>
                        <a:bodyPr/>
                        <a:lstStyle/>
                        <a:p>
                          <a:pPr algn="ctr"/>
                          <a:r>
                            <a:rPr lang="en-US" altLang="zh-CN" sz="1400" dirty="0">
                              <a:latin typeface="+mn-lt"/>
                            </a:rPr>
                            <a:t>24</a:t>
                          </a:r>
                          <a:endParaRPr lang="zh-CN" altLang="en-US" sz="1400" dirty="0">
                            <a:latin typeface="+mn-lt"/>
                          </a:endParaRPr>
                        </a:p>
                      </a:txBody>
                      <a:tcPr anchor="ctr"/>
                    </a:tc>
                    <a:tc>
                      <a:txBody>
                        <a:bodyPr/>
                        <a:lstStyle/>
                        <a:p>
                          <a:pPr algn="ctr"/>
                          <a:r>
                            <a:rPr lang="en-US" altLang="zh-CN" sz="1400" dirty="0">
                              <a:latin typeface="+mn-lt"/>
                            </a:rPr>
                            <a:t>23</a:t>
                          </a:r>
                          <a:endParaRPr lang="zh-CN" altLang="en-US" sz="1400" dirty="0">
                            <a:latin typeface="+mn-lt"/>
                          </a:endParaRPr>
                        </a:p>
                      </a:txBody>
                      <a:tcPr anchor="ctr"/>
                    </a:tc>
                    <a:tc>
                      <a:txBody>
                        <a:bodyPr/>
                        <a:lstStyle/>
                        <a:p>
                          <a:pPr algn="ctr"/>
                          <a:r>
                            <a:rPr lang="en-US" altLang="zh-CN" sz="1400" dirty="0"/>
                            <a:t>22</a:t>
                          </a:r>
                          <a:endParaRPr lang="en-US" altLang="zh-CN" sz="1400" dirty="0">
                            <a:latin typeface="+mn-lt"/>
                          </a:endParaRPr>
                        </a:p>
                      </a:txBody>
                      <a:tcPr anchor="ctr"/>
                    </a:tc>
                    <a:extLst>
                      <a:ext uri="{0D108BD9-81ED-4DB2-BD59-A6C34878D82A}">
                        <a16:rowId xmlns:a16="http://schemas.microsoft.com/office/drawing/2014/main" val="3568127296"/>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32</m:t>
                                    </m:r>
                                  </m:den>
                                </m:f>
                              </m:oMath>
                            </m:oMathPara>
                          </a14:m>
                          <a:endParaRPr lang="en-US" altLang="zh-CN"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28</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26</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25</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24</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23</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22</m:t>
                                    </m:r>
                                  </m:den>
                                </m:f>
                              </m:oMath>
                            </m:oMathPara>
                          </a14:m>
                          <a:endParaRPr lang="en-US" altLang="zh-CN" sz="1400" dirty="0">
                            <a:latin typeface="+mn-lt"/>
                          </a:endParaRPr>
                        </a:p>
                      </a:txBody>
                      <a:tcPr anchor="ctr"/>
                    </a:tc>
                    <a:extLst>
                      <a:ext uri="{0D108BD9-81ED-4DB2-BD59-A6C34878D82A}">
                        <a16:rowId xmlns:a16="http://schemas.microsoft.com/office/drawing/2014/main" val="1500032916"/>
                      </a:ext>
                    </a:extLst>
                  </a:tr>
                </a:tbl>
              </a:graphicData>
            </a:graphic>
          </p:graphicFrame>
        </mc:Choice>
        <mc:Fallback>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15915977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518160">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73152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latin typeface="+mn-lt"/>
                            </a:rPr>
                            <a:t>32</a:t>
                          </a:r>
                        </a:p>
                      </a:txBody>
                      <a:tcPr anchor="ctr"/>
                    </a:tc>
                    <a:tc>
                      <a:txBody>
                        <a:bodyPr/>
                        <a:lstStyle/>
                        <a:p>
                          <a:pPr algn="ctr"/>
                          <a:r>
                            <a:rPr lang="en-US" altLang="zh-CN" sz="1400" dirty="0">
                              <a:latin typeface="+mn-lt"/>
                            </a:rPr>
                            <a:t>28</a:t>
                          </a:r>
                          <a:endParaRPr lang="zh-CN" altLang="en-US" sz="1400" dirty="0">
                            <a:latin typeface="+mn-lt"/>
                          </a:endParaRPr>
                        </a:p>
                      </a:txBody>
                      <a:tcPr anchor="ctr"/>
                    </a:tc>
                    <a:tc>
                      <a:txBody>
                        <a:bodyPr/>
                        <a:lstStyle/>
                        <a:p>
                          <a:pPr algn="ctr"/>
                          <a:r>
                            <a:rPr lang="en-US" altLang="zh-CN" sz="1400" dirty="0">
                              <a:latin typeface="+mn-lt"/>
                            </a:rPr>
                            <a:t>26</a:t>
                          </a:r>
                          <a:endParaRPr lang="zh-CN" altLang="en-US" sz="1400" dirty="0">
                            <a:latin typeface="+mn-lt"/>
                          </a:endParaRPr>
                        </a:p>
                      </a:txBody>
                      <a:tcPr anchor="ctr"/>
                    </a:tc>
                    <a:tc>
                      <a:txBody>
                        <a:bodyPr/>
                        <a:lstStyle/>
                        <a:p>
                          <a:pPr algn="ctr"/>
                          <a:r>
                            <a:rPr lang="en-US" altLang="zh-CN" sz="1400" dirty="0">
                              <a:latin typeface="+mn-lt"/>
                            </a:rPr>
                            <a:t>25</a:t>
                          </a:r>
                          <a:endParaRPr lang="zh-CN" altLang="en-US" sz="1400" dirty="0">
                            <a:latin typeface="+mn-lt"/>
                          </a:endParaRPr>
                        </a:p>
                      </a:txBody>
                      <a:tcPr anchor="ctr"/>
                    </a:tc>
                    <a:tc>
                      <a:txBody>
                        <a:bodyPr/>
                        <a:lstStyle/>
                        <a:p>
                          <a:pPr algn="ctr"/>
                          <a:r>
                            <a:rPr lang="en-US" altLang="zh-CN" sz="1400" dirty="0">
                              <a:latin typeface="+mn-lt"/>
                            </a:rPr>
                            <a:t>24</a:t>
                          </a:r>
                          <a:endParaRPr lang="zh-CN" altLang="en-US" sz="1400" dirty="0">
                            <a:latin typeface="+mn-lt"/>
                          </a:endParaRPr>
                        </a:p>
                      </a:txBody>
                      <a:tcPr anchor="ctr"/>
                    </a:tc>
                    <a:tc>
                      <a:txBody>
                        <a:bodyPr/>
                        <a:lstStyle/>
                        <a:p>
                          <a:pPr algn="ctr"/>
                          <a:r>
                            <a:rPr lang="en-US" altLang="zh-CN" sz="1400" dirty="0">
                              <a:latin typeface="+mn-lt"/>
                            </a:rPr>
                            <a:t>23</a:t>
                          </a:r>
                          <a:endParaRPr lang="zh-CN" altLang="en-US" sz="1400" dirty="0">
                            <a:latin typeface="+mn-lt"/>
                          </a:endParaRPr>
                        </a:p>
                      </a:txBody>
                      <a:tcPr anchor="ctr"/>
                    </a:tc>
                    <a:tc>
                      <a:txBody>
                        <a:bodyPr/>
                        <a:lstStyle/>
                        <a:p>
                          <a:pPr algn="ctr"/>
                          <a:r>
                            <a:rPr lang="en-US" altLang="zh-CN" sz="1400" dirty="0"/>
                            <a:t>22</a:t>
                          </a:r>
                          <a:endParaRPr lang="en-US" altLang="zh-CN" sz="1400" dirty="0">
                            <a:latin typeface="+mn-lt"/>
                          </a:endParaRPr>
                        </a:p>
                      </a:txBody>
                      <a:tcPr anchor="ctr"/>
                    </a:tc>
                    <a:extLst>
                      <a:ext uri="{0D108BD9-81ED-4DB2-BD59-A6C34878D82A}">
                        <a16:rowId xmlns:a16="http://schemas.microsoft.com/office/drawing/2014/main" val="3568127296"/>
                      </a:ext>
                    </a:extLst>
                  </a:tr>
                  <a:tr h="492252">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endParaRPr lang="zh-CN"/>
                        </a:p>
                      </a:txBody>
                      <a:tcPr anchor="ctr">
                        <a:blipFill>
                          <a:blip r:embed="rId9"/>
                          <a:stretch>
                            <a:fillRect l="-202128" t="-256410" r="-617021" b="-2564"/>
                          </a:stretch>
                        </a:blipFill>
                      </a:tcPr>
                    </a:tc>
                    <a:tc>
                      <a:txBody>
                        <a:bodyPr/>
                        <a:lstStyle/>
                        <a:p>
                          <a:endParaRPr lang="zh-CN"/>
                        </a:p>
                      </a:txBody>
                      <a:tcPr anchor="ctr">
                        <a:blipFill>
                          <a:blip r:embed="rId9"/>
                          <a:stretch>
                            <a:fillRect l="-262963" t="-256410" r="-437037" b="-2564"/>
                          </a:stretch>
                        </a:blipFill>
                      </a:tcPr>
                    </a:tc>
                    <a:tc>
                      <a:txBody>
                        <a:bodyPr/>
                        <a:lstStyle/>
                        <a:p>
                          <a:endParaRPr lang="zh-CN"/>
                        </a:p>
                      </a:txBody>
                      <a:tcPr anchor="ctr">
                        <a:blipFill>
                          <a:blip r:embed="rId9"/>
                          <a:stretch>
                            <a:fillRect l="-426087" t="-256410" r="-413043" b="-2564"/>
                          </a:stretch>
                        </a:blipFill>
                      </a:tcPr>
                    </a:tc>
                    <a:tc>
                      <a:txBody>
                        <a:bodyPr/>
                        <a:lstStyle/>
                        <a:p>
                          <a:endParaRPr lang="zh-CN"/>
                        </a:p>
                      </a:txBody>
                      <a:tcPr anchor="ctr">
                        <a:blipFill>
                          <a:blip r:embed="rId9"/>
                          <a:stretch>
                            <a:fillRect l="-514894" t="-256410" r="-304255" b="-2564"/>
                          </a:stretch>
                        </a:blipFill>
                      </a:tcPr>
                    </a:tc>
                    <a:tc>
                      <a:txBody>
                        <a:bodyPr/>
                        <a:lstStyle/>
                        <a:p>
                          <a:endParaRPr lang="zh-CN"/>
                        </a:p>
                      </a:txBody>
                      <a:tcPr anchor="ctr">
                        <a:blipFill>
                          <a:blip r:embed="rId9"/>
                          <a:stretch>
                            <a:fillRect l="-614894" t="-256410" r="-204255" b="-2564"/>
                          </a:stretch>
                        </a:blipFill>
                      </a:tcPr>
                    </a:tc>
                    <a:tc>
                      <a:txBody>
                        <a:bodyPr/>
                        <a:lstStyle/>
                        <a:p>
                          <a:endParaRPr lang="zh-CN"/>
                        </a:p>
                      </a:txBody>
                      <a:tcPr anchor="ctr">
                        <a:blipFill>
                          <a:blip r:embed="rId9"/>
                          <a:stretch>
                            <a:fillRect l="-700000" t="-256410" r="-100000" b="-2564"/>
                          </a:stretch>
                        </a:blipFill>
                      </a:tcPr>
                    </a:tc>
                    <a:tc>
                      <a:txBody>
                        <a:bodyPr/>
                        <a:lstStyle/>
                        <a:p>
                          <a:endParaRPr lang="zh-CN"/>
                        </a:p>
                      </a:txBody>
                      <a:tcPr anchor="ctr">
                        <a:blipFill>
                          <a:blip r:embed="rId9"/>
                          <a:stretch>
                            <a:fillRect l="-834783" t="-256410" r="-4348" b="-2564"/>
                          </a:stretch>
                        </a:blipFill>
                      </a:tcPr>
                    </a:tc>
                    <a:extLst>
                      <a:ext uri="{0D108BD9-81ED-4DB2-BD59-A6C34878D82A}">
                        <a16:rowId xmlns:a16="http://schemas.microsoft.com/office/drawing/2014/main" val="1500032916"/>
                      </a:ext>
                    </a:extLst>
                  </a:tr>
                </a:tbl>
              </a:graphicData>
            </a:graphic>
          </p:graphicFrame>
        </mc:Fallback>
      </mc:AlternateContent>
      <p:sp>
        <p:nvSpPr>
          <p:cNvPr id="31" name="文本框 30">
            <a:extLst>
              <a:ext uri="{FF2B5EF4-FFF2-40B4-BE49-F238E27FC236}">
                <a16:creationId xmlns:a16="http://schemas.microsoft.com/office/drawing/2014/main" id="{3863C7FF-C920-D0AC-2ADC-828512F84D51}"/>
              </a:ext>
            </a:extLst>
          </p:cNvPr>
          <p:cNvSpPr txBox="1"/>
          <p:nvPr/>
        </p:nvSpPr>
        <p:spPr>
          <a:xfrm>
            <a:off x="8916547" y="6274318"/>
            <a:ext cx="1916052" cy="369332"/>
          </a:xfrm>
          <a:prstGeom prst="rect">
            <a:avLst/>
          </a:prstGeom>
          <a:noFill/>
        </p:spPr>
        <p:txBody>
          <a:bodyPr wrap="square" rtlCol="0">
            <a:spAutoFit/>
          </a:bodyPr>
          <a:lstStyle/>
          <a:p>
            <a:r>
              <a:rPr kumimoji="1" lang="en-US" altLang="zh-CN" b="1" dirty="0"/>
              <a:t>Power</a:t>
            </a:r>
            <a:r>
              <a:rPr kumimoji="1" lang="zh-CN" altLang="en-US" b="1" dirty="0"/>
              <a:t> </a:t>
            </a:r>
            <a:r>
              <a:rPr kumimoji="1" lang="en-US" altLang="zh-CN" b="1" dirty="0"/>
              <a:t>supply</a:t>
            </a:r>
            <a:endParaRPr kumimoji="1" lang="zh-CN" altLang="en-US" b="1" dirty="0"/>
          </a:p>
        </p:txBody>
      </p:sp>
      <p:sp>
        <p:nvSpPr>
          <p:cNvPr id="32" name="右箭头 31">
            <a:extLst>
              <a:ext uri="{FF2B5EF4-FFF2-40B4-BE49-F238E27FC236}">
                <a16:creationId xmlns:a16="http://schemas.microsoft.com/office/drawing/2014/main" id="{FBED68B2-B675-DB39-2CE6-4B38E223B4AF}"/>
              </a:ext>
            </a:extLst>
          </p:cNvPr>
          <p:cNvSpPr/>
          <p:nvPr/>
        </p:nvSpPr>
        <p:spPr>
          <a:xfrm flipV="1">
            <a:off x="5588923" y="3339419"/>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CEDF1C2F-8A14-7643-53D2-C7D550B3FE4A}"/>
                  </a:ext>
                </a:extLst>
              </p:cNvPr>
              <p:cNvSpPr txBox="1"/>
              <p:nvPr/>
            </p:nvSpPr>
            <p:spPr>
              <a:xfrm>
                <a:off x="8285759" y="2998394"/>
                <a:ext cx="687206" cy="3828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𝑃</m:t>
                          </m:r>
                        </m:e>
                        <m:sub>
                          <m:r>
                            <a:rPr lang="zh-CN" altLang="en-US" b="0" i="1">
                              <a:latin typeface="Cambria Math" panose="02040503050406030204" pitchFamily="18" charset="0"/>
                            </a:rPr>
                            <m:t>𝑡</m:t>
                          </m:r>
                        </m:sub>
                        <m:sup>
                          <m:r>
                            <a:rPr lang="zh-CN" altLang="en-US" b="0" i="1">
                              <a:latin typeface="Cambria Math" panose="02040503050406030204" pitchFamily="18" charset="0"/>
                            </a:rPr>
                            <m:t>𝑠𝑜𝑙𝑎𝑟</m:t>
                          </m:r>
                        </m:sup>
                      </m:sSubSup>
                    </m:oMath>
                  </m:oMathPara>
                </a14:m>
                <a:endParaRPr lang="zh-CN" altLang="en-US" dirty="0"/>
              </a:p>
            </p:txBody>
          </p:sp>
        </mc:Choice>
        <mc:Fallback xmlns="">
          <p:sp>
            <p:nvSpPr>
              <p:cNvPr id="77" name="文本框 76">
                <a:extLst>
                  <a:ext uri="{FF2B5EF4-FFF2-40B4-BE49-F238E27FC236}">
                    <a16:creationId xmlns:a16="http://schemas.microsoft.com/office/drawing/2014/main" id="{CEDF1C2F-8A14-7643-53D2-C7D550B3FE4A}"/>
                  </a:ext>
                </a:extLst>
              </p:cNvPr>
              <p:cNvSpPr txBox="1">
                <a:spLocks noRot="1" noChangeAspect="1" noMove="1" noResize="1" noEditPoints="1" noAdjustHandles="1" noChangeArrowheads="1" noChangeShapeType="1" noTextEdit="1"/>
              </p:cNvSpPr>
              <p:nvPr/>
            </p:nvSpPr>
            <p:spPr>
              <a:xfrm>
                <a:off x="8285759" y="2998394"/>
                <a:ext cx="687206" cy="382862"/>
              </a:xfrm>
              <a:prstGeom prst="rect">
                <a:avLst/>
              </a:prstGeom>
              <a:blipFill>
                <a:blip r:embed="rId10"/>
                <a:stretch>
                  <a:fillRect r="-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EC84FC82-9BF9-A7C8-1854-24A61A7CE253}"/>
                  </a:ext>
                </a:extLst>
              </p:cNvPr>
              <p:cNvSpPr txBox="1"/>
              <p:nvPr/>
            </p:nvSpPr>
            <p:spPr>
              <a:xfrm>
                <a:off x="8264957" y="4699023"/>
                <a:ext cx="791016"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𝑃</m:t>
                          </m:r>
                        </m:e>
                        <m:sub>
                          <m:r>
                            <a:rPr lang="zh-CN" altLang="en-US" i="1">
                              <a:latin typeface="Cambria Math" panose="02040503050406030204" pitchFamily="18" charset="0"/>
                            </a:rPr>
                            <m:t>𝑡</m:t>
                          </m:r>
                        </m:sub>
                        <m:sup>
                          <m:r>
                            <a:rPr lang="zh-CN" altLang="en-US" i="1">
                              <a:latin typeface="Cambria Math" panose="02040503050406030204" pitchFamily="18" charset="0"/>
                            </a:rPr>
                            <m:t>𝑔𝑟𝑖𝑑</m:t>
                          </m:r>
                        </m:sup>
                      </m:sSubSup>
                    </m:oMath>
                  </m:oMathPara>
                </a14:m>
                <a:endParaRPr lang="zh-CN" altLang="en-US" dirty="0"/>
              </a:p>
            </p:txBody>
          </p:sp>
        </mc:Choice>
        <mc:Fallback xmlns="">
          <p:sp>
            <p:nvSpPr>
              <p:cNvPr id="86" name="文本框 85">
                <a:extLst>
                  <a:ext uri="{FF2B5EF4-FFF2-40B4-BE49-F238E27FC236}">
                    <a16:creationId xmlns:a16="http://schemas.microsoft.com/office/drawing/2014/main" id="{EC84FC82-9BF9-A7C8-1854-24A61A7CE253}"/>
                  </a:ext>
                </a:extLst>
              </p:cNvPr>
              <p:cNvSpPr txBox="1">
                <a:spLocks noRot="1" noChangeAspect="1" noMove="1" noResize="1" noEditPoints="1" noAdjustHandles="1" noChangeArrowheads="1" noChangeShapeType="1" noTextEdit="1"/>
              </p:cNvSpPr>
              <p:nvPr/>
            </p:nvSpPr>
            <p:spPr>
              <a:xfrm>
                <a:off x="8264957" y="4699023"/>
                <a:ext cx="791016" cy="429605"/>
              </a:xfrm>
              <a:prstGeom prst="rect">
                <a:avLst/>
              </a:prstGeom>
              <a:blipFill>
                <a:blip r:embed="rId11"/>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5D87EB61-1B4C-4BB9-DE76-E578F99360DA}"/>
                  </a:ext>
                </a:extLst>
              </p:cNvPr>
              <p:cNvSpPr txBox="1"/>
              <p:nvPr/>
            </p:nvSpPr>
            <p:spPr>
              <a:xfrm>
                <a:off x="8304559" y="1231876"/>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𝛽</m:t>
                          </m:r>
                          <m:r>
                            <a:rPr lang="zh-CN" altLang="en-US" i="1">
                              <a:latin typeface="Cambria Math" panose="02040503050406030204" pitchFamily="18" charset="0"/>
                            </a:rPr>
                            <m:t>𝐷</m:t>
                          </m:r>
                        </m:e>
                        <m:sub>
                          <m:r>
                            <a:rPr lang="zh-CN" altLang="en-US" i="1">
                              <a:latin typeface="Cambria Math" panose="02040503050406030204" pitchFamily="18" charset="0"/>
                            </a:rPr>
                            <m:t>𝑡</m:t>
                          </m:r>
                        </m:sub>
                        <m:sup>
                          <m:r>
                            <a:rPr lang="zh-CN" altLang="en-US" i="1">
                              <a:latin typeface="Cambria Math" panose="02040503050406030204" pitchFamily="18" charset="0"/>
                            </a:rPr>
                            <m:t>𝑑𝑐</m:t>
                          </m:r>
                        </m:sup>
                      </m:sSubSup>
                    </m:oMath>
                  </m:oMathPara>
                </a14:m>
                <a:endParaRPr lang="zh-CN" altLang="en-US" dirty="0"/>
              </a:p>
            </p:txBody>
          </p:sp>
        </mc:Choice>
        <mc:Fallback xmlns="">
          <p:sp>
            <p:nvSpPr>
              <p:cNvPr id="88" name="文本框 87">
                <a:extLst>
                  <a:ext uri="{FF2B5EF4-FFF2-40B4-BE49-F238E27FC236}">
                    <a16:creationId xmlns:a16="http://schemas.microsoft.com/office/drawing/2014/main" id="{5D87EB61-1B4C-4BB9-DE76-E578F99360DA}"/>
                  </a:ext>
                </a:extLst>
              </p:cNvPr>
              <p:cNvSpPr txBox="1">
                <a:spLocks noRot="1" noChangeAspect="1" noMove="1" noResize="1" noEditPoints="1" noAdjustHandles="1" noChangeArrowheads="1" noChangeShapeType="1" noTextEdit="1"/>
              </p:cNvSpPr>
              <p:nvPr/>
            </p:nvSpPr>
            <p:spPr>
              <a:xfrm>
                <a:off x="8304559" y="1231876"/>
                <a:ext cx="751414" cy="378373"/>
              </a:xfrm>
              <a:prstGeom prst="rect">
                <a:avLst/>
              </a:prstGeom>
              <a:blipFill>
                <a:blip r:embed="rId12"/>
                <a:stretch>
                  <a:fillRect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A924F85E-5A42-8792-EE25-ADDA5D81052E}"/>
                  </a:ext>
                </a:extLst>
              </p:cNvPr>
              <p:cNvSpPr txBox="1"/>
              <p:nvPr/>
            </p:nvSpPr>
            <p:spPr>
              <a:xfrm>
                <a:off x="9907136" y="2299257"/>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𝑠𝑜𝑙𝑎𝑟</m:t>
                          </m:r>
                        </m:sup>
                      </m:sSubSup>
                    </m:oMath>
                  </m:oMathPara>
                </a14:m>
                <a:endParaRPr lang="zh-CN" altLang="en-US" dirty="0">
                  <a:solidFill>
                    <a:srgbClr val="00B050"/>
                  </a:solidFill>
                </a:endParaRPr>
              </a:p>
            </p:txBody>
          </p:sp>
        </mc:Choice>
        <mc:Fallback xmlns="">
          <p:sp>
            <p:nvSpPr>
              <p:cNvPr id="90" name="文本框 89">
                <a:extLst>
                  <a:ext uri="{FF2B5EF4-FFF2-40B4-BE49-F238E27FC236}">
                    <a16:creationId xmlns:a16="http://schemas.microsoft.com/office/drawing/2014/main" id="{A924F85E-5A42-8792-EE25-ADDA5D81052E}"/>
                  </a:ext>
                </a:extLst>
              </p:cNvPr>
              <p:cNvSpPr txBox="1">
                <a:spLocks noRot="1" noChangeAspect="1" noMove="1" noResize="1" noEditPoints="1" noAdjustHandles="1" noChangeArrowheads="1" noChangeShapeType="1" noTextEdit="1"/>
              </p:cNvSpPr>
              <p:nvPr/>
            </p:nvSpPr>
            <p:spPr>
              <a:xfrm>
                <a:off x="9907136" y="2299257"/>
                <a:ext cx="751414" cy="37837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A9A194E2-A467-6C59-7E8E-99779C0E7711}"/>
                  </a:ext>
                </a:extLst>
              </p:cNvPr>
              <p:cNvSpPr txBox="1"/>
              <p:nvPr/>
            </p:nvSpPr>
            <p:spPr>
              <a:xfrm>
                <a:off x="9807884" y="4078995"/>
                <a:ext cx="1024715"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𝑊</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𝑠𝑜𝑙𝑎𝑟</m:t>
                          </m:r>
                        </m:sup>
                      </m:sSubSup>
                    </m:oMath>
                  </m:oMathPara>
                </a14:m>
                <a:endParaRPr lang="zh-CN" altLang="en-US" dirty="0"/>
              </a:p>
            </p:txBody>
          </p:sp>
        </mc:Choice>
        <mc:Fallback xmlns="">
          <p:sp>
            <p:nvSpPr>
              <p:cNvPr id="92" name="文本框 91">
                <a:extLst>
                  <a:ext uri="{FF2B5EF4-FFF2-40B4-BE49-F238E27FC236}">
                    <a16:creationId xmlns:a16="http://schemas.microsoft.com/office/drawing/2014/main" id="{A9A194E2-A467-6C59-7E8E-99779C0E7711}"/>
                  </a:ext>
                </a:extLst>
              </p:cNvPr>
              <p:cNvSpPr txBox="1">
                <a:spLocks noRot="1" noChangeAspect="1" noMove="1" noResize="1" noEditPoints="1" noAdjustHandles="1" noChangeArrowheads="1" noChangeShapeType="1" noTextEdit="1"/>
              </p:cNvSpPr>
              <p:nvPr/>
            </p:nvSpPr>
            <p:spPr>
              <a:xfrm>
                <a:off x="9807884" y="4078995"/>
                <a:ext cx="1024715" cy="37837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A6B619BF-C2F2-BD0D-A6B1-16FC9F3653A9}"/>
                  </a:ext>
                </a:extLst>
              </p:cNvPr>
              <p:cNvSpPr txBox="1"/>
              <p:nvPr/>
            </p:nvSpPr>
            <p:spPr>
              <a:xfrm>
                <a:off x="10681526" y="4669567"/>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𝑔𝑟𝑖𝑑</m:t>
                          </m:r>
                        </m:sup>
                      </m:sSubSup>
                    </m:oMath>
                  </m:oMathPara>
                </a14:m>
                <a:endParaRPr lang="zh-CN" altLang="en-US" dirty="0"/>
              </a:p>
            </p:txBody>
          </p:sp>
        </mc:Choice>
        <mc:Fallback xmlns="">
          <p:sp>
            <p:nvSpPr>
              <p:cNvPr id="94" name="文本框 93">
                <a:extLst>
                  <a:ext uri="{FF2B5EF4-FFF2-40B4-BE49-F238E27FC236}">
                    <a16:creationId xmlns:a16="http://schemas.microsoft.com/office/drawing/2014/main" id="{A6B619BF-C2F2-BD0D-A6B1-16FC9F3653A9}"/>
                  </a:ext>
                </a:extLst>
              </p:cNvPr>
              <p:cNvSpPr txBox="1">
                <a:spLocks noRot="1" noChangeAspect="1" noMove="1" noResize="1" noEditPoints="1" noAdjustHandles="1" noChangeArrowheads="1" noChangeShapeType="1" noTextEdit="1"/>
              </p:cNvSpPr>
              <p:nvPr/>
            </p:nvSpPr>
            <p:spPr>
              <a:xfrm>
                <a:off x="10681526" y="4669567"/>
                <a:ext cx="751414" cy="429605"/>
              </a:xfrm>
              <a:prstGeom prst="rect">
                <a:avLst/>
              </a:prstGeom>
              <a:blipFill>
                <a:blip r:embed="rId15"/>
                <a:stretch>
                  <a:fillRect/>
                </a:stretch>
              </a:blipFill>
            </p:spPr>
            <p:txBody>
              <a:bodyPr/>
              <a:lstStyle/>
              <a:p>
                <a:r>
                  <a:rPr lang="zh-CN" altLang="en-US">
                    <a:noFill/>
                  </a:rPr>
                  <a:t> </a:t>
                </a:r>
              </a:p>
            </p:txBody>
          </p:sp>
        </mc:Fallback>
      </mc:AlternateContent>
      <p:cxnSp>
        <p:nvCxnSpPr>
          <p:cNvPr id="96" name="肘形连接符 95">
            <a:extLst>
              <a:ext uri="{FF2B5EF4-FFF2-40B4-BE49-F238E27FC236}">
                <a16:creationId xmlns:a16="http://schemas.microsoft.com/office/drawing/2014/main" id="{C6D2178B-DE54-B58E-8568-3A2E83F71194}"/>
              </a:ext>
            </a:extLst>
          </p:cNvPr>
          <p:cNvCxnSpPr>
            <a:cxnSpLocks/>
            <a:stCxn id="1026" idx="3"/>
            <a:endCxn id="110" idx="3"/>
          </p:cNvCxnSpPr>
          <p:nvPr/>
        </p:nvCxnSpPr>
        <p:spPr>
          <a:xfrm flipV="1">
            <a:off x="10522842" y="1597348"/>
            <a:ext cx="23443" cy="3501799"/>
          </a:xfrm>
          <a:prstGeom prst="bentConnector3">
            <a:avLst>
              <a:gd name="adj1" fmla="val 4670929"/>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连接符 100">
            <a:extLst>
              <a:ext uri="{FF2B5EF4-FFF2-40B4-BE49-F238E27FC236}">
                <a16:creationId xmlns:a16="http://schemas.microsoft.com/office/drawing/2014/main" id="{819ECD40-945D-B34C-36C2-C7C4327945DC}"/>
              </a:ext>
            </a:extLst>
          </p:cNvPr>
          <p:cNvCxnSpPr>
            <a:cxnSpLocks/>
            <a:stCxn id="110" idx="0"/>
            <a:endCxn id="1026" idx="2"/>
          </p:cNvCxnSpPr>
          <p:nvPr/>
        </p:nvCxnSpPr>
        <p:spPr>
          <a:xfrm rot="16200000" flipH="1">
            <a:off x="7512851" y="3345157"/>
            <a:ext cx="4533089" cy="3588"/>
          </a:xfrm>
          <a:prstGeom prst="bentConnector5">
            <a:avLst>
              <a:gd name="adj1" fmla="val -5043"/>
              <a:gd name="adj2" fmla="val 59850223"/>
              <a:gd name="adj3" fmla="val 105043"/>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4F04691-762C-37F1-60A0-18978A4C10EE}"/>
                  </a:ext>
                </a:extLst>
              </p:cNvPr>
              <p:cNvSpPr txBox="1"/>
              <p:nvPr/>
            </p:nvSpPr>
            <p:spPr>
              <a:xfrm>
                <a:off x="10658550" y="5404043"/>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𝛽</m:t>
                          </m:r>
                          <m:r>
                            <a:rPr lang="zh-CN" altLang="en-US" i="1">
                              <a:solidFill>
                                <a:srgbClr val="FF9900"/>
                              </a:solidFill>
                              <a:latin typeface="Cambria Math" panose="02040503050406030204" pitchFamily="18" charset="0"/>
                            </a:rPr>
                            <m:t>𝐷</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𝑔𝑟𝑖𝑑</m:t>
                          </m:r>
                        </m:sup>
                      </m:sSubSup>
                    </m:oMath>
                  </m:oMathPara>
                </a14:m>
                <a:endParaRPr lang="zh-CN" altLang="en-US" dirty="0"/>
              </a:p>
            </p:txBody>
          </p:sp>
        </mc:Choice>
        <mc:Fallback xmlns="">
          <p:sp>
            <p:nvSpPr>
              <p:cNvPr id="111" name="文本框 110">
                <a:extLst>
                  <a:ext uri="{FF2B5EF4-FFF2-40B4-BE49-F238E27FC236}">
                    <a16:creationId xmlns:a16="http://schemas.microsoft.com/office/drawing/2014/main" id="{C4F04691-762C-37F1-60A0-18978A4C10EE}"/>
                  </a:ext>
                </a:extLst>
              </p:cNvPr>
              <p:cNvSpPr txBox="1">
                <a:spLocks noRot="1" noChangeAspect="1" noMove="1" noResize="1" noEditPoints="1" noAdjustHandles="1" noChangeArrowheads="1" noChangeShapeType="1" noTextEdit="1"/>
              </p:cNvSpPr>
              <p:nvPr/>
            </p:nvSpPr>
            <p:spPr>
              <a:xfrm>
                <a:off x="10658550" y="5404043"/>
                <a:ext cx="751414" cy="429605"/>
              </a:xfrm>
              <a:prstGeom prst="rect">
                <a:avLst/>
              </a:prstGeom>
              <a:blipFill>
                <a:blip r:embed="rId16"/>
                <a:stretch>
                  <a:fillRect l="-3333" r="-11667" b="-8571"/>
                </a:stretch>
              </a:blipFill>
            </p:spPr>
            <p:txBody>
              <a:bodyPr/>
              <a:lstStyle/>
              <a:p>
                <a:r>
                  <a:rPr lang="zh-CN" altLang="en-US">
                    <a:noFill/>
                  </a:rPr>
                  <a:t> </a:t>
                </a:r>
              </a:p>
            </p:txBody>
          </p:sp>
        </mc:Fallback>
      </mc:AlternateContent>
      <p:pic>
        <p:nvPicPr>
          <p:cNvPr id="1024"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6D5B2DC2-2F37-B728-8229-81CE4ED59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149"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46733"/>
      </p:ext>
    </p:extLst>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9" name="文本框 8">
            <a:extLst>
              <a:ext uri="{FF2B5EF4-FFF2-40B4-BE49-F238E27FC236}">
                <a16:creationId xmlns:a16="http://schemas.microsoft.com/office/drawing/2014/main" id="{60DF0AAF-B816-96E3-B44D-45D59B7884BE}"/>
              </a:ext>
            </a:extLst>
          </p:cNvPr>
          <p:cNvSpPr txBox="1"/>
          <p:nvPr/>
        </p:nvSpPr>
        <p:spPr>
          <a:xfrm>
            <a:off x="669924" y="1208184"/>
            <a:ext cx="1814920" cy="338554"/>
          </a:xfrm>
          <a:prstGeom prst="rect">
            <a:avLst/>
          </a:prstGeom>
          <a:noFill/>
        </p:spPr>
        <p:txBody>
          <a:bodyPr wrap="none" rtlCol="0">
            <a:spAutoFit/>
          </a:bodyPr>
          <a:lstStyle/>
          <a:p>
            <a:r>
              <a:rPr kumimoji="1" lang="en-US" altLang="zh-CN" sz="1600" dirty="0"/>
              <a:t>Objective</a:t>
            </a:r>
            <a:r>
              <a:rPr kumimoji="1" lang="zh-CN" altLang="en-US" sz="1600" dirty="0"/>
              <a:t> </a:t>
            </a:r>
            <a:r>
              <a:rPr kumimoji="1" lang="en-US" altLang="zh-CN" sz="1600" dirty="0"/>
              <a:t>function</a:t>
            </a:r>
            <a:endParaRPr kumimoji="1"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73DA448-D0DF-A0EA-9BD7-F6877D1D0C0A}"/>
                  </a:ext>
                </a:extLst>
              </p:cNvPr>
              <p:cNvSpPr txBox="1"/>
              <p:nvPr/>
            </p:nvSpPr>
            <p:spPr>
              <a:xfrm>
                <a:off x="2545376" y="2009745"/>
                <a:ext cx="943976" cy="697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600" b="0" i="1" smtClean="0">
                          <a:latin typeface="Cambria Math" panose="02040503050406030204" pitchFamily="18" charset="0"/>
                        </a:rPr>
                        <m:t>𝑚𝑖𝑛</m:t>
                      </m:r>
                      <m:nary>
                        <m:naryPr>
                          <m:chr m:val="∑"/>
                          <m:ctrlPr>
                            <a:rPr kumimoji="1" lang="en-US" altLang="zh-CN" sz="1600" b="0" i="1" smtClean="0">
                              <a:latin typeface="Cambria Math" panose="02040503050406030204" pitchFamily="18" charset="0"/>
                            </a:rPr>
                          </m:ctrlPr>
                        </m:naryPr>
                        <m:sub>
                          <m:r>
                            <m:rPr>
                              <m:brk m:alnAt="23"/>
                            </m:rPr>
                            <a:rPr kumimoji="1" lang="en-US" altLang="zh-CN" sz="1600" b="0" i="1" smtClean="0">
                              <a:latin typeface="Cambria Math" panose="02040503050406030204" pitchFamily="18" charset="0"/>
                            </a:rPr>
                            <m:t>𝑡</m:t>
                          </m:r>
                          <m:r>
                            <a:rPr kumimoji="1" lang="en-US" altLang="zh-CN" sz="1600" b="0" i="1" smtClean="0">
                              <a:latin typeface="Cambria Math" panose="02040503050406030204" pitchFamily="18" charset="0"/>
                            </a:rPr>
                            <m:t>=1</m:t>
                          </m:r>
                        </m:sub>
                        <m:sup>
                          <m:r>
                            <m:rPr>
                              <m:sty m:val="p"/>
                            </m:rPr>
                            <a:rPr kumimoji="1" lang="en-US" altLang="zh-CN" sz="1600" i="1">
                              <a:latin typeface="Cambria Math" panose="02040503050406030204" pitchFamily="18" charset="0"/>
                            </a:rPr>
                            <m:t>T</m:t>
                          </m:r>
                        </m:sup>
                        <m:e>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𝐶</m:t>
                              </m:r>
                            </m:e>
                            <m:sub>
                              <m:r>
                                <a:rPr kumimoji="1" lang="en-US" altLang="zh-CN" sz="1600" b="0" i="1" smtClean="0">
                                  <a:latin typeface="Cambria Math" panose="02040503050406030204" pitchFamily="18" charset="0"/>
                                </a:rPr>
                                <m:t>𝑡</m:t>
                              </m:r>
                            </m:sub>
                          </m:sSub>
                        </m:e>
                      </m:nary>
                    </m:oMath>
                  </m:oMathPara>
                </a14:m>
                <a:endParaRPr kumimoji="1" lang="zh-CN" altLang="en-US" sz="1600" dirty="0"/>
              </a:p>
            </p:txBody>
          </p:sp>
        </mc:Choice>
        <mc:Fallback xmlns="">
          <p:sp>
            <p:nvSpPr>
              <p:cNvPr id="13" name="文本框 12">
                <a:extLst>
                  <a:ext uri="{FF2B5EF4-FFF2-40B4-BE49-F238E27FC236}">
                    <a16:creationId xmlns:a16="http://schemas.microsoft.com/office/drawing/2014/main" id="{873DA448-D0DF-A0EA-9BD7-F6877D1D0C0A}"/>
                  </a:ext>
                </a:extLst>
              </p:cNvPr>
              <p:cNvSpPr txBox="1">
                <a:spLocks noRot="1" noChangeAspect="1" noMove="1" noResize="1" noEditPoints="1" noAdjustHandles="1" noChangeArrowheads="1" noChangeShapeType="1" noTextEdit="1"/>
              </p:cNvSpPr>
              <p:nvPr/>
            </p:nvSpPr>
            <p:spPr>
              <a:xfrm>
                <a:off x="2545376" y="2009745"/>
                <a:ext cx="943976" cy="697370"/>
              </a:xfrm>
              <a:prstGeom prst="rect">
                <a:avLst/>
              </a:prstGeom>
              <a:blipFill>
                <a:blip r:embed="rId4"/>
                <a:stretch>
                  <a:fillRect l="-38667" t="-112500" r="-29333" b="-1767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874010A4-AED0-90AE-B51A-6E7669FCA3F0}"/>
                  </a:ext>
                </a:extLst>
              </p:cNvPr>
              <p:cNvSpPr txBox="1"/>
              <p:nvPr/>
            </p:nvSpPr>
            <p:spPr>
              <a:xfrm>
                <a:off x="831050" y="2827047"/>
                <a:ext cx="4481163" cy="307777"/>
              </a:xfrm>
              <a:prstGeom prst="rect">
                <a:avLst/>
              </a:prstGeom>
              <a:noFill/>
            </p:spPr>
            <p:txBody>
              <a:bodyPr wrap="none" rtlCol="0">
                <a:spAutoFit/>
              </a:bodyPr>
              <a:lstStyle/>
              <a:p>
                <a14:m>
                  <m:oMath xmlns:m="http://schemas.openxmlformats.org/officeDocument/2006/math">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𝑡</m:t>
                        </m:r>
                      </m:sub>
                    </m:sSub>
                  </m:oMath>
                </a14:m>
                <a:r>
                  <a:rPr kumimoji="1" lang="zh-CN" altLang="en-US" sz="1400" dirty="0"/>
                  <a:t> </a:t>
                </a:r>
                <a:r>
                  <a:rPr kumimoji="1" lang="en-US" altLang="zh-CN" sz="1400" dirty="0"/>
                  <a:t>(</a:t>
                </a:r>
                <a14:m>
                  <m:oMath xmlns:m="http://schemas.openxmlformats.org/officeDocument/2006/math">
                    <m:r>
                      <a:rPr kumimoji="1" lang="zh-CN" altLang="en-US" sz="1400" i="1" dirty="0">
                        <a:latin typeface="Cambria Math" panose="02040503050406030204" pitchFamily="18" charset="0"/>
                      </a:rPr>
                      <m:t>€</m:t>
                    </m:r>
                  </m:oMath>
                </a14:m>
                <a:r>
                  <a:rPr kumimoji="1" lang="en-US" altLang="zh-CN" sz="1400" dirty="0"/>
                  <a:t>):</a:t>
                </a:r>
                <a:r>
                  <a:rPr kumimoji="1" lang="zh-CN" altLang="en-US" sz="1400" dirty="0"/>
                  <a:t> </a:t>
                </a:r>
                <a:r>
                  <a:rPr kumimoji="1" lang="en-US" altLang="zh-CN" sz="1400" dirty="0"/>
                  <a:t>electricity</a:t>
                </a:r>
                <a:r>
                  <a:rPr kumimoji="1" lang="zh-CN" altLang="en-US" sz="1400" dirty="0"/>
                  <a:t> </a:t>
                </a:r>
                <a:r>
                  <a:rPr kumimoji="1" lang="en-US" altLang="zh-CN" sz="1400" dirty="0"/>
                  <a:t>cost</a:t>
                </a:r>
                <a:r>
                  <a:rPr kumimoji="1" lang="zh-CN" altLang="en-US" sz="1400" dirty="0"/>
                  <a:t> </a:t>
                </a:r>
                <a:r>
                  <a:rPr kumimoji="1" lang="en-US" altLang="zh-CN" sz="1400" dirty="0"/>
                  <a:t>of</a:t>
                </a:r>
                <a:r>
                  <a:rPr kumimoji="1" lang="zh-CN" altLang="en-US" sz="1400" dirty="0"/>
                  <a:t> </a:t>
                </a:r>
                <a:r>
                  <a:rPr kumimoji="1" lang="en-US" altLang="zh-CN" sz="1400" dirty="0"/>
                  <a:t>each</a:t>
                </a:r>
                <a:r>
                  <a:rPr kumimoji="1" lang="zh-CN" altLang="en-US" sz="1400" dirty="0"/>
                  <a:t> </a:t>
                </a:r>
                <a:r>
                  <a:rPr kumimoji="1" lang="en-US" altLang="zh-CN" sz="1400" dirty="0"/>
                  <a:t>time</a:t>
                </a:r>
                <a:r>
                  <a:rPr kumimoji="1" lang="zh-CN" altLang="en-US" sz="1400" dirty="0"/>
                  <a:t> </a:t>
                </a:r>
                <a:r>
                  <a:rPr kumimoji="1" lang="en-US" altLang="zh-CN" sz="1400" dirty="0"/>
                  <a:t>slot</a:t>
                </a:r>
                <a:r>
                  <a:rPr kumimoji="1" lang="zh-CN" altLang="en-US" sz="1400" dirty="0"/>
                  <a:t> </a:t>
                </a:r>
                <a:r>
                  <a:rPr kumimoji="1" lang="en-US" altLang="zh-CN" sz="1400" dirty="0"/>
                  <a:t>by</a:t>
                </a:r>
                <a:r>
                  <a:rPr kumimoji="1" lang="zh-CN" altLang="en-US" sz="1400" dirty="0"/>
                  <a:t> </a:t>
                </a:r>
                <a:r>
                  <a:rPr kumimoji="1" lang="en-US" altLang="zh-CN" sz="1400" dirty="0"/>
                  <a:t>data</a:t>
                </a:r>
                <a:r>
                  <a:rPr kumimoji="1" lang="zh-CN" altLang="en-US" sz="1400" dirty="0"/>
                  <a:t> </a:t>
                </a:r>
                <a:r>
                  <a:rPr kumimoji="1" lang="en-US" altLang="zh-CN" sz="1400" dirty="0"/>
                  <a:t>center</a:t>
                </a:r>
                <a:endParaRPr kumimoji="1" lang="zh-CN" altLang="en-US" sz="1400" dirty="0"/>
              </a:p>
            </p:txBody>
          </p:sp>
        </mc:Choice>
        <mc:Fallback xmlns="">
          <p:sp>
            <p:nvSpPr>
              <p:cNvPr id="20" name="文本框 19">
                <a:extLst>
                  <a:ext uri="{FF2B5EF4-FFF2-40B4-BE49-F238E27FC236}">
                    <a16:creationId xmlns:a16="http://schemas.microsoft.com/office/drawing/2014/main" id="{874010A4-AED0-90AE-B51A-6E7669FCA3F0}"/>
                  </a:ext>
                </a:extLst>
              </p:cNvPr>
              <p:cNvSpPr txBox="1">
                <a:spLocks noRot="1" noChangeAspect="1" noMove="1" noResize="1" noEditPoints="1" noAdjustHandles="1" noChangeArrowheads="1" noChangeShapeType="1" noTextEdit="1"/>
              </p:cNvSpPr>
              <p:nvPr/>
            </p:nvSpPr>
            <p:spPr>
              <a:xfrm>
                <a:off x="831050" y="2827047"/>
                <a:ext cx="4481163" cy="307777"/>
              </a:xfrm>
              <a:prstGeom prst="rect">
                <a:avLst/>
              </a:prstGeom>
              <a:blipFill>
                <a:blip r:embed="rId5"/>
                <a:stretch>
                  <a:fillRect t="-4000" b="-24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EE472ED0-77C6-0513-BDA5-E9564270980B}"/>
                  </a:ext>
                </a:extLst>
              </p:cNvPr>
              <p:cNvSpPr txBox="1"/>
              <p:nvPr/>
            </p:nvSpPr>
            <p:spPr>
              <a:xfrm>
                <a:off x="704896" y="4106746"/>
                <a:ext cx="5390893" cy="26231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i="1" smtClean="0">
                              <a:latin typeface="Cambria Math" panose="02040503050406030204" pitchFamily="18" charset="0"/>
                            </a:rPr>
                          </m:ctrlPr>
                        </m:sSubPr>
                        <m:e>
                          <m:r>
                            <a:rPr kumimoji="1" lang="en-US" altLang="zh-CN" sz="1400" b="0" i="1" smtClean="0">
                              <a:latin typeface="Cambria Math" panose="02040503050406030204" pitchFamily="18" charset="0"/>
                            </a:rPr>
                            <m:t>𝐶</m:t>
                          </m:r>
                        </m:e>
                        <m:sub>
                          <m:r>
                            <a:rPr kumimoji="1" lang="en-US" altLang="zh-CN" sz="1400" b="0" i="1"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b="0" i="1" smtClean="0">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i="1">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
                        <m:sSubPr>
                          <m:ctrlPr>
                            <a:rPr kumimoji="1" lang="en-US" altLang="zh-CN" sz="1400" b="0" i="1" smtClean="0">
                              <a:latin typeface="Cambria Math" panose="02040503050406030204" pitchFamily="18" charset="0"/>
                            </a:rPr>
                          </m:ctrlPr>
                        </m:sSubPr>
                        <m:e>
                          <m:r>
                            <a:rPr kumimoji="1" lang="en-US" altLang="zh-CN" sz="1400" b="0" i="1" smtClean="0">
                              <a:latin typeface="Cambria Math" panose="02040503050406030204" pitchFamily="18" charset="0"/>
                            </a:rPr>
                            <m:t>𝑊</m:t>
                          </m:r>
                        </m:e>
                        <m:sub>
                          <m:r>
                            <a:rPr kumimoji="1" lang="en-US" altLang="zh-CN" sz="1400" b="0" i="1" smtClean="0">
                              <a:latin typeface="Cambria Math" panose="02040503050406030204" pitchFamily="18" charset="0"/>
                            </a:rPr>
                            <m:t>𝑡</m:t>
                          </m:r>
                        </m:sub>
                      </m:sSub>
                      <m:r>
                        <a:rPr kumimoji="1" lang="en-US" altLang="zh-CN" sz="1400" i="1">
                          <a:latin typeface="Cambria Math" panose="02040503050406030204" pitchFamily="18" charset="0"/>
                          <a:ea typeface="Cambria Math" panose="02040503050406030204" pitchFamily="18" charset="0"/>
                        </a:rPr>
                        <m:t>∙</m:t>
                      </m:r>
                      <m:r>
                        <a:rPr kumimoji="1" lang="zh-CN" altLang="en-US" sz="1400" i="1">
                          <a:latin typeface="Cambria Math" panose="02040503050406030204" pitchFamily="18" charset="0"/>
                        </a:rPr>
                        <m:t>∆</m:t>
                      </m:r>
                      <m:r>
                        <a:rPr kumimoji="1" lang="en-US" altLang="zh-CN" sz="1400" i="1">
                          <a:latin typeface="Cambria Math" panose="02040503050406030204" pitchFamily="18" charset="0"/>
                        </a:rPr>
                        <m:t>𝑇</m:t>
                      </m:r>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r>
                            <a:rPr kumimoji="1" lang="en-US" altLang="zh-CN" sz="1400" b="0" i="1" smtClean="0">
                              <a:latin typeface="Cambria Math" panose="02040503050406030204" pitchFamily="18" charset="0"/>
                            </a:rPr>
                            <m:t>′</m:t>
                          </m:r>
                        </m:sup>
                      </m:sSubSup>
                    </m:oMath>
                  </m:oMathPara>
                </a14:m>
                <a:endParaRPr kumimoji="1" lang="zh-CN" altLang="en-US" sz="1400" dirty="0"/>
              </a:p>
            </p:txBody>
          </p:sp>
        </mc:Choice>
        <mc:Fallback xmlns="">
          <p:sp>
            <p:nvSpPr>
              <p:cNvPr id="22" name="文本框 21">
                <a:extLst>
                  <a:ext uri="{FF2B5EF4-FFF2-40B4-BE49-F238E27FC236}">
                    <a16:creationId xmlns:a16="http://schemas.microsoft.com/office/drawing/2014/main" id="{EE472ED0-77C6-0513-BDA5-E9564270980B}"/>
                  </a:ext>
                </a:extLst>
              </p:cNvPr>
              <p:cNvSpPr txBox="1">
                <a:spLocks noRot="1" noChangeAspect="1" noMove="1" noResize="1" noEditPoints="1" noAdjustHandles="1" noChangeArrowheads="1" noChangeShapeType="1" noTextEdit="1"/>
              </p:cNvSpPr>
              <p:nvPr/>
            </p:nvSpPr>
            <p:spPr>
              <a:xfrm>
                <a:off x="704896" y="4106746"/>
                <a:ext cx="5390893" cy="262316"/>
              </a:xfrm>
              <a:prstGeom prst="rect">
                <a:avLst/>
              </a:prstGeom>
              <a:blipFill>
                <a:blip r:embed="rId6"/>
                <a:stretch>
                  <a:fillRect t="-4545" b="-1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BD1941B-B086-BDBF-7AFC-2A7BCC815EBC}"/>
                  </a:ext>
                </a:extLst>
              </p:cNvPr>
              <p:cNvSpPr txBox="1"/>
              <p:nvPr/>
            </p:nvSpPr>
            <p:spPr>
              <a:xfrm>
                <a:off x="831050" y="4728430"/>
                <a:ext cx="3791294" cy="1517916"/>
              </a:xfrm>
              <a:prstGeom prst="rect">
                <a:avLst/>
              </a:prstGeom>
              <a:noFill/>
            </p:spPr>
            <p:txBody>
              <a:bodyPr wrap="none" rtlCol="0">
                <a:spAutoFit/>
              </a:bodyPr>
              <a:lstStyle/>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𝐺</m:t>
                        </m:r>
                      </m:e>
                      <m:sub>
                        <m:r>
                          <a:rPr kumimoji="1" lang="en-US" altLang="zh-CN" sz="1200" i="1">
                            <a:latin typeface="Cambria Math" panose="02040503050406030204" pitchFamily="18" charset="0"/>
                          </a:rPr>
                          <m:t>𝑡</m:t>
                        </m:r>
                      </m:sub>
                      <m:sup>
                        <m:r>
                          <a:rPr kumimoji="1" lang="en-US" altLang="zh-CN" sz="1200" i="1">
                            <a:latin typeface="Cambria Math" panose="02040503050406030204" pitchFamily="18" charset="0"/>
                          </a:rPr>
                          <m:t>𝑠𝑜𝑙𝑎𝑟</m:t>
                        </m:r>
                      </m:sup>
                    </m:sSubSup>
                  </m:oMath>
                </a14:m>
                <a:r>
                  <a:rPr kumimoji="1" lang="zh-CN" altLang="en-US" sz="1200" dirty="0"/>
                  <a:t> </a:t>
                </a:r>
                <a:r>
                  <a:rPr kumimoji="1" lang="en-US" altLang="zh-CN" sz="1200" dirty="0"/>
                  <a:t>(</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solar</a:t>
                </a:r>
                <a:r>
                  <a:rPr kumimoji="1" lang="zh-CN" altLang="en-US" sz="1200" dirty="0"/>
                  <a:t> </a:t>
                </a:r>
                <a:r>
                  <a:rPr kumimoji="1" lang="en-US" altLang="zh-CN" sz="1200" dirty="0"/>
                  <a:t>panels</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b="0" i="1" smtClean="0">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i="1">
                            <a:latin typeface="Cambria Math" panose="02040503050406030204" pitchFamily="18" charset="0"/>
                          </a:rPr>
                          <m:t>𝑠𝑜𝑙𝑎𝑟</m:t>
                        </m:r>
                      </m:sup>
                    </m:sSubSup>
                  </m:oMath>
                </a14:m>
                <a:r>
                  <a:rPr kumimoji="1" lang="zh-CN" altLang="en-US" sz="1200" dirty="0"/>
                  <a:t> </a:t>
                </a:r>
                <a:r>
                  <a:rPr kumimoji="1" lang="en-US" altLang="zh-CN" sz="1200" dirty="0"/>
                  <a:t>(</a:t>
                </a:r>
                <a14:m>
                  <m:oMath xmlns:m="http://schemas.openxmlformats.org/officeDocument/2006/math">
                    <m:r>
                      <a:rPr kumimoji="1" lang="zh-CN" altLang="en-US" sz="1200" b="0" i="1" dirty="0" smtClean="0">
                        <a:latin typeface="Cambria Math" panose="02040503050406030204" pitchFamily="18" charset="0"/>
                      </a:rPr>
                      <m:t>€</m:t>
                    </m:r>
                    <m:r>
                      <a:rPr kumimoji="1" lang="en-US" altLang="zh-CN" sz="1200" b="0" i="1" dirty="0" smtClean="0">
                        <a:latin typeface="Cambria Math" panose="02040503050406030204" pitchFamily="18" charset="0"/>
                      </a:rPr>
                      <m:t>/</m:t>
                    </m:r>
                    <m:r>
                      <a:rPr kumimoji="1" lang="en-US" altLang="zh-CN" sz="1200" b="0" i="1" dirty="0" smtClean="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solar</a:t>
                </a:r>
                <a:r>
                  <a:rPr kumimoji="1" lang="zh-CN" altLang="en-US" sz="1200" dirty="0"/>
                  <a:t> </a:t>
                </a:r>
                <a:r>
                  <a:rPr kumimoji="1" lang="en-US" altLang="zh-CN" sz="1200" dirty="0"/>
                  <a:t>panels</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b="0" i="1" smtClean="0">
                            <a:latin typeface="Cambria Math" panose="02040503050406030204" pitchFamily="18" charset="0"/>
                          </a:rPr>
                          <m:t>𝐺</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sup>
                    </m:sSubSup>
                  </m:oMath>
                </a14:m>
                <a:r>
                  <a:rPr kumimoji="1" lang="en-US" altLang="zh-CN" sz="1200" dirty="0"/>
                  <a:t>(</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grid</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sup>
                    </m:sSubSup>
                  </m:oMath>
                </a14:m>
                <a:r>
                  <a:rPr kumimoji="1" lang="en-US" altLang="zh-CN" sz="1200" dirty="0"/>
                  <a:t> (</a:t>
                </a:r>
                <a14:m>
                  <m:oMath xmlns:m="http://schemas.openxmlformats.org/officeDocument/2006/math">
                    <m:r>
                      <a:rPr kumimoji="1" lang="zh-CN" altLang="en-US" sz="1200" i="1" dirty="0">
                        <a:latin typeface="Cambria Math" panose="02040503050406030204" pitchFamily="18" charset="0"/>
                      </a:rPr>
                      <m:t>€</m:t>
                    </m:r>
                    <m:r>
                      <a:rPr kumimoji="1" lang="en-US" altLang="zh-CN" sz="1200" i="1" dirty="0">
                        <a:latin typeface="Cambria Math" panose="02040503050406030204" pitchFamily="18" charset="0"/>
                      </a:rPr>
                      <m:t>/</m:t>
                    </m:r>
                    <m:r>
                      <a:rPr kumimoji="1" lang="en-US" altLang="zh-CN" sz="1200" i="1" dirty="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generated</a:t>
                </a:r>
                <a:r>
                  <a:rPr kumimoji="1" lang="zh-CN" altLang="en-US" sz="1200" dirty="0"/>
                  <a:t> </a:t>
                </a:r>
                <a:r>
                  <a:rPr kumimoji="1" lang="en-US" altLang="zh-CN" sz="1200" dirty="0"/>
                  <a:t>by</a:t>
                </a:r>
                <a:r>
                  <a:rPr kumimoji="1" lang="zh-CN" altLang="en-US" sz="1200" dirty="0"/>
                  <a:t> </a:t>
                </a:r>
                <a:r>
                  <a:rPr kumimoji="1" lang="en-US" altLang="zh-CN" sz="1200" dirty="0"/>
                  <a:t>grid</a:t>
                </a:r>
              </a:p>
              <a:p>
                <a14:m>
                  <m:oMath xmlns:m="http://schemas.openxmlformats.org/officeDocument/2006/math">
                    <m:sSub>
                      <m:sSubPr>
                        <m:ctrlPr>
                          <a:rPr kumimoji="1" lang="en-US" altLang="zh-CN" sz="1200" b="0" i="1" smtClean="0">
                            <a:latin typeface="Cambria Math" panose="02040503050406030204" pitchFamily="18" charset="0"/>
                          </a:rPr>
                        </m:ctrlPr>
                      </m:sSubPr>
                      <m:e>
                        <m:r>
                          <a:rPr kumimoji="1" lang="en-US" altLang="zh-CN" sz="1200" b="0" i="1" smtClean="0">
                            <a:latin typeface="Cambria Math" panose="02040503050406030204" pitchFamily="18" charset="0"/>
                          </a:rPr>
                          <m:t>𝑊</m:t>
                        </m:r>
                      </m:e>
                      <m:sub>
                        <m:r>
                          <a:rPr kumimoji="1" lang="en-US" altLang="zh-CN" sz="1200" b="0" i="1" smtClean="0">
                            <a:latin typeface="Cambria Math" panose="02040503050406030204" pitchFamily="18" charset="0"/>
                          </a:rPr>
                          <m:t>𝑡</m:t>
                        </m:r>
                      </m:sub>
                    </m:sSub>
                  </m:oMath>
                </a14:m>
                <a:r>
                  <a:rPr kumimoji="1" lang="en-US" altLang="zh-CN" sz="1200" dirty="0"/>
                  <a:t> (</a:t>
                </a:r>
                <a14:m>
                  <m:oMath xmlns:m="http://schemas.openxmlformats.org/officeDocument/2006/math">
                    <m:r>
                      <a:rPr kumimoji="1" lang="en-US" altLang="zh-CN" sz="1200" i="1" dirty="0">
                        <a:latin typeface="Cambria Math" panose="02040503050406030204" pitchFamily="18" charset="0"/>
                      </a:rPr>
                      <m:t>𝑊</m:t>
                    </m:r>
                  </m:oMath>
                </a14:m>
                <a:r>
                  <a:rPr kumimoji="1" lang="en-US" altLang="zh-CN" sz="1200" dirty="0"/>
                  <a:t>):</a:t>
                </a:r>
                <a:r>
                  <a:rPr kumimoji="1" lang="zh-CN" altLang="en-US" sz="1200" dirty="0"/>
                  <a:t> </a:t>
                </a:r>
                <a:r>
                  <a:rPr kumimoji="1" lang="en-US" altLang="zh-CN" sz="1200" dirty="0"/>
                  <a:t>power</a:t>
                </a:r>
                <a:r>
                  <a:rPr kumimoji="1" lang="zh-CN" altLang="en-US" sz="1200" dirty="0"/>
                  <a:t> </a:t>
                </a:r>
                <a:r>
                  <a:rPr kumimoji="1" lang="en-US" altLang="zh-CN" sz="1200" dirty="0"/>
                  <a:t>sold</a:t>
                </a:r>
                <a:r>
                  <a:rPr kumimoji="1" lang="zh-CN" altLang="en-US" sz="1200" dirty="0"/>
                  <a:t> </a:t>
                </a:r>
                <a:r>
                  <a:rPr kumimoji="1" lang="en-US" altLang="zh-CN" sz="1200" dirty="0"/>
                  <a:t>back</a:t>
                </a:r>
                <a:r>
                  <a:rPr kumimoji="1" lang="zh-CN" altLang="en-US" sz="1200" dirty="0"/>
                  <a:t> </a:t>
                </a:r>
                <a:r>
                  <a:rPr kumimoji="1" lang="en-US" altLang="zh-CN" sz="1200" dirty="0"/>
                  <a:t>to</a:t>
                </a:r>
                <a:r>
                  <a:rPr kumimoji="1" lang="zh-CN" altLang="en-US" sz="1200" dirty="0"/>
                  <a:t> </a:t>
                </a:r>
                <a:r>
                  <a:rPr kumimoji="1" lang="en-US" altLang="zh-CN" sz="1200" dirty="0"/>
                  <a:t>grid</a:t>
                </a:r>
              </a:p>
              <a:p>
                <a14:m>
                  <m:oMath xmlns:m="http://schemas.openxmlformats.org/officeDocument/2006/math">
                    <m:sSubSup>
                      <m:sSubSupPr>
                        <m:ctrlPr>
                          <a:rPr kumimoji="1" lang="el-GR" altLang="zh-CN" sz="1200" i="1" smtClean="0">
                            <a:latin typeface="Cambria Math" panose="02040503050406030204" pitchFamily="18" charset="0"/>
                          </a:rPr>
                        </m:ctrlPr>
                      </m:sSubSupPr>
                      <m:e>
                        <m:r>
                          <a:rPr kumimoji="1" lang="en-US" altLang="zh-CN" sz="1200" i="1">
                            <a:latin typeface="Cambria Math" panose="02040503050406030204" pitchFamily="18" charset="0"/>
                          </a:rPr>
                          <m:t>𝑄</m:t>
                        </m:r>
                      </m:e>
                      <m:sub>
                        <m:r>
                          <a:rPr kumimoji="1" lang="en-US" altLang="zh-CN" sz="1200" i="1">
                            <a:latin typeface="Cambria Math" panose="02040503050406030204" pitchFamily="18" charset="0"/>
                          </a:rPr>
                          <m:t>𝑡</m:t>
                        </m:r>
                      </m:sub>
                      <m:sup>
                        <m:r>
                          <a:rPr kumimoji="1" lang="en-US" altLang="zh-CN" sz="1200" b="0" i="1" smtClean="0">
                            <a:latin typeface="Cambria Math" panose="02040503050406030204" pitchFamily="18" charset="0"/>
                          </a:rPr>
                          <m:t>𝑔𝑟𝑖𝑑</m:t>
                        </m:r>
                        <m:r>
                          <a:rPr kumimoji="1" lang="en-US" altLang="zh-CN" sz="1200" b="0" i="1" smtClean="0">
                            <a:latin typeface="Cambria Math" panose="02040503050406030204" pitchFamily="18" charset="0"/>
                          </a:rPr>
                          <m:t>′</m:t>
                        </m:r>
                      </m:sup>
                    </m:sSubSup>
                  </m:oMath>
                </a14:m>
                <a:r>
                  <a:rPr kumimoji="1" lang="en-US" altLang="zh-CN" sz="1200" dirty="0"/>
                  <a:t> (</a:t>
                </a:r>
                <a14:m>
                  <m:oMath xmlns:m="http://schemas.openxmlformats.org/officeDocument/2006/math">
                    <m:r>
                      <a:rPr kumimoji="1" lang="zh-CN" altLang="en-US" sz="1200" i="1" dirty="0">
                        <a:latin typeface="Cambria Math" panose="02040503050406030204" pitchFamily="18" charset="0"/>
                      </a:rPr>
                      <m:t>€</m:t>
                    </m:r>
                    <m:r>
                      <a:rPr kumimoji="1" lang="en-US" altLang="zh-CN" sz="1200" i="1" dirty="0">
                        <a:latin typeface="Cambria Math" panose="02040503050406030204" pitchFamily="18" charset="0"/>
                      </a:rPr>
                      <m:t>/</m:t>
                    </m:r>
                    <m:r>
                      <a:rPr kumimoji="1" lang="en-US" altLang="zh-CN" sz="1200" i="1" dirty="0">
                        <a:latin typeface="Cambria Math" panose="02040503050406030204" pitchFamily="18" charset="0"/>
                      </a:rPr>
                      <m:t>𝑘𝑊h</m:t>
                    </m:r>
                  </m:oMath>
                </a14:m>
                <a:r>
                  <a:rPr kumimoji="1" lang="en-US" altLang="zh-CN" sz="1200" dirty="0"/>
                  <a:t>)</a:t>
                </a:r>
                <a:r>
                  <a:rPr kumimoji="1" lang="zh-CN" altLang="en-US" sz="1200" dirty="0"/>
                  <a:t> </a:t>
                </a:r>
                <a:r>
                  <a:rPr kumimoji="1" lang="en-US" altLang="zh-CN" sz="1200" dirty="0"/>
                  <a:t>:</a:t>
                </a:r>
                <a:r>
                  <a:rPr kumimoji="1" lang="zh-CN" altLang="en-US" sz="1200" dirty="0"/>
                  <a:t> </a:t>
                </a:r>
                <a:r>
                  <a:rPr kumimoji="1" lang="en-US" altLang="zh-CN" sz="1200" dirty="0"/>
                  <a:t>unit</a:t>
                </a:r>
                <a:r>
                  <a:rPr kumimoji="1" lang="zh-CN" altLang="en-US" sz="1200" dirty="0"/>
                  <a:t> </a:t>
                </a:r>
                <a:r>
                  <a:rPr kumimoji="1" lang="en-US" altLang="zh-CN" sz="1200" dirty="0"/>
                  <a:t>price</a:t>
                </a:r>
                <a:r>
                  <a:rPr kumimoji="1" lang="zh-CN" altLang="en-US" sz="1200" dirty="0"/>
                  <a:t> </a:t>
                </a:r>
                <a:r>
                  <a:rPr kumimoji="1" lang="en-US" altLang="zh-CN" sz="1200" dirty="0"/>
                  <a:t>of</a:t>
                </a:r>
                <a:r>
                  <a:rPr kumimoji="1" lang="zh-CN" altLang="en-US" sz="1200" dirty="0"/>
                  <a:t> </a:t>
                </a:r>
                <a:r>
                  <a:rPr kumimoji="1" lang="en-US" altLang="zh-CN" sz="1200" dirty="0"/>
                  <a:t>sold</a:t>
                </a:r>
                <a:r>
                  <a:rPr kumimoji="1" lang="zh-CN" altLang="en-US" sz="1200" dirty="0"/>
                  <a:t> </a:t>
                </a:r>
                <a:r>
                  <a:rPr kumimoji="1" lang="en-US" altLang="zh-CN" sz="1200" dirty="0"/>
                  <a:t>back</a:t>
                </a:r>
                <a:r>
                  <a:rPr kumimoji="1" lang="zh-CN" altLang="en-US" sz="1200" dirty="0"/>
                  <a:t> </a:t>
                </a:r>
                <a:r>
                  <a:rPr kumimoji="1" lang="en-US" altLang="zh-CN" sz="1200" dirty="0"/>
                  <a:t>to</a:t>
                </a:r>
                <a:r>
                  <a:rPr kumimoji="1" lang="zh-CN" altLang="en-US" sz="1200" dirty="0"/>
                  <a:t> </a:t>
                </a:r>
                <a:r>
                  <a:rPr kumimoji="1" lang="en-US" altLang="zh-CN" sz="1200" dirty="0"/>
                  <a:t>grid</a:t>
                </a:r>
              </a:p>
              <a:p>
                <a14:m>
                  <m:oMath xmlns:m="http://schemas.openxmlformats.org/officeDocument/2006/math">
                    <m:r>
                      <a:rPr kumimoji="1" lang="zh-CN" altLang="en-US" sz="1200" i="1" smtClean="0">
                        <a:latin typeface="Cambria Math" panose="02040503050406030204" pitchFamily="18" charset="0"/>
                      </a:rPr>
                      <m:t>∆</m:t>
                    </m:r>
                    <m:r>
                      <a:rPr kumimoji="1" lang="en-US" altLang="zh-CN" sz="1200" b="0" i="1" smtClean="0">
                        <a:latin typeface="Cambria Math" panose="02040503050406030204" pitchFamily="18" charset="0"/>
                      </a:rPr>
                      <m:t>𝑇</m:t>
                    </m:r>
                  </m:oMath>
                </a14:m>
                <a:r>
                  <a:rPr kumimoji="1" lang="zh-CN" altLang="en-US" sz="1200" dirty="0"/>
                  <a:t> </a:t>
                </a:r>
                <a:r>
                  <a:rPr kumimoji="1" lang="en-US" altLang="zh-CN" sz="1200" dirty="0"/>
                  <a:t>=</a:t>
                </a:r>
                <a:r>
                  <a:rPr kumimoji="1" lang="zh-CN" altLang="en-US" sz="1200" dirty="0"/>
                  <a:t> </a:t>
                </a:r>
                <a:r>
                  <a:rPr kumimoji="1" lang="en-US" altLang="zh-CN" sz="1200" dirty="0"/>
                  <a:t>1</a:t>
                </a:r>
                <a:r>
                  <a:rPr kumimoji="1" lang="zh-CN" altLang="en-US" sz="1200" dirty="0"/>
                  <a:t> </a:t>
                </a:r>
                <a:r>
                  <a:rPr kumimoji="1" lang="en-US" altLang="zh-CN" sz="1200" dirty="0"/>
                  <a:t>hour</a:t>
                </a:r>
                <a:endParaRPr kumimoji="1" lang="zh-CN" altLang="en-US" sz="1200" dirty="0"/>
              </a:p>
            </p:txBody>
          </p:sp>
        </mc:Choice>
        <mc:Fallback xmlns="">
          <p:sp>
            <p:nvSpPr>
              <p:cNvPr id="25" name="文本框 24">
                <a:extLst>
                  <a:ext uri="{FF2B5EF4-FFF2-40B4-BE49-F238E27FC236}">
                    <a16:creationId xmlns:a16="http://schemas.microsoft.com/office/drawing/2014/main" id="{FBD1941B-B086-BDBF-7AFC-2A7BCC815EBC}"/>
                  </a:ext>
                </a:extLst>
              </p:cNvPr>
              <p:cNvSpPr txBox="1">
                <a:spLocks noRot="1" noChangeAspect="1" noMove="1" noResize="1" noEditPoints="1" noAdjustHandles="1" noChangeArrowheads="1" noChangeShapeType="1" noTextEdit="1"/>
              </p:cNvSpPr>
              <p:nvPr/>
            </p:nvSpPr>
            <p:spPr>
              <a:xfrm>
                <a:off x="831050" y="4728430"/>
                <a:ext cx="3791294" cy="1517916"/>
              </a:xfrm>
              <a:prstGeom prst="rect">
                <a:avLst/>
              </a:prstGeom>
              <a:blipFill>
                <a:blip r:embed="rId7"/>
                <a:stretch>
                  <a:fillRect b="-826"/>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7C539608-BD9B-8C18-C38D-C498B21E1268}"/>
              </a:ext>
            </a:extLst>
          </p:cNvPr>
          <p:cNvSpPr txBox="1"/>
          <p:nvPr/>
        </p:nvSpPr>
        <p:spPr>
          <a:xfrm>
            <a:off x="669214" y="3500024"/>
            <a:ext cx="1382110" cy="338554"/>
          </a:xfrm>
          <a:prstGeom prst="rect">
            <a:avLst/>
          </a:prstGeom>
          <a:noFill/>
        </p:spPr>
        <p:txBody>
          <a:bodyPr wrap="none" rtlCol="0">
            <a:spAutoFit/>
          </a:bodyPr>
          <a:lstStyle/>
          <a:p>
            <a:r>
              <a:rPr kumimoji="1" lang="en-US" altLang="zh-CN" sz="1600" dirty="0"/>
              <a:t>Cost</a:t>
            </a:r>
            <a:r>
              <a:rPr kumimoji="1" lang="zh-CN" altLang="en-US" sz="1600" dirty="0"/>
              <a:t> </a:t>
            </a:r>
            <a:r>
              <a:rPr kumimoji="1" lang="en-US" altLang="zh-CN" sz="1600" dirty="0"/>
              <a:t>function</a:t>
            </a:r>
            <a:endParaRPr kumimoji="1" lang="zh-CN" altLang="en-US" sz="1600" dirty="0"/>
          </a:p>
        </p:txBody>
      </p:sp>
    </p:spTree>
    <p:extLst>
      <p:ext uri="{BB962C8B-B14F-4D97-AF65-F5344CB8AC3E}">
        <p14:creationId xmlns:p14="http://schemas.microsoft.com/office/powerpoint/2010/main" val="2484145409"/>
      </p:ext>
    </p:extLst>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sp>
        <p:nvSpPr>
          <p:cNvPr id="7" name="文本框 6">
            <a:extLst>
              <a:ext uri="{FF2B5EF4-FFF2-40B4-BE49-F238E27FC236}">
                <a16:creationId xmlns:a16="http://schemas.microsoft.com/office/drawing/2014/main" id="{961DAA45-0AD8-52A7-0D59-EB371A7E0B43}"/>
              </a:ext>
            </a:extLst>
          </p:cNvPr>
          <p:cNvSpPr txBox="1"/>
          <p:nvPr/>
        </p:nvSpPr>
        <p:spPr>
          <a:xfrm>
            <a:off x="1132114" y="1310965"/>
            <a:ext cx="1380506" cy="338554"/>
          </a:xfrm>
          <a:prstGeom prst="rect">
            <a:avLst/>
          </a:prstGeom>
          <a:noFill/>
        </p:spPr>
        <p:txBody>
          <a:bodyPr wrap="none" rtlCol="0">
            <a:spAutoFit/>
          </a:bodyPr>
          <a:lstStyle/>
          <a:p>
            <a:r>
              <a:rPr kumimoji="1" lang="en-US" altLang="zh-CN" sz="1600" dirty="0"/>
              <a:t>Solar</a:t>
            </a:r>
            <a:r>
              <a:rPr kumimoji="1" lang="zh-CN" altLang="en-US" sz="1600" dirty="0"/>
              <a:t> </a:t>
            </a:r>
            <a:r>
              <a:rPr kumimoji="1" lang="en-US" altLang="zh-CN" sz="1600" dirty="0"/>
              <a:t>panels</a:t>
            </a:r>
            <a:r>
              <a:rPr kumimoji="1" lang="zh-CN" altLang="en-US" sz="1600" dirty="0"/>
              <a:t> </a:t>
            </a:r>
          </a:p>
        </p:txBody>
      </p:sp>
      <p:sp>
        <p:nvSpPr>
          <p:cNvPr id="10" name="文本框 9">
            <a:extLst>
              <a:ext uri="{FF2B5EF4-FFF2-40B4-BE49-F238E27FC236}">
                <a16:creationId xmlns:a16="http://schemas.microsoft.com/office/drawing/2014/main" id="{4EBDF5DF-CDE9-6556-27BD-491FC6893AD4}"/>
              </a:ext>
            </a:extLst>
          </p:cNvPr>
          <p:cNvSpPr txBox="1"/>
          <p:nvPr/>
        </p:nvSpPr>
        <p:spPr>
          <a:xfrm>
            <a:off x="1019904" y="1028700"/>
            <a:ext cx="684803" cy="369332"/>
          </a:xfrm>
          <a:prstGeom prst="rect">
            <a:avLst/>
          </a:prstGeom>
          <a:noFill/>
        </p:spPr>
        <p:txBody>
          <a:bodyPr wrap="none" rtlCol="0">
            <a:spAutoFit/>
          </a:bodyPr>
          <a:lstStyle/>
          <a:p>
            <a:r>
              <a:rPr kumimoji="1" lang="en-US" altLang="zh-CN" dirty="0" err="1"/>
              <a:t>s.t.</a:t>
            </a:r>
            <a:r>
              <a:rPr kumimoji="1" lang="zh-CN" altLang="en-US" dirty="0"/>
              <a:t> </a:t>
            </a:r>
            <a:r>
              <a:rPr kumimoji="1" lang="en-US" altLang="zh-CN" dirty="0"/>
              <a:t>:</a:t>
            </a:r>
            <a:r>
              <a:rPr kumimoji="1" lang="zh-CN" altLang="en-US" dirty="0"/>
              <a:t> </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0FBEEF9-9EC0-5AE6-0D55-4F6AE20F16D9}"/>
                  </a:ext>
                </a:extLst>
              </p:cNvPr>
              <p:cNvSpPr txBox="1"/>
              <p:nvPr/>
            </p:nvSpPr>
            <p:spPr>
              <a:xfrm>
                <a:off x="1359159" y="1652720"/>
                <a:ext cx="2740109" cy="559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b="0" i="1" smtClean="0">
                                  <a:latin typeface="Cambria Math" panose="02040503050406030204" pitchFamily="18" charset="0"/>
                                </a:rPr>
                                <m:t>0</m:t>
                              </m:r>
                              <m:r>
                                <a:rPr kumimoji="1" lang="en-US" altLang="zh-CN" sz="1400" b="0" i="1" smtClean="0">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𝑚𝑎𝑥</m:t>
                                  </m:r>
                                </m:sub>
                                <m:sup>
                                  <m:r>
                                    <a:rPr kumimoji="1" lang="en-US" altLang="zh-CN" sz="1400" i="1">
                                      <a:latin typeface="Cambria Math" panose="02040503050406030204" pitchFamily="18" charset="0"/>
                                    </a:rPr>
                                    <m:t>𝑠𝑜𝑙𝑎𝑟</m:t>
                                  </m:r>
                                </m:sup>
                              </m:sSubSup>
                            </m:e>
                            <m:e>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e>
                          </m:eqArr>
                        </m:e>
                      </m:d>
                    </m:oMath>
                  </m:oMathPara>
                </a14:m>
                <a:endParaRPr kumimoji="1" lang="zh-CN" altLang="en-US" sz="1400" dirty="0"/>
              </a:p>
            </p:txBody>
          </p:sp>
        </mc:Choice>
        <mc:Fallback xmlns="">
          <p:sp>
            <p:nvSpPr>
              <p:cNvPr id="11" name="文本框 10">
                <a:extLst>
                  <a:ext uri="{FF2B5EF4-FFF2-40B4-BE49-F238E27FC236}">
                    <a16:creationId xmlns:a16="http://schemas.microsoft.com/office/drawing/2014/main" id="{B0FBEEF9-9EC0-5AE6-0D55-4F6AE20F16D9}"/>
                  </a:ext>
                </a:extLst>
              </p:cNvPr>
              <p:cNvSpPr txBox="1">
                <a:spLocks noRot="1" noChangeAspect="1" noMove="1" noResize="1" noEditPoints="1" noAdjustHandles="1" noChangeArrowheads="1" noChangeShapeType="1" noTextEdit="1"/>
              </p:cNvSpPr>
              <p:nvPr/>
            </p:nvSpPr>
            <p:spPr>
              <a:xfrm>
                <a:off x="1359159" y="1652720"/>
                <a:ext cx="2740109" cy="559577"/>
              </a:xfrm>
              <a:prstGeom prst="rect">
                <a:avLst/>
              </a:prstGeom>
              <a:blipFill>
                <a:blip r:embed="rId4"/>
                <a:stretch>
                  <a:fillRect l="-37963" t="-231111" b="-3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4511E405-FFC6-A2E5-AD1C-F0A027E52683}"/>
                  </a:ext>
                </a:extLst>
              </p:cNvPr>
              <p:cNvSpPr txBox="1"/>
              <p:nvPr/>
            </p:nvSpPr>
            <p:spPr>
              <a:xfrm>
                <a:off x="1359159" y="2205377"/>
                <a:ext cx="3594125" cy="752770"/>
              </a:xfrm>
              <a:prstGeom prst="rect">
                <a:avLst/>
              </a:prstGeom>
              <a:noFill/>
            </p:spPr>
            <p:txBody>
              <a:bodyPr wrap="none" rtlCol="0">
                <a:spAutoFit/>
              </a:bodyPr>
              <a:lstStyle/>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supply</a:t>
                </a:r>
                <a:r>
                  <a:rPr kumimoji="1" lang="zh-CN" altLang="en-US" sz="1400" dirty="0"/>
                  <a:t> </a:t>
                </a:r>
                <a:r>
                  <a:rPr kumimoji="1" lang="en-US" altLang="zh-CN" sz="1400" dirty="0"/>
                  <a:t>the</a:t>
                </a:r>
                <a:r>
                  <a:rPr kumimoji="1" lang="zh-CN" altLang="en-US" sz="1400" dirty="0"/>
                  <a:t> </a:t>
                </a:r>
                <a:r>
                  <a:rPr kumimoji="1" lang="en-US" altLang="zh-CN" sz="1400" dirty="0"/>
                  <a:t>data</a:t>
                </a:r>
                <a:r>
                  <a:rPr kumimoji="1" lang="zh-CN" altLang="en-US" sz="1400" dirty="0"/>
                  <a:t> </a:t>
                </a:r>
                <a:r>
                  <a:rPr kumimoji="1" lang="en-US" altLang="zh-CN" sz="1400" dirty="0"/>
                  <a:t>center</a:t>
                </a:r>
              </a:p>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restore</a:t>
                </a:r>
                <a:r>
                  <a:rPr kumimoji="1" lang="zh-CN" altLang="en-US" sz="1400" dirty="0"/>
                  <a:t> </a:t>
                </a:r>
                <a:r>
                  <a:rPr kumimoji="1" lang="en-US" altLang="zh-CN" sz="1400" dirty="0"/>
                  <a:t>to</a:t>
                </a:r>
                <a:r>
                  <a:rPr kumimoji="1" lang="zh-CN" altLang="en-US" sz="1400" dirty="0"/>
                  <a:t> </a:t>
                </a:r>
                <a:r>
                  <a:rPr kumimoji="1" lang="en-US" altLang="zh-CN" sz="1400" dirty="0"/>
                  <a:t>the</a:t>
                </a:r>
                <a:r>
                  <a:rPr kumimoji="1" lang="zh-CN" altLang="en-US" sz="1400" dirty="0"/>
                  <a:t> </a:t>
                </a:r>
                <a:r>
                  <a:rPr kumimoji="1" lang="en-US" altLang="zh-CN" sz="1400" dirty="0"/>
                  <a:t>battery</a:t>
                </a:r>
              </a:p>
              <a:p>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𝑠𝑜𝑙𝑎𝑟</m:t>
                        </m:r>
                      </m:sup>
                    </m:sSubSup>
                  </m:oMath>
                </a14:m>
                <a:r>
                  <a:rPr kumimoji="1" lang="en-US" altLang="zh-CN" sz="1400" dirty="0"/>
                  <a:t> (</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sold</a:t>
                </a:r>
                <a:r>
                  <a:rPr kumimoji="1" lang="zh-CN" altLang="en-US" sz="1400" dirty="0"/>
                  <a:t> </a:t>
                </a:r>
                <a:r>
                  <a:rPr kumimoji="1" lang="en-US" altLang="zh-CN" sz="1400" dirty="0"/>
                  <a:t>back</a:t>
                </a:r>
                <a:r>
                  <a:rPr kumimoji="1" lang="zh-CN" altLang="en-US" sz="1400" dirty="0"/>
                  <a:t> </a:t>
                </a:r>
                <a:r>
                  <a:rPr kumimoji="1" lang="en-US" altLang="zh-CN" sz="1400" dirty="0"/>
                  <a:t>to</a:t>
                </a:r>
                <a:r>
                  <a:rPr kumimoji="1" lang="zh-CN" altLang="en-US" sz="1400" dirty="0"/>
                  <a:t> </a:t>
                </a:r>
                <a:r>
                  <a:rPr kumimoji="1" lang="en-US" altLang="zh-CN" sz="1400" dirty="0"/>
                  <a:t>grid</a:t>
                </a:r>
                <a:endParaRPr kumimoji="1" lang="zh-CN" altLang="en-US" sz="1400" dirty="0"/>
              </a:p>
            </p:txBody>
          </p:sp>
        </mc:Choice>
        <mc:Fallback xmlns="">
          <p:sp>
            <p:nvSpPr>
              <p:cNvPr id="14" name="文本框 13">
                <a:extLst>
                  <a:ext uri="{FF2B5EF4-FFF2-40B4-BE49-F238E27FC236}">
                    <a16:creationId xmlns:a16="http://schemas.microsoft.com/office/drawing/2014/main" id="{4511E405-FFC6-A2E5-AD1C-F0A027E52683}"/>
                  </a:ext>
                </a:extLst>
              </p:cNvPr>
              <p:cNvSpPr txBox="1">
                <a:spLocks noRot="1" noChangeAspect="1" noMove="1" noResize="1" noEditPoints="1" noAdjustHandles="1" noChangeArrowheads="1" noChangeShapeType="1" noTextEdit="1"/>
              </p:cNvSpPr>
              <p:nvPr/>
            </p:nvSpPr>
            <p:spPr>
              <a:xfrm>
                <a:off x="1359159" y="2205377"/>
                <a:ext cx="3594125" cy="752770"/>
              </a:xfrm>
              <a:prstGeom prst="rect">
                <a:avLst/>
              </a:prstGeom>
              <a:blipFill>
                <a:blip r:embed="rId5"/>
                <a:stretch>
                  <a:fillRect t="-1667" b="-10000"/>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5066E431-7CAA-ABC9-7E9D-6D9A4A14EF6B}"/>
              </a:ext>
            </a:extLst>
          </p:cNvPr>
          <p:cNvSpPr txBox="1"/>
          <p:nvPr/>
        </p:nvSpPr>
        <p:spPr>
          <a:xfrm>
            <a:off x="1132114" y="2961464"/>
            <a:ext cx="572593" cy="338554"/>
          </a:xfrm>
          <a:prstGeom prst="rect">
            <a:avLst/>
          </a:prstGeom>
          <a:noFill/>
        </p:spPr>
        <p:txBody>
          <a:bodyPr wrap="none" rtlCol="0">
            <a:spAutoFit/>
          </a:bodyPr>
          <a:lstStyle/>
          <a:p>
            <a:r>
              <a:rPr kumimoji="1" lang="en-US" altLang="zh-CN" sz="1600" dirty="0"/>
              <a:t>Grid</a:t>
            </a:r>
            <a:endParaRPr kumimoji="1" lang="zh-CN" altLang="en-US" sz="1600" dirty="0"/>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DDF600A-1D8A-31A0-6511-F20562FDE81D}"/>
                  </a:ext>
                </a:extLst>
              </p:cNvPr>
              <p:cNvSpPr txBox="1"/>
              <p:nvPr/>
            </p:nvSpPr>
            <p:spPr>
              <a:xfrm>
                <a:off x="1359159" y="3264033"/>
                <a:ext cx="1870320" cy="6878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b="0" i="1" smtClean="0">
                                  <a:latin typeface="Cambria Math" panose="02040503050406030204" pitchFamily="18" charset="0"/>
                                </a:rPr>
                                <m:t>0</m:t>
                              </m:r>
                              <m:r>
                                <a:rPr kumimoji="1" lang="en-US" altLang="zh-CN" sz="1400" b="0" i="1" smtClean="0">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b="0" i="1" smtClean="0">
                                      <a:latin typeface="Cambria Math" panose="02040503050406030204" pitchFamily="18" charset="0"/>
                                    </a:rPr>
                                    <m:t>𝑚𝑎𝑥</m:t>
                                  </m:r>
                                </m:sub>
                                <m:sup>
                                  <m:r>
                                    <a:rPr kumimoji="1" lang="en-US" altLang="zh-CN" sz="1400" i="1">
                                      <a:latin typeface="Cambria Math" panose="02040503050406030204" pitchFamily="18" charset="0"/>
                                    </a:rPr>
                                    <m:t>𝑔𝑟𝑖𝑑</m:t>
                                  </m:r>
                                </m:sup>
                              </m:sSubSup>
                            </m:e>
                            <m:e>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𝐺</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r>
                                <a:rPr kumimoji="1" lang="en-US" altLang="zh-CN" sz="1400" b="0" i="1" smtClean="0">
                                  <a:latin typeface="Cambria Math" panose="02040503050406030204" pitchFamily="18" charset="0"/>
                                </a:rPr>
                                <m:t>+</m:t>
                              </m:r>
                              <m:sSubSup>
                                <m:sSubSupPr>
                                  <m:ctrlPr>
                                    <a:rPr kumimoji="1" lang="el-GR"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e>
                          </m:eqArr>
                        </m:e>
                      </m:d>
                    </m:oMath>
                  </m:oMathPara>
                </a14:m>
                <a:endParaRPr kumimoji="1" lang="zh-CN" altLang="en-US" sz="1400" dirty="0"/>
              </a:p>
            </p:txBody>
          </p:sp>
        </mc:Choice>
        <mc:Fallback xmlns="">
          <p:sp>
            <p:nvSpPr>
              <p:cNvPr id="17" name="文本框 16">
                <a:extLst>
                  <a:ext uri="{FF2B5EF4-FFF2-40B4-BE49-F238E27FC236}">
                    <a16:creationId xmlns:a16="http://schemas.microsoft.com/office/drawing/2014/main" id="{1DDF600A-1D8A-31A0-6511-F20562FDE81D}"/>
                  </a:ext>
                </a:extLst>
              </p:cNvPr>
              <p:cNvSpPr txBox="1">
                <a:spLocks noRot="1" noChangeAspect="1" noMove="1" noResize="1" noEditPoints="1" noAdjustHandles="1" noChangeArrowheads="1" noChangeShapeType="1" noTextEdit="1"/>
              </p:cNvSpPr>
              <p:nvPr/>
            </p:nvSpPr>
            <p:spPr>
              <a:xfrm>
                <a:off x="1359159" y="3264033"/>
                <a:ext cx="1870320" cy="687817"/>
              </a:xfrm>
              <a:prstGeom prst="rect">
                <a:avLst/>
              </a:prstGeom>
              <a:blipFill>
                <a:blip r:embed="rId6"/>
                <a:stretch>
                  <a:fillRect l="-68919" t="-228571" r="-676" b="-32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AFBF1BD5-F6A7-DDD8-321E-D6254B722590}"/>
                  </a:ext>
                </a:extLst>
              </p:cNvPr>
              <p:cNvSpPr txBox="1"/>
              <p:nvPr/>
            </p:nvSpPr>
            <p:spPr>
              <a:xfrm>
                <a:off x="1354098" y="3958612"/>
                <a:ext cx="3542188" cy="616964"/>
              </a:xfrm>
              <a:prstGeom prst="rect">
                <a:avLst/>
              </a:prstGeom>
              <a:noFill/>
            </p:spPr>
            <p:txBody>
              <a:bodyPr wrap="none" rtlCol="0">
                <a:spAutoFit/>
              </a:bodyPr>
              <a:lstStyle/>
              <a:p>
                <a14:m>
                  <m:oMath xmlns:m="http://schemas.openxmlformats.org/officeDocument/2006/math">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oMath>
                </a14:m>
                <a:r>
                  <a:rPr kumimoji="1" lang="zh-CN" altLang="en-US" sz="1400" dirty="0"/>
                  <a:t> </a:t>
                </a:r>
                <a:r>
                  <a:rPr kumimoji="1" lang="en-US" altLang="zh-CN" sz="1400" dirty="0"/>
                  <a:t>(</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supply</a:t>
                </a:r>
                <a:r>
                  <a:rPr kumimoji="1" lang="zh-CN" altLang="en-US" sz="1400" dirty="0"/>
                  <a:t> </a:t>
                </a:r>
                <a:r>
                  <a:rPr kumimoji="1" lang="en-US" altLang="zh-CN" sz="1400" dirty="0"/>
                  <a:t>the</a:t>
                </a:r>
                <a:r>
                  <a:rPr kumimoji="1" lang="zh-CN" altLang="en-US" sz="1400" dirty="0"/>
                  <a:t> </a:t>
                </a:r>
                <a:r>
                  <a:rPr kumimoji="1" lang="en-US" altLang="zh-CN" sz="1400" dirty="0"/>
                  <a:t>data</a:t>
                </a:r>
                <a:r>
                  <a:rPr kumimoji="1" lang="zh-CN" altLang="en-US" sz="1400" dirty="0"/>
                  <a:t> </a:t>
                </a:r>
                <a:r>
                  <a:rPr kumimoji="1" lang="en-US" altLang="zh-CN" sz="1400" dirty="0"/>
                  <a:t>center</a:t>
                </a:r>
              </a:p>
              <a:p>
                <a14:m>
                  <m:oMath xmlns:m="http://schemas.openxmlformats.org/officeDocument/2006/math">
                    <m:sSubSup>
                      <m:sSubSupPr>
                        <m:ctrlPr>
                          <a:rPr kumimoji="1" lang="el-GR" altLang="zh-CN" sz="1400" i="1">
                            <a:latin typeface="Cambria Math" panose="02040503050406030204" pitchFamily="18" charset="0"/>
                          </a:rPr>
                        </m:ctrlPr>
                      </m:sSubSupPr>
                      <m:e>
                        <m:r>
                          <a:rPr kumimoji="1" lang="en-US" altLang="zh-CN" sz="1400" i="1">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oMath>
                </a14:m>
                <a:r>
                  <a:rPr kumimoji="1" lang="zh-CN" altLang="en-US" sz="1400" dirty="0"/>
                  <a:t> </a:t>
                </a:r>
                <a:r>
                  <a:rPr kumimoji="1" lang="en-US" altLang="zh-CN" sz="1400" dirty="0"/>
                  <a:t>(</a:t>
                </a:r>
                <a14:m>
                  <m:oMath xmlns:m="http://schemas.openxmlformats.org/officeDocument/2006/math">
                    <m:r>
                      <a:rPr kumimoji="1" lang="en-US" altLang="zh-CN" sz="1400" i="1" dirty="0">
                        <a:latin typeface="Cambria Math" panose="02040503050406030204" pitchFamily="18" charset="0"/>
                      </a:rPr>
                      <m:t>𝑊</m:t>
                    </m:r>
                  </m:oMath>
                </a14:m>
                <a:r>
                  <a:rPr kumimoji="1" lang="en-US" altLang="zh-CN" sz="1400" dirty="0"/>
                  <a:t>):</a:t>
                </a:r>
                <a:r>
                  <a:rPr kumimoji="1" lang="zh-CN" altLang="en-US" sz="1400" dirty="0"/>
                  <a:t> </a:t>
                </a:r>
                <a:r>
                  <a:rPr kumimoji="1" lang="en-US" altLang="zh-CN" sz="1400" dirty="0"/>
                  <a:t>power</a:t>
                </a:r>
                <a:r>
                  <a:rPr kumimoji="1" lang="zh-CN" altLang="en-US" sz="1400" dirty="0"/>
                  <a:t> </a:t>
                </a:r>
                <a:r>
                  <a:rPr kumimoji="1" lang="en-US" altLang="zh-CN" sz="1400" dirty="0"/>
                  <a:t>to</a:t>
                </a:r>
                <a:r>
                  <a:rPr kumimoji="1" lang="zh-CN" altLang="en-US" sz="1400" dirty="0"/>
                  <a:t> </a:t>
                </a:r>
                <a:r>
                  <a:rPr kumimoji="1" lang="en-US" altLang="zh-CN" sz="1400" dirty="0"/>
                  <a:t>restore</a:t>
                </a:r>
                <a:r>
                  <a:rPr kumimoji="1" lang="zh-CN" altLang="en-US" sz="1400" dirty="0"/>
                  <a:t> </a:t>
                </a:r>
                <a:r>
                  <a:rPr kumimoji="1" lang="en-US" altLang="zh-CN" sz="1400" dirty="0"/>
                  <a:t>to</a:t>
                </a:r>
                <a:r>
                  <a:rPr kumimoji="1" lang="zh-CN" altLang="en-US" sz="1400" dirty="0"/>
                  <a:t> </a:t>
                </a:r>
                <a:r>
                  <a:rPr kumimoji="1" lang="en-US" altLang="zh-CN" sz="1400" dirty="0"/>
                  <a:t>the</a:t>
                </a:r>
                <a:r>
                  <a:rPr kumimoji="1" lang="zh-CN" altLang="en-US" sz="1400" dirty="0"/>
                  <a:t> </a:t>
                </a:r>
                <a:r>
                  <a:rPr kumimoji="1" lang="en-US" altLang="zh-CN" sz="1400" dirty="0"/>
                  <a:t>battery</a:t>
                </a:r>
              </a:p>
            </p:txBody>
          </p:sp>
        </mc:Choice>
        <mc:Fallback xmlns="">
          <p:sp>
            <p:nvSpPr>
              <p:cNvPr id="18" name="文本框 17">
                <a:extLst>
                  <a:ext uri="{FF2B5EF4-FFF2-40B4-BE49-F238E27FC236}">
                    <a16:creationId xmlns:a16="http://schemas.microsoft.com/office/drawing/2014/main" id="{AFBF1BD5-F6A7-DDD8-321E-D6254B722590}"/>
                  </a:ext>
                </a:extLst>
              </p:cNvPr>
              <p:cNvSpPr txBox="1">
                <a:spLocks noRot="1" noChangeAspect="1" noMove="1" noResize="1" noEditPoints="1" noAdjustHandles="1" noChangeArrowheads="1" noChangeShapeType="1" noTextEdit="1"/>
              </p:cNvSpPr>
              <p:nvPr/>
            </p:nvSpPr>
            <p:spPr>
              <a:xfrm>
                <a:off x="1354098" y="3958612"/>
                <a:ext cx="3542188" cy="616964"/>
              </a:xfrm>
              <a:prstGeom prst="rect">
                <a:avLst/>
              </a:prstGeom>
              <a:blipFill>
                <a:blip r:embed="rId7"/>
                <a:stretch>
                  <a:fillRect b="-6000"/>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D83BA2F0-796E-E458-6A73-B15CA83ACD1F}"/>
              </a:ext>
            </a:extLst>
          </p:cNvPr>
          <p:cNvSpPr txBox="1"/>
          <p:nvPr/>
        </p:nvSpPr>
        <p:spPr>
          <a:xfrm>
            <a:off x="967987" y="4582338"/>
            <a:ext cx="2818400" cy="338554"/>
          </a:xfrm>
          <a:prstGeom prst="rect">
            <a:avLst/>
          </a:prstGeom>
          <a:noFill/>
        </p:spPr>
        <p:txBody>
          <a:bodyPr wrap="none" rtlCol="0">
            <a:spAutoFit/>
          </a:bodyPr>
          <a:lstStyle/>
          <a:p>
            <a:r>
              <a:rPr kumimoji="1" lang="en-US" altLang="zh-CN" sz="1600" dirty="0"/>
              <a:t>ESD</a:t>
            </a:r>
            <a:r>
              <a:rPr kumimoji="1" lang="zh-CN" altLang="en-US" sz="1600" dirty="0"/>
              <a:t> </a:t>
            </a:r>
            <a:r>
              <a:rPr kumimoji="1" lang="en-US" altLang="zh-CN" sz="1600" dirty="0"/>
              <a:t>(energy</a:t>
            </a:r>
            <a:r>
              <a:rPr kumimoji="1" lang="zh-CN" altLang="en-US" sz="1600" dirty="0"/>
              <a:t> </a:t>
            </a:r>
            <a:r>
              <a:rPr kumimoji="1" lang="en-US" altLang="zh-CN" sz="1600" dirty="0"/>
              <a:t>storage</a:t>
            </a:r>
            <a:r>
              <a:rPr kumimoji="1" lang="zh-CN" altLang="en-US" sz="1600" dirty="0"/>
              <a:t> </a:t>
            </a:r>
            <a:r>
              <a:rPr kumimoji="1" lang="en-US" altLang="zh-CN" sz="1600" dirty="0"/>
              <a:t>device)</a:t>
            </a:r>
            <a:endParaRPr kumimoji="1" lang="zh-CN" altLang="en-US" sz="1600" dirty="0"/>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654BD616-7FC0-5F6B-EBD3-76D9A95FC774}"/>
                  </a:ext>
                </a:extLst>
              </p:cNvPr>
              <p:cNvSpPr txBox="1"/>
              <p:nvPr/>
            </p:nvSpPr>
            <p:spPr>
              <a:xfrm>
                <a:off x="1333891" y="5003821"/>
                <a:ext cx="3389454" cy="1223476"/>
              </a:xfrm>
              <a:prstGeom prst="rect">
                <a:avLst/>
              </a:prstGeom>
              <a:noFill/>
            </p:spPr>
            <p:txBody>
              <a:bodyPr wrap="none" rtlCol="0">
                <a:spAutoFit/>
              </a:bodyPr>
              <a:lstStyle/>
              <a:p>
                <a:r>
                  <a:rPr kumimoji="1" lang="en-US" altLang="zh-CN" sz="1400" dirty="0"/>
                  <a:t>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𝛼</m:t>
                    </m:r>
                  </m:oMath>
                </a14:m>
                <a:r>
                  <a:rPr kumimoji="1" lang="zh-CN" altLang="en-US" sz="1400" dirty="0"/>
                  <a:t> </a:t>
                </a:r>
                <a:r>
                  <a:rPr kumimoji="1" lang="en-US" altLang="zh-CN" sz="1400" dirty="0"/>
                  <a:t>:</a:t>
                </a:r>
                <a:r>
                  <a:rPr kumimoji="1" lang="zh-CN" altLang="en-US" sz="1400" dirty="0"/>
                  <a:t> </a:t>
                </a:r>
                <a:r>
                  <a:rPr kumimoji="1" lang="en-US" altLang="zh-CN" sz="1400" dirty="0"/>
                  <a:t>85%</a:t>
                </a:r>
                <a:r>
                  <a:rPr kumimoji="1" lang="zh-CN" altLang="en-US" sz="1400" dirty="0"/>
                  <a:t> </a:t>
                </a:r>
                <a:r>
                  <a:rPr kumimoji="1" lang="en-US" altLang="zh-CN" sz="1400" dirty="0"/>
                  <a:t>~</a:t>
                </a:r>
                <a:r>
                  <a:rPr kumimoji="1" lang="zh-CN" altLang="en-US" sz="1400" dirty="0"/>
                  <a:t> </a:t>
                </a:r>
                <a:r>
                  <a:rPr kumimoji="1" lang="en-US" altLang="zh-CN" sz="1400" dirty="0"/>
                  <a:t>95%</a:t>
                </a:r>
              </a:p>
              <a:p>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𝛽</m:t>
                    </m:r>
                  </m:oMath>
                </a14:m>
                <a:r>
                  <a:rPr kumimoji="1" lang="zh-CN" altLang="en-US" sz="1400" dirty="0"/>
                  <a:t> </a:t>
                </a:r>
                <a:r>
                  <a:rPr kumimoji="1" lang="en-US" altLang="zh-CN" sz="1400" dirty="0"/>
                  <a:t>:</a:t>
                </a:r>
                <a:r>
                  <a:rPr kumimoji="1" lang="zh-CN" altLang="en-US" sz="1400" dirty="0"/>
                  <a:t> </a:t>
                </a:r>
                <a:r>
                  <a:rPr kumimoji="1" lang="en-US" altLang="zh-CN" sz="1400" dirty="0"/>
                  <a:t>85%</a:t>
                </a:r>
                <a:r>
                  <a:rPr kumimoji="1" lang="zh-CN" altLang="en-US" sz="1400" dirty="0"/>
                  <a:t> </a:t>
                </a:r>
                <a:r>
                  <a:rPr kumimoji="1" lang="en-US" altLang="zh-CN" sz="1400" dirty="0"/>
                  <a:t>~</a:t>
                </a:r>
                <a:r>
                  <a:rPr kumimoji="1" lang="zh-CN" altLang="en-US" sz="1400" dirty="0"/>
                  <a:t> </a:t>
                </a:r>
                <a:r>
                  <a:rPr kumimoji="1" lang="en-US" altLang="zh-CN" sz="1400" dirty="0"/>
                  <a:t>95%</a:t>
                </a:r>
              </a:p>
              <a:p>
                <a:r>
                  <a:rPr kumimoji="1" lang="en-US" altLang="zh-CN" sz="1400" dirty="0"/>
                  <a:t>Self</a:t>
                </a:r>
                <a:r>
                  <a:rPr kumimoji="1" lang="zh-CN" altLang="en-US" sz="1400" dirty="0"/>
                  <a:t> </a:t>
                </a:r>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𝜃</m:t>
                    </m:r>
                  </m:oMath>
                </a14:m>
                <a:r>
                  <a:rPr kumimoji="1" lang="en-US" altLang="zh-CN" sz="1400" dirty="0"/>
                  <a:t>:</a:t>
                </a:r>
                <a:r>
                  <a:rPr kumimoji="1" lang="zh-CN" altLang="en-US" sz="1400" dirty="0"/>
                  <a:t> </a:t>
                </a:r>
                <a:r>
                  <a:rPr kumimoji="1" lang="en-US" altLang="zh-CN" sz="1400" dirty="0"/>
                  <a:t>0.1%</a:t>
                </a:r>
                <a:r>
                  <a:rPr kumimoji="1" lang="zh-CN" altLang="en-US" sz="1400" dirty="0"/>
                  <a:t> </a:t>
                </a:r>
                <a:r>
                  <a:rPr kumimoji="1" lang="en-US" altLang="zh-CN" sz="1400" dirty="0"/>
                  <a:t>~</a:t>
                </a:r>
                <a:r>
                  <a:rPr kumimoji="1" lang="zh-CN" altLang="en-US" sz="1400" dirty="0"/>
                  <a:t> </a:t>
                </a:r>
                <a:r>
                  <a:rPr kumimoji="1" lang="en-US" altLang="zh-CN" sz="1400" dirty="0"/>
                  <a:t>0.3%</a:t>
                </a:r>
              </a:p>
              <a:p>
                <a:r>
                  <a:rPr kumimoji="1" lang="en-US" altLang="zh-CN" sz="1400" dirty="0"/>
                  <a:t>Charge</a:t>
                </a:r>
                <a:r>
                  <a:rPr kumimoji="1" lang="zh-CN" altLang="en-US" sz="1400" dirty="0"/>
                  <a:t> </a:t>
                </a:r>
                <a:r>
                  <a:rPr kumimoji="1" lang="en-US" altLang="zh-CN" sz="1400" dirty="0"/>
                  <a:t>to</a:t>
                </a:r>
                <a:r>
                  <a:rPr kumimoji="1" lang="zh-CN" altLang="en-US" sz="1400" dirty="0"/>
                  <a:t> </a:t>
                </a:r>
                <a:r>
                  <a:rPr kumimoji="1" lang="en-US" altLang="zh-CN" sz="1400" dirty="0"/>
                  <a:t>data</a:t>
                </a:r>
                <a:r>
                  <a:rPr kumimoji="1" lang="zh-CN" altLang="en-US" sz="1400" dirty="0"/>
                  <a:t> </a:t>
                </a:r>
                <a:r>
                  <a:rPr kumimoji="1" lang="en-US" altLang="zh-CN" sz="1400" dirty="0"/>
                  <a:t>center:</a:t>
                </a:r>
                <a:r>
                  <a:rPr kumimoji="1" lang="zh-CN" altLang="en-US" sz="1400" dirty="0"/>
                  <a:t> </a:t>
                </a:r>
                <a14:m>
                  <m:oMath xmlns:m="http://schemas.openxmlformats.org/officeDocument/2006/math">
                    <m:sSubSup>
                      <m:sSubSupPr>
                        <m:ctrlPr>
                          <a:rPr kumimoji="1" lang="en-US"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𝐷</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𝑑𝑐</m:t>
                        </m:r>
                      </m:sup>
                    </m:sSubSup>
                  </m:oMath>
                </a14:m>
                <a:endParaRPr kumimoji="1" lang="en-US" altLang="zh-CN" sz="1400" dirty="0"/>
              </a:p>
              <a:p>
                <a:r>
                  <a:rPr kumimoji="1" lang="en-US" altLang="zh-CN" sz="1400" dirty="0"/>
                  <a:t>Charge</a:t>
                </a:r>
                <a:r>
                  <a:rPr kumimoji="1" lang="zh-CN" altLang="en-US" sz="1400" dirty="0"/>
                  <a:t> </a:t>
                </a:r>
                <a:r>
                  <a:rPr kumimoji="1" lang="en-US" altLang="zh-CN" sz="1400" dirty="0"/>
                  <a:t>to</a:t>
                </a:r>
                <a:r>
                  <a:rPr kumimoji="1" lang="zh-CN" altLang="en-US" sz="1400" dirty="0"/>
                  <a:t> </a:t>
                </a:r>
                <a:r>
                  <a:rPr kumimoji="1" lang="en-US" altLang="zh-CN" sz="1400" dirty="0"/>
                  <a:t>grid:</a:t>
                </a:r>
                <a:r>
                  <a:rPr kumimoji="1" lang="zh-CN" altLang="en-US" sz="1400" dirty="0"/>
                  <a:t> </a:t>
                </a:r>
                <a14:m>
                  <m:oMath xmlns:m="http://schemas.openxmlformats.org/officeDocument/2006/math">
                    <m:sSubSup>
                      <m:sSubSupPr>
                        <m:ctrlPr>
                          <a:rPr kumimoji="1" lang="en-US" altLang="zh-CN" sz="1400" i="1" smtClean="0">
                            <a:latin typeface="Cambria Math" panose="02040503050406030204" pitchFamily="18" charset="0"/>
                          </a:rPr>
                        </m:ctrlPr>
                      </m:sSubSupPr>
                      <m:e>
                        <m:r>
                          <a:rPr kumimoji="1" lang="en-US" altLang="zh-CN" sz="1400" b="0" i="1" smtClean="0">
                            <a:latin typeface="Cambria Math" panose="02040503050406030204" pitchFamily="18" charset="0"/>
                          </a:rPr>
                          <m:t>𝐷</m:t>
                        </m:r>
                      </m:e>
                      <m:sub>
                        <m:r>
                          <a:rPr kumimoji="1" lang="en-US" altLang="zh-CN" sz="1400" b="0" i="1" smtClean="0">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a14:m>
                <a:endParaRPr kumimoji="1" lang="zh-CN" altLang="en-US" sz="1400" dirty="0"/>
              </a:p>
            </p:txBody>
          </p:sp>
        </mc:Choice>
        <mc:Fallback xmlns="">
          <p:sp>
            <p:nvSpPr>
              <p:cNvPr id="23" name="文本框 22">
                <a:extLst>
                  <a:ext uri="{FF2B5EF4-FFF2-40B4-BE49-F238E27FC236}">
                    <a16:creationId xmlns:a16="http://schemas.microsoft.com/office/drawing/2014/main" id="{654BD616-7FC0-5F6B-EBD3-76D9A95FC774}"/>
                  </a:ext>
                </a:extLst>
              </p:cNvPr>
              <p:cNvSpPr txBox="1">
                <a:spLocks noRot="1" noChangeAspect="1" noMove="1" noResize="1" noEditPoints="1" noAdjustHandles="1" noChangeArrowheads="1" noChangeShapeType="1" noTextEdit="1"/>
              </p:cNvSpPr>
              <p:nvPr/>
            </p:nvSpPr>
            <p:spPr>
              <a:xfrm>
                <a:off x="1333891" y="5003821"/>
                <a:ext cx="3389454" cy="1223476"/>
              </a:xfrm>
              <a:prstGeom prst="rect">
                <a:avLst/>
              </a:prstGeom>
              <a:blipFill>
                <a:blip r:embed="rId8"/>
                <a:stretch>
                  <a:fillRect l="-749" t="-1031" b="-3093"/>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CD513608-F85A-FE77-E1EF-C01BC35C728C}"/>
              </a:ext>
            </a:extLst>
          </p:cNvPr>
          <p:cNvSpPr txBox="1"/>
          <p:nvPr/>
        </p:nvSpPr>
        <p:spPr>
          <a:xfrm>
            <a:off x="6675668" y="1377902"/>
            <a:ext cx="1159292" cy="307777"/>
          </a:xfrm>
          <a:prstGeom prst="rect">
            <a:avLst/>
          </a:prstGeom>
          <a:noFill/>
        </p:spPr>
        <p:txBody>
          <a:bodyPr wrap="none" rtlCol="0">
            <a:spAutoFit/>
          </a:bodyPr>
          <a:lstStyle/>
          <a:p>
            <a:r>
              <a:rPr kumimoji="1" lang="en-US" altLang="zh-CN" sz="1400" dirty="0"/>
              <a:t>Data</a:t>
            </a:r>
            <a:r>
              <a:rPr kumimoji="1" lang="zh-CN" altLang="en-US" sz="1400" dirty="0"/>
              <a:t> </a:t>
            </a:r>
            <a:r>
              <a:rPr kumimoji="1" lang="en-US" altLang="zh-CN" sz="1400" dirty="0"/>
              <a:t>center</a:t>
            </a:r>
            <a:r>
              <a:rPr kumimoji="1" lang="zh-CN" altLang="en-US" sz="1400" dirty="0"/>
              <a:t> </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569FC05F-6C00-531F-CC93-1126F4ADCDBE}"/>
                  </a:ext>
                </a:extLst>
              </p:cNvPr>
              <p:cNvSpPr txBox="1"/>
              <p:nvPr/>
            </p:nvSpPr>
            <p:spPr>
              <a:xfrm>
                <a:off x="6900056" y="1581518"/>
                <a:ext cx="2332754" cy="354649"/>
              </a:xfrm>
              <a:prstGeom prst="rect">
                <a:avLst/>
              </a:prstGeom>
              <a:noFill/>
            </p:spPr>
            <p:txBody>
              <a:bodyPr wrap="none" rtlCol="0">
                <a:spAutoFit/>
              </a:bodyPr>
              <a:lstStyle/>
              <a:p>
                <a14:m>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𝑃</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𝑃</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a14:m>
                <a:r>
                  <a:rPr kumimoji="1" lang="zh-CN" altLang="en-US" sz="1400" dirty="0"/>
                  <a:t> </a:t>
                </a:r>
                <a:r>
                  <a:rPr kumimoji="1" lang="en-US" altLang="zh-CN" sz="1400" dirty="0"/>
                  <a:t>+ </a:t>
                </a:r>
                <a14:m>
                  <m:oMath xmlns:m="http://schemas.openxmlformats.org/officeDocument/2006/math">
                    <m:sSubSup>
                      <m:sSubSupPr>
                        <m:ctrlPr>
                          <a:rPr kumimoji="1" lang="en-US" altLang="zh-CN" sz="1400" i="1">
                            <a:latin typeface="Cambria Math" panose="02040503050406030204" pitchFamily="18" charset="0"/>
                          </a:rPr>
                        </m:ctrlPr>
                      </m:sSubSupPr>
                      <m:e>
                        <m:r>
                          <a:rPr kumimoji="1" lang="zh-CN" altLang="en-US" sz="1400" i="1">
                            <a:latin typeface="Cambria Math" panose="02040503050406030204" pitchFamily="18" charset="0"/>
                          </a:rPr>
                          <m:t>𝛽</m:t>
                        </m:r>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𝑑𝑐</m:t>
                        </m:r>
                      </m:sup>
                    </m:sSubSup>
                  </m:oMath>
                </a14:m>
                <a:r>
                  <a:rPr kumimoji="1" lang="zh-CN" altLang="en-US" sz="1400" dirty="0"/>
                  <a:t> </a:t>
                </a:r>
              </a:p>
            </p:txBody>
          </p:sp>
        </mc:Choice>
        <mc:Fallback xmlns="">
          <p:sp>
            <p:nvSpPr>
              <p:cNvPr id="26" name="文本框 25">
                <a:extLst>
                  <a:ext uri="{FF2B5EF4-FFF2-40B4-BE49-F238E27FC236}">
                    <a16:creationId xmlns:a16="http://schemas.microsoft.com/office/drawing/2014/main" id="{569FC05F-6C00-531F-CC93-1126F4ADCDBE}"/>
                  </a:ext>
                </a:extLst>
              </p:cNvPr>
              <p:cNvSpPr txBox="1">
                <a:spLocks noRot="1" noChangeAspect="1" noMove="1" noResize="1" noEditPoints="1" noAdjustHandles="1" noChangeArrowheads="1" noChangeShapeType="1" noTextEdit="1"/>
              </p:cNvSpPr>
              <p:nvPr/>
            </p:nvSpPr>
            <p:spPr>
              <a:xfrm>
                <a:off x="6900056" y="1581518"/>
                <a:ext cx="2332754" cy="354649"/>
              </a:xfrm>
              <a:prstGeom prst="rect">
                <a:avLst/>
              </a:prstGeom>
              <a:blipFill>
                <a:blip r:embed="rId9"/>
                <a:stretch>
                  <a:fillRect b="-1034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D26EFD5F-6831-2EBE-9B99-DB027B36454D}"/>
              </a:ext>
            </a:extLst>
          </p:cNvPr>
          <p:cNvSpPr txBox="1"/>
          <p:nvPr/>
        </p:nvSpPr>
        <p:spPr>
          <a:xfrm>
            <a:off x="6645211" y="3179090"/>
            <a:ext cx="1191352" cy="307777"/>
          </a:xfrm>
          <a:prstGeom prst="rect">
            <a:avLst/>
          </a:prstGeom>
          <a:noFill/>
        </p:spPr>
        <p:txBody>
          <a:bodyPr wrap="none" rtlCol="0">
            <a:spAutoFit/>
          </a:bodyPr>
          <a:lstStyle/>
          <a:p>
            <a:r>
              <a:rPr kumimoji="1" lang="en-US" altLang="zh-CN" sz="1400" dirty="0"/>
              <a:t>Charge</a:t>
            </a:r>
            <a:r>
              <a:rPr kumimoji="1" lang="zh-CN" altLang="en-US" sz="1400" dirty="0"/>
              <a:t> </a:t>
            </a:r>
            <a:r>
              <a:rPr kumimoji="1" lang="en-US" altLang="zh-CN" sz="1400" dirty="0"/>
              <a:t>ESD</a:t>
            </a:r>
            <a:endParaRPr kumimoji="1" lang="zh-CN" altLang="en-US" sz="1400" dirty="0"/>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2A3CD09A-300C-CEC8-40C3-01A72DE7B124}"/>
                  </a:ext>
                </a:extLst>
              </p:cNvPr>
              <p:cNvSpPr txBox="1"/>
              <p:nvPr/>
            </p:nvSpPr>
            <p:spPr>
              <a:xfrm>
                <a:off x="6900056" y="3406165"/>
                <a:ext cx="1756828" cy="354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𝑅</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𝑅</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m:oMathPara>
                </a14:m>
                <a:endParaRPr kumimoji="1" lang="zh-CN" altLang="en-US" sz="1400" dirty="0"/>
              </a:p>
            </p:txBody>
          </p:sp>
        </mc:Choice>
        <mc:Fallback xmlns="">
          <p:sp>
            <p:nvSpPr>
              <p:cNvPr id="31" name="文本框 30">
                <a:extLst>
                  <a:ext uri="{FF2B5EF4-FFF2-40B4-BE49-F238E27FC236}">
                    <a16:creationId xmlns:a16="http://schemas.microsoft.com/office/drawing/2014/main" id="{2A3CD09A-300C-CEC8-40C3-01A72DE7B124}"/>
                  </a:ext>
                </a:extLst>
              </p:cNvPr>
              <p:cNvSpPr txBox="1">
                <a:spLocks noRot="1" noChangeAspect="1" noMove="1" noResize="1" noEditPoints="1" noAdjustHandles="1" noChangeArrowheads="1" noChangeShapeType="1" noTextEdit="1"/>
              </p:cNvSpPr>
              <p:nvPr/>
            </p:nvSpPr>
            <p:spPr>
              <a:xfrm>
                <a:off x="6900056" y="3406165"/>
                <a:ext cx="1756828" cy="354649"/>
              </a:xfrm>
              <a:prstGeom prst="rect">
                <a:avLst/>
              </a:prstGeom>
              <a:blipFill>
                <a:blip r:embed="rId10"/>
                <a:stretch>
                  <a:fillRect/>
                </a:stretch>
              </a:blipFill>
            </p:spPr>
            <p:txBody>
              <a:bodyPr/>
              <a:lstStyle/>
              <a:p>
                <a:r>
                  <a:rPr lang="zh-CN" altLang="en-US">
                    <a:noFill/>
                  </a:rPr>
                  <a:t> </a:t>
                </a:r>
              </a:p>
            </p:txBody>
          </p:sp>
        </mc:Fallback>
      </mc:AlternateContent>
      <p:sp>
        <p:nvSpPr>
          <p:cNvPr id="32" name="文本框 31">
            <a:extLst>
              <a:ext uri="{FF2B5EF4-FFF2-40B4-BE49-F238E27FC236}">
                <a16:creationId xmlns:a16="http://schemas.microsoft.com/office/drawing/2014/main" id="{72788365-5731-80EA-84FE-F5789581ED86}"/>
              </a:ext>
            </a:extLst>
          </p:cNvPr>
          <p:cNvSpPr txBox="1"/>
          <p:nvPr/>
        </p:nvSpPr>
        <p:spPr>
          <a:xfrm>
            <a:off x="6678490" y="3895914"/>
            <a:ext cx="1130438" cy="307777"/>
          </a:xfrm>
          <a:prstGeom prst="rect">
            <a:avLst/>
          </a:prstGeom>
          <a:noFill/>
        </p:spPr>
        <p:txBody>
          <a:bodyPr wrap="none" rtlCol="0">
            <a:spAutoFit/>
          </a:bodyPr>
          <a:lstStyle/>
          <a:p>
            <a:r>
              <a:rPr kumimoji="1" lang="en-US" altLang="zh-CN" sz="1400" dirty="0"/>
              <a:t>Back</a:t>
            </a:r>
            <a:r>
              <a:rPr kumimoji="1" lang="zh-CN" altLang="en-US" sz="1400" dirty="0"/>
              <a:t> </a:t>
            </a:r>
            <a:r>
              <a:rPr kumimoji="1" lang="en-US" altLang="zh-CN" sz="1400" dirty="0"/>
              <a:t>to</a:t>
            </a:r>
            <a:r>
              <a:rPr kumimoji="1" lang="zh-CN" altLang="en-US" sz="1400" dirty="0"/>
              <a:t> </a:t>
            </a:r>
            <a:r>
              <a:rPr kumimoji="1" lang="en-US" altLang="zh-CN" sz="1400" dirty="0"/>
              <a:t>grid</a:t>
            </a:r>
            <a:endParaRPr kumimoji="1" lang="zh-CN" altLang="en-US" sz="1400" dirty="0"/>
          </a:p>
        </p:txBody>
      </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4C63D1EA-6B3E-BF85-D86E-1377647E2DAA}"/>
                  </a:ext>
                </a:extLst>
              </p:cNvPr>
              <p:cNvSpPr txBox="1"/>
              <p:nvPr/>
            </p:nvSpPr>
            <p:spPr>
              <a:xfrm>
                <a:off x="6902878" y="4111180"/>
                <a:ext cx="1974451" cy="3546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𝑊</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b="0" i="1" smtClean="0">
                              <a:latin typeface="Cambria Math" panose="02040503050406030204" pitchFamily="18" charset="0"/>
                            </a:rPr>
                            <m:t>𝑊</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𝑠𝑜𝑙𝑎𝑟</m:t>
                          </m:r>
                        </m:sup>
                      </m:sSubSup>
                      <m:r>
                        <a:rPr kumimoji="1" lang="en-US" altLang="zh-CN" sz="1400" b="0" i="1" smtClean="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zh-CN" altLang="en-US" sz="1400" i="1">
                              <a:latin typeface="Cambria Math" panose="02040503050406030204" pitchFamily="18" charset="0"/>
                            </a:rPr>
                            <m:t>𝛽</m:t>
                          </m:r>
                          <m:r>
                            <a:rPr kumimoji="1" lang="en-US" altLang="zh-CN" sz="1400" b="0" i="1" smtClean="0">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m:oMathPara>
                </a14:m>
                <a:endParaRPr kumimoji="1" lang="zh-CN" altLang="en-US" sz="1400" dirty="0"/>
              </a:p>
            </p:txBody>
          </p:sp>
        </mc:Choice>
        <mc:Fallback xmlns="">
          <p:sp>
            <p:nvSpPr>
              <p:cNvPr id="34" name="文本框 33">
                <a:extLst>
                  <a:ext uri="{FF2B5EF4-FFF2-40B4-BE49-F238E27FC236}">
                    <a16:creationId xmlns:a16="http://schemas.microsoft.com/office/drawing/2014/main" id="{4C63D1EA-6B3E-BF85-D86E-1377647E2DAA}"/>
                  </a:ext>
                </a:extLst>
              </p:cNvPr>
              <p:cNvSpPr txBox="1">
                <a:spLocks noRot="1" noChangeAspect="1" noMove="1" noResize="1" noEditPoints="1" noAdjustHandles="1" noChangeArrowheads="1" noChangeShapeType="1" noTextEdit="1"/>
              </p:cNvSpPr>
              <p:nvPr/>
            </p:nvSpPr>
            <p:spPr>
              <a:xfrm>
                <a:off x="6902878" y="4111180"/>
                <a:ext cx="1974451" cy="354649"/>
              </a:xfrm>
              <a:prstGeom prst="rect">
                <a:avLst/>
              </a:prstGeom>
              <a:blipFill>
                <a:blip r:embed="rId11"/>
                <a:stretch>
                  <a:fillRect b="-6897"/>
                </a:stretch>
              </a:blipFill>
            </p:spPr>
            <p:txBody>
              <a:bodyPr/>
              <a:lstStyle/>
              <a:p>
                <a:r>
                  <a:rPr lang="zh-CN" altLang="en-US">
                    <a:noFill/>
                  </a:rPr>
                  <a:t> </a:t>
                </a:r>
              </a:p>
            </p:txBody>
          </p:sp>
        </mc:Fallback>
      </mc:AlternateContent>
      <p:sp>
        <p:nvSpPr>
          <p:cNvPr id="35" name="文本框 34">
            <a:extLst>
              <a:ext uri="{FF2B5EF4-FFF2-40B4-BE49-F238E27FC236}">
                <a16:creationId xmlns:a16="http://schemas.microsoft.com/office/drawing/2014/main" id="{F612586F-1029-41EC-D1C7-E731F632E1D1}"/>
              </a:ext>
            </a:extLst>
          </p:cNvPr>
          <p:cNvSpPr txBox="1"/>
          <p:nvPr/>
        </p:nvSpPr>
        <p:spPr>
          <a:xfrm>
            <a:off x="6710975" y="4754917"/>
            <a:ext cx="2435282" cy="307777"/>
          </a:xfrm>
          <a:prstGeom prst="rect">
            <a:avLst/>
          </a:prstGeom>
          <a:noFill/>
        </p:spPr>
        <p:txBody>
          <a:bodyPr wrap="none" rtlCol="0">
            <a:spAutoFit/>
          </a:bodyPr>
          <a:lstStyle/>
          <a:p>
            <a:r>
              <a:rPr kumimoji="1" lang="en-US" altLang="zh-CN" sz="1400" dirty="0"/>
              <a:t>ESD</a:t>
            </a:r>
            <a:r>
              <a:rPr kumimoji="1" lang="zh-CN" altLang="en-US" sz="1400" dirty="0"/>
              <a:t> </a:t>
            </a:r>
            <a:r>
              <a:rPr kumimoji="1" lang="en-US" altLang="zh-CN" sz="1400" dirty="0"/>
              <a:t>power</a:t>
            </a:r>
            <a:r>
              <a:rPr kumimoji="1" lang="zh-CN" altLang="en-US" sz="1400" dirty="0"/>
              <a:t> </a:t>
            </a:r>
            <a:r>
              <a:rPr kumimoji="1" lang="en-US" altLang="zh-CN" sz="1400" dirty="0"/>
              <a:t>in</a:t>
            </a:r>
            <a:r>
              <a:rPr kumimoji="1" lang="zh-CN" altLang="en-US" sz="1400" dirty="0"/>
              <a:t> </a:t>
            </a:r>
            <a:r>
              <a:rPr kumimoji="1" lang="en-US" altLang="zh-CN" sz="1400" dirty="0"/>
              <a:t>each</a:t>
            </a:r>
            <a:r>
              <a:rPr kumimoji="1" lang="zh-CN" altLang="en-US" sz="1400" dirty="0"/>
              <a:t> </a:t>
            </a:r>
            <a:r>
              <a:rPr kumimoji="1" lang="en-US" altLang="zh-CN" sz="1400" dirty="0"/>
              <a:t>time</a:t>
            </a:r>
            <a:r>
              <a:rPr kumimoji="1" lang="zh-CN" altLang="en-US" sz="1400" dirty="0"/>
              <a:t> </a:t>
            </a:r>
            <a:r>
              <a:rPr kumimoji="1" lang="en-US" altLang="zh-CN" sz="1400" dirty="0"/>
              <a:t>slot</a:t>
            </a:r>
            <a:endParaRPr kumimoji="1" lang="zh-CN" altLang="en-US" sz="1400"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3726C2C0-2851-03D2-120E-30D5443C984F}"/>
                  </a:ext>
                </a:extLst>
              </p:cNvPr>
              <p:cNvSpPr txBox="1"/>
              <p:nvPr/>
            </p:nvSpPr>
            <p:spPr>
              <a:xfrm>
                <a:off x="6962998" y="5062694"/>
                <a:ext cx="3698577" cy="3590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1400" b="0" i="1" dirty="0" smtClean="0">
                              <a:latin typeface="Cambria Math" panose="02040503050406030204" pitchFamily="18" charset="0"/>
                            </a:rPr>
                          </m:ctrlPr>
                        </m:sSubPr>
                        <m:e>
                          <m:r>
                            <a:rPr kumimoji="1" lang="en-US" altLang="zh-CN" sz="1400" b="0" i="1" dirty="0" smtClean="0">
                              <a:latin typeface="Cambria Math" panose="02040503050406030204" pitchFamily="18" charset="0"/>
                            </a:rPr>
                            <m:t>𝐸</m:t>
                          </m:r>
                        </m:e>
                        <m:sub>
                          <m:r>
                            <a:rPr kumimoji="1" lang="en-US" altLang="zh-CN" sz="1400" b="0" i="1" dirty="0" smtClean="0">
                              <a:latin typeface="Cambria Math" panose="02040503050406030204" pitchFamily="18" charset="0"/>
                            </a:rPr>
                            <m:t>𝑡</m:t>
                          </m:r>
                        </m:sub>
                      </m:sSub>
                      <m:r>
                        <a:rPr kumimoji="1" lang="en-US" altLang="zh-CN" sz="1400" i="1" smtClean="0">
                          <a:latin typeface="Cambria Math" panose="02040503050406030204" pitchFamily="18" charset="0"/>
                        </a:rPr>
                        <m:t>=</m:t>
                      </m:r>
                      <m:r>
                        <a:rPr kumimoji="1" lang="en-US" altLang="zh-CN" sz="1400" i="1">
                          <a:latin typeface="Cambria Math" panose="02040503050406030204" pitchFamily="18" charset="0"/>
                        </a:rPr>
                        <m:t>(1−</m:t>
                      </m:r>
                      <m:r>
                        <a:rPr kumimoji="1" lang="zh-CN" altLang="en-US" sz="1400" i="1">
                          <a:latin typeface="Cambria Math" panose="02040503050406030204" pitchFamily="18" charset="0"/>
                        </a:rPr>
                        <m:t>𝜃</m:t>
                      </m:r>
                      <m:r>
                        <a:rPr kumimoji="1" lang="en-US" altLang="zh-CN" sz="1400" i="1">
                          <a:latin typeface="Cambria Math" panose="02040503050406030204" pitchFamily="18" charset="0"/>
                        </a:rPr>
                        <m:t>)</m:t>
                      </m:r>
                      <m:r>
                        <a:rPr kumimoji="1" lang="en-US" altLang="zh-CN" sz="1400" i="1" smtClean="0">
                          <a:latin typeface="Cambria Math" panose="02040503050406030204" pitchFamily="18" charset="0"/>
                          <a:ea typeface="Cambria Math" panose="02040503050406030204" pitchFamily="18" charset="0"/>
                        </a:rPr>
                        <m:t>∙</m:t>
                      </m:r>
                      <m:d>
                        <m:dPr>
                          <m:begChr m:val="["/>
                          <m:endChr m:val="]"/>
                          <m:ctrlPr>
                            <a:rPr kumimoji="1" lang="en-US" altLang="zh-CN" sz="1400" i="1" smtClean="0">
                              <a:latin typeface="Cambria Math" panose="02040503050406030204" pitchFamily="18" charset="0"/>
                            </a:rPr>
                          </m:ctrlPr>
                        </m:dPr>
                        <m:e>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r>
                                <a:rPr kumimoji="1" lang="en-US" altLang="zh-CN" sz="1400" i="1" dirty="0">
                                  <a:latin typeface="Cambria Math" panose="02040503050406030204" pitchFamily="18" charset="0"/>
                                </a:rPr>
                                <m:t>−1</m:t>
                              </m:r>
                            </m:sub>
                          </m:sSub>
                          <m:r>
                            <a:rPr kumimoji="1" lang="en-US" altLang="zh-CN" sz="1400" i="1" dirty="0">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𝑑𝑐</m:t>
                              </m:r>
                            </m:sup>
                          </m:sSubSup>
                          <m:r>
                            <a:rPr kumimoji="1" lang="en-US" altLang="zh-CN" sz="1400" i="1">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rPr>
                            <m:t>+</m:t>
                          </m:r>
                          <m:r>
                            <a:rPr kumimoji="1" lang="zh-CN" altLang="en-US" sz="1400" i="1">
                              <a:latin typeface="Cambria Math" panose="02040503050406030204" pitchFamily="18" charset="0"/>
                            </a:rPr>
                            <m:t>𝛼</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𝑅</m:t>
                              </m:r>
                            </m:e>
                            <m:sub>
                              <m:r>
                                <a:rPr kumimoji="1" lang="en-US" altLang="zh-CN" sz="1400" i="1" dirty="0">
                                  <a:latin typeface="Cambria Math" panose="02040503050406030204" pitchFamily="18" charset="0"/>
                                </a:rPr>
                                <m:t>𝑡</m:t>
                              </m:r>
                              <m:r>
                                <a:rPr kumimoji="1" lang="en-US" altLang="zh-CN" sz="1400" i="1" dirty="0">
                                  <a:latin typeface="Cambria Math" panose="02040503050406030204" pitchFamily="18" charset="0"/>
                                </a:rPr>
                                <m:t>−1</m:t>
                              </m:r>
                            </m:sub>
                          </m:sSub>
                        </m:e>
                      </m:d>
                    </m:oMath>
                  </m:oMathPara>
                </a14:m>
                <a:endParaRPr kumimoji="1" lang="zh-CN" altLang="en-US" sz="1400" dirty="0"/>
              </a:p>
            </p:txBody>
          </p:sp>
        </mc:Choice>
        <mc:Fallback xmlns="">
          <p:sp>
            <p:nvSpPr>
              <p:cNvPr id="38" name="文本框 37">
                <a:extLst>
                  <a:ext uri="{FF2B5EF4-FFF2-40B4-BE49-F238E27FC236}">
                    <a16:creationId xmlns:a16="http://schemas.microsoft.com/office/drawing/2014/main" id="{3726C2C0-2851-03D2-120E-30D5443C984F}"/>
                  </a:ext>
                </a:extLst>
              </p:cNvPr>
              <p:cNvSpPr txBox="1">
                <a:spLocks noRot="1" noChangeAspect="1" noMove="1" noResize="1" noEditPoints="1" noAdjustHandles="1" noChangeArrowheads="1" noChangeShapeType="1" noTextEdit="1"/>
              </p:cNvSpPr>
              <p:nvPr/>
            </p:nvSpPr>
            <p:spPr>
              <a:xfrm>
                <a:off x="6962998" y="5062694"/>
                <a:ext cx="3698577" cy="359009"/>
              </a:xfrm>
              <a:prstGeom prst="rect">
                <a:avLst/>
              </a:prstGeom>
              <a:blipFill>
                <a:blip r:embed="rId12"/>
                <a:stretch>
                  <a:fillRect b="-68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D24A5BF2-E49B-F23B-7316-19A04E14E36C}"/>
                  </a:ext>
                </a:extLst>
              </p:cNvPr>
              <p:cNvSpPr txBox="1"/>
              <p:nvPr/>
            </p:nvSpPr>
            <p:spPr>
              <a:xfrm>
                <a:off x="7000318" y="5394893"/>
                <a:ext cx="2094035" cy="354521"/>
              </a:xfrm>
              <a:prstGeom prst="rect">
                <a:avLst/>
              </a:prstGeom>
              <a:noFill/>
            </p:spPr>
            <p:txBody>
              <a:bodyPr wrap="none" rtlCol="0">
                <a:spAutoFit/>
              </a:bodyPr>
              <a:lstStyle/>
              <a:p>
                <a14:m>
                  <m:oMath xmlns:m="http://schemas.openxmlformats.org/officeDocument/2006/math">
                    <m:sSub>
                      <m:sSubPr>
                        <m:ctrlPr>
                          <a:rPr kumimoji="1" lang="en-US" altLang="zh-CN" sz="1400" i="1" dirty="0" smtClean="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1</m:t>
                        </m:r>
                      </m:sub>
                    </m:sSub>
                    <m:r>
                      <a:rPr kumimoji="1" lang="en-US" altLang="zh-CN" sz="1400" b="0" i="1" dirty="0" smtClean="0">
                        <a:latin typeface="Cambria Math" panose="02040503050406030204" pitchFamily="18" charset="0"/>
                      </a:rPr>
                      <m:t>=0,</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𝑑𝑐</m:t>
                        </m:r>
                      </m:sup>
                    </m:sSubSup>
                    <m:r>
                      <a:rPr kumimoji="1" lang="en-US" altLang="zh-CN" sz="1400" b="0" i="1" smtClean="0">
                        <a:latin typeface="Cambria Math" panose="02040503050406030204" pitchFamily="18" charset="0"/>
                      </a:rPr>
                      <m:t>=0,</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1</m:t>
                        </m:r>
                      </m:sub>
                      <m:sup>
                        <m:r>
                          <a:rPr kumimoji="1" lang="en-US" altLang="zh-CN" sz="1400" i="1">
                            <a:latin typeface="Cambria Math" panose="02040503050406030204" pitchFamily="18" charset="0"/>
                          </a:rPr>
                          <m:t>𝑔𝑟𝑖𝑑</m:t>
                        </m:r>
                      </m:sup>
                    </m:sSubSup>
                  </m:oMath>
                </a14:m>
                <a:r>
                  <a:rPr kumimoji="1" lang="en-US" altLang="zh-CN" sz="1400" dirty="0"/>
                  <a:t>=0</a:t>
                </a:r>
                <a:endParaRPr kumimoji="1" lang="zh-CN" altLang="en-US" sz="1400" dirty="0"/>
              </a:p>
            </p:txBody>
          </p:sp>
        </mc:Choice>
        <mc:Fallback xmlns="">
          <p:sp>
            <p:nvSpPr>
              <p:cNvPr id="39" name="文本框 38">
                <a:extLst>
                  <a:ext uri="{FF2B5EF4-FFF2-40B4-BE49-F238E27FC236}">
                    <a16:creationId xmlns:a16="http://schemas.microsoft.com/office/drawing/2014/main" id="{D24A5BF2-E49B-F23B-7316-19A04E14E36C}"/>
                  </a:ext>
                </a:extLst>
              </p:cNvPr>
              <p:cNvSpPr txBox="1">
                <a:spLocks noRot="1" noChangeAspect="1" noMove="1" noResize="1" noEditPoints="1" noAdjustHandles="1" noChangeArrowheads="1" noChangeShapeType="1" noTextEdit="1"/>
              </p:cNvSpPr>
              <p:nvPr/>
            </p:nvSpPr>
            <p:spPr>
              <a:xfrm>
                <a:off x="7000318" y="5394893"/>
                <a:ext cx="2094035" cy="354521"/>
              </a:xfrm>
              <a:prstGeom prst="rect">
                <a:avLst/>
              </a:prstGeom>
              <a:blipFill>
                <a:blip r:embed="rId13"/>
                <a:stretch>
                  <a:fillRect b="-1379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F99EB82-5B74-556F-7D7A-8F527599FF88}"/>
                  </a:ext>
                </a:extLst>
              </p:cNvPr>
              <p:cNvSpPr txBox="1"/>
              <p:nvPr/>
            </p:nvSpPr>
            <p:spPr>
              <a:xfrm>
                <a:off x="7028818" y="5828437"/>
                <a:ext cx="1842812" cy="7977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latin typeface="Cambria Math" panose="02040503050406030204" pitchFamily="18" charset="0"/>
                            </a:rPr>
                          </m:ctrlPr>
                        </m:dPr>
                        <m:e>
                          <m:eqArr>
                            <m:eqArrPr>
                              <m:ctrlPr>
                                <a:rPr kumimoji="1" lang="en-US" altLang="zh-CN" sz="1400" i="1" smtClean="0">
                                  <a:latin typeface="Cambria Math" panose="02040503050406030204" pitchFamily="18" charset="0"/>
                                </a:rPr>
                              </m:ctrlPr>
                            </m:eqArr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𝑚𝑎𝑥</m:t>
                                  </m:r>
                                </m:sub>
                              </m:sSub>
                              <m:r>
                                <m:rPr>
                                  <m:nor/>
                                </m:rPr>
                                <a:rPr kumimoji="1" lang="en-US" altLang="zh-CN" sz="1400" dirty="0"/>
                                <m:t> </m:t>
                              </m:r>
                            </m:e>
                            <m:e>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𝑑𝑐</m:t>
                                  </m:r>
                                </m:sup>
                              </m:sSubSup>
                              <m:r>
                                <a:rPr kumimoji="1" lang="en-US" altLang="zh-CN" sz="1400" i="1">
                                  <a:latin typeface="Cambria Math" panose="02040503050406030204" pitchFamily="18" charset="0"/>
                                </a:rPr>
                                <m:t>+</m:t>
                              </m:r>
                              <m:sSubSup>
                                <m:sSubSupPr>
                                  <m:ctrlPr>
                                    <a:rPr kumimoji="1" lang="en-US" altLang="zh-CN" sz="1400" i="1">
                                      <a:latin typeface="Cambria Math" panose="02040503050406030204" pitchFamily="18" charset="0"/>
                                    </a:rPr>
                                  </m:ctrlPr>
                                </m:sSubSupPr>
                                <m:e>
                                  <m:r>
                                    <a:rPr kumimoji="1" lang="en-US" altLang="zh-CN" sz="1400" i="1">
                                      <a:latin typeface="Cambria Math" panose="02040503050406030204" pitchFamily="18" charset="0"/>
                                    </a:rPr>
                                    <m:t>𝐷</m:t>
                                  </m:r>
                                </m:e>
                                <m:sub>
                                  <m:r>
                                    <a:rPr kumimoji="1" lang="en-US" altLang="zh-CN" sz="1400" i="1">
                                      <a:latin typeface="Cambria Math" panose="02040503050406030204" pitchFamily="18" charset="0"/>
                                    </a:rPr>
                                    <m:t>𝑡</m:t>
                                  </m:r>
                                </m:sub>
                                <m:sup>
                                  <m:r>
                                    <a:rPr kumimoji="1" lang="en-US" altLang="zh-CN" sz="1400" i="1">
                                      <a:latin typeface="Cambria Math" panose="02040503050406030204" pitchFamily="18" charset="0"/>
                                    </a:rPr>
                                    <m:t>𝑔𝑟𝑖𝑑</m:t>
                                  </m:r>
                                </m:sup>
                              </m:sSubSup>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e>
                            <m:e>
                              <m:sSub>
                                <m:sSubPr>
                                  <m:ctrlPr>
                                    <a:rPr kumimoji="1" lang="en-US" altLang="zh-CN" sz="1400" i="1" dirty="0">
                                      <a:latin typeface="Cambria Math" panose="02040503050406030204" pitchFamily="18" charset="0"/>
                                    </a:rPr>
                                  </m:ctrlPr>
                                </m:sSubPr>
                                <m:e>
                                  <m:r>
                                    <a:rPr kumimoji="1" lang="en-US" altLang="zh-CN" sz="1400" i="1">
                                      <a:latin typeface="Cambria Math" panose="02040503050406030204" pitchFamily="18" charset="0"/>
                                    </a:rPr>
                                    <m:t>0</m:t>
                                  </m:r>
                                  <m:r>
                                    <a:rPr kumimoji="1" lang="en-US" altLang="zh-CN" sz="1400" i="1">
                                      <a:latin typeface="Cambria Math" panose="02040503050406030204" pitchFamily="18" charset="0"/>
                                      <a:ea typeface="Cambria Math" panose="02040503050406030204" pitchFamily="18" charset="0"/>
                                    </a:rPr>
                                    <m:t>≤</m:t>
                                  </m:r>
                                  <m:r>
                                    <a:rPr kumimoji="1" lang="en-US" altLang="zh-CN" sz="1400" i="1" dirty="0">
                                      <a:latin typeface="Cambria Math" panose="02040503050406030204" pitchFamily="18" charset="0"/>
                                    </a:rPr>
                                    <m:t>𝑅</m:t>
                                  </m:r>
                                </m:e>
                                <m:sub>
                                  <m:r>
                                    <a:rPr kumimoji="1" lang="en-US" altLang="zh-CN" sz="1400" i="1" dirty="0">
                                      <a:latin typeface="Cambria Math" panose="02040503050406030204" pitchFamily="18" charset="0"/>
                                    </a:rPr>
                                    <m:t>𝑡</m:t>
                                  </m:r>
                                </m:sub>
                              </m:sSub>
                              <m:r>
                                <m:rPr>
                                  <m:nor/>
                                </m:rPr>
                                <a:rPr kumimoji="1" lang="en-US" altLang="zh-CN" sz="1400" dirty="0">
                                  <a:ea typeface="Cambria Math" panose="02040503050406030204" pitchFamily="18" charset="0"/>
                                </a:rPr>
                                <m:t> </m:t>
                              </m:r>
                              <m:r>
                                <a:rPr kumimoji="1" lang="en-US" altLang="zh-CN" sz="1400" i="1">
                                  <a:latin typeface="Cambria Math" panose="02040503050406030204" pitchFamily="18" charset="0"/>
                                  <a:ea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𝑚𝑎𝑥</m:t>
                                  </m:r>
                                </m:sub>
                              </m:sSub>
                              <m:r>
                                <a:rPr kumimoji="1" lang="en-US" altLang="zh-CN" sz="1400" i="1" dirty="0">
                                  <a:latin typeface="Cambria Math" panose="02040503050406030204" pitchFamily="18" charset="0"/>
                                </a:rPr>
                                <m:t>−</m:t>
                              </m:r>
                              <m:sSub>
                                <m:sSubPr>
                                  <m:ctrlPr>
                                    <a:rPr kumimoji="1" lang="en-US" altLang="zh-CN" sz="1400" i="1" dirty="0">
                                      <a:latin typeface="Cambria Math" panose="02040503050406030204" pitchFamily="18" charset="0"/>
                                    </a:rPr>
                                  </m:ctrlPr>
                                </m:sSubPr>
                                <m:e>
                                  <m:r>
                                    <a:rPr kumimoji="1" lang="en-US" altLang="zh-CN" sz="1400" i="1" dirty="0">
                                      <a:latin typeface="Cambria Math" panose="02040503050406030204" pitchFamily="18" charset="0"/>
                                    </a:rPr>
                                    <m:t>𝐸</m:t>
                                  </m:r>
                                </m:e>
                                <m:sub>
                                  <m:r>
                                    <a:rPr kumimoji="1" lang="en-US" altLang="zh-CN" sz="1400" i="1" dirty="0">
                                      <a:latin typeface="Cambria Math" panose="02040503050406030204" pitchFamily="18" charset="0"/>
                                    </a:rPr>
                                    <m:t>𝑡</m:t>
                                  </m:r>
                                </m:sub>
                              </m:sSub>
                            </m:e>
                          </m:eqArr>
                        </m:e>
                      </m:d>
                    </m:oMath>
                  </m:oMathPara>
                </a14:m>
                <a:endParaRPr kumimoji="1" lang="zh-CN" altLang="en-US" sz="1400" dirty="0"/>
              </a:p>
            </p:txBody>
          </p:sp>
        </mc:Choice>
        <mc:Fallback xmlns="">
          <p:sp>
            <p:nvSpPr>
              <p:cNvPr id="41" name="文本框 40">
                <a:extLst>
                  <a:ext uri="{FF2B5EF4-FFF2-40B4-BE49-F238E27FC236}">
                    <a16:creationId xmlns:a16="http://schemas.microsoft.com/office/drawing/2014/main" id="{CF99EB82-5B74-556F-7D7A-8F527599FF88}"/>
                  </a:ext>
                </a:extLst>
              </p:cNvPr>
              <p:cNvSpPr txBox="1">
                <a:spLocks noRot="1" noChangeAspect="1" noMove="1" noResize="1" noEditPoints="1" noAdjustHandles="1" noChangeArrowheads="1" noChangeShapeType="1" noTextEdit="1"/>
              </p:cNvSpPr>
              <p:nvPr/>
            </p:nvSpPr>
            <p:spPr>
              <a:xfrm>
                <a:off x="7028818" y="5828437"/>
                <a:ext cx="1842812" cy="797719"/>
              </a:xfrm>
              <a:prstGeom prst="rect">
                <a:avLst/>
              </a:prstGeom>
              <a:blipFill>
                <a:blip r:embed="rId14"/>
                <a:stretch>
                  <a:fillRect l="-80822" t="-231250" b="-3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E959875-8378-72A2-2F1D-F934F58998D7}"/>
                  </a:ext>
                </a:extLst>
              </p:cNvPr>
              <p:cNvSpPr txBox="1"/>
              <p:nvPr/>
            </p:nvSpPr>
            <p:spPr>
              <a:xfrm>
                <a:off x="6710975" y="1911532"/>
                <a:ext cx="1628071" cy="5418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limLoc m:val="subSup"/>
                          <m:ctrlPr>
                            <a:rPr lang="zh-CN" altLang="en-US" sz="1400" i="1" smtClean="0">
                              <a:latin typeface="Cambria Math" panose="02040503050406030204" pitchFamily="18" charset="0"/>
                            </a:rPr>
                          </m:ctrlPr>
                        </m:naryPr>
                        <m:sub>
                          <m:r>
                            <a:rPr lang="zh-CN" altLang="en-US" sz="1400" i="1">
                              <a:latin typeface="Cambria Math" panose="02040503050406030204" pitchFamily="18" charset="0"/>
                            </a:rPr>
                            <m:t>𝑡</m:t>
                          </m:r>
                          <m:r>
                            <a:rPr lang="zh-CN" altLang="en-US" sz="1400" i="0">
                              <a:latin typeface="Cambria Math" panose="02040503050406030204" pitchFamily="18" charset="0"/>
                            </a:rPr>
                            <m:t>=1</m:t>
                          </m:r>
                        </m:sub>
                        <m:sup>
                          <m:r>
                            <a:rPr lang="zh-CN" altLang="en-US" sz="1400" i="1">
                              <a:latin typeface="Cambria Math" panose="02040503050406030204" pitchFamily="18" charset="0"/>
                            </a:rPr>
                            <m:t>𝑇</m:t>
                          </m:r>
                        </m:sup>
                        <m:e>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𝐽</m:t>
                                  </m:r>
                                </m:e>
                                <m:sub>
                                  <m:r>
                                    <a:rPr lang="zh-CN" altLang="en-US" sz="1400" i="1">
                                      <a:latin typeface="Cambria Math" panose="02040503050406030204" pitchFamily="18" charset="0"/>
                                    </a:rPr>
                                    <m:t>𝑡</m:t>
                                  </m:r>
                                </m:sub>
                              </m:sSub>
                            </m:den>
                          </m:f>
                        </m:e>
                      </m:nary>
                      <m:r>
                        <a:rPr lang="zh-CN" altLang="en-US" sz="1400" i="0">
                          <a:latin typeface="Cambria Math" panose="02040503050406030204" pitchFamily="18" charset="0"/>
                        </a:rPr>
                        <m:t>≥1</m:t>
                      </m:r>
                    </m:oMath>
                  </m:oMathPara>
                </a14:m>
                <a:endParaRPr lang="zh-CN" altLang="en-US" sz="1400" dirty="0"/>
              </a:p>
            </p:txBody>
          </p:sp>
        </mc:Choice>
        <mc:Fallback xmlns="">
          <p:sp>
            <p:nvSpPr>
              <p:cNvPr id="3" name="文本框 2">
                <a:extLst>
                  <a:ext uri="{FF2B5EF4-FFF2-40B4-BE49-F238E27FC236}">
                    <a16:creationId xmlns:a16="http://schemas.microsoft.com/office/drawing/2014/main" id="{FE959875-8378-72A2-2F1D-F934F58998D7}"/>
                  </a:ext>
                </a:extLst>
              </p:cNvPr>
              <p:cNvSpPr txBox="1">
                <a:spLocks noRot="1" noChangeAspect="1" noMove="1" noResize="1" noEditPoints="1" noAdjustHandles="1" noChangeArrowheads="1" noChangeShapeType="1" noTextEdit="1"/>
              </p:cNvSpPr>
              <p:nvPr/>
            </p:nvSpPr>
            <p:spPr>
              <a:xfrm>
                <a:off x="6710975" y="1911532"/>
                <a:ext cx="1628071" cy="541815"/>
              </a:xfrm>
              <a:prstGeom prst="rect">
                <a:avLst/>
              </a:prstGeom>
              <a:blipFill>
                <a:blip r:embed="rId15"/>
                <a:stretch>
                  <a:fillRect l="-21705" t="-134884" b="-2093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533A69B-2A76-B447-F2A5-EB17ACD58312}"/>
                  </a:ext>
                </a:extLst>
              </p:cNvPr>
              <p:cNvSpPr txBox="1"/>
              <p:nvPr/>
            </p:nvSpPr>
            <p:spPr>
              <a:xfrm>
                <a:off x="6095205" y="2723412"/>
                <a:ext cx="4346995" cy="324833"/>
              </a:xfrm>
              <a:prstGeom prst="rect">
                <a:avLst/>
              </a:prstGeom>
              <a:noFill/>
            </p:spPr>
            <p:txBody>
              <a:bodyPr wrap="square">
                <a:spAutoFit/>
              </a:bodyPr>
              <a:lstStyle/>
              <a:p>
                <a:pPr marL="228600" algn="just">
                  <a:lnSpc>
                    <a:spcPct val="115000"/>
                  </a:lnSpc>
                  <a:spcAft>
                    <a:spcPts val="800"/>
                  </a:spcAft>
                </a:pPr>
                <a14:m>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𝐽</m:t>
                        </m:r>
                      </m:e>
                      <m:sub>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h</m:t>
                    </m:r>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training time  [</a:t>
                </a:r>
                <a:r>
                  <a:rPr lang="en-US" altLang="zh-CN" sz="1400" kern="100" dirty="0">
                    <a:effectLst/>
                    <a:latin typeface="Times New Roman" panose="02020603050405020304" pitchFamily="18" charset="0"/>
                    <a:ea typeface="DengXian" panose="02010600030101010101" pitchFamily="2" charset="-122"/>
                    <a:cs typeface="Times New Roman" panose="02020603050405020304" pitchFamily="18" charset="0"/>
                  </a:rPr>
                  <a:t>16, 14, 13, 12.5, 12, 11.5, 11</a:t>
                </a:r>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C533A69B-2A76-B447-F2A5-EB17ACD58312}"/>
                  </a:ext>
                </a:extLst>
              </p:cNvPr>
              <p:cNvSpPr txBox="1">
                <a:spLocks noRot="1" noChangeAspect="1" noMove="1" noResize="1" noEditPoints="1" noAdjustHandles="1" noChangeArrowheads="1" noChangeShapeType="1" noTextEdit="1"/>
              </p:cNvSpPr>
              <p:nvPr/>
            </p:nvSpPr>
            <p:spPr>
              <a:xfrm>
                <a:off x="6095205" y="2723412"/>
                <a:ext cx="4346995" cy="324833"/>
              </a:xfrm>
              <a:prstGeom prst="rect">
                <a:avLst/>
              </a:prstGeom>
              <a:blipFill>
                <a:blip r:embed="rId16"/>
                <a:stretch>
                  <a:fillRect t="-3704" b="-11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4C18880-419C-47B8-005D-66B80A968B08}"/>
                  </a:ext>
                </a:extLst>
              </p:cNvPr>
              <p:cNvSpPr txBox="1"/>
              <p:nvPr/>
            </p:nvSpPr>
            <p:spPr>
              <a:xfrm>
                <a:off x="6095205" y="2430586"/>
                <a:ext cx="5807058" cy="324833"/>
              </a:xfrm>
              <a:prstGeom prst="rect">
                <a:avLst/>
              </a:prstGeom>
              <a:noFill/>
            </p:spPr>
            <p:txBody>
              <a:bodyPr wrap="square">
                <a:spAutoFit/>
              </a:bodyPr>
              <a:lstStyle/>
              <a:p>
                <a:pPr marL="228600" algn="just">
                  <a:lnSpc>
                    <a:spcPct val="115000"/>
                  </a:lnSpc>
                  <a:spcAft>
                    <a:spcPts val="800"/>
                  </a:spcAft>
                </a:pPr>
                <a14:m>
                  <m:oMath xmlns:m="http://schemas.openxmlformats.org/officeDocument/2006/math">
                    <m:sSub>
                      <m:sSubPr>
                        <m:ctrlPr>
                          <a:rPr lang="zh-CN" altLang="zh-CN" sz="14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𝑃</m:t>
                        </m:r>
                      </m:e>
                      <m:sub>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𝑡</m:t>
                        </m:r>
                      </m:sub>
                    </m:sSub>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a:t>
                </a:r>
                <a14:m>
                  <m:oMath xmlns:m="http://schemas.openxmlformats.org/officeDocument/2006/math">
                    <m:r>
                      <a:rPr lang="en-US" altLang="zh-CN" sz="1400" i="1" kern="100">
                        <a:effectLst/>
                        <a:latin typeface="Cambria Math" panose="02040503050406030204" pitchFamily="18" charset="0"/>
                        <a:ea typeface="DengXian" panose="02010600030101010101" pitchFamily="2" charset="-122"/>
                        <a:cs typeface="Times New Roman" panose="02020603050405020304" pitchFamily="18" charset="0"/>
                      </a:rPr>
                      <m:t>𝑊</m:t>
                    </m:r>
                  </m:oMath>
                </a14:m>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 supplied power to data center  [</a:t>
                </a:r>
                <a:r>
                  <a:rPr lang="en-US" altLang="zh-CN" sz="1400" kern="100" dirty="0">
                    <a:effectLst/>
                    <a:latin typeface="Times New Roman" panose="02020603050405020304" pitchFamily="18" charset="0"/>
                    <a:ea typeface="DengXian" panose="02010600030101010101" pitchFamily="2" charset="-122"/>
                    <a:cs typeface="Times New Roman" panose="02020603050405020304" pitchFamily="18" charset="0"/>
                  </a:rPr>
                  <a:t>100, 125, 150, 175, 200, 225, 250</a:t>
                </a:r>
                <a:r>
                  <a:rPr lang="en-US" altLang="zh-CN" sz="1400" i="1" kern="100" dirty="0">
                    <a:effectLst/>
                    <a:latin typeface="Times New Roman" panose="02020603050405020304" pitchFamily="18" charset="0"/>
                    <a:ea typeface="DengXian" panose="02010600030101010101" pitchFamily="2" charset="-122"/>
                    <a:cs typeface="Times New Roman" panose="02020603050405020304" pitchFamily="18" charset="0"/>
                  </a:rPr>
                  <a:t>]</a:t>
                </a:r>
                <a:endParaRPr lang="zh-CN" altLang="zh-CN" sz="14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34C18880-419C-47B8-005D-66B80A968B08}"/>
                  </a:ext>
                </a:extLst>
              </p:cNvPr>
              <p:cNvSpPr txBox="1">
                <a:spLocks noRot="1" noChangeAspect="1" noMove="1" noResize="1" noEditPoints="1" noAdjustHandles="1" noChangeArrowheads="1" noChangeShapeType="1" noTextEdit="1"/>
              </p:cNvSpPr>
              <p:nvPr/>
            </p:nvSpPr>
            <p:spPr>
              <a:xfrm>
                <a:off x="6095205" y="2430586"/>
                <a:ext cx="5807058" cy="324833"/>
              </a:xfrm>
              <a:prstGeom prst="rect">
                <a:avLst/>
              </a:prstGeom>
              <a:blipFill>
                <a:blip r:embed="rId17"/>
                <a:stretch>
                  <a:fillRect t="-3846" b="-153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6063352"/>
      </p:ext>
    </p:extLst>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r>
              <a:rPr lang="zh-CN" altLang="en-US" dirty="0"/>
              <a:t> </a:t>
            </a:r>
            <a:r>
              <a:rPr lang="en-US" altLang="zh-CN" dirty="0"/>
              <a:t>–</a:t>
            </a:r>
            <a:r>
              <a:rPr lang="zh-CN" altLang="en-US" dirty="0"/>
              <a:t> </a:t>
            </a:r>
            <a:r>
              <a:rPr lang="en-US" altLang="zh-CN" dirty="0"/>
              <a:t>case</a:t>
            </a:r>
            <a:r>
              <a:rPr lang="zh-CN" altLang="en-US" dirty="0"/>
              <a:t> </a:t>
            </a:r>
            <a:r>
              <a:rPr lang="en-US" altLang="zh-CN" dirty="0"/>
              <a:t>study</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mc:AlternateContent xmlns:mc="http://schemas.openxmlformats.org/markup-compatibility/2006">
        <mc:Choice xmlns:a14="http://schemas.microsoft.com/office/drawing/2010/main" Requires="a14">
          <p:graphicFrame>
            <p:nvGraphicFramePr>
              <p:cNvPr id="3" name="表格 2">
                <a:extLst>
                  <a:ext uri="{FF2B5EF4-FFF2-40B4-BE49-F238E27FC236}">
                    <a16:creationId xmlns:a16="http://schemas.microsoft.com/office/drawing/2014/main" id="{5E348B8E-6811-2B50-221B-8DFF5084AB30}"/>
                  </a:ext>
                </a:extLst>
              </p:cNvPr>
              <p:cNvGraphicFramePr>
                <a:graphicFrameLocks noGrp="1"/>
              </p:cNvGraphicFramePr>
              <p:nvPr>
                <p:extLst>
                  <p:ext uri="{D42A27DB-BD31-4B8C-83A1-F6EECF244321}">
                    <p14:modId xmlns:p14="http://schemas.microsoft.com/office/powerpoint/2010/main" val="391283389"/>
                  </p:ext>
                </p:extLst>
              </p:nvPr>
            </p:nvGraphicFramePr>
            <p:xfrm>
              <a:off x="1027333" y="1633516"/>
              <a:ext cx="3248426" cy="1998232"/>
            </p:xfrm>
            <a:graphic>
              <a:graphicData uri="http://schemas.openxmlformats.org/drawingml/2006/table">
                <a:tbl>
                  <a:tblPr firstRow="1" firstCol="1" bandRow="1">
                    <a:tableStyleId>{5C22544A-7EE6-4342-B048-85BDC9FD1C3A}</a:tableStyleId>
                  </a:tblPr>
                  <a:tblGrid>
                    <a:gridCol w="579336">
                      <a:extLst>
                        <a:ext uri="{9D8B030D-6E8A-4147-A177-3AD203B41FA5}">
                          <a16:colId xmlns:a16="http://schemas.microsoft.com/office/drawing/2014/main" val="2535065199"/>
                        </a:ext>
                      </a:extLst>
                    </a:gridCol>
                    <a:gridCol w="1397000">
                      <a:extLst>
                        <a:ext uri="{9D8B030D-6E8A-4147-A177-3AD203B41FA5}">
                          <a16:colId xmlns:a16="http://schemas.microsoft.com/office/drawing/2014/main" val="1901301226"/>
                        </a:ext>
                      </a:extLst>
                    </a:gridCol>
                    <a:gridCol w="1272090">
                      <a:extLst>
                        <a:ext uri="{9D8B030D-6E8A-4147-A177-3AD203B41FA5}">
                          <a16:colId xmlns:a16="http://schemas.microsoft.com/office/drawing/2014/main" val="2152479745"/>
                        </a:ext>
                      </a:extLst>
                    </a:gridCol>
                  </a:tblGrid>
                  <a:tr h="499558">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Tariff</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Time</a:t>
                          </a:r>
                          <a:r>
                            <a:rPr lang="zh-CN" altLang="en-US"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slot</a:t>
                          </a:r>
                          <a:endParaRPr lang="zh-CN" altLang="en-US"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tabLst>
                              <a:tab pos="923925" algn="l"/>
                            </a:tabLst>
                          </a:pPr>
                          <a14:m>
                            <m:oMath xmlns:m="http://schemas.openxmlformats.org/officeDocument/2006/math">
                              <m:sSubSup>
                                <m:sSubSupPr>
                                  <m:ctrlPr>
                                    <a:rPr kumimoji="1" lang="el-GR" altLang="zh-CN" sz="1400" i="1" smtClean="0">
                                      <a:latin typeface="Cambria Math" panose="02040503050406030204" pitchFamily="18" charset="0"/>
                                    </a:rPr>
                                  </m:ctrlPr>
                                </m:sSubSupPr>
                                <m:e>
                                  <m:r>
                                    <a:rPr kumimoji="1" lang="en-US" altLang="zh-CN" sz="1400" i="1">
                                      <a:latin typeface="Cambria Math" panose="02040503050406030204" pitchFamily="18" charset="0"/>
                                    </a:rPr>
                                    <m:t>𝑄</m:t>
                                  </m:r>
                                </m:e>
                                <m:sub>
                                  <m:r>
                                    <a:rPr kumimoji="1" lang="en-US" altLang="zh-CN" sz="1400" i="1">
                                      <a:latin typeface="Cambria Math" panose="02040503050406030204" pitchFamily="18" charset="0"/>
                                    </a:rPr>
                                    <m:t>𝑡</m:t>
                                  </m:r>
                                </m:sub>
                                <m:sup>
                                  <m:r>
                                    <a:rPr kumimoji="1" lang="en-US" altLang="zh-CN" sz="1400" b="0" i="1" smtClean="0">
                                      <a:latin typeface="Cambria Math" panose="02040503050406030204" pitchFamily="18" charset="0"/>
                                    </a:rPr>
                                    <m:t>𝑔𝑟𝑖𝑑</m:t>
                                  </m:r>
                                </m:sup>
                              </m:sSubSup>
                            </m:oMath>
                          </a14:m>
                          <a:r>
                            <a:rPr lang="zh-CN" altLang="en-US" sz="1400" dirty="0">
                              <a:effectLst/>
                              <a:latin typeface="Calibri" panose="020F0502020204030204" pitchFamily="34" charset="0"/>
                              <a:ea typeface="DengXian" panose="02010600030101010101" pitchFamily="2" charset="-122"/>
                              <a:cs typeface="Times New Roman" panose="02020603050405020304" pitchFamily="18" charset="0"/>
                            </a:rPr>
                            <a:t> </a:t>
                          </a:r>
                          <a14:m>
                            <m:oMath xmlns:m="http://schemas.openxmlformats.org/officeDocument/2006/math">
                              <m:r>
                                <a:rPr kumimoji="1" lang="zh-CN" altLang="en-US" sz="1400" i="1" dirty="0" smtClean="0">
                                  <a:latin typeface="Cambria Math" panose="02040503050406030204" pitchFamily="18" charset="0"/>
                                </a:rPr>
                                <m:t>€</m:t>
                              </m:r>
                              <m:r>
                                <a:rPr kumimoji="1" lang="en-US" altLang="zh-CN" sz="1400" i="1" dirty="0">
                                  <a:latin typeface="Cambria Math" panose="02040503050406030204" pitchFamily="18" charset="0"/>
                                </a:rPr>
                                <m:t>/</m:t>
                              </m:r>
                              <m:r>
                                <a:rPr kumimoji="1" lang="en-US" altLang="zh-CN" sz="1400" i="1" dirty="0">
                                  <a:latin typeface="Cambria Math" panose="02040503050406030204" pitchFamily="18" charset="0"/>
                                </a:rPr>
                                <m:t>𝑘𝑊h</m:t>
                              </m:r>
                            </m:oMath>
                          </a14:m>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80156954"/>
                      </a:ext>
                    </a:extLst>
                  </a:tr>
                  <a:tr h="499558">
                    <a:tc>
                      <a:txBody>
                        <a:bodyPr/>
                        <a:lstStyle/>
                        <a:p>
                          <a:pPr algn="ctr">
                            <a:lnSpc>
                              <a:spcPct val="115000"/>
                            </a:lnSpc>
                            <a:spcAft>
                              <a:spcPts val="800"/>
                            </a:spcAft>
                          </a:pPr>
                          <a:r>
                            <a:rPr lang="en-US" altLang="zh-CN" sz="1400" dirty="0">
                              <a:effectLst/>
                            </a:rPr>
                            <a:t>F1</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3765" rtl="0" eaLnBrk="1" fontAlgn="auto" latinLnBrk="0" hangingPunct="1">
                            <a:lnSpc>
                              <a:spcPct val="115000"/>
                            </a:lnSpc>
                            <a:spcBef>
                              <a:spcPts val="0"/>
                            </a:spcBef>
                            <a:spcAft>
                              <a:spcPts val="800"/>
                            </a:spcAft>
                            <a:buClrTx/>
                            <a:buSzTx/>
                            <a:buFontTx/>
                            <a:buNone/>
                            <a:tabLst/>
                            <a:defRPr/>
                          </a:pPr>
                          <a:r>
                            <a:rPr lang="en-GB" sz="1400" dirty="0">
                              <a:effectLst/>
                            </a:rPr>
                            <a:t>08:00 – </a:t>
                          </a:r>
                          <a:r>
                            <a:rPr lang="en-US" altLang="zh-CN" sz="1400" dirty="0">
                              <a:effectLst/>
                            </a:rPr>
                            <a:t>20</a:t>
                          </a:r>
                          <a:r>
                            <a:rPr lang="en-GB" sz="1400" dirty="0">
                              <a:effectLst/>
                            </a:rPr>
                            <a:t>:00</a:t>
                          </a:r>
                        </a:p>
                      </a:txBody>
                      <a:tcPr marL="68580" marR="68580" marT="0" marB="0" anchor="ctr"/>
                    </a:tc>
                    <a:tc>
                      <a:txBody>
                        <a:bodyPr/>
                        <a:lstStyle/>
                        <a:p>
                          <a:pPr algn="ctr">
                            <a:lnSpc>
                              <a:spcPct val="115000"/>
                            </a:lnSpc>
                            <a:spcAft>
                              <a:spcPts val="800"/>
                            </a:spcAft>
                            <a:tabLst>
                              <a:tab pos="923925" algn="l"/>
                            </a:tabLs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0.45</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44252410"/>
                      </a:ext>
                    </a:extLst>
                  </a:tr>
                  <a:tr h="499558">
                    <a:tc>
                      <a:txBody>
                        <a:bodyPr/>
                        <a:lstStyle/>
                        <a:p>
                          <a:pPr algn="ctr">
                            <a:lnSpc>
                              <a:spcPct val="115000"/>
                            </a:lnSpc>
                            <a:spcAft>
                              <a:spcPts val="800"/>
                            </a:spcAft>
                          </a:pPr>
                          <a:r>
                            <a:rPr lang="en-US" altLang="zh-CN" sz="1400" dirty="0">
                              <a:effectLst/>
                            </a:rPr>
                            <a:t>F2</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3765" rtl="0" eaLnBrk="1" fontAlgn="auto" latinLnBrk="0" hangingPunct="1">
                            <a:lnSpc>
                              <a:spcPct val="115000"/>
                            </a:lnSpc>
                            <a:spcBef>
                              <a:spcPts val="0"/>
                            </a:spcBef>
                            <a:spcAft>
                              <a:spcPts val="800"/>
                            </a:spcAft>
                            <a:buClrTx/>
                            <a:buSzTx/>
                            <a:buFontTx/>
                            <a:buNone/>
                            <a:tabLst/>
                            <a:defRPr/>
                          </a:pPr>
                          <a:r>
                            <a:rPr lang="en-US" altLang="zh-CN" sz="1400" dirty="0">
                              <a:effectLst/>
                            </a:rPr>
                            <a:t>20</a:t>
                          </a:r>
                          <a:r>
                            <a:rPr lang="en-GB" altLang="zh-CN" sz="1400" dirty="0">
                              <a:effectLst/>
                            </a:rPr>
                            <a:t>:00 – 23:00</a:t>
                          </a:r>
                          <a:endParaRPr lang="zh-CN" alt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0.35</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3071925"/>
                      </a:ext>
                    </a:extLst>
                  </a:tr>
                  <a:tr h="499558">
                    <a:tc>
                      <a:txBody>
                        <a:bodyPr/>
                        <a:lstStyle/>
                        <a:p>
                          <a:pPr algn="ctr">
                            <a:lnSpc>
                              <a:spcPct val="115000"/>
                            </a:lnSpc>
                            <a:spcAft>
                              <a:spcPts val="800"/>
                            </a:spcAft>
                          </a:pPr>
                          <a:r>
                            <a:rPr lang="en-US" altLang="zh-CN" sz="1400" dirty="0">
                              <a:effectLst/>
                            </a:rPr>
                            <a:t>F3</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GB" sz="1400" dirty="0">
                              <a:effectLst/>
                            </a:rPr>
                            <a:t>23:00 – 0</a:t>
                          </a:r>
                          <a:r>
                            <a:rPr lang="en-US" altLang="zh-CN" sz="1400" dirty="0">
                              <a:effectLst/>
                            </a:rPr>
                            <a:t>8</a:t>
                          </a:r>
                          <a:r>
                            <a:rPr lang="en-GB" sz="1400" dirty="0">
                              <a:effectLst/>
                            </a:rPr>
                            <a:t>:00</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0.25</a:t>
                          </a:r>
                          <a:endParaRPr lang="zh-CN" alt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828429"/>
                      </a:ext>
                    </a:extLst>
                  </a:tr>
                </a:tbl>
              </a:graphicData>
            </a:graphic>
          </p:graphicFrame>
        </mc:Choice>
        <mc:Fallback>
          <p:graphicFrame>
            <p:nvGraphicFramePr>
              <p:cNvPr id="3" name="表格 2">
                <a:extLst>
                  <a:ext uri="{FF2B5EF4-FFF2-40B4-BE49-F238E27FC236}">
                    <a16:creationId xmlns:a16="http://schemas.microsoft.com/office/drawing/2014/main" id="{5E348B8E-6811-2B50-221B-8DFF5084AB30}"/>
                  </a:ext>
                </a:extLst>
              </p:cNvPr>
              <p:cNvGraphicFramePr>
                <a:graphicFrameLocks noGrp="1"/>
              </p:cNvGraphicFramePr>
              <p:nvPr>
                <p:extLst>
                  <p:ext uri="{D42A27DB-BD31-4B8C-83A1-F6EECF244321}">
                    <p14:modId xmlns:p14="http://schemas.microsoft.com/office/powerpoint/2010/main" val="391283389"/>
                  </p:ext>
                </p:extLst>
              </p:nvPr>
            </p:nvGraphicFramePr>
            <p:xfrm>
              <a:off x="1027333" y="1633516"/>
              <a:ext cx="3248426" cy="1998232"/>
            </p:xfrm>
            <a:graphic>
              <a:graphicData uri="http://schemas.openxmlformats.org/drawingml/2006/table">
                <a:tbl>
                  <a:tblPr firstRow="1" firstCol="1" bandRow="1">
                    <a:tableStyleId>{5C22544A-7EE6-4342-B048-85BDC9FD1C3A}</a:tableStyleId>
                  </a:tblPr>
                  <a:tblGrid>
                    <a:gridCol w="579336">
                      <a:extLst>
                        <a:ext uri="{9D8B030D-6E8A-4147-A177-3AD203B41FA5}">
                          <a16:colId xmlns:a16="http://schemas.microsoft.com/office/drawing/2014/main" val="2535065199"/>
                        </a:ext>
                      </a:extLst>
                    </a:gridCol>
                    <a:gridCol w="1397000">
                      <a:extLst>
                        <a:ext uri="{9D8B030D-6E8A-4147-A177-3AD203B41FA5}">
                          <a16:colId xmlns:a16="http://schemas.microsoft.com/office/drawing/2014/main" val="1901301226"/>
                        </a:ext>
                      </a:extLst>
                    </a:gridCol>
                    <a:gridCol w="1272090">
                      <a:extLst>
                        <a:ext uri="{9D8B030D-6E8A-4147-A177-3AD203B41FA5}">
                          <a16:colId xmlns:a16="http://schemas.microsoft.com/office/drawing/2014/main" val="2152479745"/>
                        </a:ext>
                      </a:extLst>
                    </a:gridCol>
                  </a:tblGrid>
                  <a:tr h="499558">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Tariff</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Time</a:t>
                          </a:r>
                          <a:r>
                            <a:rPr lang="zh-CN" altLang="en-US"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rPr>
                            <a:t>slot</a:t>
                          </a:r>
                          <a:endParaRPr lang="zh-CN" altLang="en-US" sz="1400" b="1" kern="1200" dirty="0">
                            <a:solidFill>
                              <a:schemeClr val="lt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endParaRPr lang="zh-CN"/>
                        </a:p>
                      </a:txBody>
                      <a:tcPr marL="68580" marR="68580" marT="0" marB="0" anchor="ctr">
                        <a:blipFill>
                          <a:blip r:embed="rId4"/>
                          <a:stretch>
                            <a:fillRect l="-154455" t="-2500" r="-1980" b="-300000"/>
                          </a:stretch>
                        </a:blipFill>
                      </a:tcPr>
                    </a:tc>
                    <a:extLst>
                      <a:ext uri="{0D108BD9-81ED-4DB2-BD59-A6C34878D82A}">
                        <a16:rowId xmlns:a16="http://schemas.microsoft.com/office/drawing/2014/main" val="280156954"/>
                      </a:ext>
                    </a:extLst>
                  </a:tr>
                  <a:tr h="499558">
                    <a:tc>
                      <a:txBody>
                        <a:bodyPr/>
                        <a:lstStyle/>
                        <a:p>
                          <a:pPr algn="ctr">
                            <a:lnSpc>
                              <a:spcPct val="115000"/>
                            </a:lnSpc>
                            <a:spcAft>
                              <a:spcPts val="800"/>
                            </a:spcAft>
                          </a:pPr>
                          <a:r>
                            <a:rPr lang="en-US" altLang="zh-CN" sz="1400" dirty="0">
                              <a:effectLst/>
                            </a:rPr>
                            <a:t>F1</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3765" rtl="0" eaLnBrk="1" fontAlgn="auto" latinLnBrk="0" hangingPunct="1">
                            <a:lnSpc>
                              <a:spcPct val="115000"/>
                            </a:lnSpc>
                            <a:spcBef>
                              <a:spcPts val="0"/>
                            </a:spcBef>
                            <a:spcAft>
                              <a:spcPts val="800"/>
                            </a:spcAft>
                            <a:buClrTx/>
                            <a:buSzTx/>
                            <a:buFontTx/>
                            <a:buNone/>
                            <a:tabLst/>
                            <a:defRPr/>
                          </a:pPr>
                          <a:r>
                            <a:rPr lang="en-GB" sz="1400" dirty="0">
                              <a:effectLst/>
                            </a:rPr>
                            <a:t>08:00 – </a:t>
                          </a:r>
                          <a:r>
                            <a:rPr lang="en-US" altLang="zh-CN" sz="1400" dirty="0">
                              <a:effectLst/>
                            </a:rPr>
                            <a:t>20</a:t>
                          </a:r>
                          <a:r>
                            <a:rPr lang="en-GB" sz="1400" dirty="0">
                              <a:effectLst/>
                            </a:rPr>
                            <a:t>:00</a:t>
                          </a:r>
                        </a:p>
                      </a:txBody>
                      <a:tcPr marL="68580" marR="68580" marT="0" marB="0" anchor="ctr"/>
                    </a:tc>
                    <a:tc>
                      <a:txBody>
                        <a:bodyPr/>
                        <a:lstStyle/>
                        <a:p>
                          <a:pPr algn="ctr">
                            <a:lnSpc>
                              <a:spcPct val="115000"/>
                            </a:lnSpc>
                            <a:spcAft>
                              <a:spcPts val="800"/>
                            </a:spcAft>
                            <a:tabLst>
                              <a:tab pos="923925" algn="l"/>
                            </a:tabLs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0.45</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44252410"/>
                      </a:ext>
                    </a:extLst>
                  </a:tr>
                  <a:tr h="499558">
                    <a:tc>
                      <a:txBody>
                        <a:bodyPr/>
                        <a:lstStyle/>
                        <a:p>
                          <a:pPr algn="ctr">
                            <a:lnSpc>
                              <a:spcPct val="115000"/>
                            </a:lnSpc>
                            <a:spcAft>
                              <a:spcPts val="800"/>
                            </a:spcAft>
                          </a:pPr>
                          <a:r>
                            <a:rPr lang="en-US" altLang="zh-CN" sz="1400" dirty="0">
                              <a:effectLst/>
                            </a:rPr>
                            <a:t>F2</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marL="0" marR="0" lvl="0" indent="0" algn="ctr" defTabSz="913765" rtl="0" eaLnBrk="1" fontAlgn="auto" latinLnBrk="0" hangingPunct="1">
                            <a:lnSpc>
                              <a:spcPct val="115000"/>
                            </a:lnSpc>
                            <a:spcBef>
                              <a:spcPts val="0"/>
                            </a:spcBef>
                            <a:spcAft>
                              <a:spcPts val="800"/>
                            </a:spcAft>
                            <a:buClrTx/>
                            <a:buSzTx/>
                            <a:buFontTx/>
                            <a:buNone/>
                            <a:tabLst/>
                            <a:defRPr/>
                          </a:pPr>
                          <a:r>
                            <a:rPr lang="en-US" altLang="zh-CN" sz="1400" dirty="0">
                              <a:effectLst/>
                            </a:rPr>
                            <a:t>20</a:t>
                          </a:r>
                          <a:r>
                            <a:rPr lang="en-GB" altLang="zh-CN" sz="1400" dirty="0">
                              <a:effectLst/>
                            </a:rPr>
                            <a:t>:00 – 23:00</a:t>
                          </a:r>
                          <a:endParaRPr lang="zh-CN" alt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0.35</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723071925"/>
                      </a:ext>
                    </a:extLst>
                  </a:tr>
                  <a:tr h="499558">
                    <a:tc>
                      <a:txBody>
                        <a:bodyPr/>
                        <a:lstStyle/>
                        <a:p>
                          <a:pPr algn="ctr">
                            <a:lnSpc>
                              <a:spcPct val="115000"/>
                            </a:lnSpc>
                            <a:spcAft>
                              <a:spcPts val="800"/>
                            </a:spcAft>
                          </a:pPr>
                          <a:r>
                            <a:rPr lang="en-US" altLang="zh-CN" sz="1400" dirty="0">
                              <a:effectLst/>
                            </a:rPr>
                            <a:t>F3</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GB" sz="1400" dirty="0">
                              <a:effectLst/>
                            </a:rPr>
                            <a:t>23:00 – 0</a:t>
                          </a:r>
                          <a:r>
                            <a:rPr lang="en-US" altLang="zh-CN" sz="1400" dirty="0">
                              <a:effectLst/>
                            </a:rPr>
                            <a:t>8</a:t>
                          </a:r>
                          <a:r>
                            <a:rPr lang="en-GB" sz="1400" dirty="0">
                              <a:effectLst/>
                            </a:rPr>
                            <a:t>:00</a:t>
                          </a:r>
                          <a:endParaRPr 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altLang="zh-CN" sz="1400" dirty="0">
                              <a:effectLst/>
                              <a:latin typeface="Calibri" panose="020F0502020204030204" pitchFamily="34" charset="0"/>
                              <a:ea typeface="DengXian" panose="02010600030101010101" pitchFamily="2" charset="-122"/>
                              <a:cs typeface="Times New Roman" panose="02020603050405020304" pitchFamily="18" charset="0"/>
                            </a:rPr>
                            <a:t>0.25</a:t>
                          </a:r>
                          <a:endParaRPr lang="zh-CN" altLang="zh-CN" sz="14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90828429"/>
                      </a:ext>
                    </a:extLst>
                  </a:tr>
                </a:tbl>
              </a:graphicData>
            </a:graphic>
          </p:graphicFrame>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49813F23-D584-0ADB-F2AB-4C6CE6371F6C}"/>
                  </a:ext>
                </a:extLst>
              </p:cNvPr>
              <p:cNvSpPr txBox="1"/>
              <p:nvPr/>
            </p:nvSpPr>
            <p:spPr>
              <a:xfrm>
                <a:off x="761842" y="3674083"/>
                <a:ext cx="2663523" cy="458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kumimoji="1" lang="el-GR" altLang="zh-CN" sz="1800" i="1" smtClean="0">
                              <a:latin typeface="Cambria Math" panose="02040503050406030204" pitchFamily="18" charset="0"/>
                            </a:rPr>
                          </m:ctrlPr>
                        </m:sSubSupPr>
                        <m:e>
                          <m:r>
                            <a:rPr kumimoji="1" lang="en-US" altLang="zh-CN" sz="1800" i="1">
                              <a:latin typeface="Cambria Math" panose="02040503050406030204" pitchFamily="18" charset="0"/>
                            </a:rPr>
                            <m:t>𝑄</m:t>
                          </m:r>
                        </m:e>
                        <m:sub>
                          <m:r>
                            <a:rPr kumimoji="1" lang="en-US" altLang="zh-CN" sz="1800" i="1">
                              <a:latin typeface="Cambria Math" panose="02040503050406030204" pitchFamily="18" charset="0"/>
                            </a:rPr>
                            <m:t>𝑡</m:t>
                          </m:r>
                        </m:sub>
                        <m:sup>
                          <m:r>
                            <a:rPr kumimoji="1" lang="en-US" altLang="zh-CN" sz="1800" b="0" i="1" smtClean="0">
                              <a:latin typeface="Cambria Math" panose="02040503050406030204" pitchFamily="18" charset="0"/>
                            </a:rPr>
                            <m:t>𝑔𝑟𝑖</m:t>
                          </m:r>
                          <m:sSup>
                            <m:sSupPr>
                              <m:ctrlPr>
                                <a:rPr kumimoji="1" lang="en-US" altLang="zh-CN" sz="1800" b="0" i="1" smtClean="0">
                                  <a:latin typeface="Cambria Math" panose="02040503050406030204" pitchFamily="18" charset="0"/>
                                </a:rPr>
                              </m:ctrlPr>
                            </m:sSupPr>
                            <m:e>
                              <m:r>
                                <a:rPr kumimoji="1" lang="en-US" altLang="zh-CN" sz="1800" b="0" i="1" smtClean="0">
                                  <a:latin typeface="Cambria Math" panose="02040503050406030204" pitchFamily="18" charset="0"/>
                                </a:rPr>
                                <m:t>𝑑</m:t>
                              </m:r>
                            </m:e>
                            <m:sup>
                              <m:r>
                                <a:rPr kumimoji="1" lang="en-US" altLang="zh-CN" sz="1800" b="0" i="1" smtClean="0">
                                  <a:latin typeface="Cambria Math" panose="02040503050406030204" pitchFamily="18" charset="0"/>
                                </a:rPr>
                                <m:t>′</m:t>
                              </m:r>
                            </m:sup>
                          </m:sSup>
                        </m:sup>
                      </m:sSubSup>
                      <m:r>
                        <a:rPr kumimoji="1" lang="en-US" altLang="zh-CN" sz="1800" b="0" i="1" smtClean="0">
                          <a:latin typeface="Cambria Math" panose="02040503050406030204" pitchFamily="18" charset="0"/>
                        </a:rPr>
                        <m:t>=0.3</m:t>
                      </m:r>
                      <m:r>
                        <a:rPr kumimoji="1" lang="zh-CN" altLang="en-US" i="1" dirty="0">
                          <a:latin typeface="Cambria Math" panose="02040503050406030204" pitchFamily="18" charset="0"/>
                        </a:rPr>
                        <m:t>€</m:t>
                      </m:r>
                      <m:r>
                        <a:rPr kumimoji="1" lang="en-US" altLang="zh-CN" i="1" dirty="0">
                          <a:latin typeface="Cambria Math" panose="02040503050406030204" pitchFamily="18" charset="0"/>
                        </a:rPr>
                        <m:t>/</m:t>
                      </m:r>
                      <m:r>
                        <a:rPr kumimoji="1" lang="en-US" altLang="zh-CN" i="1" dirty="0">
                          <a:latin typeface="Cambria Math" panose="02040503050406030204" pitchFamily="18" charset="0"/>
                        </a:rPr>
                        <m:t>𝑘𝑊h</m:t>
                      </m:r>
                    </m:oMath>
                  </m:oMathPara>
                </a14:m>
                <a:endParaRPr lang="zh-CN" altLang="en-US" dirty="0"/>
              </a:p>
            </p:txBody>
          </p:sp>
        </mc:Choice>
        <mc:Fallback>
          <p:sp>
            <p:nvSpPr>
              <p:cNvPr id="6" name="文本框 5">
                <a:extLst>
                  <a:ext uri="{FF2B5EF4-FFF2-40B4-BE49-F238E27FC236}">
                    <a16:creationId xmlns:a16="http://schemas.microsoft.com/office/drawing/2014/main" id="{49813F23-D584-0ADB-F2AB-4C6CE6371F6C}"/>
                  </a:ext>
                </a:extLst>
              </p:cNvPr>
              <p:cNvSpPr txBox="1">
                <a:spLocks noRot="1" noChangeAspect="1" noMove="1" noResize="1" noEditPoints="1" noAdjustHandles="1" noChangeArrowheads="1" noChangeShapeType="1" noTextEdit="1"/>
              </p:cNvSpPr>
              <p:nvPr/>
            </p:nvSpPr>
            <p:spPr>
              <a:xfrm>
                <a:off x="761842" y="3674083"/>
                <a:ext cx="2663523" cy="458331"/>
              </a:xfrm>
              <a:prstGeom prst="rect">
                <a:avLst/>
              </a:prstGeom>
              <a:blipFill>
                <a:blip r:embed="rId5"/>
                <a:stretch>
                  <a:fillRect b="-8108"/>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61AF501C-7092-B473-26D7-5D4CA6E85C11}"/>
              </a:ext>
            </a:extLst>
          </p:cNvPr>
          <p:cNvSpPr txBox="1"/>
          <p:nvPr/>
        </p:nvSpPr>
        <p:spPr>
          <a:xfrm>
            <a:off x="1153629" y="5302982"/>
            <a:ext cx="6403285" cy="369332"/>
          </a:xfrm>
          <a:prstGeom prst="rect">
            <a:avLst/>
          </a:prstGeom>
          <a:noFill/>
        </p:spPr>
        <p:txBody>
          <a:bodyPr wrap="square">
            <a:spAutoFit/>
          </a:bodyPr>
          <a:lstStyle/>
          <a:p>
            <a:r>
              <a:rPr lang="en-US" altLang="zh-CN" dirty="0"/>
              <a:t>Set</a:t>
            </a:r>
            <a:r>
              <a:rPr lang="zh-CN" altLang="en-US" dirty="0"/>
              <a:t> </a:t>
            </a:r>
            <a:r>
              <a:rPr lang="en-US" altLang="zh-CN" dirty="0"/>
              <a:t>the</a:t>
            </a:r>
            <a:r>
              <a:rPr lang="zh-CN" altLang="en-US" dirty="0"/>
              <a:t> </a:t>
            </a:r>
            <a:r>
              <a:rPr lang="en-US" altLang="zh-CN" b="1" dirty="0"/>
              <a:t>duration</a:t>
            </a:r>
            <a:r>
              <a:rPr lang="zh-CN" altLang="en-US" dirty="0"/>
              <a:t> </a:t>
            </a:r>
            <a:r>
              <a:rPr lang="en-US" altLang="zh-CN" dirty="0"/>
              <a:t>of</a:t>
            </a:r>
            <a:r>
              <a:rPr lang="zh-CN" altLang="en-US" dirty="0"/>
              <a:t> </a:t>
            </a:r>
            <a:r>
              <a:rPr lang="en-US" altLang="zh-CN" dirty="0"/>
              <a:t>the</a:t>
            </a:r>
            <a:r>
              <a:rPr lang="zh-CN" altLang="en-US" dirty="0"/>
              <a:t> training </a:t>
            </a:r>
            <a:r>
              <a:rPr lang="en-US" altLang="zh-CN" dirty="0"/>
              <a:t>process</a:t>
            </a:r>
            <a:r>
              <a:rPr lang="zh-CN" altLang="en-US" dirty="0"/>
              <a:t> </a:t>
            </a:r>
            <a:r>
              <a:rPr lang="en-US" altLang="zh-CN" dirty="0"/>
              <a:t>from</a:t>
            </a:r>
            <a:r>
              <a:rPr lang="zh-CN" altLang="en-US" dirty="0"/>
              <a:t> </a:t>
            </a:r>
            <a:r>
              <a:rPr lang="en-US" altLang="zh-CN" dirty="0"/>
              <a:t>23</a:t>
            </a:r>
            <a:r>
              <a:rPr lang="zh-CN" altLang="en-US" dirty="0"/>
              <a:t> </a:t>
            </a:r>
            <a:r>
              <a:rPr lang="en-US" altLang="zh-CN" dirty="0"/>
              <a:t>to</a:t>
            </a:r>
            <a:r>
              <a:rPr lang="zh-CN" altLang="en-US" dirty="0"/>
              <a:t> </a:t>
            </a:r>
            <a:r>
              <a:rPr lang="en-US" altLang="zh-CN" dirty="0"/>
              <a:t>32</a:t>
            </a:r>
            <a:r>
              <a:rPr lang="zh-CN" altLang="en-US" dirty="0"/>
              <a:t> </a:t>
            </a:r>
            <a:r>
              <a:rPr lang="en-US" altLang="zh-CN" dirty="0"/>
              <a:t>hours.</a:t>
            </a:r>
            <a:r>
              <a:rPr lang="zh-CN" altLang="en-US" dirty="0"/>
              <a:t> </a:t>
            </a:r>
          </a:p>
        </p:txBody>
      </p:sp>
      <p:sp>
        <p:nvSpPr>
          <p:cNvPr id="17" name="文本框 16">
            <a:extLst>
              <a:ext uri="{FF2B5EF4-FFF2-40B4-BE49-F238E27FC236}">
                <a16:creationId xmlns:a16="http://schemas.microsoft.com/office/drawing/2014/main" id="{023E2C27-4DAC-5324-95F9-F952C0753086}"/>
              </a:ext>
            </a:extLst>
          </p:cNvPr>
          <p:cNvSpPr txBox="1"/>
          <p:nvPr/>
        </p:nvSpPr>
        <p:spPr>
          <a:xfrm>
            <a:off x="1153629" y="4924224"/>
            <a:ext cx="6403285" cy="369332"/>
          </a:xfrm>
          <a:prstGeom prst="rect">
            <a:avLst/>
          </a:prstGeom>
          <a:noFill/>
        </p:spPr>
        <p:txBody>
          <a:bodyPr wrap="square">
            <a:spAutoFit/>
          </a:bodyPr>
          <a:lstStyle/>
          <a:p>
            <a:r>
              <a:rPr lang="en-US" altLang="zh-CN" dirty="0"/>
              <a:t>Set</a:t>
            </a:r>
            <a:r>
              <a:rPr lang="zh-CN" altLang="en-US" dirty="0"/>
              <a:t> </a:t>
            </a:r>
            <a:r>
              <a:rPr lang="en-US" altLang="zh-CN" dirty="0"/>
              <a:t>the</a:t>
            </a:r>
            <a:r>
              <a:rPr lang="zh-CN" altLang="en-US" dirty="0"/>
              <a:t> </a:t>
            </a:r>
            <a:r>
              <a:rPr lang="en-US" altLang="zh-CN" b="1" dirty="0"/>
              <a:t>start</a:t>
            </a:r>
            <a:r>
              <a:rPr lang="zh-CN" altLang="en-US" b="1" dirty="0"/>
              <a:t> </a:t>
            </a:r>
            <a:r>
              <a:rPr lang="en-US" altLang="zh-CN" b="1" dirty="0"/>
              <a:t>time</a:t>
            </a:r>
            <a:r>
              <a:rPr lang="zh-CN" altLang="en-US" dirty="0"/>
              <a:t> </a:t>
            </a:r>
            <a:r>
              <a:rPr lang="en-US" altLang="zh-CN" dirty="0"/>
              <a:t>of</a:t>
            </a:r>
            <a:r>
              <a:rPr lang="zh-CN" altLang="en-US" dirty="0"/>
              <a:t> </a:t>
            </a:r>
            <a:r>
              <a:rPr lang="en-US" altLang="zh-CN" dirty="0"/>
              <a:t>the</a:t>
            </a:r>
            <a:r>
              <a:rPr lang="zh-CN" altLang="en-US" dirty="0"/>
              <a:t> training </a:t>
            </a:r>
            <a:r>
              <a:rPr lang="en-US" altLang="zh-CN" dirty="0"/>
              <a:t>process</a:t>
            </a:r>
            <a:r>
              <a:rPr lang="zh-CN" altLang="en-US" dirty="0"/>
              <a:t> </a:t>
            </a:r>
            <a:r>
              <a:rPr lang="en-US" altLang="zh-CN" dirty="0"/>
              <a:t>from</a:t>
            </a:r>
            <a:r>
              <a:rPr lang="zh-CN" altLang="en-US" dirty="0"/>
              <a:t> </a:t>
            </a:r>
            <a:r>
              <a:rPr lang="en-US" altLang="zh-CN" dirty="0"/>
              <a:t>0</a:t>
            </a:r>
            <a:r>
              <a:rPr lang="zh-CN" altLang="en-US" dirty="0"/>
              <a:t> </a:t>
            </a:r>
            <a:r>
              <a:rPr lang="en-US" altLang="zh-CN" dirty="0"/>
              <a:t>to</a:t>
            </a:r>
            <a:r>
              <a:rPr lang="zh-CN" altLang="en-US" dirty="0"/>
              <a:t> </a:t>
            </a:r>
            <a:r>
              <a:rPr lang="en-US" altLang="zh-CN" dirty="0"/>
              <a:t>143</a:t>
            </a:r>
            <a:r>
              <a:rPr lang="zh-CN" altLang="en-US" dirty="0"/>
              <a:t> </a:t>
            </a:r>
            <a:r>
              <a:rPr lang="en-US" altLang="zh-CN" dirty="0"/>
              <a:t>hours.</a:t>
            </a:r>
            <a:r>
              <a:rPr lang="zh-CN" altLang="en-US" dirty="0"/>
              <a:t> </a:t>
            </a:r>
          </a:p>
        </p:txBody>
      </p:sp>
      <p:sp>
        <p:nvSpPr>
          <p:cNvPr id="19" name="文本框 18">
            <a:extLst>
              <a:ext uri="{FF2B5EF4-FFF2-40B4-BE49-F238E27FC236}">
                <a16:creationId xmlns:a16="http://schemas.microsoft.com/office/drawing/2014/main" id="{9E21C4E0-01CC-15A4-0AFA-A4748D5B877F}"/>
              </a:ext>
            </a:extLst>
          </p:cNvPr>
          <p:cNvSpPr txBox="1"/>
          <p:nvPr/>
        </p:nvSpPr>
        <p:spPr>
          <a:xfrm>
            <a:off x="669924" y="1221849"/>
            <a:ext cx="3377768" cy="369332"/>
          </a:xfrm>
          <a:prstGeom prst="rect">
            <a:avLst/>
          </a:prstGeom>
          <a:noFill/>
        </p:spPr>
        <p:txBody>
          <a:bodyPr wrap="square">
            <a:spAutoFit/>
          </a:bodyPr>
          <a:lstStyle/>
          <a:p>
            <a:r>
              <a:rPr lang="en-US" altLang="zh-CN" dirty="0"/>
              <a:t>1.</a:t>
            </a:r>
            <a:r>
              <a:rPr lang="zh-CN" altLang="en-US" dirty="0"/>
              <a:t> </a:t>
            </a:r>
            <a:r>
              <a:rPr lang="en-US" altLang="zh-CN" dirty="0"/>
              <a:t>Parameters</a:t>
            </a:r>
            <a:r>
              <a:rPr lang="zh-CN" altLang="en-US" dirty="0"/>
              <a:t> </a:t>
            </a:r>
            <a:r>
              <a:rPr lang="en-US" altLang="zh-CN" dirty="0"/>
              <a:t>setting</a:t>
            </a:r>
            <a:endParaRPr lang="zh-CN" altLang="en-US" dirty="0"/>
          </a:p>
        </p:txBody>
      </p:sp>
      <p:graphicFrame>
        <p:nvGraphicFramePr>
          <p:cNvPr id="20" name="表格 19">
            <a:extLst>
              <a:ext uri="{FF2B5EF4-FFF2-40B4-BE49-F238E27FC236}">
                <a16:creationId xmlns:a16="http://schemas.microsoft.com/office/drawing/2014/main" id="{2BA709A0-AA91-8A27-3312-553ABD9C4995}"/>
              </a:ext>
            </a:extLst>
          </p:cNvPr>
          <p:cNvGraphicFramePr>
            <a:graphicFrameLocks noGrp="1"/>
          </p:cNvGraphicFramePr>
          <p:nvPr>
            <p:extLst>
              <p:ext uri="{D42A27DB-BD31-4B8C-83A1-F6EECF244321}">
                <p14:modId xmlns:p14="http://schemas.microsoft.com/office/powerpoint/2010/main" val="3337249879"/>
              </p:ext>
            </p:extLst>
          </p:nvPr>
        </p:nvGraphicFramePr>
        <p:xfrm>
          <a:off x="4611531" y="1591181"/>
          <a:ext cx="5441897" cy="1249680"/>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714197833"/>
                    </a:ext>
                  </a:extLst>
                </a:gridCol>
                <a:gridCol w="597648">
                  <a:extLst>
                    <a:ext uri="{9D8B030D-6E8A-4147-A177-3AD203B41FA5}">
                      <a16:colId xmlns:a16="http://schemas.microsoft.com/office/drawing/2014/main" val="34577198"/>
                    </a:ext>
                  </a:extLst>
                </a:gridCol>
                <a:gridCol w="683850">
                  <a:extLst>
                    <a:ext uri="{9D8B030D-6E8A-4147-A177-3AD203B41FA5}">
                      <a16:colId xmlns:a16="http://schemas.microsoft.com/office/drawing/2014/main" val="2995087008"/>
                    </a:ext>
                  </a:extLst>
                </a:gridCol>
                <a:gridCol w="580933">
                  <a:extLst>
                    <a:ext uri="{9D8B030D-6E8A-4147-A177-3AD203B41FA5}">
                      <a16:colId xmlns:a16="http://schemas.microsoft.com/office/drawing/2014/main" val="625209867"/>
                    </a:ext>
                  </a:extLst>
                </a:gridCol>
                <a:gridCol w="598362">
                  <a:extLst>
                    <a:ext uri="{9D8B030D-6E8A-4147-A177-3AD203B41FA5}">
                      <a16:colId xmlns:a16="http://schemas.microsoft.com/office/drawing/2014/main" val="1872388139"/>
                    </a:ext>
                  </a:extLst>
                </a:gridCol>
                <a:gridCol w="592552">
                  <a:extLst>
                    <a:ext uri="{9D8B030D-6E8A-4147-A177-3AD203B41FA5}">
                      <a16:colId xmlns:a16="http://schemas.microsoft.com/office/drawing/2014/main" val="767297414"/>
                    </a:ext>
                  </a:extLst>
                </a:gridCol>
                <a:gridCol w="609980">
                  <a:extLst>
                    <a:ext uri="{9D8B030D-6E8A-4147-A177-3AD203B41FA5}">
                      <a16:colId xmlns:a16="http://schemas.microsoft.com/office/drawing/2014/main" val="2782934517"/>
                    </a:ext>
                  </a:extLst>
                </a:gridCol>
                <a:gridCol w="580933">
                  <a:extLst>
                    <a:ext uri="{9D8B030D-6E8A-4147-A177-3AD203B41FA5}">
                      <a16:colId xmlns:a16="http://schemas.microsoft.com/office/drawing/2014/main" val="1051428419"/>
                    </a:ext>
                  </a:extLst>
                </a:gridCol>
              </a:tblGrid>
              <a:tr h="457323">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096343216"/>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latin typeface="+mn-lt"/>
                        </a:rPr>
                        <a:t>32</a:t>
                      </a:r>
                    </a:p>
                  </a:txBody>
                  <a:tcPr anchor="ctr"/>
                </a:tc>
                <a:tc>
                  <a:txBody>
                    <a:bodyPr/>
                    <a:lstStyle/>
                    <a:p>
                      <a:pPr algn="ctr"/>
                      <a:r>
                        <a:rPr lang="en-US" altLang="zh-CN" sz="1400" dirty="0">
                          <a:latin typeface="+mn-lt"/>
                        </a:rPr>
                        <a:t>28</a:t>
                      </a:r>
                      <a:endParaRPr lang="zh-CN" altLang="en-US" sz="1400" dirty="0">
                        <a:latin typeface="+mn-lt"/>
                      </a:endParaRPr>
                    </a:p>
                  </a:txBody>
                  <a:tcPr anchor="ctr"/>
                </a:tc>
                <a:tc>
                  <a:txBody>
                    <a:bodyPr/>
                    <a:lstStyle/>
                    <a:p>
                      <a:pPr algn="ctr"/>
                      <a:r>
                        <a:rPr lang="en-US" altLang="zh-CN" sz="1400" dirty="0">
                          <a:latin typeface="+mn-lt"/>
                        </a:rPr>
                        <a:t>26</a:t>
                      </a:r>
                      <a:endParaRPr lang="zh-CN" altLang="en-US" sz="1400" dirty="0">
                        <a:latin typeface="+mn-lt"/>
                      </a:endParaRPr>
                    </a:p>
                  </a:txBody>
                  <a:tcPr anchor="ctr"/>
                </a:tc>
                <a:tc>
                  <a:txBody>
                    <a:bodyPr/>
                    <a:lstStyle/>
                    <a:p>
                      <a:pPr algn="ctr"/>
                      <a:r>
                        <a:rPr lang="en-US" altLang="zh-CN" sz="1400" dirty="0">
                          <a:latin typeface="+mn-lt"/>
                        </a:rPr>
                        <a:t>25</a:t>
                      </a:r>
                      <a:endParaRPr lang="zh-CN" altLang="en-US" sz="1400" dirty="0">
                        <a:latin typeface="+mn-lt"/>
                      </a:endParaRPr>
                    </a:p>
                  </a:txBody>
                  <a:tcPr anchor="ctr"/>
                </a:tc>
                <a:tc>
                  <a:txBody>
                    <a:bodyPr/>
                    <a:lstStyle/>
                    <a:p>
                      <a:pPr algn="ctr"/>
                      <a:r>
                        <a:rPr lang="en-US" altLang="zh-CN" sz="1400" dirty="0">
                          <a:latin typeface="+mn-lt"/>
                        </a:rPr>
                        <a:t>24</a:t>
                      </a:r>
                      <a:endParaRPr lang="zh-CN" altLang="en-US" sz="1400" dirty="0">
                        <a:latin typeface="+mn-lt"/>
                      </a:endParaRPr>
                    </a:p>
                  </a:txBody>
                  <a:tcPr anchor="ctr"/>
                </a:tc>
                <a:tc>
                  <a:txBody>
                    <a:bodyPr/>
                    <a:lstStyle/>
                    <a:p>
                      <a:pPr algn="ctr"/>
                      <a:r>
                        <a:rPr lang="en-US" altLang="zh-CN" sz="1400" dirty="0">
                          <a:latin typeface="+mn-lt"/>
                        </a:rPr>
                        <a:t>23</a:t>
                      </a:r>
                      <a:endParaRPr lang="zh-CN" altLang="en-US" sz="1400" dirty="0">
                        <a:latin typeface="+mn-lt"/>
                      </a:endParaRPr>
                    </a:p>
                  </a:txBody>
                  <a:tcPr anchor="ctr"/>
                </a:tc>
                <a:tc>
                  <a:txBody>
                    <a:bodyPr/>
                    <a:lstStyle/>
                    <a:p>
                      <a:pPr algn="ctr"/>
                      <a:r>
                        <a:rPr lang="en-US" altLang="zh-CN" sz="1400" dirty="0"/>
                        <a:t>22</a:t>
                      </a:r>
                      <a:endParaRPr lang="en-US" altLang="zh-CN" sz="1400" dirty="0">
                        <a:latin typeface="+mn-lt"/>
                      </a:endParaRPr>
                    </a:p>
                  </a:txBody>
                  <a:tcPr anchor="ctr"/>
                </a:tc>
                <a:extLst>
                  <a:ext uri="{0D108BD9-81ED-4DB2-BD59-A6C34878D82A}">
                    <a16:rowId xmlns:a16="http://schemas.microsoft.com/office/drawing/2014/main" val="3829435575"/>
                  </a:ext>
                </a:extLst>
              </a:tr>
            </a:tbl>
          </a:graphicData>
        </a:graphic>
      </p:graphicFrame>
      <p:sp>
        <p:nvSpPr>
          <p:cNvPr id="21" name="文本框 20">
            <a:extLst>
              <a:ext uri="{FF2B5EF4-FFF2-40B4-BE49-F238E27FC236}">
                <a16:creationId xmlns:a16="http://schemas.microsoft.com/office/drawing/2014/main" id="{023546D0-9CBF-F9FC-8618-597481708640}"/>
              </a:ext>
            </a:extLst>
          </p:cNvPr>
          <p:cNvSpPr txBox="1"/>
          <p:nvPr/>
        </p:nvSpPr>
        <p:spPr>
          <a:xfrm>
            <a:off x="669924" y="4343653"/>
            <a:ext cx="3377768" cy="369332"/>
          </a:xfrm>
          <a:prstGeom prst="rect">
            <a:avLst/>
          </a:prstGeom>
          <a:noFill/>
        </p:spPr>
        <p:txBody>
          <a:bodyPr wrap="square">
            <a:spAutoFit/>
          </a:bodyPr>
          <a:lstStyle/>
          <a:p>
            <a:r>
              <a:rPr lang="en-US" altLang="zh-CN" dirty="0"/>
              <a:t>2.</a:t>
            </a:r>
            <a:r>
              <a:rPr lang="zh-CN" altLang="en-US" dirty="0"/>
              <a:t> </a:t>
            </a:r>
            <a:r>
              <a:rPr lang="en-US" altLang="zh-CN" dirty="0"/>
              <a:t>Simulations</a:t>
            </a:r>
            <a:r>
              <a:rPr lang="zh-CN" altLang="en-US" dirty="0"/>
              <a:t> </a:t>
            </a:r>
            <a:r>
              <a:rPr lang="en-US" altLang="zh-CN" dirty="0"/>
              <a:t>setting</a:t>
            </a:r>
            <a:r>
              <a:rPr lang="zh-CN" altLang="en-US" dirty="0"/>
              <a:t> </a:t>
            </a:r>
          </a:p>
        </p:txBody>
      </p:sp>
      <mc:AlternateContent xmlns:mc="http://schemas.openxmlformats.org/markup-compatibility/2006">
        <mc:Choice xmlns:a14="http://schemas.microsoft.com/office/drawing/2010/main" Requires="a14">
          <p:graphicFrame>
            <p:nvGraphicFramePr>
              <p:cNvPr id="25" name="表格 24">
                <a:extLst>
                  <a:ext uri="{FF2B5EF4-FFF2-40B4-BE49-F238E27FC236}">
                    <a16:creationId xmlns:a16="http://schemas.microsoft.com/office/drawing/2014/main" id="{313A468E-B7F5-F209-DDC9-F87D661B4E12}"/>
                  </a:ext>
                </a:extLst>
              </p:cNvPr>
              <p:cNvGraphicFramePr>
                <a:graphicFrameLocks noGrp="1"/>
              </p:cNvGraphicFramePr>
              <p:nvPr>
                <p:extLst>
                  <p:ext uri="{D42A27DB-BD31-4B8C-83A1-F6EECF244321}">
                    <p14:modId xmlns:p14="http://schemas.microsoft.com/office/powerpoint/2010/main" val="1442586791"/>
                  </p:ext>
                </p:extLst>
              </p:nvPr>
            </p:nvGraphicFramePr>
            <p:xfrm>
              <a:off x="4611530" y="3043546"/>
              <a:ext cx="5441897" cy="822960"/>
            </p:xfrm>
            <a:graphic>
              <a:graphicData uri="http://schemas.openxmlformats.org/drawingml/2006/table">
                <a:tbl>
                  <a:tblPr firstRow="1" bandRow="1">
                    <a:tableStyleId>{5C22544A-7EE6-4342-B048-85BDC9FD1C3A}</a:tableStyleId>
                  </a:tblPr>
                  <a:tblGrid>
                    <a:gridCol w="708370">
                      <a:extLst>
                        <a:ext uri="{9D8B030D-6E8A-4147-A177-3AD203B41FA5}">
                          <a16:colId xmlns:a16="http://schemas.microsoft.com/office/drawing/2014/main" val="3714197833"/>
                        </a:ext>
                      </a:extLst>
                    </a:gridCol>
                    <a:gridCol w="1600200">
                      <a:extLst>
                        <a:ext uri="{9D8B030D-6E8A-4147-A177-3AD203B41FA5}">
                          <a16:colId xmlns:a16="http://schemas.microsoft.com/office/drawing/2014/main" val="34577198"/>
                        </a:ext>
                      </a:extLst>
                    </a:gridCol>
                    <a:gridCol w="1580321">
                      <a:extLst>
                        <a:ext uri="{9D8B030D-6E8A-4147-A177-3AD203B41FA5}">
                          <a16:colId xmlns:a16="http://schemas.microsoft.com/office/drawing/2014/main" val="2995087008"/>
                        </a:ext>
                      </a:extLst>
                    </a:gridCol>
                    <a:gridCol w="1553006">
                      <a:extLst>
                        <a:ext uri="{9D8B030D-6E8A-4147-A177-3AD203B41FA5}">
                          <a16:colId xmlns:a16="http://schemas.microsoft.com/office/drawing/2014/main" val="625209867"/>
                        </a:ext>
                      </a:extLst>
                    </a:gridCol>
                  </a:tblGrid>
                  <a:tr h="517553">
                    <a:tc>
                      <a:txBody>
                        <a:bodyPr/>
                        <a:lstStyle/>
                        <a:p>
                          <a:pPr algn="ctr"/>
                          <a:endParaRPr lang="zh-CN" altLang="en-US" sz="1400" dirty="0">
                            <a:latin typeface="+mn-lt"/>
                          </a:endParaRPr>
                        </a:p>
                      </a:txBody>
                      <a:tcPr anchor="ctr"/>
                    </a:tc>
                    <a:tc>
                      <a:txBody>
                        <a:bodyPr/>
                        <a:lstStyle/>
                        <a:p>
                          <a:pPr algn="ctr"/>
                          <a:r>
                            <a:rPr kumimoji="1" lang="en-US" altLang="zh-CN" sz="1400" dirty="0"/>
                            <a:t>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𝛼</m:t>
                              </m:r>
                            </m:oMath>
                          </a14:m>
                          <a:endParaRPr lang="zh-CN" altLang="en-US" sz="1400" dirty="0">
                            <a:latin typeface="+mn-lt"/>
                          </a:endParaRPr>
                        </a:p>
                      </a:txBody>
                      <a:tcPr anchor="ctr"/>
                    </a:tc>
                    <a:tc>
                      <a:txBody>
                        <a:bodyPr/>
                        <a:lstStyle/>
                        <a:p>
                          <a:pPr algn="ctr"/>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𝛽</m:t>
                              </m:r>
                            </m:oMath>
                          </a14:m>
                          <a:r>
                            <a:rPr kumimoji="1" lang="zh-CN" altLang="en-US" sz="1400" dirty="0"/>
                            <a:t> </a:t>
                          </a:r>
                          <a:endParaRPr lang="zh-CN" altLang="en-US" sz="1400" dirty="0">
                            <a:latin typeface="+mn-lt"/>
                          </a:endParaRPr>
                        </a:p>
                      </a:txBody>
                      <a:tcPr anchor="ctr"/>
                    </a:tc>
                    <a:tc>
                      <a:txBody>
                        <a:bodyPr/>
                        <a:lstStyle/>
                        <a:p>
                          <a:pPr algn="ctr"/>
                          <a:r>
                            <a:rPr kumimoji="1" lang="en-US" altLang="zh-CN" sz="1400" dirty="0"/>
                            <a:t>Self</a:t>
                          </a:r>
                          <a:r>
                            <a:rPr kumimoji="1" lang="zh-CN" altLang="en-US" sz="1400" dirty="0"/>
                            <a:t> </a:t>
                          </a:r>
                          <a:r>
                            <a:rPr kumimoji="1" lang="en-US" altLang="zh-CN" sz="1400" dirty="0"/>
                            <a:t>discharge</a:t>
                          </a:r>
                          <a:r>
                            <a:rPr kumimoji="1" lang="zh-CN" altLang="en-US" sz="1400" dirty="0"/>
                            <a:t> </a:t>
                          </a:r>
                          <a:r>
                            <a:rPr kumimoji="1" lang="en-US" altLang="zh-CN" sz="1400" dirty="0"/>
                            <a:t>efficiency</a:t>
                          </a:r>
                          <a:r>
                            <a:rPr kumimoji="1" lang="zh-CN" altLang="en-US" sz="1400" dirty="0"/>
                            <a:t> </a:t>
                          </a:r>
                          <a14:m>
                            <m:oMath xmlns:m="http://schemas.openxmlformats.org/officeDocument/2006/math">
                              <m:r>
                                <a:rPr kumimoji="1" lang="zh-CN" altLang="en-US" sz="1400" i="1" smtClean="0">
                                  <a:latin typeface="Cambria Math" panose="02040503050406030204" pitchFamily="18" charset="0"/>
                                </a:rPr>
                                <m:t>𝜃</m:t>
                              </m:r>
                            </m:oMath>
                          </a14:m>
                          <a:endParaRPr lang="zh-CN" altLang="en-US" sz="1400" dirty="0">
                            <a:latin typeface="+mn-lt"/>
                          </a:endParaRPr>
                        </a:p>
                      </a:txBody>
                      <a:tcPr anchor="ctr"/>
                    </a:tc>
                    <a:extLst>
                      <a:ext uri="{0D108BD9-81ED-4DB2-BD59-A6C34878D82A}">
                        <a16:rowId xmlns:a16="http://schemas.microsoft.com/office/drawing/2014/main" val="2096343216"/>
                      </a:ext>
                    </a:extLst>
                  </a:tr>
                  <a:tr h="26775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1" lang="en-US" altLang="zh-CN" sz="1400" dirty="0"/>
                            <a:t>ESD</a:t>
                          </a:r>
                          <a:endParaRPr lang="zh-CN" altLang="en-US" sz="1400" dirty="0">
                            <a:latin typeface="+mn-lt"/>
                          </a:endParaRPr>
                        </a:p>
                      </a:txBody>
                      <a:tcPr anchor="ctr"/>
                    </a:tc>
                    <a:tc>
                      <a:txBody>
                        <a:bodyPr/>
                        <a:lstStyle/>
                        <a:p>
                          <a:pPr algn="ctr"/>
                          <a:r>
                            <a:rPr lang="en-US" altLang="zh-CN" sz="1400" dirty="0">
                              <a:latin typeface="+mn-lt"/>
                            </a:rPr>
                            <a:t>0.9</a:t>
                          </a:r>
                        </a:p>
                      </a:txBody>
                      <a:tcPr anchor="ctr"/>
                    </a:tc>
                    <a:tc>
                      <a:txBody>
                        <a:bodyPr/>
                        <a:lstStyle/>
                        <a:p>
                          <a:pPr algn="ctr"/>
                          <a:r>
                            <a:rPr lang="en-US" altLang="zh-CN" sz="1400" dirty="0">
                              <a:latin typeface="+mn-lt"/>
                            </a:rPr>
                            <a:t>0.9</a:t>
                          </a:r>
                          <a:endParaRPr lang="zh-CN" altLang="en-US" sz="1400" dirty="0">
                            <a:latin typeface="+mn-lt"/>
                          </a:endParaRPr>
                        </a:p>
                      </a:txBody>
                      <a:tcPr anchor="ctr"/>
                    </a:tc>
                    <a:tc>
                      <a:txBody>
                        <a:bodyPr/>
                        <a:lstStyle/>
                        <a:p>
                          <a:pPr algn="ctr"/>
                          <a:r>
                            <a:rPr lang="en-US" altLang="zh-CN" sz="1400" dirty="0">
                              <a:latin typeface="+mn-lt"/>
                            </a:rPr>
                            <a:t>0.005</a:t>
                          </a:r>
                          <a:endParaRPr lang="zh-CN" altLang="en-US" sz="1400" dirty="0">
                            <a:latin typeface="+mn-lt"/>
                          </a:endParaRPr>
                        </a:p>
                      </a:txBody>
                      <a:tcPr anchor="ctr"/>
                    </a:tc>
                    <a:extLst>
                      <a:ext uri="{0D108BD9-81ED-4DB2-BD59-A6C34878D82A}">
                        <a16:rowId xmlns:a16="http://schemas.microsoft.com/office/drawing/2014/main" val="3829435575"/>
                      </a:ext>
                    </a:extLst>
                  </a:tr>
                </a:tbl>
              </a:graphicData>
            </a:graphic>
          </p:graphicFrame>
        </mc:Choice>
        <mc:Fallback>
          <p:graphicFrame>
            <p:nvGraphicFramePr>
              <p:cNvPr id="25" name="表格 24">
                <a:extLst>
                  <a:ext uri="{FF2B5EF4-FFF2-40B4-BE49-F238E27FC236}">
                    <a16:creationId xmlns:a16="http://schemas.microsoft.com/office/drawing/2014/main" id="{313A468E-B7F5-F209-DDC9-F87D661B4E12}"/>
                  </a:ext>
                </a:extLst>
              </p:cNvPr>
              <p:cNvGraphicFramePr>
                <a:graphicFrameLocks noGrp="1"/>
              </p:cNvGraphicFramePr>
              <p:nvPr>
                <p:extLst>
                  <p:ext uri="{D42A27DB-BD31-4B8C-83A1-F6EECF244321}">
                    <p14:modId xmlns:p14="http://schemas.microsoft.com/office/powerpoint/2010/main" val="1442586791"/>
                  </p:ext>
                </p:extLst>
              </p:nvPr>
            </p:nvGraphicFramePr>
            <p:xfrm>
              <a:off x="4611530" y="3043546"/>
              <a:ext cx="5441897" cy="822960"/>
            </p:xfrm>
            <a:graphic>
              <a:graphicData uri="http://schemas.openxmlformats.org/drawingml/2006/table">
                <a:tbl>
                  <a:tblPr firstRow="1" bandRow="1">
                    <a:tableStyleId>{5C22544A-7EE6-4342-B048-85BDC9FD1C3A}</a:tableStyleId>
                  </a:tblPr>
                  <a:tblGrid>
                    <a:gridCol w="708370">
                      <a:extLst>
                        <a:ext uri="{9D8B030D-6E8A-4147-A177-3AD203B41FA5}">
                          <a16:colId xmlns:a16="http://schemas.microsoft.com/office/drawing/2014/main" val="3714197833"/>
                        </a:ext>
                      </a:extLst>
                    </a:gridCol>
                    <a:gridCol w="1600200">
                      <a:extLst>
                        <a:ext uri="{9D8B030D-6E8A-4147-A177-3AD203B41FA5}">
                          <a16:colId xmlns:a16="http://schemas.microsoft.com/office/drawing/2014/main" val="34577198"/>
                        </a:ext>
                      </a:extLst>
                    </a:gridCol>
                    <a:gridCol w="1580321">
                      <a:extLst>
                        <a:ext uri="{9D8B030D-6E8A-4147-A177-3AD203B41FA5}">
                          <a16:colId xmlns:a16="http://schemas.microsoft.com/office/drawing/2014/main" val="2995087008"/>
                        </a:ext>
                      </a:extLst>
                    </a:gridCol>
                    <a:gridCol w="1553006">
                      <a:extLst>
                        <a:ext uri="{9D8B030D-6E8A-4147-A177-3AD203B41FA5}">
                          <a16:colId xmlns:a16="http://schemas.microsoft.com/office/drawing/2014/main" val="625209867"/>
                        </a:ext>
                      </a:extLst>
                    </a:gridCol>
                  </a:tblGrid>
                  <a:tr h="518160">
                    <a:tc>
                      <a:txBody>
                        <a:bodyPr/>
                        <a:lstStyle/>
                        <a:p>
                          <a:pPr algn="ctr"/>
                          <a:endParaRPr lang="zh-CN" altLang="en-US" sz="1400" dirty="0">
                            <a:latin typeface="+mn-lt"/>
                          </a:endParaRPr>
                        </a:p>
                      </a:txBody>
                      <a:tcPr anchor="ctr"/>
                    </a:tc>
                    <a:tc>
                      <a:txBody>
                        <a:bodyPr/>
                        <a:lstStyle/>
                        <a:p>
                          <a:endParaRPr lang="zh-CN"/>
                        </a:p>
                      </a:txBody>
                      <a:tcPr anchor="ctr">
                        <a:blipFill>
                          <a:blip r:embed="rId6"/>
                          <a:stretch>
                            <a:fillRect l="-45238" t="-2381" r="-197619" b="-69048"/>
                          </a:stretch>
                        </a:blipFill>
                      </a:tcPr>
                    </a:tc>
                    <a:tc>
                      <a:txBody>
                        <a:bodyPr/>
                        <a:lstStyle/>
                        <a:p>
                          <a:endParaRPr lang="zh-CN"/>
                        </a:p>
                      </a:txBody>
                      <a:tcPr anchor="ctr">
                        <a:blipFill>
                          <a:blip r:embed="rId6"/>
                          <a:stretch>
                            <a:fillRect l="-146400" t="-2381" r="-99200" b="-69048"/>
                          </a:stretch>
                        </a:blipFill>
                      </a:tcPr>
                    </a:tc>
                    <a:tc>
                      <a:txBody>
                        <a:bodyPr/>
                        <a:lstStyle/>
                        <a:p>
                          <a:endParaRPr lang="zh-CN"/>
                        </a:p>
                      </a:txBody>
                      <a:tcPr anchor="ctr">
                        <a:blipFill>
                          <a:blip r:embed="rId6"/>
                          <a:stretch>
                            <a:fillRect l="-252459" t="-2381" r="-1639" b="-69048"/>
                          </a:stretch>
                        </a:blipFill>
                      </a:tcPr>
                    </a:tc>
                    <a:extLst>
                      <a:ext uri="{0D108BD9-81ED-4DB2-BD59-A6C34878D82A}">
                        <a16:rowId xmlns:a16="http://schemas.microsoft.com/office/drawing/2014/main" val="2096343216"/>
                      </a:ext>
                    </a:extLst>
                  </a:tr>
                  <a:tr h="30480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kumimoji="1" lang="en-US" altLang="zh-CN" sz="1400" dirty="0"/>
                            <a:t>ESD</a:t>
                          </a:r>
                          <a:endParaRPr lang="zh-CN" altLang="en-US" sz="1400" dirty="0">
                            <a:latin typeface="+mn-lt"/>
                          </a:endParaRPr>
                        </a:p>
                      </a:txBody>
                      <a:tcPr anchor="ctr"/>
                    </a:tc>
                    <a:tc>
                      <a:txBody>
                        <a:bodyPr/>
                        <a:lstStyle/>
                        <a:p>
                          <a:pPr algn="ctr"/>
                          <a:r>
                            <a:rPr lang="en-US" altLang="zh-CN" sz="1400" dirty="0">
                              <a:latin typeface="+mn-lt"/>
                            </a:rPr>
                            <a:t>0.9</a:t>
                          </a:r>
                        </a:p>
                      </a:txBody>
                      <a:tcPr anchor="ctr"/>
                    </a:tc>
                    <a:tc>
                      <a:txBody>
                        <a:bodyPr/>
                        <a:lstStyle/>
                        <a:p>
                          <a:pPr algn="ctr"/>
                          <a:r>
                            <a:rPr lang="en-US" altLang="zh-CN" sz="1400" dirty="0">
                              <a:latin typeface="+mn-lt"/>
                            </a:rPr>
                            <a:t>0.9</a:t>
                          </a:r>
                          <a:endParaRPr lang="zh-CN" altLang="en-US" sz="1400" dirty="0">
                            <a:latin typeface="+mn-lt"/>
                          </a:endParaRPr>
                        </a:p>
                      </a:txBody>
                      <a:tcPr anchor="ctr"/>
                    </a:tc>
                    <a:tc>
                      <a:txBody>
                        <a:bodyPr/>
                        <a:lstStyle/>
                        <a:p>
                          <a:pPr algn="ctr"/>
                          <a:r>
                            <a:rPr lang="en-US" altLang="zh-CN" sz="1400" dirty="0">
                              <a:latin typeface="+mn-lt"/>
                            </a:rPr>
                            <a:t>0.005</a:t>
                          </a:r>
                          <a:endParaRPr lang="zh-CN" altLang="en-US" sz="1400" dirty="0">
                            <a:latin typeface="+mn-lt"/>
                          </a:endParaRPr>
                        </a:p>
                      </a:txBody>
                      <a:tcPr anchor="ctr"/>
                    </a:tc>
                    <a:extLst>
                      <a:ext uri="{0D108BD9-81ED-4DB2-BD59-A6C34878D82A}">
                        <a16:rowId xmlns:a16="http://schemas.microsoft.com/office/drawing/2014/main" val="3829435575"/>
                      </a:ext>
                    </a:extLst>
                  </a:tr>
                </a:tbl>
              </a:graphicData>
            </a:graphic>
          </p:graphicFrame>
        </mc:Fallback>
      </mc:AlternateContent>
    </p:spTree>
    <p:extLst>
      <p:ext uri="{BB962C8B-B14F-4D97-AF65-F5344CB8AC3E}">
        <p14:creationId xmlns:p14="http://schemas.microsoft.com/office/powerpoint/2010/main" val="867178782"/>
      </p:ext>
    </p:extLst>
  </p:cSld>
  <p:clrMapOvr>
    <a:masterClrMapping/>
  </p:clrMapOvr>
  <p:transition>
    <p:dissolv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r>
              <a:rPr lang="zh-CN" altLang="en-US" dirty="0"/>
              <a:t> </a:t>
            </a:r>
            <a:r>
              <a:rPr lang="en-US" altLang="zh-CN" dirty="0"/>
              <a:t>–</a:t>
            </a:r>
            <a:r>
              <a:rPr lang="zh-CN" altLang="en-US" dirty="0"/>
              <a:t> </a:t>
            </a:r>
            <a:r>
              <a:rPr lang="en-US" altLang="zh-CN" dirty="0"/>
              <a:t>case</a:t>
            </a:r>
            <a:r>
              <a:rPr lang="zh-CN" altLang="en-US" dirty="0"/>
              <a:t> </a:t>
            </a:r>
            <a:r>
              <a:rPr lang="en-US" altLang="zh-CN" dirty="0"/>
              <a:t>study</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pic>
        <p:nvPicPr>
          <p:cNvPr id="7" name="图片 6">
            <a:extLst>
              <a:ext uri="{FF2B5EF4-FFF2-40B4-BE49-F238E27FC236}">
                <a16:creationId xmlns:a16="http://schemas.microsoft.com/office/drawing/2014/main" id="{28416A85-A545-783D-F5CB-9EA34F42AE7B}"/>
              </a:ext>
            </a:extLst>
          </p:cNvPr>
          <p:cNvPicPr>
            <a:picLocks noChangeAspect="1"/>
          </p:cNvPicPr>
          <p:nvPr/>
        </p:nvPicPr>
        <p:blipFill>
          <a:blip r:embed="rId4"/>
          <a:stretch>
            <a:fillRect/>
          </a:stretch>
        </p:blipFill>
        <p:spPr>
          <a:xfrm>
            <a:off x="555582" y="3990117"/>
            <a:ext cx="4303022" cy="2605636"/>
          </a:xfrm>
          <a:prstGeom prst="rect">
            <a:avLst/>
          </a:prstGeom>
        </p:spPr>
      </p:pic>
      <p:pic>
        <p:nvPicPr>
          <p:cNvPr id="8" name="图片 7">
            <a:extLst>
              <a:ext uri="{FF2B5EF4-FFF2-40B4-BE49-F238E27FC236}">
                <a16:creationId xmlns:a16="http://schemas.microsoft.com/office/drawing/2014/main" id="{C8FC2A88-79B1-3D7A-8A13-B05A0C302DA3}"/>
              </a:ext>
            </a:extLst>
          </p:cNvPr>
          <p:cNvPicPr>
            <a:picLocks noChangeAspect="1"/>
          </p:cNvPicPr>
          <p:nvPr/>
        </p:nvPicPr>
        <p:blipFill>
          <a:blip r:embed="rId5"/>
          <a:stretch>
            <a:fillRect/>
          </a:stretch>
        </p:blipFill>
        <p:spPr>
          <a:xfrm>
            <a:off x="555582" y="1098863"/>
            <a:ext cx="4303022" cy="2596651"/>
          </a:xfrm>
          <a:prstGeom prst="rect">
            <a:avLst/>
          </a:prstGeom>
        </p:spPr>
      </p:pic>
      <p:pic>
        <p:nvPicPr>
          <p:cNvPr id="10" name="图片 9">
            <a:extLst>
              <a:ext uri="{FF2B5EF4-FFF2-40B4-BE49-F238E27FC236}">
                <a16:creationId xmlns:a16="http://schemas.microsoft.com/office/drawing/2014/main" id="{0EBB82BC-9C32-5C7E-9FCF-B970AB92AC1E}"/>
              </a:ext>
            </a:extLst>
          </p:cNvPr>
          <p:cNvPicPr>
            <a:picLocks noChangeAspect="1"/>
          </p:cNvPicPr>
          <p:nvPr/>
        </p:nvPicPr>
        <p:blipFill>
          <a:blip r:embed="rId6"/>
          <a:stretch>
            <a:fillRect/>
          </a:stretch>
        </p:blipFill>
        <p:spPr>
          <a:xfrm>
            <a:off x="5832071" y="1409317"/>
            <a:ext cx="5889082" cy="4090166"/>
          </a:xfrm>
          <a:prstGeom prst="rect">
            <a:avLst/>
          </a:prstGeom>
          <a:ln>
            <a:solidFill>
              <a:schemeClr val="tx1"/>
            </a:solidFill>
            <a:prstDash val="sysDot"/>
          </a:ln>
        </p:spPr>
      </p:pic>
      <p:sp>
        <p:nvSpPr>
          <p:cNvPr id="12" name="文本框 11">
            <a:extLst>
              <a:ext uri="{FF2B5EF4-FFF2-40B4-BE49-F238E27FC236}">
                <a16:creationId xmlns:a16="http://schemas.microsoft.com/office/drawing/2014/main" id="{FD08EF27-65F8-FA8C-EF16-9D81D3055A0B}"/>
              </a:ext>
            </a:extLst>
          </p:cNvPr>
          <p:cNvSpPr txBox="1"/>
          <p:nvPr/>
        </p:nvSpPr>
        <p:spPr>
          <a:xfrm>
            <a:off x="669924" y="6519446"/>
            <a:ext cx="4188680" cy="338554"/>
          </a:xfrm>
          <a:prstGeom prst="rect">
            <a:avLst/>
          </a:prstGeom>
          <a:noFill/>
        </p:spPr>
        <p:txBody>
          <a:bodyPr wrap="square">
            <a:spAutoFit/>
          </a:bodyPr>
          <a:lstStyle/>
          <a:p>
            <a:r>
              <a:rPr lang="en" altLang="zh-CN" sz="1600" dirty="0"/>
              <a:t>Minimum</a:t>
            </a:r>
            <a:r>
              <a:rPr lang="zh-CN" altLang="en-US" sz="1600" dirty="0"/>
              <a:t> </a:t>
            </a:r>
            <a:r>
              <a:rPr lang="en" altLang="zh-CN" sz="1600" dirty="0"/>
              <a:t>cost under different start time</a:t>
            </a:r>
          </a:p>
        </p:txBody>
      </p:sp>
      <p:sp>
        <p:nvSpPr>
          <p:cNvPr id="13" name="文本框 12">
            <a:extLst>
              <a:ext uri="{FF2B5EF4-FFF2-40B4-BE49-F238E27FC236}">
                <a16:creationId xmlns:a16="http://schemas.microsoft.com/office/drawing/2014/main" id="{CEAEDC9E-CE6C-C90F-F0D5-070D506076C1}"/>
              </a:ext>
            </a:extLst>
          </p:cNvPr>
          <p:cNvSpPr txBox="1"/>
          <p:nvPr/>
        </p:nvSpPr>
        <p:spPr>
          <a:xfrm>
            <a:off x="758824" y="3628192"/>
            <a:ext cx="4188680" cy="338554"/>
          </a:xfrm>
          <a:prstGeom prst="rect">
            <a:avLst/>
          </a:prstGeom>
          <a:noFill/>
        </p:spPr>
        <p:txBody>
          <a:bodyPr wrap="square">
            <a:spAutoFit/>
          </a:bodyPr>
          <a:lstStyle/>
          <a:p>
            <a:r>
              <a:rPr lang="en" altLang="zh-CN" sz="1600" dirty="0" err="1"/>
              <a:t>PV_solar</a:t>
            </a:r>
            <a:r>
              <a:rPr lang="en" altLang="zh-CN" sz="1600" dirty="0"/>
              <a:t> </a:t>
            </a:r>
            <a:r>
              <a:rPr lang="en-US" altLang="zh-CN" sz="1600" dirty="0"/>
              <a:t>power</a:t>
            </a:r>
            <a:r>
              <a:rPr lang="zh-CN" altLang="en-US" sz="1600" dirty="0"/>
              <a:t> </a:t>
            </a:r>
            <a:r>
              <a:rPr lang="en" altLang="zh-CN" sz="1600" dirty="0"/>
              <a:t>at different time</a:t>
            </a:r>
          </a:p>
        </p:txBody>
      </p:sp>
      <p:cxnSp>
        <p:nvCxnSpPr>
          <p:cNvPr id="16" name="直线箭头连接符 15">
            <a:extLst>
              <a:ext uri="{FF2B5EF4-FFF2-40B4-BE49-F238E27FC236}">
                <a16:creationId xmlns:a16="http://schemas.microsoft.com/office/drawing/2014/main" id="{3870CAA7-6A49-F359-2127-65813A89F439}"/>
              </a:ext>
            </a:extLst>
          </p:cNvPr>
          <p:cNvCxnSpPr>
            <a:cxnSpLocks/>
            <a:stCxn id="8" idx="3"/>
            <a:endCxn id="10" idx="1"/>
          </p:cNvCxnSpPr>
          <p:nvPr/>
        </p:nvCxnSpPr>
        <p:spPr>
          <a:xfrm>
            <a:off x="4858604" y="2397189"/>
            <a:ext cx="973467" cy="1057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18CE57E7-5881-B80B-0FF7-C5C512EA20F4}"/>
              </a:ext>
            </a:extLst>
          </p:cNvPr>
          <p:cNvCxnSpPr>
            <a:cxnSpLocks/>
            <a:stCxn id="7" idx="3"/>
            <a:endCxn id="10" idx="1"/>
          </p:cNvCxnSpPr>
          <p:nvPr/>
        </p:nvCxnSpPr>
        <p:spPr>
          <a:xfrm flipV="1">
            <a:off x="4858604" y="3454400"/>
            <a:ext cx="973467" cy="18385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椭圆 35">
            <a:extLst>
              <a:ext uri="{FF2B5EF4-FFF2-40B4-BE49-F238E27FC236}">
                <a16:creationId xmlns:a16="http://schemas.microsoft.com/office/drawing/2014/main" id="{6F22B995-7E3D-4F55-B014-D2A424D04227}"/>
              </a:ext>
            </a:extLst>
          </p:cNvPr>
          <p:cNvSpPr/>
          <p:nvPr/>
        </p:nvSpPr>
        <p:spPr>
          <a:xfrm>
            <a:off x="6716638" y="4114800"/>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noFill/>
            </a:endParaRPr>
          </a:p>
        </p:txBody>
      </p:sp>
      <p:sp>
        <p:nvSpPr>
          <p:cNvPr id="37" name="椭圆 36">
            <a:extLst>
              <a:ext uri="{FF2B5EF4-FFF2-40B4-BE49-F238E27FC236}">
                <a16:creationId xmlns:a16="http://schemas.microsoft.com/office/drawing/2014/main" id="{A3E9FADA-61B4-4AED-13B5-1AEB4E7DC6D7}"/>
              </a:ext>
            </a:extLst>
          </p:cNvPr>
          <p:cNvSpPr/>
          <p:nvPr/>
        </p:nvSpPr>
        <p:spPr>
          <a:xfrm>
            <a:off x="8128000" y="4253017"/>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noFill/>
            </a:endParaRPr>
          </a:p>
        </p:txBody>
      </p:sp>
      <p:sp>
        <p:nvSpPr>
          <p:cNvPr id="38" name="椭圆 37">
            <a:extLst>
              <a:ext uri="{FF2B5EF4-FFF2-40B4-BE49-F238E27FC236}">
                <a16:creationId xmlns:a16="http://schemas.microsoft.com/office/drawing/2014/main" id="{376D9670-C77C-C0EC-45B5-3AFAA1335ACA}"/>
              </a:ext>
            </a:extLst>
          </p:cNvPr>
          <p:cNvSpPr/>
          <p:nvPr/>
        </p:nvSpPr>
        <p:spPr>
          <a:xfrm>
            <a:off x="7454900" y="1701800"/>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ln>
                <a:solidFill>
                  <a:schemeClr val="tx1"/>
                </a:solidFill>
              </a:ln>
              <a:noFill/>
            </a:endParaRPr>
          </a:p>
        </p:txBody>
      </p:sp>
      <p:sp>
        <p:nvSpPr>
          <p:cNvPr id="39" name="椭圆 38">
            <a:extLst>
              <a:ext uri="{FF2B5EF4-FFF2-40B4-BE49-F238E27FC236}">
                <a16:creationId xmlns:a16="http://schemas.microsoft.com/office/drawing/2014/main" id="{6F5DF3F0-4BC3-2B7D-CF13-25FF4EEAD697}"/>
              </a:ext>
            </a:extLst>
          </p:cNvPr>
          <p:cNvSpPr/>
          <p:nvPr/>
        </p:nvSpPr>
        <p:spPr>
          <a:xfrm>
            <a:off x="8856826" y="4622800"/>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noFill/>
            </a:endParaRPr>
          </a:p>
        </p:txBody>
      </p:sp>
      <p:sp>
        <p:nvSpPr>
          <p:cNvPr id="40" name="椭圆 39">
            <a:extLst>
              <a:ext uri="{FF2B5EF4-FFF2-40B4-BE49-F238E27FC236}">
                <a16:creationId xmlns:a16="http://schemas.microsoft.com/office/drawing/2014/main" id="{0E4079EE-7A4C-CAAA-7378-9CA62D47495A}"/>
              </a:ext>
            </a:extLst>
          </p:cNvPr>
          <p:cNvSpPr/>
          <p:nvPr/>
        </p:nvSpPr>
        <p:spPr>
          <a:xfrm>
            <a:off x="9558528" y="4106967"/>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noFill/>
            </a:endParaRPr>
          </a:p>
        </p:txBody>
      </p:sp>
      <p:sp>
        <p:nvSpPr>
          <p:cNvPr id="41" name="椭圆 40">
            <a:extLst>
              <a:ext uri="{FF2B5EF4-FFF2-40B4-BE49-F238E27FC236}">
                <a16:creationId xmlns:a16="http://schemas.microsoft.com/office/drawing/2014/main" id="{26ECBFAA-0D0D-F4D4-B8AB-897B91C199C9}"/>
              </a:ext>
            </a:extLst>
          </p:cNvPr>
          <p:cNvSpPr/>
          <p:nvPr/>
        </p:nvSpPr>
        <p:spPr>
          <a:xfrm>
            <a:off x="10288989" y="4653067"/>
            <a:ext cx="304800" cy="266700"/>
          </a:xfrm>
          <a:prstGeom prst="ellipse">
            <a:avLst/>
          </a:prstGeom>
          <a:noFill/>
          <a:ln w="28575">
            <a:solidFill>
              <a:srgbClr val="C0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n>
                <a:solidFill>
                  <a:schemeClr val="tx1"/>
                </a:solidFill>
              </a:ln>
              <a:noFill/>
            </a:endParaRPr>
          </a:p>
        </p:txBody>
      </p:sp>
      <p:sp>
        <p:nvSpPr>
          <p:cNvPr id="43" name="文本框 42">
            <a:extLst>
              <a:ext uri="{FF2B5EF4-FFF2-40B4-BE49-F238E27FC236}">
                <a16:creationId xmlns:a16="http://schemas.microsoft.com/office/drawing/2014/main" id="{504F233F-1A4E-7779-3479-0D5FDF339028}"/>
              </a:ext>
            </a:extLst>
          </p:cNvPr>
          <p:cNvSpPr txBox="1"/>
          <p:nvPr/>
        </p:nvSpPr>
        <p:spPr>
          <a:xfrm>
            <a:off x="5880102" y="5762045"/>
            <a:ext cx="6096000" cy="923330"/>
          </a:xfrm>
          <a:prstGeom prst="rect">
            <a:avLst/>
          </a:prstGeom>
          <a:noFill/>
        </p:spPr>
        <p:txBody>
          <a:bodyPr wrap="square">
            <a:spAutoFit/>
          </a:bodyPr>
          <a:lstStyle/>
          <a:p>
            <a:r>
              <a:rPr lang="zh-CN" altLang="en-US" dirty="0"/>
              <a:t>If </a:t>
            </a:r>
            <a:r>
              <a:rPr lang="zh-CN" altLang="en-US" b="1" dirty="0"/>
              <a:t>start training </a:t>
            </a:r>
            <a:r>
              <a:rPr lang="zh-CN" altLang="en-US" dirty="0"/>
              <a:t>the model when the </a:t>
            </a:r>
            <a:r>
              <a:rPr lang="en-US" altLang="zh-CN" dirty="0"/>
              <a:t>PV</a:t>
            </a:r>
            <a:r>
              <a:rPr lang="zh-CN" altLang="en-US" dirty="0"/>
              <a:t> panels are just starting to generate electricity, the electricity cost will be the lowest.</a:t>
            </a:r>
          </a:p>
        </p:txBody>
      </p:sp>
    </p:spTree>
    <p:extLst>
      <p:ext uri="{BB962C8B-B14F-4D97-AF65-F5344CB8AC3E}">
        <p14:creationId xmlns:p14="http://schemas.microsoft.com/office/powerpoint/2010/main" val="2728337179"/>
      </p:ext>
    </p:extLst>
  </p:cSld>
  <p:clrMapOvr>
    <a:masterClrMapping/>
  </p:clrMapOvr>
  <p:transition>
    <p:dissolv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sp>
        <p:nvSpPr>
          <p:cNvPr id="15" name="标题 14">
            <a:extLst>
              <a:ext uri="{FF2B5EF4-FFF2-40B4-BE49-F238E27FC236}">
                <a16:creationId xmlns:a16="http://schemas.microsoft.com/office/drawing/2014/main" id="{E8D4026B-A7A1-D541-4BBE-5024D1EC3736}"/>
              </a:ext>
            </a:extLst>
          </p:cNvPr>
          <p:cNvSpPr>
            <a:spLocks noGrp="1"/>
          </p:cNvSpPr>
          <p:nvPr>
            <p:ph type="title"/>
          </p:nvPr>
        </p:nvSpPr>
        <p:spPr/>
        <p:txBody>
          <a:bodyPr/>
          <a:lstStyle/>
          <a:p>
            <a:r>
              <a:rPr lang="en-US" altLang="zh-CN" dirty="0"/>
              <a:t>Energy</a:t>
            </a:r>
            <a:r>
              <a:rPr lang="zh-CN" altLang="en-US" dirty="0"/>
              <a:t> </a:t>
            </a:r>
            <a:r>
              <a:rPr lang="en-US" altLang="zh-CN" dirty="0"/>
              <a:t>dispatch</a:t>
            </a:r>
            <a:r>
              <a:rPr lang="zh-CN" altLang="en-US" dirty="0"/>
              <a:t> </a:t>
            </a:r>
            <a:r>
              <a:rPr lang="en-US" altLang="zh-CN" dirty="0"/>
              <a:t>–</a:t>
            </a:r>
            <a:r>
              <a:rPr lang="zh-CN" altLang="en-US" dirty="0"/>
              <a:t> </a:t>
            </a:r>
            <a:r>
              <a:rPr lang="en-US" altLang="zh-CN" dirty="0"/>
              <a:t>case</a:t>
            </a:r>
            <a:r>
              <a:rPr lang="zh-CN" altLang="en-US" dirty="0"/>
              <a:t> </a:t>
            </a:r>
            <a:r>
              <a:rPr lang="en-US" altLang="zh-CN" dirty="0"/>
              <a:t>study</a:t>
            </a:r>
            <a:endParaRPr lang="zh-CN" altLang="en-US" dirty="0"/>
          </a:p>
        </p:txBody>
      </p:sp>
      <p:pic>
        <p:nvPicPr>
          <p:cNvPr id="4" name="Google Shape;64;p1" descr="徽标&#10;&#10;描述已自动生成">
            <a:extLst>
              <a:ext uri="{FF2B5EF4-FFF2-40B4-BE49-F238E27FC236}">
                <a16:creationId xmlns:a16="http://schemas.microsoft.com/office/drawing/2014/main" id="{F08F94F3-4DF0-3EF8-2AD1-11FE527C0E39}"/>
              </a:ext>
            </a:extLst>
          </p:cNvPr>
          <p:cNvPicPr preferRelativeResize="0"/>
          <p:nvPr/>
        </p:nvPicPr>
        <p:blipFill rotWithShape="1">
          <a:blip r:embed="rId3">
            <a:alphaModFix/>
          </a:blip>
          <a:srcRect/>
          <a:stretch/>
        </p:blipFill>
        <p:spPr>
          <a:xfrm>
            <a:off x="9863328" y="1"/>
            <a:ext cx="2328672" cy="1028700"/>
          </a:xfrm>
          <a:prstGeom prst="rect">
            <a:avLst/>
          </a:prstGeom>
          <a:noFill/>
          <a:ln>
            <a:noFill/>
          </a:ln>
        </p:spPr>
      </p:pic>
      <p:pic>
        <p:nvPicPr>
          <p:cNvPr id="10" name="图片 9">
            <a:extLst>
              <a:ext uri="{FF2B5EF4-FFF2-40B4-BE49-F238E27FC236}">
                <a16:creationId xmlns:a16="http://schemas.microsoft.com/office/drawing/2014/main" id="{C7D919E1-E1BF-A7AD-25FF-8BEEC184BCD6}"/>
              </a:ext>
            </a:extLst>
          </p:cNvPr>
          <p:cNvPicPr>
            <a:picLocks noChangeAspect="1"/>
          </p:cNvPicPr>
          <p:nvPr/>
        </p:nvPicPr>
        <p:blipFill>
          <a:blip r:embed="rId4"/>
          <a:stretch>
            <a:fillRect/>
          </a:stretch>
        </p:blipFill>
        <p:spPr>
          <a:xfrm>
            <a:off x="88571" y="1527539"/>
            <a:ext cx="3867807" cy="2342097"/>
          </a:xfrm>
          <a:prstGeom prst="rect">
            <a:avLst/>
          </a:prstGeom>
        </p:spPr>
      </p:pic>
      <p:pic>
        <p:nvPicPr>
          <p:cNvPr id="12" name="图片 11">
            <a:extLst>
              <a:ext uri="{FF2B5EF4-FFF2-40B4-BE49-F238E27FC236}">
                <a16:creationId xmlns:a16="http://schemas.microsoft.com/office/drawing/2014/main" id="{85C39D59-DB80-F97D-55A5-C3811B6FE488}"/>
              </a:ext>
            </a:extLst>
          </p:cNvPr>
          <p:cNvPicPr>
            <a:picLocks noChangeAspect="1"/>
          </p:cNvPicPr>
          <p:nvPr/>
        </p:nvPicPr>
        <p:blipFill>
          <a:blip r:embed="rId5"/>
          <a:stretch>
            <a:fillRect/>
          </a:stretch>
        </p:blipFill>
        <p:spPr>
          <a:xfrm>
            <a:off x="3983421" y="1527538"/>
            <a:ext cx="3901264" cy="2342097"/>
          </a:xfrm>
          <a:prstGeom prst="rect">
            <a:avLst/>
          </a:prstGeom>
        </p:spPr>
      </p:pic>
      <p:pic>
        <p:nvPicPr>
          <p:cNvPr id="14" name="图片 13">
            <a:extLst>
              <a:ext uri="{FF2B5EF4-FFF2-40B4-BE49-F238E27FC236}">
                <a16:creationId xmlns:a16="http://schemas.microsoft.com/office/drawing/2014/main" id="{7A98A8F4-620B-8E99-80A7-2104A2BCE98E}"/>
              </a:ext>
            </a:extLst>
          </p:cNvPr>
          <p:cNvPicPr>
            <a:picLocks noChangeAspect="1"/>
          </p:cNvPicPr>
          <p:nvPr/>
        </p:nvPicPr>
        <p:blipFill>
          <a:blip r:embed="rId6"/>
          <a:stretch>
            <a:fillRect/>
          </a:stretch>
        </p:blipFill>
        <p:spPr>
          <a:xfrm>
            <a:off x="7939799" y="1527538"/>
            <a:ext cx="3949547" cy="2350921"/>
          </a:xfrm>
          <a:prstGeom prst="rect">
            <a:avLst/>
          </a:prstGeom>
        </p:spPr>
      </p:pic>
      <p:pic>
        <p:nvPicPr>
          <p:cNvPr id="17" name="图片 16">
            <a:extLst>
              <a:ext uri="{FF2B5EF4-FFF2-40B4-BE49-F238E27FC236}">
                <a16:creationId xmlns:a16="http://schemas.microsoft.com/office/drawing/2014/main" id="{F851C029-9011-3C25-EF2E-4A242166AE6B}"/>
              </a:ext>
            </a:extLst>
          </p:cNvPr>
          <p:cNvPicPr>
            <a:picLocks noChangeAspect="1"/>
          </p:cNvPicPr>
          <p:nvPr/>
        </p:nvPicPr>
        <p:blipFill>
          <a:blip r:embed="rId7"/>
          <a:stretch>
            <a:fillRect/>
          </a:stretch>
        </p:blipFill>
        <p:spPr>
          <a:xfrm>
            <a:off x="0" y="4153208"/>
            <a:ext cx="3983421" cy="2371084"/>
          </a:xfrm>
          <a:prstGeom prst="rect">
            <a:avLst/>
          </a:prstGeom>
        </p:spPr>
      </p:pic>
      <p:pic>
        <p:nvPicPr>
          <p:cNvPr id="19" name="图片 18">
            <a:extLst>
              <a:ext uri="{FF2B5EF4-FFF2-40B4-BE49-F238E27FC236}">
                <a16:creationId xmlns:a16="http://schemas.microsoft.com/office/drawing/2014/main" id="{206A420F-3AB9-55FC-629F-E23C89603705}"/>
              </a:ext>
            </a:extLst>
          </p:cNvPr>
          <p:cNvPicPr>
            <a:picLocks noChangeAspect="1"/>
          </p:cNvPicPr>
          <p:nvPr/>
        </p:nvPicPr>
        <p:blipFill>
          <a:blip r:embed="rId8"/>
          <a:stretch>
            <a:fillRect/>
          </a:stretch>
        </p:blipFill>
        <p:spPr>
          <a:xfrm>
            <a:off x="3956378" y="4155001"/>
            <a:ext cx="3949547" cy="2371083"/>
          </a:xfrm>
          <a:prstGeom prst="rect">
            <a:avLst/>
          </a:prstGeom>
        </p:spPr>
      </p:pic>
      <p:pic>
        <p:nvPicPr>
          <p:cNvPr id="20" name="图片 19">
            <a:extLst>
              <a:ext uri="{FF2B5EF4-FFF2-40B4-BE49-F238E27FC236}">
                <a16:creationId xmlns:a16="http://schemas.microsoft.com/office/drawing/2014/main" id="{B691EAF5-1E8B-6955-5632-1B3D8BD3AAC6}"/>
              </a:ext>
            </a:extLst>
          </p:cNvPr>
          <p:cNvPicPr>
            <a:picLocks noChangeAspect="1"/>
          </p:cNvPicPr>
          <p:nvPr/>
        </p:nvPicPr>
        <p:blipFill>
          <a:blip r:embed="rId9"/>
          <a:stretch>
            <a:fillRect/>
          </a:stretch>
        </p:blipFill>
        <p:spPr>
          <a:xfrm>
            <a:off x="7939799" y="4153209"/>
            <a:ext cx="3949547" cy="2371083"/>
          </a:xfrm>
          <a:prstGeom prst="rect">
            <a:avLst/>
          </a:prstGeom>
        </p:spPr>
      </p:pic>
      <p:sp>
        <p:nvSpPr>
          <p:cNvPr id="21" name="文本框 20">
            <a:extLst>
              <a:ext uri="{FF2B5EF4-FFF2-40B4-BE49-F238E27FC236}">
                <a16:creationId xmlns:a16="http://schemas.microsoft.com/office/drawing/2014/main" id="{CA3DC10E-E5F3-7E8B-BCB4-3D22CABA5CFF}"/>
              </a:ext>
            </a:extLst>
          </p:cNvPr>
          <p:cNvSpPr txBox="1"/>
          <p:nvPr/>
        </p:nvSpPr>
        <p:spPr>
          <a:xfrm>
            <a:off x="302654" y="1064081"/>
            <a:ext cx="11889346" cy="369332"/>
          </a:xfrm>
          <a:prstGeom prst="rect">
            <a:avLst/>
          </a:prstGeom>
          <a:noFill/>
        </p:spPr>
        <p:txBody>
          <a:bodyPr wrap="square">
            <a:spAutoFit/>
          </a:bodyPr>
          <a:lstStyle/>
          <a:p>
            <a:r>
              <a:rPr lang="en-US" altLang="zh-CN" dirty="0"/>
              <a:t>Set</a:t>
            </a:r>
            <a:r>
              <a:rPr lang="zh-CN" altLang="en-US" dirty="0"/>
              <a:t> </a:t>
            </a:r>
            <a:r>
              <a:rPr lang="en-US" altLang="zh-CN" dirty="0"/>
              <a:t>the</a:t>
            </a:r>
            <a:r>
              <a:rPr lang="zh-CN" altLang="en-US" dirty="0"/>
              <a:t> </a:t>
            </a:r>
            <a:r>
              <a:rPr lang="en-US" altLang="zh-CN" b="1" dirty="0"/>
              <a:t>duration</a:t>
            </a:r>
            <a:r>
              <a:rPr lang="zh-CN" altLang="en-US" dirty="0"/>
              <a:t> </a:t>
            </a:r>
            <a:r>
              <a:rPr lang="en-US" altLang="zh-CN" dirty="0"/>
              <a:t>of</a:t>
            </a:r>
            <a:r>
              <a:rPr lang="zh-CN" altLang="en-US" dirty="0"/>
              <a:t> </a:t>
            </a:r>
            <a:r>
              <a:rPr lang="en-US" altLang="zh-CN" dirty="0"/>
              <a:t>the</a:t>
            </a:r>
            <a:r>
              <a:rPr lang="zh-CN" altLang="en-US" dirty="0"/>
              <a:t> training </a:t>
            </a:r>
            <a:r>
              <a:rPr lang="en-US" altLang="zh-CN" dirty="0"/>
              <a:t>process</a:t>
            </a:r>
            <a:r>
              <a:rPr lang="zh-CN" altLang="en-US" dirty="0"/>
              <a:t> </a:t>
            </a:r>
            <a:r>
              <a:rPr lang="en-US" altLang="zh-CN" dirty="0"/>
              <a:t>from</a:t>
            </a:r>
            <a:r>
              <a:rPr lang="zh-CN" altLang="en-US" dirty="0"/>
              <a:t> </a:t>
            </a:r>
            <a:r>
              <a:rPr lang="en-US" altLang="zh-CN" dirty="0"/>
              <a:t>23</a:t>
            </a:r>
            <a:r>
              <a:rPr lang="zh-CN" altLang="en-US" dirty="0"/>
              <a:t> </a:t>
            </a:r>
            <a:r>
              <a:rPr lang="en-US" altLang="zh-CN" dirty="0"/>
              <a:t>to</a:t>
            </a:r>
            <a:r>
              <a:rPr lang="zh-CN" altLang="en-US" dirty="0"/>
              <a:t> </a:t>
            </a:r>
            <a:r>
              <a:rPr lang="en-US" altLang="zh-CN" dirty="0"/>
              <a:t>32</a:t>
            </a:r>
            <a:r>
              <a:rPr lang="zh-CN" altLang="en-US" dirty="0"/>
              <a:t> </a:t>
            </a:r>
            <a:r>
              <a:rPr lang="en-US" altLang="zh-CN" dirty="0"/>
              <a:t>hours.</a:t>
            </a:r>
            <a:r>
              <a:rPr lang="zh-CN" altLang="en-US" dirty="0"/>
              <a:t> </a:t>
            </a:r>
            <a:r>
              <a:rPr lang="en" altLang="zh-CN" dirty="0"/>
              <a:t>The shorter the training time, the higher the cost</a:t>
            </a:r>
            <a:r>
              <a:rPr lang="en-US" altLang="zh-CN" dirty="0"/>
              <a:t>.</a:t>
            </a:r>
            <a:endParaRPr lang="zh-CN" altLang="en-US" dirty="0"/>
          </a:p>
        </p:txBody>
      </p:sp>
    </p:spTree>
    <p:extLst>
      <p:ext uri="{BB962C8B-B14F-4D97-AF65-F5344CB8AC3E}">
        <p14:creationId xmlns:p14="http://schemas.microsoft.com/office/powerpoint/2010/main" val="1918127149"/>
      </p:ext>
    </p:extLst>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9525" imgH="9525" progId="TCLayout.ActiveDocument.1">
                  <p:embed/>
                </p:oleObj>
              </mc:Choice>
              <mc:Fallback>
                <p:oleObj name="think-cell Slide" r:id="rId6" imgW="9525" imgH="9525" progId="TCLayout.ActiveDocument.1">
                  <p:embed/>
                  <p:pic>
                    <p:nvPicPr>
                      <p:cNvPr id="3" name="对象 2" hidden="1"/>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11" name="标题 10"/>
          <p:cNvSpPr>
            <a:spLocks noGrp="1"/>
          </p:cNvSpPr>
          <p:nvPr>
            <p:ph type="title"/>
          </p:nvPr>
        </p:nvSpPr>
        <p:spPr>
          <a:xfrm>
            <a:off x="-1427816" y="2420471"/>
            <a:ext cx="10849447" cy="1828800"/>
          </a:xfrm>
        </p:spPr>
        <p:txBody>
          <a:bodyPr>
            <a:normAutofit/>
          </a:bodyPr>
          <a:lstStyle/>
          <a:p>
            <a:pPr algn="ctr"/>
            <a:r>
              <a:rPr lang="en-US" altLang="zh-CN" sz="7200">
                <a:ln w="9525" cmpd="sng">
                  <a:solidFill>
                    <a:schemeClr val="accent1"/>
                  </a:solidFill>
                  <a:prstDash val="solid"/>
                </a:ln>
                <a:solidFill>
                  <a:srgbClr val="70AD47">
                    <a:tint val="1000"/>
                  </a:srgbClr>
                </a:solidFill>
                <a:effectLst>
                  <a:glow rad="38100">
                    <a:schemeClr val="accent1">
                      <a:alpha val="40000"/>
                    </a:schemeClr>
                  </a:glow>
                </a:effectLst>
              </a:rPr>
              <a:t>Thanks </a:t>
            </a:r>
            <a:br>
              <a:rPr lang="en-US" altLang="zh-CN"/>
            </a:br>
            <a:endParaRPr lang="zh-CN" altLang="en-US"/>
          </a:p>
        </p:txBody>
      </p:sp>
      <p:pic>
        <p:nvPicPr>
          <p:cNvPr id="4" name="图片 3"/>
          <p:cNvPicPr>
            <a:picLocks noChangeAspect="1"/>
          </p:cNvPicPr>
          <p:nvPr/>
        </p:nvPicPr>
        <p:blipFill>
          <a:blip r:embed="rId8"/>
          <a:stretch>
            <a:fillRect/>
          </a:stretch>
        </p:blipFill>
        <p:spPr>
          <a:xfrm>
            <a:off x="-6350" y="5506720"/>
            <a:ext cx="3027680" cy="1332230"/>
          </a:xfrm>
          <a:prstGeom prst="rect">
            <a:avLst/>
          </a:prstGeom>
        </p:spPr>
      </p:pic>
      <p:pic>
        <p:nvPicPr>
          <p:cNvPr id="7" name="图片 6"/>
          <p:cNvPicPr>
            <a:picLocks noChangeAspect="1"/>
          </p:cNvPicPr>
          <p:nvPr/>
        </p:nvPicPr>
        <p:blipFill>
          <a:blip r:embed="rId9"/>
          <a:stretch>
            <a:fillRect/>
          </a:stretch>
        </p:blipFill>
        <p:spPr>
          <a:xfrm>
            <a:off x="1378585" y="6118225"/>
            <a:ext cx="1642745" cy="720725"/>
          </a:xfrm>
          <a:prstGeom prst="rect">
            <a:avLst/>
          </a:prstGeom>
        </p:spPr>
      </p:pic>
      <p:pic>
        <p:nvPicPr>
          <p:cNvPr id="5" name="Google Shape;64;p1">
            <a:extLst>
              <a:ext uri="{FF2B5EF4-FFF2-40B4-BE49-F238E27FC236}">
                <a16:creationId xmlns:a16="http://schemas.microsoft.com/office/drawing/2014/main" id="{68A7974F-53A5-F705-5B68-4ADA8818173A}"/>
              </a:ext>
            </a:extLst>
          </p:cNvPr>
          <p:cNvPicPr preferRelativeResize="0"/>
          <p:nvPr/>
        </p:nvPicPr>
        <p:blipFill rotWithShape="1">
          <a:blip r:embed="rId10">
            <a:alphaModFix/>
          </a:blip>
          <a:srcRect/>
          <a:stretch/>
        </p:blipFill>
        <p:spPr>
          <a:xfrm>
            <a:off x="-6351" y="5292436"/>
            <a:ext cx="3322575" cy="1565564"/>
          </a:xfrm>
          <a:prstGeom prst="rect">
            <a:avLst/>
          </a:prstGeom>
          <a:noFill/>
          <a:ln>
            <a:no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8464</TotalTime>
  <Words>876</Words>
  <Application>Microsoft Macintosh PowerPoint</Application>
  <PresentationFormat>宽屏</PresentationFormat>
  <Paragraphs>154</Paragraphs>
  <Slides>8</Slides>
  <Notes>8</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8</vt:i4>
      </vt:variant>
    </vt:vector>
  </HeadingPairs>
  <TitlesOfParts>
    <vt:vector size="16" baseType="lpstr">
      <vt:lpstr>DengXian</vt:lpstr>
      <vt:lpstr>Arial</vt:lpstr>
      <vt:lpstr>Calibri</vt:lpstr>
      <vt:lpstr>Cambria Math</vt:lpstr>
      <vt:lpstr>Times New Roman</vt:lpstr>
      <vt:lpstr>主题5</vt:lpstr>
      <vt:lpstr>主题5</vt:lpstr>
      <vt:lpstr>think-cell Slide</vt:lpstr>
      <vt:lpstr>Analysis of the energy sustainability of Machine Learning algorithms</vt:lpstr>
      <vt:lpstr>PowerPoint 演示文稿</vt:lpstr>
      <vt:lpstr>Energy dispatch</vt:lpstr>
      <vt:lpstr>Energy dispatch</vt:lpstr>
      <vt:lpstr>Energy dispatch – case study</vt:lpstr>
      <vt:lpstr>Energy dispatch – case study</vt:lpstr>
      <vt:lpstr>Energy dispatch – case study</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chenjingsi96@gmail.com</cp:lastModifiedBy>
  <cp:revision>220</cp:revision>
  <cp:lastPrinted>2018-09-29T16:00:00Z</cp:lastPrinted>
  <dcterms:created xsi:type="dcterms:W3CDTF">2018-09-29T16:00:00Z</dcterms:created>
  <dcterms:modified xsi:type="dcterms:W3CDTF">2024-06-03T10:19:50Z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ies>
</file>