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2.xml" ContentType="application/vnd.openxmlformats-officedocument.themeOverride+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4" r:id="rId1"/>
    <p:sldMasterId id="2147483672" r:id="rId2"/>
  </p:sldMasterIdLst>
  <p:notesMasterIdLst>
    <p:notesMasterId r:id="rId9"/>
  </p:notesMasterIdLst>
  <p:handoutMasterIdLst>
    <p:handoutMasterId r:id="rId10"/>
  </p:handoutMasterIdLst>
  <p:sldIdLst>
    <p:sldId id="256" r:id="rId3"/>
    <p:sldId id="412" r:id="rId4"/>
    <p:sldId id="416" r:id="rId5"/>
    <p:sldId id="415" r:id="rId6"/>
    <p:sldId id="417" r:id="rId7"/>
    <p:sldId id="2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B58AAE"/>
    <a:srgbClr val="DEECF4"/>
    <a:srgbClr val="7EAB7B"/>
    <a:srgbClr val="FDE0EC"/>
    <a:srgbClr val="D5A1CC"/>
    <a:srgbClr val="8BC8F5"/>
    <a:srgbClr val="8C603D"/>
    <a:srgbClr val="2346AE"/>
    <a:srgbClr val="2F28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69"/>
    <p:restoredTop sz="91837"/>
  </p:normalViewPr>
  <p:slideViewPr>
    <p:cSldViewPr snapToGrid="0">
      <p:cViewPr varScale="1">
        <p:scale>
          <a:sx n="97" d="100"/>
          <a:sy n="97" d="100"/>
        </p:scale>
        <p:origin x="208"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2024/5/20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4238887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2024/5/20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4027872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3038232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DDD89-1EDE-9456-474F-1FC32D01971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DC25000-D858-9067-59F8-B1430DE334C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211335A-74AA-D5CB-C6F0-3D411EBB2614}"/>
              </a:ext>
            </a:extLst>
          </p:cNvPr>
          <p:cNvSpPr>
            <a:spLocks noGrp="1"/>
          </p:cNvSpPr>
          <p:nvPr>
            <p:ph type="body" idx="1"/>
          </p:nvPr>
        </p:nvSpPr>
        <p:spPr/>
        <p:txBody>
          <a:bodyPr/>
          <a:lstStyle/>
          <a:p>
            <a:endParaRPr kumimoji="1" lang="en-US" altLang="zh-CN" dirty="0"/>
          </a:p>
        </p:txBody>
      </p:sp>
      <p:sp>
        <p:nvSpPr>
          <p:cNvPr id="4" name="灯片编号占位符 3">
            <a:extLst>
              <a:ext uri="{FF2B5EF4-FFF2-40B4-BE49-F238E27FC236}">
                <a16:creationId xmlns:a16="http://schemas.microsoft.com/office/drawing/2014/main" id="{3EE8E05F-9034-9694-A506-75C3836D0C4C}"/>
              </a:ext>
            </a:extLst>
          </p:cNvPr>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984608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DDD89-1EDE-9456-474F-1FC32D01971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DC25000-D858-9067-59F8-B1430DE334C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211335A-74AA-D5CB-C6F0-3D411EBB2614}"/>
              </a:ext>
            </a:extLst>
          </p:cNvPr>
          <p:cNvSpPr>
            <a:spLocks noGrp="1"/>
          </p:cNvSpPr>
          <p:nvPr>
            <p:ph type="body" idx="1"/>
          </p:nvPr>
        </p:nvSpPr>
        <p:spPr/>
        <p:txBody>
          <a:bodyPr/>
          <a:lstStyle/>
          <a:p>
            <a:r>
              <a:rPr kumimoji="1" lang="zh-CN" altLang="en-US" dirty="0"/>
              <a:t>暂时先不考虑太阳能的部分</a:t>
            </a:r>
            <a:endParaRPr kumimoji="1" lang="en-US" altLang="zh-CN" dirty="0"/>
          </a:p>
          <a:p>
            <a:r>
              <a:rPr kumimoji="1" lang="zh-CN" altLang="en-US" dirty="0"/>
              <a:t>用最优的方案，看看能剩多少钱，比较两种极端情况，计算最终能够节省下来的钱有多少能够用到安装太阳能电池板上</a:t>
            </a:r>
            <a:endParaRPr kumimoji="1" lang="en-US" altLang="zh-CN" dirty="0"/>
          </a:p>
          <a:p>
            <a:r>
              <a:rPr kumimoji="1" lang="zh-CN" altLang="en-US" dirty="0"/>
              <a:t>注意一下如果按照这个数据来进行计算的话要考虑开始时间，早上的话太阳能多，晚上的话太阳能少但是电价便宜</a:t>
            </a:r>
            <a:endParaRPr kumimoji="1" lang="en-US" altLang="zh-CN" dirty="0"/>
          </a:p>
        </p:txBody>
      </p:sp>
      <p:sp>
        <p:nvSpPr>
          <p:cNvPr id="4" name="灯片编号占位符 3">
            <a:extLst>
              <a:ext uri="{FF2B5EF4-FFF2-40B4-BE49-F238E27FC236}">
                <a16:creationId xmlns:a16="http://schemas.microsoft.com/office/drawing/2014/main" id="{3EE8E05F-9034-9694-A506-75C3836D0C4C}"/>
              </a:ext>
            </a:extLst>
          </p:cNvPr>
          <p:cNvSpPr>
            <a:spLocks noGrp="1"/>
          </p:cNvSpPr>
          <p:nvPr>
            <p:ph type="sldNum" sz="quarter" idx="5"/>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3520685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DDD89-1EDE-9456-474F-1FC32D01971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DC25000-D858-9067-59F8-B1430DE334C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211335A-74AA-D5CB-C6F0-3D411EBB2614}"/>
              </a:ext>
            </a:extLst>
          </p:cNvPr>
          <p:cNvSpPr>
            <a:spLocks noGrp="1"/>
          </p:cNvSpPr>
          <p:nvPr>
            <p:ph type="body" idx="1"/>
          </p:nvPr>
        </p:nvSpPr>
        <p:spPr/>
        <p:txBody>
          <a:bodyPr/>
          <a:lstStyle/>
          <a:p>
            <a:endParaRPr kumimoji="1" lang="en-US" altLang="zh-CN" dirty="0"/>
          </a:p>
        </p:txBody>
      </p:sp>
      <p:sp>
        <p:nvSpPr>
          <p:cNvPr id="4" name="灯片编号占位符 3">
            <a:extLst>
              <a:ext uri="{FF2B5EF4-FFF2-40B4-BE49-F238E27FC236}">
                <a16:creationId xmlns:a16="http://schemas.microsoft.com/office/drawing/2014/main" id="{3EE8E05F-9034-9694-A506-75C3836D0C4C}"/>
              </a:ext>
            </a:extLst>
          </p:cNvPr>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3233814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DDD89-1EDE-9456-474F-1FC32D01971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DC25000-D858-9067-59F8-B1430DE334C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211335A-74AA-D5CB-C6F0-3D411EBB2614}"/>
              </a:ext>
            </a:extLst>
          </p:cNvPr>
          <p:cNvSpPr>
            <a:spLocks noGrp="1"/>
          </p:cNvSpPr>
          <p:nvPr>
            <p:ph type="body" idx="1"/>
          </p:nvPr>
        </p:nvSpPr>
        <p:spPr/>
        <p:txBody>
          <a:bodyPr/>
          <a:lstStyle/>
          <a:p>
            <a:r>
              <a:rPr kumimoji="1" lang="zh-CN" altLang="en-US" dirty="0"/>
              <a:t>暂时先不考虑太阳能的部分</a:t>
            </a:r>
            <a:endParaRPr kumimoji="1" lang="en-US" altLang="zh-CN" dirty="0"/>
          </a:p>
          <a:p>
            <a:r>
              <a:rPr kumimoji="1" lang="zh-CN" altLang="en-US" dirty="0"/>
              <a:t>用最优的方案，看看能剩多少钱，比较两种极端情况，计算最终能够节省下来的钱有多少能够用到安装太阳能电池板上</a:t>
            </a:r>
            <a:endParaRPr kumimoji="1" lang="en-US" altLang="zh-CN" dirty="0"/>
          </a:p>
          <a:p>
            <a:r>
              <a:rPr kumimoji="1" lang="zh-CN" altLang="en-US" dirty="0"/>
              <a:t>注意一下如果按照这个数据来进行计算的话要考虑开始时间，早上的话太阳能多，晚上的话太阳能少但是电价便宜</a:t>
            </a:r>
            <a:endParaRPr kumimoji="1" lang="en-US" altLang="zh-CN" dirty="0"/>
          </a:p>
        </p:txBody>
      </p:sp>
      <p:sp>
        <p:nvSpPr>
          <p:cNvPr id="4" name="灯片编号占位符 3">
            <a:extLst>
              <a:ext uri="{FF2B5EF4-FFF2-40B4-BE49-F238E27FC236}">
                <a16:creationId xmlns:a16="http://schemas.microsoft.com/office/drawing/2014/main" id="{3EE8E05F-9034-9694-A506-75C3836D0C4C}"/>
              </a:ext>
            </a:extLst>
          </p:cNvPr>
          <p:cNvSpPr>
            <a:spLocks noGrp="1"/>
          </p:cNvSpPr>
          <p:nvPr>
            <p:ph type="sldNum" sz="quarter" idx="5"/>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716338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9864277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5" name="矩形 4"/>
          <p:cNvSpPr/>
          <p:nvPr userDrawn="1"/>
        </p:nvSpPr>
        <p:spPr>
          <a:xfrm>
            <a:off x="0" y="0"/>
            <a:ext cx="12192000" cy="4657743"/>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2" name="标题 1"/>
          <p:cNvSpPr>
            <a:spLocks noGrp="1"/>
          </p:cNvSpPr>
          <p:nvPr userDrawn="1">
            <p:ph type="ctrTitle" hasCustomPrompt="1"/>
          </p:nvPr>
        </p:nvSpPr>
        <p:spPr>
          <a:xfrm>
            <a:off x="673101" y="1130300"/>
            <a:ext cx="5844994" cy="1289088"/>
          </a:xfrm>
          <a:effectLst>
            <a:outerShdw blurRad="25400" dist="38100" dir="2700000" algn="tl" rotWithShape="0">
              <a:prstClr val="black">
                <a:alpha val="15000"/>
              </a:prstClr>
            </a:outerShdw>
          </a:effectLst>
        </p:spPr>
        <p:txBody>
          <a:bodyPr anchor="ctr">
            <a:normAutofit/>
          </a:bodyPr>
          <a:lstStyle>
            <a:lvl1pPr algn="l">
              <a:defRPr sz="4000">
                <a:solidFill>
                  <a:schemeClr val="bg1"/>
                </a:solidFill>
              </a:defRPr>
            </a:lvl1pPr>
          </a:lstStyle>
          <a:p>
            <a:r>
              <a:rPr lang="en-US"/>
              <a:t>Click to edit master title style</a:t>
            </a:r>
            <a:endParaRPr lang="zh-CN" altLang="en-US"/>
          </a:p>
        </p:txBody>
      </p:sp>
      <p:sp>
        <p:nvSpPr>
          <p:cNvPr id="9801" name="副标题 2"/>
          <p:cNvSpPr>
            <a:spLocks noGrp="1"/>
          </p:cNvSpPr>
          <p:nvPr userDrawn="1">
            <p:ph type="subTitle" idx="1" hasCustomPrompt="1"/>
          </p:nvPr>
        </p:nvSpPr>
        <p:spPr>
          <a:xfrm>
            <a:off x="673100" y="2463539"/>
            <a:ext cx="5844995" cy="258922"/>
          </a:xfrm>
          <a:effectLst>
            <a:outerShdw blurRad="25400" dist="25400" dir="2700000" algn="tl" rotWithShape="0">
              <a:prstClr val="black">
                <a:alpha val="15000"/>
              </a:prstClr>
            </a:outerShdw>
          </a:effectLst>
        </p:spPr>
        <p:txBody>
          <a:bodyPr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文本占位符 13"/>
          <p:cNvSpPr>
            <a:spLocks noGrp="1"/>
          </p:cNvSpPr>
          <p:nvPr userDrawn="1">
            <p:ph type="body" sz="quarter" idx="10" hasCustomPrompt="1"/>
          </p:nvPr>
        </p:nvSpPr>
        <p:spPr>
          <a:xfrm>
            <a:off x="673100" y="3457766"/>
            <a:ext cx="5844995" cy="258922"/>
          </a:xfrm>
          <a:effectLst>
            <a:outerShdw blurRad="25400" dist="25400" dir="2700000" algn="tl" rotWithShape="0">
              <a:prstClr val="black">
                <a:alpha val="15000"/>
              </a:prstClr>
            </a:outerShdw>
          </a:effectLst>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signature</a:t>
            </a:r>
          </a:p>
        </p:txBody>
      </p:sp>
      <p:sp>
        <p:nvSpPr>
          <p:cNvPr id="13" name="文本占位符 13"/>
          <p:cNvSpPr>
            <a:spLocks noGrp="1"/>
          </p:cNvSpPr>
          <p:nvPr userDrawn="1">
            <p:ph type="body" sz="quarter" idx="11" hasCustomPrompt="1"/>
          </p:nvPr>
        </p:nvSpPr>
        <p:spPr>
          <a:xfrm>
            <a:off x="673101" y="3758927"/>
            <a:ext cx="5844996" cy="296392"/>
          </a:xfrm>
          <a:effectLst>
            <a:outerShdw blurRad="25400" dist="25400" dir="2700000" algn="tl" rotWithShape="0">
              <a:prstClr val="black">
                <a:alpha val="15000"/>
              </a:prstClr>
            </a:outerShdw>
          </a:effectLst>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date</a:t>
            </a:r>
            <a:endParaRPr lang="zh-CN" altLang="en-US"/>
          </a:p>
        </p:txBody>
      </p:sp>
      <p:sp>
        <p:nvSpPr>
          <p:cNvPr id="72" name="等腰三角形 71"/>
          <p:cNvSpPr/>
          <p:nvPr userDrawn="1"/>
        </p:nvSpPr>
        <p:spPr>
          <a:xfrm>
            <a:off x="800100" y="4372459"/>
            <a:ext cx="558800" cy="32752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3" name="图形 72"/>
          <p:cNvPicPr>
            <a:picLocks noChangeAspect="1"/>
          </p:cNvPicPr>
          <p:nvPr userDrawn="1"/>
        </p:nvPicPr>
        <p:blipFill>
          <a:blip r:embed="rId2"/>
          <a:stretch>
            <a:fillRect/>
          </a:stretch>
        </p:blipFill>
        <p:spPr>
          <a:xfrm>
            <a:off x="5111916" y="1242605"/>
            <a:ext cx="6611357" cy="3415138"/>
          </a:xfrm>
          <a:prstGeom prst="rect">
            <a:avLst/>
          </a:prstGeom>
          <a:effectLst>
            <a:outerShdw blurRad="76200" dist="25400" dir="2700000" algn="tl" rotWithShape="0">
              <a:prstClr val="black">
                <a:alpha val="40000"/>
              </a:prstClr>
            </a:outerShdw>
          </a:effectLst>
        </p:spPr>
      </p:pic>
      <p:pic>
        <p:nvPicPr>
          <p:cNvPr id="74" name="图形 73"/>
          <p:cNvPicPr>
            <a:picLocks noChangeAspect="1"/>
          </p:cNvPicPr>
          <p:nvPr userDrawn="1"/>
        </p:nvPicPr>
        <p:blipFill>
          <a:blip r:embed="rId3"/>
          <a:stretch>
            <a:fillRect/>
          </a:stretch>
        </p:blipFill>
        <p:spPr>
          <a:xfrm>
            <a:off x="6796556" y="1375007"/>
            <a:ext cx="3753205" cy="410798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4997768-0F3B-4C42-8732-89CAF429E39F}" type="datetime1">
              <a:rPr lang="zh-CN" altLang="en-US" smtClean="0"/>
              <a:t>2024/5/20</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
        <p:nvSpPr>
          <p:cNvPr id="6" name="标题 5"/>
          <p:cNvSpPr>
            <a:spLocks noGrp="1"/>
          </p:cNvSpPr>
          <p:nvPr>
            <p:ph type="title"/>
          </p:nvPr>
        </p:nvSpPr>
        <p:spPr/>
        <p:txBody>
          <a:bodyPr/>
          <a:lstStyle>
            <a:lvl1pPr>
              <a:defRPr/>
            </a:lvl1pPr>
          </a:lstStyle>
          <a:p>
            <a:r>
              <a:rPr lang="en-US" altLang="zh-CN"/>
              <a:t>Click to edit Master title style</a:t>
            </a:r>
            <a:endParaRPr lang="zh-CN" altLang="en-US"/>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userDrawn="1">
  <p:cSld name="仅标题页">
    <p:bg>
      <p:bgPr>
        <a:gradFill>
          <a:gsLst>
            <a:gs pos="15000">
              <a:schemeClr val="accent1">
                <a:lumMod val="20000"/>
                <a:lumOff val="80000"/>
              </a:schemeClr>
            </a:gs>
            <a:gs pos="47000">
              <a:schemeClr val="bg1"/>
            </a:gs>
          </a:gsLst>
          <a:lin ang="7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B2D0698E-25F7-2942-821D-B02E8F91024F}" type="datetime1">
              <a:rPr lang="zh-CN" altLang="en-US" smtClean="0"/>
              <a:t>2024/5/20</a:t>
            </a:fld>
            <a:endParaRPr lang="zh-CN" altLang="en-US"/>
          </a:p>
        </p:txBody>
      </p:sp>
      <p:sp>
        <p:nvSpPr>
          <p:cNvPr id="4" name="Footer Placeholder 3"/>
          <p:cNvSpPr>
            <a:spLocks noGrp="1"/>
          </p:cNvSpPr>
          <p:nvPr>
            <p:ph type="ftr" sz="quarter" idx="11"/>
          </p:nvPr>
        </p:nvSpPr>
        <p:spPr/>
        <p:txBody>
          <a:bodyPr/>
          <a:lstStyle/>
          <a:p>
            <a:r>
              <a:rPr lang="en-US" altLang="zh-CN"/>
              <a:t>www.islide.cc</a:t>
            </a:r>
            <a:endParaRPr lang="zh-CN" altLang="en-US"/>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t>‹#›</a:t>
            </a:fld>
            <a:endParaRPr lang="zh-CN" altLang="en-US"/>
          </a:p>
        </p:txBody>
      </p:sp>
      <p:pic>
        <p:nvPicPr>
          <p:cNvPr id="6" name="图片 5"/>
          <p:cNvPicPr>
            <a:picLocks noChangeAspect="1"/>
          </p:cNvPicPr>
          <p:nvPr userDrawn="1"/>
        </p:nvPicPr>
        <p:blipFill>
          <a:blip r:embed="rId2">
            <a:alphaModFix amt="11000"/>
            <a:extLst>
              <a:ext uri="{28A0092B-C50C-407E-A947-70E740481C1C}">
                <a14:useLocalDpi xmlns:a14="http://schemas.microsoft.com/office/drawing/2010/main" val="0"/>
              </a:ext>
            </a:extLst>
          </a:blip>
          <a:stretch>
            <a:fillRect/>
          </a:stretch>
        </p:blipFill>
        <p:spPr>
          <a:xfrm rot="2909946">
            <a:off x="-1409427" y="3348311"/>
            <a:ext cx="5247486" cy="5247486"/>
          </a:xfrm>
          <a:prstGeom prst="rect">
            <a:avLst/>
          </a:prstGeom>
          <a:effectLst>
            <a:reflection endPos="0" dist="50800" dir="5400000" sy="-100000" algn="bl" rotWithShape="0"/>
          </a:effectLst>
        </p:spPr>
      </p:pic>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Pr>
        <a:solidFill>
          <a:schemeClr val="bg1"/>
        </a:solidFill>
        <a:effectLst/>
      </p:bgPr>
    </p:bg>
    <p:spTree>
      <p:nvGrpSpPr>
        <p:cNvPr id="1" name=""/>
        <p:cNvGrpSpPr/>
        <p:nvPr/>
      </p:nvGrpSpPr>
      <p:grpSpPr>
        <a:xfrm>
          <a:off x="0" y="0"/>
          <a:ext cx="0" cy="0"/>
          <a:chOff x="0" y="0"/>
          <a:chExt cx="0" cy="0"/>
        </a:xfrm>
      </p:grpSpPr>
      <p:sp>
        <p:nvSpPr>
          <p:cNvPr id="15" name="矩形 14"/>
          <p:cNvSpPr/>
          <p:nvPr userDrawn="1"/>
        </p:nvSpPr>
        <p:spPr>
          <a:xfrm>
            <a:off x="0" y="0"/>
            <a:ext cx="12192000" cy="4657743"/>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形 15"/>
          <p:cNvPicPr>
            <a:picLocks noChangeAspect="1"/>
          </p:cNvPicPr>
          <p:nvPr userDrawn="1"/>
        </p:nvPicPr>
        <p:blipFill>
          <a:blip r:embed="rId2"/>
          <a:stretch>
            <a:fillRect/>
          </a:stretch>
        </p:blipFill>
        <p:spPr>
          <a:xfrm>
            <a:off x="5111916" y="1219739"/>
            <a:ext cx="6611357" cy="3415138"/>
          </a:xfrm>
          <a:prstGeom prst="rect">
            <a:avLst/>
          </a:prstGeom>
          <a:effectLst>
            <a:outerShdw blurRad="76200" dist="25400" dir="2700000" algn="tl" rotWithShape="0">
              <a:prstClr val="black">
                <a:alpha val="40000"/>
              </a:prstClr>
            </a:outerShdw>
          </a:effectLst>
        </p:spPr>
      </p:pic>
      <p:sp>
        <p:nvSpPr>
          <p:cNvPr id="72" name="等腰三角形 71"/>
          <p:cNvSpPr/>
          <p:nvPr userDrawn="1"/>
        </p:nvSpPr>
        <p:spPr>
          <a:xfrm>
            <a:off x="1181100" y="4387351"/>
            <a:ext cx="558800" cy="32752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62"/>
          <p:cNvSpPr>
            <a:spLocks noGrp="1"/>
          </p:cNvSpPr>
          <p:nvPr>
            <p:ph type="body" sz="quarter" idx="18" hasCustomPrompt="1"/>
          </p:nvPr>
        </p:nvSpPr>
        <p:spPr>
          <a:xfrm>
            <a:off x="673100" y="3364497"/>
            <a:ext cx="4470400"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a:t>data</a:t>
            </a:r>
          </a:p>
        </p:txBody>
      </p:sp>
      <p:sp>
        <p:nvSpPr>
          <p:cNvPr id="11" name="文本占位符 13"/>
          <p:cNvSpPr>
            <a:spLocks noGrp="1"/>
          </p:cNvSpPr>
          <p:nvPr>
            <p:ph type="body" sz="quarter" idx="10" hasCustomPrompt="1"/>
          </p:nvPr>
        </p:nvSpPr>
        <p:spPr>
          <a:xfrm>
            <a:off x="673100" y="3068226"/>
            <a:ext cx="4470400" cy="296271"/>
          </a:xfr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signature</a:t>
            </a:r>
          </a:p>
        </p:txBody>
      </p:sp>
      <p:sp>
        <p:nvSpPr>
          <p:cNvPr id="14" name="标题 1"/>
          <p:cNvSpPr>
            <a:spLocks noGrp="1"/>
          </p:cNvSpPr>
          <p:nvPr>
            <p:ph type="ctrTitle" hasCustomPrompt="1"/>
          </p:nvPr>
        </p:nvSpPr>
        <p:spPr>
          <a:xfrm>
            <a:off x="673101" y="1107434"/>
            <a:ext cx="4470400" cy="1632529"/>
          </a:xfrm>
        </p:spPr>
        <p:txBody>
          <a:bodyPr anchor="b">
            <a:normAutofit/>
          </a:bodyPr>
          <a:lstStyle>
            <a:lvl1pPr marL="0" indent="0" algn="l">
              <a:buFont typeface="Arial" panose="020B0604020202020204" pitchFamily="34" charset="0"/>
              <a:buNone/>
              <a:defRPr sz="3600">
                <a:solidFill>
                  <a:schemeClr val="bg1"/>
                </a:solidFill>
              </a:defRPr>
            </a:lvl1pPr>
          </a:lstStyle>
          <a:p>
            <a:r>
              <a:rPr lang="en-US" altLang="zh-CN"/>
              <a:t>Conclusion</a:t>
            </a:r>
            <a:endParaRPr lang="zh-CN" altLang="en-US"/>
          </a:p>
        </p:txBody>
      </p:sp>
      <p:pic>
        <p:nvPicPr>
          <p:cNvPr id="17" name="图形 16"/>
          <p:cNvPicPr>
            <a:picLocks noChangeAspect="1"/>
          </p:cNvPicPr>
          <p:nvPr userDrawn="1"/>
        </p:nvPicPr>
        <p:blipFill>
          <a:blip r:embed="rId3"/>
          <a:stretch>
            <a:fillRect/>
          </a:stretch>
        </p:blipFill>
        <p:spPr>
          <a:xfrm>
            <a:off x="6796556" y="1375007"/>
            <a:ext cx="3753205" cy="4107986"/>
          </a:xfrm>
          <a:prstGeom prst="rect">
            <a:avLst/>
          </a:prstGeom>
        </p:spPr>
      </p:pic>
    </p:spTree>
  </p:cSld>
  <p:clrMapOvr>
    <a:overrideClrMapping bg1="lt1" tx1="dk1" bg2="lt2" tx2="dk2" accent1="accent1" accent2="accent2" accent3="accent3" accent4="accent4" accent5="accent5" accent6="accent6" hlink="hlink" folHlink="folHlink"/>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节标题">
    <p:bg>
      <p:bgPr>
        <a:gradFill flip="none">
          <a:gsLst>
            <a:gs pos="15000">
              <a:schemeClr val="accent1">
                <a:lumMod val="20000"/>
                <a:lumOff val="80000"/>
              </a:schemeClr>
            </a:gs>
            <a:gs pos="47000">
              <a:schemeClr val="bg1"/>
            </a:gs>
          </a:gsLst>
          <a:lin ang="7800000" scaled="0"/>
        </a:gradFill>
        <a:effectLst/>
      </p:bgPr>
    </p:bg>
    <p:spTree>
      <p:nvGrpSpPr>
        <p:cNvPr id="1" name=""/>
        <p:cNvGrpSpPr/>
        <p:nvPr/>
      </p:nvGrpSpPr>
      <p:grpSpPr>
        <a:xfrm>
          <a:off x="0" y="0"/>
          <a:ext cx="0" cy="0"/>
          <a:chOff x="0" y="0"/>
          <a:chExt cx="0" cy="0"/>
        </a:xfrm>
      </p:grpSpPr>
      <p:sp>
        <p:nvSpPr>
          <p:cNvPr id="6" name="标题 5"/>
          <p:cNvSpPr txBox="1"/>
          <p:nvPr userDrawn="1"/>
        </p:nvSpPr>
        <p:spPr>
          <a:xfrm>
            <a:off x="669924" y="1"/>
            <a:ext cx="10850563" cy="1028699"/>
          </a:xfrm>
          <a:prstGeom prst="rect">
            <a:avLst/>
          </a:prstGeom>
        </p:spPr>
        <p:txBody>
          <a:bodyPr vert="horz" lIns="91440" tIns="45720" rIns="91440" bIns="45720" rtlCol="0" anchor="b">
            <a:normAutofit/>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a:p>
        </p:txBody>
      </p:sp>
      <p:pic>
        <p:nvPicPr>
          <p:cNvPr id="4" name="图片 3"/>
          <p:cNvPicPr>
            <a:picLocks noChangeAspect="1"/>
          </p:cNvPicPr>
          <p:nvPr userDrawn="1"/>
        </p:nvPicPr>
        <p:blipFill>
          <a:blip r:embed="rId2">
            <a:alphaModFix amt="11000"/>
            <a:extLst>
              <a:ext uri="{28A0092B-C50C-407E-A947-70E740481C1C}">
                <a14:useLocalDpi xmlns:a14="http://schemas.microsoft.com/office/drawing/2010/main" val="0"/>
              </a:ext>
            </a:extLst>
          </a:blip>
          <a:stretch>
            <a:fillRect/>
          </a:stretch>
        </p:blipFill>
        <p:spPr>
          <a:xfrm rot="2909946">
            <a:off x="-1409427" y="3348311"/>
            <a:ext cx="5247486" cy="5247486"/>
          </a:xfrm>
          <a:prstGeom prst="rect">
            <a:avLst/>
          </a:prstGeom>
          <a:effectLst>
            <a:reflection endPos="0" dist="50800" dir="5400000" sy="-100000" algn="bl" rotWithShape="0"/>
          </a:effectLst>
        </p:spPr>
      </p:pic>
    </p:spTree>
  </p:cSld>
  <p:clrMapOvr>
    <a:overrideClrMapping bg1="lt1" tx1="dk1" bg2="lt2" tx2="dk2" accent1="accent1" accent2="accent2" accent3="accent3" accent4="accent4" accent5="accent5" accent6="accent6" hlink="hlink" folHlink="folHlink"/>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5" name="矩形 4"/>
          <p:cNvSpPr/>
          <p:nvPr userDrawn="1"/>
        </p:nvSpPr>
        <p:spPr>
          <a:xfrm>
            <a:off x="0" y="0"/>
            <a:ext cx="12192000" cy="4657743"/>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2" name="标题 1"/>
          <p:cNvSpPr>
            <a:spLocks noGrp="1"/>
          </p:cNvSpPr>
          <p:nvPr userDrawn="1">
            <p:ph type="ctrTitle" hasCustomPrompt="1"/>
          </p:nvPr>
        </p:nvSpPr>
        <p:spPr>
          <a:xfrm>
            <a:off x="673101" y="1130300"/>
            <a:ext cx="5844994" cy="1289088"/>
          </a:xfrm>
          <a:effectLst>
            <a:outerShdw blurRad="25400" dist="38100" dir="2700000" algn="tl" rotWithShape="0">
              <a:prstClr val="black">
                <a:alpha val="15000"/>
              </a:prstClr>
            </a:outerShdw>
          </a:effectLst>
        </p:spPr>
        <p:txBody>
          <a:bodyPr anchor="ctr">
            <a:normAutofit/>
          </a:bodyPr>
          <a:lstStyle>
            <a:lvl1pPr algn="l">
              <a:defRPr sz="4000">
                <a:solidFill>
                  <a:schemeClr val="bg1"/>
                </a:solidFill>
              </a:defRPr>
            </a:lvl1pPr>
          </a:lstStyle>
          <a:p>
            <a:r>
              <a:rPr lang="en-US"/>
              <a:t>Click to edit master title style</a:t>
            </a:r>
            <a:endParaRPr lang="zh-CN" altLang="en-US"/>
          </a:p>
        </p:txBody>
      </p:sp>
      <p:sp>
        <p:nvSpPr>
          <p:cNvPr id="9801" name="副标题 2"/>
          <p:cNvSpPr>
            <a:spLocks noGrp="1"/>
          </p:cNvSpPr>
          <p:nvPr userDrawn="1">
            <p:ph type="subTitle" idx="1" hasCustomPrompt="1"/>
          </p:nvPr>
        </p:nvSpPr>
        <p:spPr>
          <a:xfrm>
            <a:off x="673100" y="2463539"/>
            <a:ext cx="5844995" cy="258922"/>
          </a:xfrm>
          <a:effectLst>
            <a:outerShdw blurRad="25400" dist="25400" dir="2700000" algn="tl" rotWithShape="0">
              <a:prstClr val="black">
                <a:alpha val="15000"/>
              </a:prstClr>
            </a:outerShdw>
          </a:effectLst>
        </p:spPr>
        <p:txBody>
          <a:bodyPr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文本占位符 13"/>
          <p:cNvSpPr>
            <a:spLocks noGrp="1"/>
          </p:cNvSpPr>
          <p:nvPr userDrawn="1">
            <p:ph type="body" sz="quarter" idx="10" hasCustomPrompt="1"/>
          </p:nvPr>
        </p:nvSpPr>
        <p:spPr>
          <a:xfrm>
            <a:off x="673100" y="3457766"/>
            <a:ext cx="5844995" cy="258922"/>
          </a:xfrm>
          <a:effectLst>
            <a:outerShdw blurRad="25400" dist="25400" dir="2700000" algn="tl" rotWithShape="0">
              <a:prstClr val="black">
                <a:alpha val="15000"/>
              </a:prstClr>
            </a:outerShdw>
          </a:effectLst>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signature</a:t>
            </a:r>
          </a:p>
        </p:txBody>
      </p:sp>
      <p:sp>
        <p:nvSpPr>
          <p:cNvPr id="13" name="文本占位符 13"/>
          <p:cNvSpPr>
            <a:spLocks noGrp="1"/>
          </p:cNvSpPr>
          <p:nvPr userDrawn="1">
            <p:ph type="body" sz="quarter" idx="11" hasCustomPrompt="1"/>
          </p:nvPr>
        </p:nvSpPr>
        <p:spPr>
          <a:xfrm>
            <a:off x="673101" y="3758927"/>
            <a:ext cx="5844996" cy="296392"/>
          </a:xfrm>
          <a:effectLst>
            <a:outerShdw blurRad="25400" dist="25400" dir="2700000" algn="tl" rotWithShape="0">
              <a:prstClr val="black">
                <a:alpha val="15000"/>
              </a:prstClr>
            </a:outerShdw>
          </a:effectLst>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date</a:t>
            </a:r>
            <a:endParaRPr lang="zh-CN" altLang="en-US"/>
          </a:p>
        </p:txBody>
      </p:sp>
      <p:sp>
        <p:nvSpPr>
          <p:cNvPr id="72" name="等腰三角形 71"/>
          <p:cNvSpPr/>
          <p:nvPr userDrawn="1"/>
        </p:nvSpPr>
        <p:spPr>
          <a:xfrm>
            <a:off x="800100" y="4372459"/>
            <a:ext cx="558800" cy="32752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3" name="图形 72"/>
          <p:cNvPicPr>
            <a:picLocks noChangeAspect="1"/>
          </p:cNvPicPr>
          <p:nvPr userDrawn="1"/>
        </p:nvPicPr>
        <p:blipFill>
          <a:blip r:embed="rId2"/>
          <a:stretch>
            <a:fillRect/>
          </a:stretch>
        </p:blipFill>
        <p:spPr>
          <a:xfrm>
            <a:off x="5111916" y="1242605"/>
            <a:ext cx="6611357" cy="3415138"/>
          </a:xfrm>
          <a:prstGeom prst="rect">
            <a:avLst/>
          </a:prstGeom>
          <a:effectLst>
            <a:outerShdw blurRad="76200" dist="25400" dir="2700000" algn="tl" rotWithShape="0">
              <a:prstClr val="black">
                <a:alpha val="40000"/>
              </a:prstClr>
            </a:outerShdw>
          </a:effectLst>
        </p:spPr>
      </p:pic>
      <p:pic>
        <p:nvPicPr>
          <p:cNvPr id="74" name="图形 73"/>
          <p:cNvPicPr>
            <a:picLocks noChangeAspect="1"/>
          </p:cNvPicPr>
          <p:nvPr userDrawn="1"/>
        </p:nvPicPr>
        <p:blipFill>
          <a:blip r:embed="rId3"/>
          <a:stretch>
            <a:fillRect/>
          </a:stretch>
        </p:blipFill>
        <p:spPr>
          <a:xfrm>
            <a:off x="6796556" y="1375007"/>
            <a:ext cx="3753205" cy="4107986"/>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15" name="矩形 14"/>
          <p:cNvSpPr/>
          <p:nvPr userDrawn="1"/>
        </p:nvSpPr>
        <p:spPr>
          <a:xfrm>
            <a:off x="0" y="1905000"/>
            <a:ext cx="12192000" cy="2832100"/>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20" name="标题 1"/>
          <p:cNvSpPr>
            <a:spLocks noGrp="1"/>
          </p:cNvSpPr>
          <p:nvPr userDrawn="1">
            <p:ph type="title"/>
          </p:nvPr>
        </p:nvSpPr>
        <p:spPr>
          <a:xfrm>
            <a:off x="669925" y="2533649"/>
            <a:ext cx="10849447" cy="895351"/>
          </a:xfrm>
        </p:spPr>
        <p:txBody>
          <a:bodyPr anchor="b">
            <a:normAutofit/>
          </a:bodyPr>
          <a:lstStyle>
            <a:lvl1pPr algn="l">
              <a:defRPr sz="2400" b="1">
                <a:solidFill>
                  <a:schemeClr val="bg1"/>
                </a:solidFill>
              </a:defRPr>
            </a:lvl1pPr>
          </a:lstStyle>
          <a:p>
            <a:r>
              <a:rPr lang="en-US"/>
              <a:t>Click to edit Master title style</a:t>
            </a:r>
            <a:endParaRPr lang="zh-CN" altLang="en-US"/>
          </a:p>
        </p:txBody>
      </p:sp>
      <p:sp>
        <p:nvSpPr>
          <p:cNvPr id="21" name="文本占位符 2"/>
          <p:cNvSpPr>
            <a:spLocks noGrp="1"/>
          </p:cNvSpPr>
          <p:nvPr userDrawn="1">
            <p:ph type="body" idx="1"/>
          </p:nvPr>
        </p:nvSpPr>
        <p:spPr>
          <a:xfrm>
            <a:off x="671041" y="3429000"/>
            <a:ext cx="10849447" cy="1243895"/>
          </a:xfrm>
        </p:spPr>
        <p:txBody>
          <a:bodyPr anchor="t">
            <a:normAutofit/>
          </a:bodyPr>
          <a:lstStyle>
            <a:lvl1pPr marL="0" indent="0" algn="l">
              <a:lnSpc>
                <a:spcPct val="100000"/>
              </a:lnSpc>
              <a:buNone/>
              <a:defRPr sz="11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6" name="图形 15"/>
          <p:cNvPicPr>
            <a:picLocks noChangeAspect="1"/>
          </p:cNvPicPr>
          <p:nvPr userDrawn="1"/>
        </p:nvPicPr>
        <p:blipFill>
          <a:blip r:embed="rId2"/>
          <a:stretch>
            <a:fillRect/>
          </a:stretch>
        </p:blipFill>
        <p:spPr>
          <a:xfrm>
            <a:off x="6094648" y="2035634"/>
            <a:ext cx="4852573" cy="2506627"/>
          </a:xfrm>
          <a:prstGeom prst="rect">
            <a:avLst/>
          </a:prstGeom>
          <a:effectLst>
            <a:outerShdw blurRad="76200" dist="25400" dir="2700000" algn="tl" rotWithShape="0">
              <a:prstClr val="black">
                <a:alpha val="40000"/>
              </a:prstClr>
            </a:outerShdw>
          </a:effectLst>
        </p:spPr>
      </p:pic>
    </p:spTree>
  </p:cSld>
  <p:clrMapOvr>
    <a:overrideClrMapping bg1="lt1" tx1="dk1" bg2="lt2" tx2="dk2" accent1="accent1" accent2="accent2" accent3="accent3" accent4="accent4" accent5="accent5" accent6="accent6" hlink="hlink" folHlink="folHlink"/>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489D9C7-5DC6-4263-87FF-7C99F6FB63C3}" type="datetime1">
              <a:rPr lang="zh-CN" altLang="en-US" smtClean="0"/>
              <a:t>2024/5/20</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
        <p:nvSpPr>
          <p:cNvPr id="6" name="标题 5"/>
          <p:cNvSpPr>
            <a:spLocks noGrp="1"/>
          </p:cNvSpPr>
          <p:nvPr>
            <p:ph type="title"/>
          </p:nvPr>
        </p:nvSpPr>
        <p:spPr/>
        <p:txBody>
          <a:bodyPr/>
          <a:lstStyle>
            <a:lvl1pPr>
              <a:defRPr/>
            </a:lvl1pPr>
          </a:lstStyle>
          <a:p>
            <a:r>
              <a:rPr lang="en-US" altLang="zh-CN"/>
              <a:t>Click to edit Master title style</a:t>
            </a:r>
            <a:endParaRPr lang="zh-CN" altLang="en-US"/>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userDrawn="1">
  <p:cSld name="仅标题页">
    <p:bg>
      <p:bgPr>
        <a:gradFill>
          <a:gsLst>
            <a:gs pos="15000">
              <a:schemeClr val="accent1">
                <a:lumMod val="20000"/>
                <a:lumOff val="80000"/>
              </a:schemeClr>
            </a:gs>
            <a:gs pos="47000">
              <a:schemeClr val="bg1"/>
            </a:gs>
          </a:gsLst>
          <a:lin ang="7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6489D9C7-5DC6-4263-87FF-7C99F6FB63C3}" type="datetime1">
              <a:rPr lang="zh-CN" altLang="en-US" smtClean="0"/>
              <a:t>2024/5/20</a:t>
            </a:fld>
            <a:endParaRPr lang="zh-CN" altLang="en-US"/>
          </a:p>
        </p:txBody>
      </p:sp>
      <p:sp>
        <p:nvSpPr>
          <p:cNvPr id="4" name="Footer Placeholder 3"/>
          <p:cNvSpPr>
            <a:spLocks noGrp="1"/>
          </p:cNvSpPr>
          <p:nvPr>
            <p:ph type="ftr" sz="quarter" idx="11"/>
          </p:nvPr>
        </p:nvSpPr>
        <p:spPr/>
        <p:txBody>
          <a:bodyPr/>
          <a:lstStyle/>
          <a:p>
            <a:r>
              <a:rPr lang="en-US" altLang="zh-CN"/>
              <a:t>www.islide.cc</a:t>
            </a:r>
            <a:endParaRPr lang="zh-CN" altLang="en-US"/>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t>‹#›</a:t>
            </a:fld>
            <a:endParaRPr lang="zh-CN" altLang="en-US"/>
          </a:p>
        </p:txBody>
      </p:sp>
      <p:pic>
        <p:nvPicPr>
          <p:cNvPr id="6" name="图片 5"/>
          <p:cNvPicPr>
            <a:picLocks noChangeAspect="1"/>
          </p:cNvPicPr>
          <p:nvPr userDrawn="1"/>
        </p:nvPicPr>
        <p:blipFill>
          <a:blip r:embed="rId2">
            <a:alphaModFix amt="11000"/>
            <a:extLst>
              <a:ext uri="{28A0092B-C50C-407E-A947-70E740481C1C}">
                <a14:useLocalDpi xmlns:a14="http://schemas.microsoft.com/office/drawing/2010/main" val="0"/>
              </a:ext>
            </a:extLst>
          </a:blip>
          <a:stretch>
            <a:fillRect/>
          </a:stretch>
        </p:blipFill>
        <p:spPr>
          <a:xfrm rot="2909946">
            <a:off x="-1409427" y="3348311"/>
            <a:ext cx="5247486" cy="5247486"/>
          </a:xfrm>
          <a:prstGeom prst="rect">
            <a:avLst/>
          </a:prstGeom>
          <a:effectLst>
            <a:reflection endPos="0" dist="50800" dir="5400000" sy="-100000" algn="bl" rotWithShape="0"/>
          </a:effectLst>
        </p:spPr>
      </p:pic>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15" name="矩形 14"/>
          <p:cNvSpPr/>
          <p:nvPr userDrawn="1"/>
        </p:nvSpPr>
        <p:spPr>
          <a:xfrm>
            <a:off x="0" y="1905000"/>
            <a:ext cx="12192000" cy="2832100"/>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20" name="标题 1"/>
          <p:cNvSpPr>
            <a:spLocks noGrp="1"/>
          </p:cNvSpPr>
          <p:nvPr userDrawn="1">
            <p:ph type="title"/>
          </p:nvPr>
        </p:nvSpPr>
        <p:spPr>
          <a:xfrm>
            <a:off x="669925" y="2533649"/>
            <a:ext cx="10849447" cy="895351"/>
          </a:xfrm>
        </p:spPr>
        <p:txBody>
          <a:bodyPr anchor="b">
            <a:normAutofit/>
          </a:bodyPr>
          <a:lstStyle>
            <a:lvl1pPr algn="l">
              <a:defRPr sz="2400" b="1">
                <a:solidFill>
                  <a:schemeClr val="bg1"/>
                </a:solidFill>
              </a:defRPr>
            </a:lvl1pPr>
          </a:lstStyle>
          <a:p>
            <a:r>
              <a:rPr lang="en-US"/>
              <a:t>Click to edit Master title style</a:t>
            </a:r>
            <a:endParaRPr lang="zh-CN" altLang="en-US"/>
          </a:p>
        </p:txBody>
      </p:sp>
      <p:sp>
        <p:nvSpPr>
          <p:cNvPr id="21" name="文本占位符 2"/>
          <p:cNvSpPr>
            <a:spLocks noGrp="1"/>
          </p:cNvSpPr>
          <p:nvPr userDrawn="1">
            <p:ph type="body" idx="1"/>
          </p:nvPr>
        </p:nvSpPr>
        <p:spPr>
          <a:xfrm>
            <a:off x="671041" y="3429000"/>
            <a:ext cx="10849447" cy="1243895"/>
          </a:xfrm>
        </p:spPr>
        <p:txBody>
          <a:bodyPr anchor="t">
            <a:normAutofit/>
          </a:bodyPr>
          <a:lstStyle>
            <a:lvl1pPr marL="0" indent="0" algn="l">
              <a:lnSpc>
                <a:spcPct val="100000"/>
              </a:lnSpc>
              <a:buNone/>
              <a:defRPr sz="11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6" name="图形 15"/>
          <p:cNvPicPr>
            <a:picLocks noChangeAspect="1"/>
          </p:cNvPicPr>
          <p:nvPr userDrawn="1"/>
        </p:nvPicPr>
        <p:blipFill>
          <a:blip r:embed="rId2"/>
          <a:stretch>
            <a:fillRect/>
          </a:stretch>
        </p:blipFill>
        <p:spPr>
          <a:xfrm>
            <a:off x="6094648" y="2035634"/>
            <a:ext cx="4852573" cy="2506627"/>
          </a:xfrm>
          <a:prstGeom prst="rect">
            <a:avLst/>
          </a:prstGeom>
          <a:effectLst>
            <a:outerShdw blurRad="76200" dist="25400" dir="2700000" algn="tl" rotWithShape="0">
              <a:prstClr val="black">
                <a:alpha val="40000"/>
              </a:prstClr>
            </a:outerShdw>
          </a:effectLst>
        </p:spPr>
      </p:pic>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Pr>
        <a:solidFill>
          <a:schemeClr val="bg1"/>
        </a:solidFill>
        <a:effectLst/>
      </p:bgPr>
    </p:bg>
    <p:spTree>
      <p:nvGrpSpPr>
        <p:cNvPr id="1" name=""/>
        <p:cNvGrpSpPr/>
        <p:nvPr/>
      </p:nvGrpSpPr>
      <p:grpSpPr>
        <a:xfrm>
          <a:off x="0" y="0"/>
          <a:ext cx="0" cy="0"/>
          <a:chOff x="0" y="0"/>
          <a:chExt cx="0" cy="0"/>
        </a:xfrm>
      </p:grpSpPr>
      <p:sp>
        <p:nvSpPr>
          <p:cNvPr id="15" name="矩形 14"/>
          <p:cNvSpPr/>
          <p:nvPr userDrawn="1"/>
        </p:nvSpPr>
        <p:spPr>
          <a:xfrm>
            <a:off x="0" y="0"/>
            <a:ext cx="12192000" cy="4657743"/>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形 15"/>
          <p:cNvPicPr>
            <a:picLocks noChangeAspect="1"/>
          </p:cNvPicPr>
          <p:nvPr userDrawn="1"/>
        </p:nvPicPr>
        <p:blipFill>
          <a:blip r:embed="rId2"/>
          <a:stretch>
            <a:fillRect/>
          </a:stretch>
        </p:blipFill>
        <p:spPr>
          <a:xfrm>
            <a:off x="5111916" y="1219739"/>
            <a:ext cx="6611357" cy="3415138"/>
          </a:xfrm>
          <a:prstGeom prst="rect">
            <a:avLst/>
          </a:prstGeom>
          <a:effectLst>
            <a:outerShdw blurRad="76200" dist="25400" dir="2700000" algn="tl" rotWithShape="0">
              <a:prstClr val="black">
                <a:alpha val="40000"/>
              </a:prstClr>
            </a:outerShdw>
          </a:effectLst>
        </p:spPr>
      </p:pic>
      <p:sp>
        <p:nvSpPr>
          <p:cNvPr id="72" name="等腰三角形 71"/>
          <p:cNvSpPr/>
          <p:nvPr userDrawn="1"/>
        </p:nvSpPr>
        <p:spPr>
          <a:xfrm>
            <a:off x="1181100" y="4387351"/>
            <a:ext cx="558800" cy="32752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62"/>
          <p:cNvSpPr>
            <a:spLocks noGrp="1"/>
          </p:cNvSpPr>
          <p:nvPr>
            <p:ph type="body" sz="quarter" idx="18" hasCustomPrompt="1"/>
          </p:nvPr>
        </p:nvSpPr>
        <p:spPr>
          <a:xfrm>
            <a:off x="673100" y="3364497"/>
            <a:ext cx="4470400"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a:t>data</a:t>
            </a:r>
          </a:p>
        </p:txBody>
      </p:sp>
      <p:sp>
        <p:nvSpPr>
          <p:cNvPr id="11" name="文本占位符 13"/>
          <p:cNvSpPr>
            <a:spLocks noGrp="1"/>
          </p:cNvSpPr>
          <p:nvPr>
            <p:ph type="body" sz="quarter" idx="10" hasCustomPrompt="1"/>
          </p:nvPr>
        </p:nvSpPr>
        <p:spPr>
          <a:xfrm>
            <a:off x="673100" y="3068226"/>
            <a:ext cx="4470400" cy="296271"/>
          </a:xfr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signature</a:t>
            </a:r>
          </a:p>
        </p:txBody>
      </p:sp>
      <p:sp>
        <p:nvSpPr>
          <p:cNvPr id="14" name="标题 1"/>
          <p:cNvSpPr>
            <a:spLocks noGrp="1"/>
          </p:cNvSpPr>
          <p:nvPr>
            <p:ph type="ctrTitle" hasCustomPrompt="1"/>
          </p:nvPr>
        </p:nvSpPr>
        <p:spPr>
          <a:xfrm>
            <a:off x="673101" y="1107434"/>
            <a:ext cx="4470400" cy="1632529"/>
          </a:xfrm>
        </p:spPr>
        <p:txBody>
          <a:bodyPr anchor="b">
            <a:normAutofit/>
          </a:bodyPr>
          <a:lstStyle>
            <a:lvl1pPr marL="0" indent="0" algn="l">
              <a:buFont typeface="Arial" panose="020B0604020202020204" pitchFamily="34" charset="0"/>
              <a:buNone/>
              <a:defRPr sz="3600">
                <a:solidFill>
                  <a:schemeClr val="bg1"/>
                </a:solidFill>
              </a:defRPr>
            </a:lvl1pPr>
          </a:lstStyle>
          <a:p>
            <a:r>
              <a:rPr lang="en-US" altLang="zh-CN"/>
              <a:t>Conclusion</a:t>
            </a:r>
            <a:endParaRPr lang="zh-CN" altLang="en-US"/>
          </a:p>
        </p:txBody>
      </p:sp>
      <p:pic>
        <p:nvPicPr>
          <p:cNvPr id="17" name="图形 16"/>
          <p:cNvPicPr>
            <a:picLocks noChangeAspect="1"/>
          </p:cNvPicPr>
          <p:nvPr userDrawn="1"/>
        </p:nvPicPr>
        <p:blipFill>
          <a:blip r:embed="rId3"/>
          <a:stretch>
            <a:fillRect/>
          </a:stretch>
        </p:blipFill>
        <p:spPr>
          <a:xfrm>
            <a:off x="6796556" y="1375007"/>
            <a:ext cx="3753205" cy="4107986"/>
          </a:xfrm>
          <a:prstGeom prst="rect">
            <a:avLst/>
          </a:prstGeom>
        </p:spPr>
      </p:pic>
    </p:spTree>
  </p:cSld>
  <p:clrMapOvr>
    <a:overrideClrMapping bg1="lt1" tx1="dk1" bg2="lt2" tx2="dk2" accent1="accent1" accent2="accent2" accent3="accent3" accent4="accent4" accent5="accent5" accent6="accent6" hlink="hlink" folHlink="folHlink"/>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节标题">
    <p:bg>
      <p:bgPr>
        <a:gradFill flip="none">
          <a:gsLst>
            <a:gs pos="15000">
              <a:schemeClr val="accent1">
                <a:lumMod val="20000"/>
                <a:lumOff val="80000"/>
              </a:schemeClr>
            </a:gs>
            <a:gs pos="47000">
              <a:schemeClr val="bg1"/>
            </a:gs>
          </a:gsLst>
          <a:lin ang="7800000" scaled="0"/>
        </a:gradFill>
        <a:effectLst/>
      </p:bgPr>
    </p:bg>
    <p:spTree>
      <p:nvGrpSpPr>
        <p:cNvPr id="1" name=""/>
        <p:cNvGrpSpPr/>
        <p:nvPr/>
      </p:nvGrpSpPr>
      <p:grpSpPr>
        <a:xfrm>
          <a:off x="0" y="0"/>
          <a:ext cx="0" cy="0"/>
          <a:chOff x="0" y="0"/>
          <a:chExt cx="0" cy="0"/>
        </a:xfrm>
      </p:grpSpPr>
      <p:sp>
        <p:nvSpPr>
          <p:cNvPr id="6" name="标题 5"/>
          <p:cNvSpPr txBox="1"/>
          <p:nvPr userDrawn="1"/>
        </p:nvSpPr>
        <p:spPr>
          <a:xfrm>
            <a:off x="669924" y="1"/>
            <a:ext cx="10850563" cy="1028699"/>
          </a:xfrm>
          <a:prstGeom prst="rect">
            <a:avLst/>
          </a:prstGeom>
        </p:spPr>
        <p:txBody>
          <a:bodyPr vert="horz" lIns="91440" tIns="45720" rIns="91440" bIns="45720" rtlCol="0" anchor="b">
            <a:normAutofit/>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a:p>
        </p:txBody>
      </p:sp>
      <p:pic>
        <p:nvPicPr>
          <p:cNvPr id="4" name="图片 3"/>
          <p:cNvPicPr>
            <a:picLocks noChangeAspect="1"/>
          </p:cNvPicPr>
          <p:nvPr userDrawn="1"/>
        </p:nvPicPr>
        <p:blipFill>
          <a:blip r:embed="rId2">
            <a:alphaModFix amt="11000"/>
            <a:extLst>
              <a:ext uri="{28A0092B-C50C-407E-A947-70E740481C1C}">
                <a14:useLocalDpi xmlns:a14="http://schemas.microsoft.com/office/drawing/2010/main" val="0"/>
              </a:ext>
            </a:extLst>
          </a:blip>
          <a:stretch>
            <a:fillRect/>
          </a:stretch>
        </p:blipFill>
        <p:spPr>
          <a:xfrm rot="2909946">
            <a:off x="-1409427" y="3348311"/>
            <a:ext cx="5247486" cy="5247486"/>
          </a:xfrm>
          <a:prstGeom prst="rect">
            <a:avLst/>
          </a:prstGeom>
          <a:effectLst>
            <a:reflection endPos="0" dist="50800" dir="5400000" sy="-100000" algn="bl" rotWithShape="0"/>
          </a:effectLst>
        </p:spPr>
      </p:pic>
    </p:spTree>
  </p:cSld>
  <p:clrMapOvr>
    <a:overrideClrMapping bg1="lt1" tx1="dk1" bg2="lt2" tx2="dk2" accent1="accent1" accent2="accent2" accent3="accent3" accent4="accent4" accent5="accent5" accent6="accent6" hlink="hlink" folHlink="folHlink"/>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4997768-0F3B-4C42-8732-89CAF429E39F}" type="datetime1">
              <a:rPr lang="zh-CN" altLang="en-US" smtClean="0"/>
              <a:t>2024/5/20</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
        <p:nvSpPr>
          <p:cNvPr id="6" name="标题 5"/>
          <p:cNvSpPr>
            <a:spLocks noGrp="1"/>
          </p:cNvSpPr>
          <p:nvPr>
            <p:ph type="title"/>
          </p:nvPr>
        </p:nvSpPr>
        <p:spPr/>
        <p:txBody>
          <a:bodyPr/>
          <a:lstStyle>
            <a:lvl1pPr>
              <a:defRPr/>
            </a:lvl1pPr>
          </a:lstStyle>
          <a:p>
            <a:r>
              <a:rPr lang="en-US" altLang="zh-CN"/>
              <a:t>Click to edit Master title style</a:t>
            </a:r>
            <a:endParaRPr lang="zh-CN" altLang="en-US"/>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bg>
      <p:bgPr>
        <a:gradFill>
          <a:gsLst>
            <a:gs pos="15000">
              <a:schemeClr val="accent1">
                <a:lumMod val="20000"/>
                <a:lumOff val="80000"/>
              </a:schemeClr>
            </a:gs>
            <a:gs pos="47000">
              <a:schemeClr val="bg1"/>
            </a:gs>
          </a:gsLst>
          <a:lin ang="7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B2D0698E-25F7-2942-821D-B02E8F91024F}" type="datetime1">
              <a:rPr lang="zh-CN" altLang="en-US" smtClean="0"/>
              <a:t>2024/5/20</a:t>
            </a:fld>
            <a:endParaRPr lang="zh-CN" altLang="en-US"/>
          </a:p>
        </p:txBody>
      </p:sp>
      <p:sp>
        <p:nvSpPr>
          <p:cNvPr id="4" name="Footer Placeholder 3"/>
          <p:cNvSpPr>
            <a:spLocks noGrp="1"/>
          </p:cNvSpPr>
          <p:nvPr>
            <p:ph type="ftr" sz="quarter" idx="11"/>
          </p:nvPr>
        </p:nvSpPr>
        <p:spPr/>
        <p:txBody>
          <a:bodyPr/>
          <a:lstStyle/>
          <a:p>
            <a:r>
              <a:rPr lang="en-US" altLang="zh-CN"/>
              <a:t>www.islide.cc</a:t>
            </a:r>
            <a:endParaRPr lang="zh-CN" altLang="en-US"/>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t>‹#›</a:t>
            </a:fld>
            <a:endParaRPr lang="zh-CN" altLang="en-US"/>
          </a:p>
        </p:txBody>
      </p:sp>
      <p:pic>
        <p:nvPicPr>
          <p:cNvPr id="6" name="图片 5"/>
          <p:cNvPicPr>
            <a:picLocks noChangeAspect="1"/>
          </p:cNvPicPr>
          <p:nvPr userDrawn="1"/>
        </p:nvPicPr>
        <p:blipFill>
          <a:blip r:embed="rId2">
            <a:alphaModFix amt="11000"/>
            <a:extLst>
              <a:ext uri="{28A0092B-C50C-407E-A947-70E740481C1C}">
                <a14:useLocalDpi xmlns:a14="http://schemas.microsoft.com/office/drawing/2010/main" val="0"/>
              </a:ext>
            </a:extLst>
          </a:blip>
          <a:stretch>
            <a:fillRect/>
          </a:stretch>
        </p:blipFill>
        <p:spPr>
          <a:xfrm rot="2909946">
            <a:off x="-1409427" y="3348311"/>
            <a:ext cx="5247486" cy="5247486"/>
          </a:xfrm>
          <a:prstGeom prst="rect">
            <a:avLst/>
          </a:prstGeom>
          <a:effectLst>
            <a:reflection endPos="0" dist="50800" dir="5400000" sy="-100000" algn="bl" rotWithShape="0"/>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Pr>
        <a:solidFill>
          <a:schemeClr val="bg1"/>
        </a:solidFill>
        <a:effectLst/>
      </p:bgPr>
    </p:bg>
    <p:spTree>
      <p:nvGrpSpPr>
        <p:cNvPr id="1" name=""/>
        <p:cNvGrpSpPr/>
        <p:nvPr/>
      </p:nvGrpSpPr>
      <p:grpSpPr>
        <a:xfrm>
          <a:off x="0" y="0"/>
          <a:ext cx="0" cy="0"/>
          <a:chOff x="0" y="0"/>
          <a:chExt cx="0" cy="0"/>
        </a:xfrm>
      </p:grpSpPr>
      <p:sp>
        <p:nvSpPr>
          <p:cNvPr id="15" name="矩形 14"/>
          <p:cNvSpPr/>
          <p:nvPr userDrawn="1"/>
        </p:nvSpPr>
        <p:spPr>
          <a:xfrm>
            <a:off x="0" y="0"/>
            <a:ext cx="12192000" cy="4657743"/>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形 15"/>
          <p:cNvPicPr>
            <a:picLocks noChangeAspect="1"/>
          </p:cNvPicPr>
          <p:nvPr userDrawn="1"/>
        </p:nvPicPr>
        <p:blipFill>
          <a:blip r:embed="rId2"/>
          <a:stretch>
            <a:fillRect/>
          </a:stretch>
        </p:blipFill>
        <p:spPr>
          <a:xfrm>
            <a:off x="5111916" y="1219739"/>
            <a:ext cx="6611357" cy="3415138"/>
          </a:xfrm>
          <a:prstGeom prst="rect">
            <a:avLst/>
          </a:prstGeom>
          <a:effectLst>
            <a:outerShdw blurRad="76200" dist="25400" dir="2700000" algn="tl" rotWithShape="0">
              <a:prstClr val="black">
                <a:alpha val="40000"/>
              </a:prstClr>
            </a:outerShdw>
          </a:effectLst>
        </p:spPr>
      </p:pic>
      <p:sp>
        <p:nvSpPr>
          <p:cNvPr id="72" name="等腰三角形 71"/>
          <p:cNvSpPr/>
          <p:nvPr userDrawn="1"/>
        </p:nvSpPr>
        <p:spPr>
          <a:xfrm>
            <a:off x="1181100" y="4387351"/>
            <a:ext cx="558800" cy="32752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62"/>
          <p:cNvSpPr>
            <a:spLocks noGrp="1"/>
          </p:cNvSpPr>
          <p:nvPr>
            <p:ph type="body" sz="quarter" idx="18" hasCustomPrompt="1"/>
          </p:nvPr>
        </p:nvSpPr>
        <p:spPr>
          <a:xfrm>
            <a:off x="673100" y="3364497"/>
            <a:ext cx="4470400"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a:t>data</a:t>
            </a:r>
          </a:p>
        </p:txBody>
      </p:sp>
      <p:sp>
        <p:nvSpPr>
          <p:cNvPr id="11" name="文本占位符 13"/>
          <p:cNvSpPr>
            <a:spLocks noGrp="1"/>
          </p:cNvSpPr>
          <p:nvPr>
            <p:ph type="body" sz="quarter" idx="10" hasCustomPrompt="1"/>
          </p:nvPr>
        </p:nvSpPr>
        <p:spPr>
          <a:xfrm>
            <a:off x="673100" y="3068226"/>
            <a:ext cx="4470400" cy="296271"/>
          </a:xfr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signature</a:t>
            </a:r>
          </a:p>
        </p:txBody>
      </p:sp>
      <p:sp>
        <p:nvSpPr>
          <p:cNvPr id="14" name="标题 1"/>
          <p:cNvSpPr>
            <a:spLocks noGrp="1"/>
          </p:cNvSpPr>
          <p:nvPr>
            <p:ph type="ctrTitle" hasCustomPrompt="1"/>
          </p:nvPr>
        </p:nvSpPr>
        <p:spPr>
          <a:xfrm>
            <a:off x="673101" y="1107434"/>
            <a:ext cx="4470400" cy="1632529"/>
          </a:xfrm>
        </p:spPr>
        <p:txBody>
          <a:bodyPr anchor="b">
            <a:normAutofit/>
          </a:bodyPr>
          <a:lstStyle>
            <a:lvl1pPr marL="0" indent="0" algn="l">
              <a:buFont typeface="Arial" panose="020B0604020202020204" pitchFamily="34" charset="0"/>
              <a:buNone/>
              <a:defRPr sz="3600">
                <a:solidFill>
                  <a:schemeClr val="bg1"/>
                </a:solidFill>
              </a:defRPr>
            </a:lvl1pPr>
          </a:lstStyle>
          <a:p>
            <a:r>
              <a:rPr lang="en-US" altLang="zh-CN"/>
              <a:t>Conclusion</a:t>
            </a:r>
            <a:endParaRPr lang="zh-CN" altLang="en-US"/>
          </a:p>
        </p:txBody>
      </p:sp>
      <p:pic>
        <p:nvPicPr>
          <p:cNvPr id="17" name="图形 16"/>
          <p:cNvPicPr>
            <a:picLocks noChangeAspect="1"/>
          </p:cNvPicPr>
          <p:nvPr userDrawn="1"/>
        </p:nvPicPr>
        <p:blipFill>
          <a:blip r:embed="rId3"/>
          <a:stretch>
            <a:fillRect/>
          </a:stretch>
        </p:blipFill>
        <p:spPr>
          <a:xfrm>
            <a:off x="6796556" y="1375007"/>
            <a:ext cx="3753205" cy="410798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节标题">
    <p:bg>
      <p:bgPr>
        <a:gradFill flip="none">
          <a:gsLst>
            <a:gs pos="15000">
              <a:schemeClr val="accent1">
                <a:lumMod val="20000"/>
                <a:lumOff val="80000"/>
              </a:schemeClr>
            </a:gs>
            <a:gs pos="47000">
              <a:schemeClr val="bg1"/>
            </a:gs>
          </a:gsLst>
          <a:lin ang="7800000" scaled="0"/>
        </a:gradFill>
        <a:effectLst/>
      </p:bgPr>
    </p:bg>
    <p:spTree>
      <p:nvGrpSpPr>
        <p:cNvPr id="1" name=""/>
        <p:cNvGrpSpPr/>
        <p:nvPr/>
      </p:nvGrpSpPr>
      <p:grpSpPr>
        <a:xfrm>
          <a:off x="0" y="0"/>
          <a:ext cx="0" cy="0"/>
          <a:chOff x="0" y="0"/>
          <a:chExt cx="0" cy="0"/>
        </a:xfrm>
      </p:grpSpPr>
      <p:sp>
        <p:nvSpPr>
          <p:cNvPr id="6" name="标题 5"/>
          <p:cNvSpPr txBox="1"/>
          <p:nvPr userDrawn="1"/>
        </p:nvSpPr>
        <p:spPr>
          <a:xfrm>
            <a:off x="669924" y="1"/>
            <a:ext cx="10850563" cy="1028699"/>
          </a:xfrm>
          <a:prstGeom prst="rect">
            <a:avLst/>
          </a:prstGeom>
        </p:spPr>
        <p:txBody>
          <a:bodyPr vert="horz" lIns="91440" tIns="45720" rIns="91440" bIns="45720" rtlCol="0" anchor="b">
            <a:normAutofit/>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a:p>
        </p:txBody>
      </p:sp>
      <p:pic>
        <p:nvPicPr>
          <p:cNvPr id="4" name="图片 3"/>
          <p:cNvPicPr>
            <a:picLocks noChangeAspect="1"/>
          </p:cNvPicPr>
          <p:nvPr userDrawn="1"/>
        </p:nvPicPr>
        <p:blipFill>
          <a:blip r:embed="rId2">
            <a:alphaModFix amt="11000"/>
            <a:extLst>
              <a:ext uri="{28A0092B-C50C-407E-A947-70E740481C1C}">
                <a14:useLocalDpi xmlns:a14="http://schemas.microsoft.com/office/drawing/2010/main" val="0"/>
              </a:ext>
            </a:extLst>
          </a:blip>
          <a:stretch>
            <a:fillRect/>
          </a:stretch>
        </p:blipFill>
        <p:spPr>
          <a:xfrm rot="2909946">
            <a:off x="-1409427" y="3348311"/>
            <a:ext cx="5247486" cy="5247486"/>
          </a:xfrm>
          <a:prstGeom prst="rect">
            <a:avLst/>
          </a:prstGeom>
          <a:effectLst>
            <a:reflection endPos="0" dist="50800" dir="5400000" sy="-100000" algn="bl" rotWithShape="0"/>
          </a:effectLst>
        </p:spPr>
      </p:pic>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5" name="矩形 4"/>
          <p:cNvSpPr/>
          <p:nvPr userDrawn="1"/>
        </p:nvSpPr>
        <p:spPr>
          <a:xfrm>
            <a:off x="0" y="0"/>
            <a:ext cx="12192000" cy="4657743"/>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2" name="标题 1"/>
          <p:cNvSpPr>
            <a:spLocks noGrp="1"/>
          </p:cNvSpPr>
          <p:nvPr userDrawn="1">
            <p:ph type="ctrTitle" hasCustomPrompt="1"/>
          </p:nvPr>
        </p:nvSpPr>
        <p:spPr>
          <a:xfrm>
            <a:off x="673101" y="1130300"/>
            <a:ext cx="5844994" cy="1289088"/>
          </a:xfrm>
          <a:effectLst>
            <a:outerShdw blurRad="25400" dist="38100" dir="2700000" algn="tl" rotWithShape="0">
              <a:prstClr val="black">
                <a:alpha val="15000"/>
              </a:prstClr>
            </a:outerShdw>
          </a:effectLst>
        </p:spPr>
        <p:txBody>
          <a:bodyPr anchor="ctr">
            <a:normAutofit/>
          </a:bodyPr>
          <a:lstStyle>
            <a:lvl1pPr algn="l">
              <a:defRPr sz="4000">
                <a:solidFill>
                  <a:schemeClr val="bg1"/>
                </a:solidFill>
              </a:defRPr>
            </a:lvl1pPr>
          </a:lstStyle>
          <a:p>
            <a:r>
              <a:rPr lang="en-US"/>
              <a:t>Click to edit master title style</a:t>
            </a:r>
            <a:endParaRPr lang="zh-CN" altLang="en-US"/>
          </a:p>
        </p:txBody>
      </p:sp>
      <p:sp>
        <p:nvSpPr>
          <p:cNvPr id="9801" name="副标题 2"/>
          <p:cNvSpPr>
            <a:spLocks noGrp="1"/>
          </p:cNvSpPr>
          <p:nvPr userDrawn="1">
            <p:ph type="subTitle" idx="1" hasCustomPrompt="1"/>
          </p:nvPr>
        </p:nvSpPr>
        <p:spPr>
          <a:xfrm>
            <a:off x="673100" y="2463539"/>
            <a:ext cx="5844995" cy="258922"/>
          </a:xfrm>
          <a:effectLst>
            <a:outerShdw blurRad="25400" dist="25400" dir="2700000" algn="tl" rotWithShape="0">
              <a:prstClr val="black">
                <a:alpha val="15000"/>
              </a:prstClr>
            </a:outerShdw>
          </a:effectLst>
        </p:spPr>
        <p:txBody>
          <a:bodyPr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文本占位符 13"/>
          <p:cNvSpPr>
            <a:spLocks noGrp="1"/>
          </p:cNvSpPr>
          <p:nvPr userDrawn="1">
            <p:ph type="body" sz="quarter" idx="10" hasCustomPrompt="1"/>
          </p:nvPr>
        </p:nvSpPr>
        <p:spPr>
          <a:xfrm>
            <a:off x="673100" y="3457766"/>
            <a:ext cx="5844995" cy="258922"/>
          </a:xfrm>
          <a:effectLst>
            <a:outerShdw blurRad="25400" dist="25400" dir="2700000" algn="tl" rotWithShape="0">
              <a:prstClr val="black">
                <a:alpha val="15000"/>
              </a:prstClr>
            </a:outerShdw>
          </a:effectLst>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signature</a:t>
            </a:r>
          </a:p>
        </p:txBody>
      </p:sp>
      <p:sp>
        <p:nvSpPr>
          <p:cNvPr id="13" name="文本占位符 13"/>
          <p:cNvSpPr>
            <a:spLocks noGrp="1"/>
          </p:cNvSpPr>
          <p:nvPr userDrawn="1">
            <p:ph type="body" sz="quarter" idx="11" hasCustomPrompt="1"/>
          </p:nvPr>
        </p:nvSpPr>
        <p:spPr>
          <a:xfrm>
            <a:off x="673101" y="3758927"/>
            <a:ext cx="5844996" cy="296392"/>
          </a:xfrm>
          <a:effectLst>
            <a:outerShdw blurRad="25400" dist="25400" dir="2700000" algn="tl" rotWithShape="0">
              <a:prstClr val="black">
                <a:alpha val="15000"/>
              </a:prstClr>
            </a:outerShdw>
          </a:effectLst>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date</a:t>
            </a:r>
            <a:endParaRPr lang="zh-CN" altLang="en-US"/>
          </a:p>
        </p:txBody>
      </p:sp>
      <p:sp>
        <p:nvSpPr>
          <p:cNvPr id="72" name="等腰三角形 71"/>
          <p:cNvSpPr/>
          <p:nvPr userDrawn="1"/>
        </p:nvSpPr>
        <p:spPr>
          <a:xfrm>
            <a:off x="800100" y="4372459"/>
            <a:ext cx="558800" cy="32752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3" name="图形 72"/>
          <p:cNvPicPr>
            <a:picLocks noChangeAspect="1"/>
          </p:cNvPicPr>
          <p:nvPr userDrawn="1"/>
        </p:nvPicPr>
        <p:blipFill>
          <a:blip r:embed="rId2"/>
          <a:stretch>
            <a:fillRect/>
          </a:stretch>
        </p:blipFill>
        <p:spPr>
          <a:xfrm>
            <a:off x="5111916" y="1242605"/>
            <a:ext cx="6611357" cy="3415138"/>
          </a:xfrm>
          <a:prstGeom prst="rect">
            <a:avLst/>
          </a:prstGeom>
          <a:effectLst>
            <a:outerShdw blurRad="76200" dist="25400" dir="2700000" algn="tl" rotWithShape="0">
              <a:prstClr val="black">
                <a:alpha val="40000"/>
              </a:prstClr>
            </a:outerShdw>
          </a:effectLst>
        </p:spPr>
      </p:pic>
      <p:pic>
        <p:nvPicPr>
          <p:cNvPr id="74" name="图形 73"/>
          <p:cNvPicPr>
            <a:picLocks noChangeAspect="1"/>
          </p:cNvPicPr>
          <p:nvPr userDrawn="1"/>
        </p:nvPicPr>
        <p:blipFill>
          <a:blip r:embed="rId3"/>
          <a:stretch>
            <a:fillRect/>
          </a:stretch>
        </p:blipFill>
        <p:spPr>
          <a:xfrm>
            <a:off x="6796556" y="1375007"/>
            <a:ext cx="3753205" cy="4107986"/>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15" name="矩形 14"/>
          <p:cNvSpPr/>
          <p:nvPr userDrawn="1"/>
        </p:nvSpPr>
        <p:spPr>
          <a:xfrm>
            <a:off x="0" y="1905000"/>
            <a:ext cx="12192000" cy="2832100"/>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20" name="标题 1"/>
          <p:cNvSpPr>
            <a:spLocks noGrp="1"/>
          </p:cNvSpPr>
          <p:nvPr userDrawn="1">
            <p:ph type="title"/>
          </p:nvPr>
        </p:nvSpPr>
        <p:spPr>
          <a:xfrm>
            <a:off x="669925" y="2533649"/>
            <a:ext cx="10849447" cy="895351"/>
          </a:xfrm>
        </p:spPr>
        <p:txBody>
          <a:bodyPr anchor="b">
            <a:normAutofit/>
          </a:bodyPr>
          <a:lstStyle>
            <a:lvl1pPr algn="l">
              <a:defRPr sz="2400" b="1">
                <a:solidFill>
                  <a:schemeClr val="bg1"/>
                </a:solidFill>
              </a:defRPr>
            </a:lvl1pPr>
          </a:lstStyle>
          <a:p>
            <a:r>
              <a:rPr lang="en-US"/>
              <a:t>Click to edit Master title style</a:t>
            </a:r>
            <a:endParaRPr lang="zh-CN" altLang="en-US"/>
          </a:p>
        </p:txBody>
      </p:sp>
      <p:sp>
        <p:nvSpPr>
          <p:cNvPr id="21" name="文本占位符 2"/>
          <p:cNvSpPr>
            <a:spLocks noGrp="1"/>
          </p:cNvSpPr>
          <p:nvPr userDrawn="1">
            <p:ph type="body" idx="1"/>
          </p:nvPr>
        </p:nvSpPr>
        <p:spPr>
          <a:xfrm>
            <a:off x="671041" y="3429000"/>
            <a:ext cx="10849447" cy="1243895"/>
          </a:xfrm>
        </p:spPr>
        <p:txBody>
          <a:bodyPr anchor="t">
            <a:normAutofit/>
          </a:bodyPr>
          <a:lstStyle>
            <a:lvl1pPr marL="0" indent="0" algn="l">
              <a:lnSpc>
                <a:spcPct val="100000"/>
              </a:lnSpc>
              <a:buNone/>
              <a:defRPr sz="11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6" name="图形 15"/>
          <p:cNvPicPr>
            <a:picLocks noChangeAspect="1"/>
          </p:cNvPicPr>
          <p:nvPr userDrawn="1"/>
        </p:nvPicPr>
        <p:blipFill>
          <a:blip r:embed="rId2"/>
          <a:stretch>
            <a:fillRect/>
          </a:stretch>
        </p:blipFill>
        <p:spPr>
          <a:xfrm>
            <a:off x="6094648" y="2035634"/>
            <a:ext cx="4852573" cy="2506627"/>
          </a:xfrm>
          <a:prstGeom prst="rect">
            <a:avLst/>
          </a:prstGeom>
          <a:effectLst>
            <a:outerShdw blurRad="76200" dist="25400" dir="2700000" algn="tl" rotWithShape="0">
              <a:prstClr val="black">
                <a:alpha val="40000"/>
              </a:prstClr>
            </a:outerShdw>
          </a:effectLst>
        </p:spPr>
      </p:pic>
    </p:spTree>
  </p:cSld>
  <p:clrMapOvr>
    <a:overrideClrMapping bg1="lt1" tx1="dk1" bg2="lt2" tx2="dk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a:t>Click to edit Master title style</a:t>
            </a:r>
            <a:endParaRPr lang="zh-CN" altLang="en-US"/>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F6DE2F0B-553A-0F46-B53A-381754DB6C4C}" type="datetime1">
              <a:rPr lang="zh-CN" altLang="en-US" smtClean="0"/>
              <a:t>2024/5/20</a:t>
            </a:fld>
            <a:endParaRPr lang="zh-CN" altLang="en-US"/>
          </a:p>
        </p:txBody>
      </p:sp>
      <p:sp>
        <p:nvSpPr>
          <p:cNvPr id="9"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a:p>
        </p:txBody>
      </p:sp>
      <p:sp>
        <p:nvSpPr>
          <p:cNvPr id="10"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65" r:id="rId8"/>
    <p:sldLayoutId id="2147483666" r:id="rId9"/>
    <p:sldLayoutId id="2147483667" r:id="rId10"/>
    <p:sldLayoutId id="2147483668" r:id="rId11"/>
    <p:sldLayoutId id="2147483669" r:id="rId12"/>
    <p:sldLayoutId id="2147483670" r:id="rId13"/>
    <p:sldLayoutId id="2147483671" r:id="rId14"/>
  </p:sldLayoutIdLst>
  <p:hf hdr="0" ft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a:t>Click to edit Master title style</a:t>
            </a:r>
            <a:endParaRPr lang="zh-CN" altLang="en-US"/>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t>2024/5/20</a:t>
            </a:fld>
            <a:endParaRPr lang="zh-CN" altLang="en-US"/>
          </a:p>
        </p:txBody>
      </p:sp>
      <p:sp>
        <p:nvSpPr>
          <p:cNvPr id="9"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a:p>
        </p:txBody>
      </p:sp>
      <p:sp>
        <p:nvSpPr>
          <p:cNvPr id="10"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60" r:id="rId4"/>
    <p:sldLayoutId id="2147483661" r:id="rId5"/>
    <p:sldLayoutId id="2147483662" r:id="rId6"/>
    <p:sldLayoutId id="2147483663" r:id="rId7"/>
  </p:sldLayoutIdLst>
  <p:hf hdr="0" ft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xml"/><Relationship Id="rId7" Type="http://schemas.openxmlformats.org/officeDocument/2006/relationships/image" Target="../media/image4.emf"/><Relationship Id="rId2" Type="http://schemas.openxmlformats.org/officeDocument/2006/relationships/tags" Target="../tags/tag1.xml"/><Relationship Id="rId1" Type="http://schemas.openxmlformats.org/officeDocument/2006/relationships/themeOverride" Target="../theme/themeOverride1.xml"/><Relationship Id="rId6" Type="http://schemas.openxmlformats.org/officeDocument/2006/relationships/oleObject" Target="../embeddings/oleObject1.bin"/><Relationship Id="rId5" Type="http://schemas.openxmlformats.org/officeDocument/2006/relationships/notesSlide" Target="../notesSlides/notesSlide1.xml"/><Relationship Id="rId10" Type="http://schemas.openxmlformats.org/officeDocument/2006/relationships/image" Target="../media/image7.png"/><Relationship Id="rId4" Type="http://schemas.openxmlformats.org/officeDocument/2006/relationships/slideLayout" Target="../slideLayouts/slideLayout9.xml"/><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03.png"/><Relationship Id="rId3" Type="http://schemas.openxmlformats.org/officeDocument/2006/relationships/image" Target="../media/image8.jpeg"/><Relationship Id="rId7" Type="http://schemas.openxmlformats.org/officeDocument/2006/relationships/image" Target="../media/image12.png"/><Relationship Id="rId12" Type="http://schemas.openxmlformats.org/officeDocument/2006/relationships/image" Target="../media/image102.png"/><Relationship Id="rId2" Type="http://schemas.openxmlformats.org/officeDocument/2006/relationships/notesSlide" Target="../notesSlides/notesSlide2.xml"/><Relationship Id="rId16" Type="http://schemas.openxmlformats.org/officeDocument/2006/relationships/image" Target="../media/image106.png"/><Relationship Id="rId1" Type="http://schemas.openxmlformats.org/officeDocument/2006/relationships/slideLayout" Target="../slideLayouts/slideLayout3.xml"/><Relationship Id="rId6" Type="http://schemas.openxmlformats.org/officeDocument/2006/relationships/image" Target="../media/image11.jpeg"/><Relationship Id="rId11" Type="http://schemas.openxmlformats.org/officeDocument/2006/relationships/image" Target="../media/image101.png"/><Relationship Id="rId5" Type="http://schemas.openxmlformats.org/officeDocument/2006/relationships/image" Target="../media/image10.jpeg"/><Relationship Id="rId15" Type="http://schemas.openxmlformats.org/officeDocument/2006/relationships/image" Target="../media/image105.png"/><Relationship Id="rId10" Type="http://schemas.openxmlformats.org/officeDocument/2006/relationships/image" Target="../media/image100.png"/><Relationship Id="rId4" Type="http://schemas.openxmlformats.org/officeDocument/2006/relationships/image" Target="../media/image9.jpeg"/><Relationship Id="rId9" Type="http://schemas.openxmlformats.org/officeDocument/2006/relationships/image" Target="../media/image99.png"/><Relationship Id="rId14" Type="http://schemas.openxmlformats.org/officeDocument/2006/relationships/image" Target="../media/image10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21.png"/><Relationship Id="rId3" Type="http://schemas.openxmlformats.org/officeDocument/2006/relationships/image" Target="../media/image7.png"/><Relationship Id="rId7" Type="http://schemas.openxmlformats.org/officeDocument/2006/relationships/image" Target="../media/image109.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4.xml"/><Relationship Id="rId16"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1080.png"/><Relationship Id="rId11" Type="http://schemas.openxmlformats.org/officeDocument/2006/relationships/image" Target="../media/image19.png"/><Relationship Id="rId5" Type="http://schemas.openxmlformats.org/officeDocument/2006/relationships/image" Target="../media/image1070.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060.png"/><Relationship Id="rId9" Type="http://schemas.openxmlformats.org/officeDocument/2006/relationships/image" Target="../media/image111.png"/><Relationship Id="rId1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xml"/><Relationship Id="rId7" Type="http://schemas.openxmlformats.org/officeDocument/2006/relationships/image" Target="../media/image4.emf"/><Relationship Id="rId2" Type="http://schemas.openxmlformats.org/officeDocument/2006/relationships/tags" Target="../tags/tag3.xml"/><Relationship Id="rId1" Type="http://schemas.openxmlformats.org/officeDocument/2006/relationships/themeOverride" Target="../theme/themeOverride2.xml"/><Relationship Id="rId6" Type="http://schemas.openxmlformats.org/officeDocument/2006/relationships/oleObject" Target="../embeddings/oleObject2.bin"/><Relationship Id="rId5" Type="http://schemas.openxmlformats.org/officeDocument/2006/relationships/notesSlide" Target="../notesSlides/notesSlide6.xml"/><Relationship Id="rId10" Type="http://schemas.openxmlformats.org/officeDocument/2006/relationships/image" Target="../media/image7.png"/><Relationship Id="rId4" Type="http://schemas.openxmlformats.org/officeDocument/2006/relationships/slideLayout" Target="../slideLayouts/slideLayout9.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9525" imgH="9525" progId="TCLayout.ActiveDocument.1">
                  <p:embed/>
                </p:oleObj>
              </mc:Choice>
              <mc:Fallback>
                <p:oleObj name="think-cell Slide" r:id="rId6" imgW="9525" imgH="9525" progId="TCLayout.ActiveDocument.1">
                  <p:embed/>
                  <p:pic>
                    <p:nvPicPr>
                      <p:cNvPr id="3" name="对象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矩形 1"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标题 3"/>
          <p:cNvSpPr>
            <a:spLocks noGrp="1"/>
          </p:cNvSpPr>
          <p:nvPr>
            <p:ph type="title"/>
          </p:nvPr>
        </p:nvSpPr>
        <p:spPr>
          <a:xfrm>
            <a:off x="906776" y="2169043"/>
            <a:ext cx="5346078" cy="1343076"/>
          </a:xfrm>
        </p:spPr>
        <p:txBody>
          <a:bodyPr>
            <a:normAutofit fontScale="90000"/>
          </a:bodyPr>
          <a:lstStyle/>
          <a:p>
            <a:r>
              <a:rPr kumimoji="1" lang="en-US" altLang="zh-CN" sz="3200" dirty="0">
                <a:sym typeface="+mn-ea"/>
              </a:rPr>
              <a:t>Analysis of the energy sustainability of Machine Learning algorithms</a:t>
            </a:r>
            <a:endParaRPr lang="en-US" altLang="zh-CN" sz="3200" dirty="0">
              <a:cs typeface="Arial"/>
            </a:endParaRPr>
          </a:p>
        </p:txBody>
      </p:sp>
      <p:sp>
        <p:nvSpPr>
          <p:cNvPr id="11" name="文本占位符 5">
            <a:extLst>
              <a:ext uri="{FF2B5EF4-FFF2-40B4-BE49-F238E27FC236}">
                <a16:creationId xmlns:a16="http://schemas.microsoft.com/office/drawing/2014/main" id="{33C6CE68-C2C1-F282-524E-5539C7E285BE}"/>
              </a:ext>
            </a:extLst>
          </p:cNvPr>
          <p:cNvSpPr>
            <a:spLocks noGrp="1"/>
          </p:cNvSpPr>
          <p:nvPr>
            <p:ph type="body" idx="1"/>
          </p:nvPr>
        </p:nvSpPr>
        <p:spPr>
          <a:xfrm>
            <a:off x="906776" y="4035993"/>
            <a:ext cx="2114554" cy="466204"/>
          </a:xfrm>
        </p:spPr>
        <p:txBody>
          <a:bodyPr/>
          <a:lstStyle/>
          <a:p>
            <a:pPr fontAlgn="auto">
              <a:lnSpc>
                <a:spcPts val="800"/>
              </a:lnSpc>
            </a:pPr>
            <a:r>
              <a:rPr lang="en-US" altLang="zh-CN" sz="1400" dirty="0">
                <a:sym typeface="+mn-ea"/>
              </a:rPr>
              <a:t>Students:</a:t>
            </a:r>
          </a:p>
          <a:p>
            <a:pPr>
              <a:lnSpc>
                <a:spcPts val="800"/>
              </a:lnSpc>
            </a:pPr>
            <a:r>
              <a:rPr lang="zh-CN" altLang="en-US" sz="1400" dirty="0">
                <a:sym typeface="+mn-ea"/>
              </a:rPr>
              <a:t>                </a:t>
            </a:r>
            <a:r>
              <a:rPr lang="en-US" altLang="zh-CN" sz="1400" dirty="0">
                <a:sym typeface="+mn-ea"/>
              </a:rPr>
              <a:t>Yin Jun</a:t>
            </a:r>
            <a:endParaRPr lang="en-US" altLang="zh-CN" sz="1400" dirty="0">
              <a:cs typeface="Arial"/>
            </a:endParaRPr>
          </a:p>
        </p:txBody>
      </p:sp>
      <p:cxnSp>
        <p:nvCxnSpPr>
          <p:cNvPr id="21" name="直接连接符 20"/>
          <p:cNvCxnSpPr/>
          <p:nvPr/>
        </p:nvCxnSpPr>
        <p:spPr>
          <a:xfrm>
            <a:off x="669925" y="934085"/>
            <a:ext cx="5715" cy="14344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8"/>
          <a:stretch>
            <a:fillRect/>
          </a:stretch>
        </p:blipFill>
        <p:spPr>
          <a:xfrm>
            <a:off x="-6350" y="5506720"/>
            <a:ext cx="3027680" cy="1332230"/>
          </a:xfrm>
          <a:prstGeom prst="rect">
            <a:avLst/>
          </a:prstGeom>
        </p:spPr>
      </p:pic>
      <p:pic>
        <p:nvPicPr>
          <p:cNvPr id="7" name="图片 6"/>
          <p:cNvPicPr>
            <a:picLocks noChangeAspect="1"/>
          </p:cNvPicPr>
          <p:nvPr/>
        </p:nvPicPr>
        <p:blipFill>
          <a:blip r:embed="rId9"/>
          <a:stretch>
            <a:fillRect/>
          </a:stretch>
        </p:blipFill>
        <p:spPr>
          <a:xfrm>
            <a:off x="1378585" y="6118225"/>
            <a:ext cx="1642745" cy="720725"/>
          </a:xfrm>
          <a:prstGeom prst="rect">
            <a:avLst/>
          </a:prstGeom>
        </p:spPr>
      </p:pic>
      <p:sp>
        <p:nvSpPr>
          <p:cNvPr id="12" name="文本框 11">
            <a:extLst>
              <a:ext uri="{FF2B5EF4-FFF2-40B4-BE49-F238E27FC236}">
                <a16:creationId xmlns:a16="http://schemas.microsoft.com/office/drawing/2014/main" id="{8E874E43-FE07-F756-0A26-33F5EA3900EA}"/>
              </a:ext>
            </a:extLst>
          </p:cNvPr>
          <p:cNvSpPr txBox="1"/>
          <p:nvPr/>
        </p:nvSpPr>
        <p:spPr>
          <a:xfrm>
            <a:off x="3299909" y="4035993"/>
            <a:ext cx="2716095" cy="671787"/>
          </a:xfrm>
          <a:prstGeom prst="rect">
            <a:avLst/>
          </a:prstGeom>
          <a:noFill/>
        </p:spPr>
        <p:txBody>
          <a:bodyPr wrap="square" rtlCol="0">
            <a:spAutoFit/>
          </a:bodyPr>
          <a:lstStyle/>
          <a:p>
            <a:pPr defTabSz="913765">
              <a:lnSpc>
                <a:spcPts val="800"/>
              </a:lnSpc>
              <a:spcBef>
                <a:spcPts val="1000"/>
              </a:spcBef>
            </a:pPr>
            <a:r>
              <a:rPr lang="en-US" altLang="zh-CN" sz="1400" dirty="0">
                <a:solidFill>
                  <a:schemeClr val="bg1"/>
                </a:solidFill>
              </a:rPr>
              <a:t>Tutors:</a:t>
            </a:r>
            <a:r>
              <a:rPr lang="zh-CN" altLang="en-US" sz="1400" dirty="0">
                <a:solidFill>
                  <a:schemeClr val="bg1"/>
                </a:solidFill>
              </a:rPr>
              <a:t>   </a:t>
            </a:r>
            <a:endParaRPr lang="en-US" altLang="zh-CN" sz="1400" dirty="0">
              <a:solidFill>
                <a:schemeClr val="bg1"/>
              </a:solidFill>
            </a:endParaRPr>
          </a:p>
          <a:p>
            <a:pPr defTabSz="913765">
              <a:lnSpc>
                <a:spcPts val="800"/>
              </a:lnSpc>
              <a:spcBef>
                <a:spcPts val="1000"/>
              </a:spcBef>
            </a:pPr>
            <a:r>
              <a:rPr lang="en-US" altLang="zh-CN" sz="1400" dirty="0">
                <a:solidFill>
                  <a:schemeClr val="bg1"/>
                </a:solidFill>
              </a:rPr>
              <a:t>              Prof.</a:t>
            </a:r>
            <a:r>
              <a:rPr lang="zh-CN" altLang="en-US" sz="1400" dirty="0">
                <a:solidFill>
                  <a:schemeClr val="bg1"/>
                </a:solidFill>
              </a:rPr>
              <a:t> </a:t>
            </a:r>
            <a:r>
              <a:rPr lang="en-US" altLang="zh-CN" sz="1400" dirty="0" err="1">
                <a:solidFill>
                  <a:schemeClr val="bg1"/>
                </a:solidFill>
              </a:rPr>
              <a:t>Meo</a:t>
            </a:r>
            <a:r>
              <a:rPr lang="zh-CN" altLang="en-US" sz="1400" dirty="0">
                <a:solidFill>
                  <a:schemeClr val="bg1"/>
                </a:solidFill>
              </a:rPr>
              <a:t> </a:t>
            </a:r>
            <a:r>
              <a:rPr lang="en-US" altLang="zh-CN" sz="1400" dirty="0">
                <a:solidFill>
                  <a:schemeClr val="bg1"/>
                </a:solidFill>
              </a:rPr>
              <a:t>Michela</a:t>
            </a:r>
          </a:p>
          <a:p>
            <a:pPr defTabSz="913765">
              <a:lnSpc>
                <a:spcPts val="800"/>
              </a:lnSpc>
              <a:spcBef>
                <a:spcPts val="1000"/>
              </a:spcBef>
            </a:pPr>
            <a:r>
              <a:rPr lang="en-US" altLang="zh-CN" sz="1400" dirty="0">
                <a:solidFill>
                  <a:schemeClr val="bg1"/>
                </a:solidFill>
              </a:rPr>
              <a:t>              Prof. </a:t>
            </a:r>
            <a:r>
              <a:rPr lang="en-US" altLang="zh-CN" sz="1400" dirty="0" err="1">
                <a:solidFill>
                  <a:schemeClr val="bg1"/>
                </a:solidFill>
              </a:rPr>
              <a:t>Vallero</a:t>
            </a:r>
            <a:r>
              <a:rPr lang="zh-CN" altLang="en-US" sz="1400" dirty="0">
                <a:solidFill>
                  <a:schemeClr val="bg1"/>
                </a:solidFill>
              </a:rPr>
              <a:t> </a:t>
            </a:r>
            <a:r>
              <a:rPr lang="en-US" altLang="zh-CN" sz="1400" dirty="0">
                <a:solidFill>
                  <a:schemeClr val="bg1"/>
                </a:solidFill>
              </a:rPr>
              <a:t>Greta</a:t>
            </a:r>
          </a:p>
        </p:txBody>
      </p:sp>
      <p:sp>
        <p:nvSpPr>
          <p:cNvPr id="5" name="文本框 4">
            <a:extLst>
              <a:ext uri="{FF2B5EF4-FFF2-40B4-BE49-F238E27FC236}">
                <a16:creationId xmlns:a16="http://schemas.microsoft.com/office/drawing/2014/main" id="{4C51D62C-5F52-EF1C-138B-041679BB5F94}"/>
              </a:ext>
            </a:extLst>
          </p:cNvPr>
          <p:cNvSpPr txBox="1"/>
          <p:nvPr/>
        </p:nvSpPr>
        <p:spPr>
          <a:xfrm>
            <a:off x="5329413" y="6309310"/>
            <a:ext cx="1305303" cy="338554"/>
          </a:xfrm>
          <a:prstGeom prst="rect">
            <a:avLst/>
          </a:prstGeom>
          <a:noFill/>
        </p:spPr>
        <p:txBody>
          <a:bodyPr wrap="square" lIns="91440" tIns="45720" rIns="91440" bIns="45720" rtlCol="0" anchor="t">
            <a:spAutoFit/>
          </a:bodyPr>
          <a:lstStyle/>
          <a:p>
            <a:r>
              <a:rPr kumimoji="1" lang="en-US" altLang="zh-CN" sz="1600" dirty="0"/>
              <a:t>23/10/2023</a:t>
            </a:r>
            <a:endParaRPr kumimoji="1" lang="zh-CN" altLang="en-US" sz="1600" dirty="0"/>
          </a:p>
        </p:txBody>
      </p:sp>
      <p:pic>
        <p:nvPicPr>
          <p:cNvPr id="6" name="Google Shape;64;p1">
            <a:extLst>
              <a:ext uri="{FF2B5EF4-FFF2-40B4-BE49-F238E27FC236}">
                <a16:creationId xmlns:a16="http://schemas.microsoft.com/office/drawing/2014/main" id="{3123716C-7B7C-1213-1F9D-16B1AC486293}"/>
              </a:ext>
            </a:extLst>
          </p:cNvPr>
          <p:cNvPicPr preferRelativeResize="0"/>
          <p:nvPr/>
        </p:nvPicPr>
        <p:blipFill rotWithShape="1">
          <a:blip r:embed="rId10">
            <a:alphaModFix/>
          </a:blip>
          <a:srcRect/>
          <a:stretch/>
        </p:blipFill>
        <p:spPr>
          <a:xfrm>
            <a:off x="-6350" y="5423535"/>
            <a:ext cx="3292475" cy="1434465"/>
          </a:xfrm>
          <a:prstGeom prst="rect">
            <a:avLst/>
          </a:prstGeom>
          <a:noFill/>
          <a:ln>
            <a:noFill/>
          </a:ln>
        </p:spPr>
      </p:pic>
      <p:sp>
        <p:nvSpPr>
          <p:cNvPr id="16" name="文本框 15">
            <a:extLst>
              <a:ext uri="{FF2B5EF4-FFF2-40B4-BE49-F238E27FC236}">
                <a16:creationId xmlns:a16="http://schemas.microsoft.com/office/drawing/2014/main" id="{1C4E181F-A543-E0B1-0B43-5DD1B6D26ADC}"/>
              </a:ext>
            </a:extLst>
          </p:cNvPr>
          <p:cNvSpPr txBox="1"/>
          <p:nvPr/>
        </p:nvSpPr>
        <p:spPr>
          <a:xfrm>
            <a:off x="5000088" y="5933559"/>
            <a:ext cx="1963952" cy="369332"/>
          </a:xfrm>
          <a:prstGeom prst="rect">
            <a:avLst/>
          </a:prstGeom>
          <a:noFill/>
        </p:spPr>
        <p:txBody>
          <a:bodyPr wrap="square" rtlCol="0">
            <a:spAutoFit/>
          </a:bodyPr>
          <a:lstStyle/>
          <a:p>
            <a:r>
              <a:rPr kumimoji="1" lang="en-US" altLang="zh-CN" dirty="0"/>
              <a:t>First presentation</a:t>
            </a:r>
            <a:endParaRPr kumimoji="1"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D78B-9650-3B79-AA1F-CF69BB54F245}"/>
            </a:ext>
          </a:extLst>
        </p:cNvPr>
        <p:cNvGrpSpPr/>
        <p:nvPr/>
      </p:nvGrpSpPr>
      <p:grpSpPr>
        <a:xfrm>
          <a:off x="0" y="0"/>
          <a:ext cx="0" cy="0"/>
          <a:chOff x="0" y="0"/>
          <a:chExt cx="0" cy="0"/>
        </a:xfrm>
      </p:grpSpPr>
      <p:grpSp>
        <p:nvGrpSpPr>
          <p:cNvPr id="29" name="组合 28">
            <a:extLst>
              <a:ext uri="{FF2B5EF4-FFF2-40B4-BE49-F238E27FC236}">
                <a16:creationId xmlns:a16="http://schemas.microsoft.com/office/drawing/2014/main" id="{BFA5812F-4803-316A-5716-FF9097B3CA34}"/>
              </a:ext>
            </a:extLst>
          </p:cNvPr>
          <p:cNvGrpSpPr/>
          <p:nvPr/>
        </p:nvGrpSpPr>
        <p:grpSpPr>
          <a:xfrm>
            <a:off x="7811583" y="3221250"/>
            <a:ext cx="397803" cy="415499"/>
            <a:chOff x="3696677" y="3290500"/>
            <a:chExt cx="387643" cy="415499"/>
          </a:xfrm>
        </p:grpSpPr>
        <p:sp>
          <p:nvSpPr>
            <p:cNvPr id="23" name="椭圆 22">
              <a:extLst>
                <a:ext uri="{FF2B5EF4-FFF2-40B4-BE49-F238E27FC236}">
                  <a16:creationId xmlns:a16="http://schemas.microsoft.com/office/drawing/2014/main" id="{2198F5D9-3F45-74DF-6D7D-293222CE313A}"/>
                </a:ext>
              </a:extLst>
            </p:cNvPr>
            <p:cNvSpPr/>
            <p:nvPr/>
          </p:nvSpPr>
          <p:spPr>
            <a:xfrm>
              <a:off x="3696677" y="3290500"/>
              <a:ext cx="387643" cy="4154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文本框 27">
              <a:extLst>
                <a:ext uri="{FF2B5EF4-FFF2-40B4-BE49-F238E27FC236}">
                  <a16:creationId xmlns:a16="http://schemas.microsoft.com/office/drawing/2014/main" id="{D610769A-C57D-BE21-9466-9223777A15CE}"/>
                </a:ext>
              </a:extLst>
            </p:cNvPr>
            <p:cNvSpPr txBox="1"/>
            <p:nvPr/>
          </p:nvSpPr>
          <p:spPr>
            <a:xfrm>
              <a:off x="3734522" y="3313583"/>
              <a:ext cx="319318" cy="369332"/>
            </a:xfrm>
            <a:prstGeom prst="rect">
              <a:avLst/>
            </a:prstGeom>
            <a:noFill/>
          </p:spPr>
          <p:txBody>
            <a:bodyPr wrap="none" rtlCol="0">
              <a:spAutoFit/>
            </a:bodyPr>
            <a:lstStyle/>
            <a:p>
              <a:r>
                <a:rPr kumimoji="1" lang="en-US" altLang="zh-CN" dirty="0"/>
                <a:t>+</a:t>
              </a:r>
              <a:endParaRPr kumimoji="1" lang="zh-CN" altLang="en-US" dirty="0"/>
            </a:p>
          </p:txBody>
        </p:sp>
      </p:grpSp>
      <p:grpSp>
        <p:nvGrpSpPr>
          <p:cNvPr id="104" name="组合 103">
            <a:extLst>
              <a:ext uri="{FF2B5EF4-FFF2-40B4-BE49-F238E27FC236}">
                <a16:creationId xmlns:a16="http://schemas.microsoft.com/office/drawing/2014/main" id="{47C0BD92-FCEE-D478-D21F-D7707136188E}"/>
              </a:ext>
            </a:extLst>
          </p:cNvPr>
          <p:cNvGrpSpPr/>
          <p:nvPr/>
        </p:nvGrpSpPr>
        <p:grpSpPr>
          <a:xfrm>
            <a:off x="6107426" y="2979608"/>
            <a:ext cx="1390379" cy="1282508"/>
            <a:chOff x="3646635" y="2971946"/>
            <a:chExt cx="2464539" cy="1361313"/>
          </a:xfrm>
        </p:grpSpPr>
        <p:sp>
          <p:nvSpPr>
            <p:cNvPr id="17" name="文本框 16">
              <a:extLst>
                <a:ext uri="{FF2B5EF4-FFF2-40B4-BE49-F238E27FC236}">
                  <a16:creationId xmlns:a16="http://schemas.microsoft.com/office/drawing/2014/main" id="{C90A1617-3BCE-2E9B-4537-423D7FAE2189}"/>
                </a:ext>
              </a:extLst>
            </p:cNvPr>
            <p:cNvSpPr txBox="1"/>
            <p:nvPr/>
          </p:nvSpPr>
          <p:spPr>
            <a:xfrm>
              <a:off x="3646635" y="4006570"/>
              <a:ext cx="2464539" cy="326689"/>
            </a:xfrm>
            <a:prstGeom prst="rect">
              <a:avLst/>
            </a:prstGeom>
            <a:noFill/>
          </p:spPr>
          <p:txBody>
            <a:bodyPr wrap="square" rtlCol="0">
              <a:spAutoFit/>
            </a:bodyPr>
            <a:lstStyle/>
            <a:p>
              <a:r>
                <a:rPr kumimoji="1" lang="en-US" altLang="zh-CN" sz="1400" b="1" dirty="0"/>
                <a:t>Data</a:t>
              </a:r>
              <a:r>
                <a:rPr kumimoji="1" lang="zh-CN" altLang="en-US" sz="1400" b="1" dirty="0"/>
                <a:t> </a:t>
              </a:r>
              <a:r>
                <a:rPr kumimoji="1" lang="en-US" altLang="zh-CN" sz="1400" b="1" dirty="0"/>
                <a:t>Center</a:t>
              </a:r>
              <a:endParaRPr kumimoji="1" lang="zh-CN" altLang="en-US" sz="1400" b="1" dirty="0"/>
            </a:p>
          </p:txBody>
        </p:sp>
        <p:pic>
          <p:nvPicPr>
            <p:cNvPr id="99" name="图片 98" descr="建筑的摆设布局&#10;&#10;低可信度描述已自动生成">
              <a:extLst>
                <a:ext uri="{FF2B5EF4-FFF2-40B4-BE49-F238E27FC236}">
                  <a16:creationId xmlns:a16="http://schemas.microsoft.com/office/drawing/2014/main" id="{9742C9B4-9739-B1DA-6EC3-44CEDDBEC3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1760" y="2971946"/>
              <a:ext cx="1846654" cy="923327"/>
            </a:xfrm>
            <a:prstGeom prst="rect">
              <a:avLst/>
            </a:prstGeom>
          </p:spPr>
        </p:pic>
      </p:grpSp>
      <p:sp>
        <p:nvSpPr>
          <p:cNvPr id="12" name="文本框 11">
            <a:extLst>
              <a:ext uri="{FF2B5EF4-FFF2-40B4-BE49-F238E27FC236}">
                <a16:creationId xmlns:a16="http://schemas.microsoft.com/office/drawing/2014/main" id="{581F8C3E-9D71-1012-EF88-3411805CAE62}"/>
              </a:ext>
            </a:extLst>
          </p:cNvPr>
          <p:cNvSpPr txBox="1"/>
          <p:nvPr/>
        </p:nvSpPr>
        <p:spPr>
          <a:xfrm>
            <a:off x="1191727" y="6268484"/>
            <a:ext cx="3231582" cy="369332"/>
          </a:xfrm>
          <a:prstGeom prst="rect">
            <a:avLst/>
          </a:prstGeom>
          <a:noFill/>
        </p:spPr>
        <p:txBody>
          <a:bodyPr wrap="square" rtlCol="0">
            <a:spAutoFit/>
          </a:bodyPr>
          <a:lstStyle/>
          <a:p>
            <a:r>
              <a:rPr kumimoji="1" lang="en-US" altLang="zh-CN" b="1" dirty="0"/>
              <a:t>Model</a:t>
            </a:r>
            <a:r>
              <a:rPr kumimoji="1" lang="zh-CN" altLang="en-US" b="1" dirty="0"/>
              <a:t> </a:t>
            </a:r>
            <a:r>
              <a:rPr kumimoji="1" lang="en-US" altLang="zh-CN" b="1" dirty="0"/>
              <a:t>training</a:t>
            </a:r>
            <a:r>
              <a:rPr kumimoji="1" lang="zh-CN" altLang="en-US" b="1" dirty="0"/>
              <a:t> </a:t>
            </a:r>
            <a:r>
              <a:rPr kumimoji="1" lang="en-US" altLang="zh-CN" b="1" dirty="0"/>
              <a:t>request</a:t>
            </a:r>
            <a:r>
              <a:rPr kumimoji="1" lang="zh-CN" altLang="en-US" b="1" dirty="0"/>
              <a:t> </a:t>
            </a:r>
            <a:r>
              <a:rPr kumimoji="1" lang="en-US" altLang="zh-CN" b="1" dirty="0"/>
              <a:t>[1]</a:t>
            </a:r>
            <a:endParaRPr kumimoji="1" lang="zh-CN" altLang="en-US" b="1" dirty="0"/>
          </a:p>
        </p:txBody>
      </p:sp>
      <p:pic>
        <p:nvPicPr>
          <p:cNvPr id="110" name="图片 109" descr="绿色的盒子&#10;&#10;低可信度描述已自动生成">
            <a:extLst>
              <a:ext uri="{FF2B5EF4-FFF2-40B4-BE49-F238E27FC236}">
                <a16:creationId xmlns:a16="http://schemas.microsoft.com/office/drawing/2014/main" id="{43EC03FF-6539-2557-7247-FB11BC1C6C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8919" y="1080407"/>
            <a:ext cx="1537366" cy="1033881"/>
          </a:xfrm>
          <a:prstGeom prst="rect">
            <a:avLst/>
          </a:prstGeom>
        </p:spPr>
      </p:pic>
      <p:pic>
        <p:nvPicPr>
          <p:cNvPr id="1028" name="Picture 4" descr="Utility-scale photovoltaic arrays are an economic investment across most of the United States when health and climate benefits are taken into account, concludes an analysis by MITEI postdoc Patrick Brown and Senior Lecturer Francis O’Sullivan. Their results show the importance of providing accurate price signals to generators and consumers and of adopting policies that reward installation of sol...">
            <a:extLst>
              <a:ext uri="{FF2B5EF4-FFF2-40B4-BE49-F238E27FC236}">
                <a16:creationId xmlns:a16="http://schemas.microsoft.com/office/drawing/2014/main" id="{72809C1D-CC8B-4A5D-6DE2-30DAAC0B19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23868" y="2945211"/>
            <a:ext cx="1507469" cy="967580"/>
          </a:xfrm>
          <a:prstGeom prst="rect">
            <a:avLst/>
          </a:prstGeom>
          <a:noFill/>
          <a:extLst>
            <a:ext uri="{909E8E84-426E-40DD-AFC4-6F175D3DCCD1}">
              <a14:hiddenFill xmlns:a14="http://schemas.microsoft.com/office/drawing/2010/main">
                <a:solidFill>
                  <a:srgbClr val="FFFFFF"/>
                </a:solidFill>
              </a14:hiddenFill>
            </a:ext>
          </a:extLst>
        </p:spPr>
      </p:pic>
      <p:sp>
        <p:nvSpPr>
          <p:cNvPr id="1031" name="右箭头 1030">
            <a:extLst>
              <a:ext uri="{FF2B5EF4-FFF2-40B4-BE49-F238E27FC236}">
                <a16:creationId xmlns:a16="http://schemas.microsoft.com/office/drawing/2014/main" id="{BFA89551-F997-EF6E-7BF9-A93217FD9204}"/>
              </a:ext>
            </a:extLst>
          </p:cNvPr>
          <p:cNvSpPr/>
          <p:nvPr/>
        </p:nvSpPr>
        <p:spPr>
          <a:xfrm rot="10800000" flipV="1">
            <a:off x="7245411" y="3334903"/>
            <a:ext cx="504789" cy="208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33" name="肘形连接符 1032">
            <a:extLst>
              <a:ext uri="{FF2B5EF4-FFF2-40B4-BE49-F238E27FC236}">
                <a16:creationId xmlns:a16="http://schemas.microsoft.com/office/drawing/2014/main" id="{D00E16BC-BFA3-2224-DDD0-FF4A67C8416E}"/>
              </a:ext>
            </a:extLst>
          </p:cNvPr>
          <p:cNvCxnSpPr>
            <a:cxnSpLocks/>
            <a:stCxn id="110" idx="1"/>
            <a:endCxn id="23" idx="0"/>
          </p:cNvCxnSpPr>
          <p:nvPr/>
        </p:nvCxnSpPr>
        <p:spPr>
          <a:xfrm rot="10800000" flipV="1">
            <a:off x="8010485" y="1597348"/>
            <a:ext cx="998434" cy="1623902"/>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35" name="肘形连接符 1034">
            <a:extLst>
              <a:ext uri="{FF2B5EF4-FFF2-40B4-BE49-F238E27FC236}">
                <a16:creationId xmlns:a16="http://schemas.microsoft.com/office/drawing/2014/main" id="{4BC4AC5F-5BB9-8628-E766-7A00221D1455}"/>
              </a:ext>
            </a:extLst>
          </p:cNvPr>
          <p:cNvCxnSpPr>
            <a:cxnSpLocks/>
            <a:stCxn id="1028" idx="1"/>
            <a:endCxn id="23" idx="6"/>
          </p:cNvCxnSpPr>
          <p:nvPr/>
        </p:nvCxnSpPr>
        <p:spPr>
          <a:xfrm rot="10800000">
            <a:off x="8209386" y="3429001"/>
            <a:ext cx="814482" cy="1"/>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38" name="肘形连接符 1037">
            <a:extLst>
              <a:ext uri="{FF2B5EF4-FFF2-40B4-BE49-F238E27FC236}">
                <a16:creationId xmlns:a16="http://schemas.microsoft.com/office/drawing/2014/main" id="{39279B83-BCA2-EB07-030B-D94AADE3184C}"/>
              </a:ext>
            </a:extLst>
          </p:cNvPr>
          <p:cNvCxnSpPr>
            <a:cxnSpLocks/>
            <a:stCxn id="1026" idx="1"/>
            <a:endCxn id="23" idx="4"/>
          </p:cNvCxnSpPr>
          <p:nvPr/>
        </p:nvCxnSpPr>
        <p:spPr>
          <a:xfrm rot="10800000">
            <a:off x="8010485" y="3636749"/>
            <a:ext cx="1029052" cy="1462398"/>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High voltage electrical utilities substation, an aerial view with clouds low on the background horizon.">
            <a:extLst>
              <a:ext uri="{FF2B5EF4-FFF2-40B4-BE49-F238E27FC236}">
                <a16:creationId xmlns:a16="http://schemas.microsoft.com/office/drawing/2014/main" id="{FE49BA9E-678F-50D8-170F-1F56EF40FE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39537" y="4584797"/>
            <a:ext cx="1483305" cy="1028699"/>
          </a:xfrm>
          <a:prstGeom prst="rect">
            <a:avLst/>
          </a:prstGeom>
          <a:noFill/>
          <a:extLst>
            <a:ext uri="{909E8E84-426E-40DD-AFC4-6F175D3DCCD1}">
              <a14:hiddenFill xmlns:a14="http://schemas.microsoft.com/office/drawing/2010/main">
                <a:solidFill>
                  <a:srgbClr val="FFFFFF"/>
                </a:solidFill>
              </a14:hiddenFill>
            </a:ext>
          </a:extLst>
        </p:spPr>
      </p:pic>
      <p:cxnSp>
        <p:nvCxnSpPr>
          <p:cNvPr id="1045" name="肘形连接符 1044">
            <a:extLst>
              <a:ext uri="{FF2B5EF4-FFF2-40B4-BE49-F238E27FC236}">
                <a16:creationId xmlns:a16="http://schemas.microsoft.com/office/drawing/2014/main" id="{BFD3132D-654E-4D48-2844-7259AD719FA0}"/>
              </a:ext>
            </a:extLst>
          </p:cNvPr>
          <p:cNvCxnSpPr>
            <a:cxnSpLocks/>
            <a:stCxn id="1028" idx="2"/>
            <a:endCxn id="1026" idx="0"/>
          </p:cNvCxnSpPr>
          <p:nvPr/>
        </p:nvCxnSpPr>
        <p:spPr>
          <a:xfrm rot="16200000" flipH="1">
            <a:off x="9443393" y="4247000"/>
            <a:ext cx="672006" cy="3587"/>
          </a:xfrm>
          <a:prstGeom prst="bentConnector3">
            <a:avLst>
              <a:gd name="adj1" fmla="val 50000"/>
            </a:avLst>
          </a:prstGeom>
          <a:ln w="25400">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1080" name="肘形连接符 1079">
            <a:extLst>
              <a:ext uri="{FF2B5EF4-FFF2-40B4-BE49-F238E27FC236}">
                <a16:creationId xmlns:a16="http://schemas.microsoft.com/office/drawing/2014/main" id="{1186E8BB-C089-3B93-2FF6-BDDADA79A802}"/>
              </a:ext>
            </a:extLst>
          </p:cNvPr>
          <p:cNvCxnSpPr>
            <a:cxnSpLocks/>
            <a:stCxn id="1028" idx="0"/>
            <a:endCxn id="110" idx="2"/>
          </p:cNvCxnSpPr>
          <p:nvPr/>
        </p:nvCxnSpPr>
        <p:spPr>
          <a:xfrm rot="16200000" flipV="1">
            <a:off x="9362142" y="2529749"/>
            <a:ext cx="830923" cy="1"/>
          </a:xfrm>
          <a:prstGeom prst="bentConnector3">
            <a:avLst>
              <a:gd name="adj1" fmla="val 50000"/>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C98450AE-71C5-A4EA-C873-BDCC81C66B76}"/>
              </a:ext>
            </a:extLst>
          </p:cNvPr>
          <p:cNvGrpSpPr/>
          <p:nvPr/>
        </p:nvGrpSpPr>
        <p:grpSpPr>
          <a:xfrm>
            <a:off x="-49401" y="1194014"/>
            <a:ext cx="5896319" cy="2793448"/>
            <a:chOff x="81062" y="886631"/>
            <a:chExt cx="5298354" cy="2621358"/>
          </a:xfrm>
        </p:grpSpPr>
        <p:pic>
          <p:nvPicPr>
            <p:cNvPr id="16" name="图片 15">
              <a:extLst>
                <a:ext uri="{FF2B5EF4-FFF2-40B4-BE49-F238E27FC236}">
                  <a16:creationId xmlns:a16="http://schemas.microsoft.com/office/drawing/2014/main" id="{8CA60470-6E98-6431-2494-E2B29CF7E5B7}"/>
                </a:ext>
              </a:extLst>
            </p:cNvPr>
            <p:cNvPicPr>
              <a:picLocks noChangeAspect="1"/>
            </p:cNvPicPr>
            <p:nvPr/>
          </p:nvPicPr>
          <p:blipFill>
            <a:blip r:embed="rId7"/>
            <a:stretch>
              <a:fillRect/>
            </a:stretch>
          </p:blipFill>
          <p:spPr>
            <a:xfrm>
              <a:off x="81062" y="886631"/>
              <a:ext cx="5298354" cy="2108900"/>
            </a:xfrm>
            <a:prstGeom prst="rect">
              <a:avLst/>
            </a:prstGeom>
          </p:spPr>
        </p:pic>
        <p:pic>
          <p:nvPicPr>
            <p:cNvPr id="20" name="图片 19">
              <a:extLst>
                <a:ext uri="{FF2B5EF4-FFF2-40B4-BE49-F238E27FC236}">
                  <a16:creationId xmlns:a16="http://schemas.microsoft.com/office/drawing/2014/main" id="{05342889-29FF-17E5-585B-FE95EBDCF2C1}"/>
                </a:ext>
              </a:extLst>
            </p:cNvPr>
            <p:cNvPicPr>
              <a:picLocks noChangeAspect="1"/>
            </p:cNvPicPr>
            <p:nvPr/>
          </p:nvPicPr>
          <p:blipFill>
            <a:blip r:embed="rId8"/>
            <a:stretch>
              <a:fillRect/>
            </a:stretch>
          </p:blipFill>
          <p:spPr>
            <a:xfrm>
              <a:off x="314494" y="3193339"/>
              <a:ext cx="4778766" cy="314650"/>
            </a:xfrm>
            <a:prstGeom prst="rect">
              <a:avLst/>
            </a:prstGeom>
          </p:spPr>
        </p:pic>
      </p:grpSp>
      <mc:AlternateContent xmlns:mc="http://schemas.openxmlformats.org/markup-compatibility/2006" xmlns:a14="http://schemas.microsoft.com/office/drawing/2010/main">
        <mc:Choice Requires="a14">
          <p:graphicFrame>
            <p:nvGraphicFramePr>
              <p:cNvPr id="30" name="表格 29">
                <a:extLst>
                  <a:ext uri="{FF2B5EF4-FFF2-40B4-BE49-F238E27FC236}">
                    <a16:creationId xmlns:a16="http://schemas.microsoft.com/office/drawing/2014/main" id="{522646C9-5E61-C1E1-4F03-9F82149CF65D}"/>
                  </a:ext>
                </a:extLst>
              </p:cNvPr>
              <p:cNvGraphicFramePr>
                <a:graphicFrameLocks noGrp="1"/>
              </p:cNvGraphicFramePr>
              <p:nvPr>
                <p:extLst>
                  <p:ext uri="{D42A27DB-BD31-4B8C-83A1-F6EECF244321}">
                    <p14:modId xmlns:p14="http://schemas.microsoft.com/office/powerpoint/2010/main" val="3718729240"/>
                  </p:ext>
                </p:extLst>
              </p:nvPr>
            </p:nvGraphicFramePr>
            <p:xfrm>
              <a:off x="86570" y="4220820"/>
              <a:ext cx="5441897" cy="1741932"/>
            </p:xfrm>
            <a:graphic>
              <a:graphicData uri="http://schemas.openxmlformats.org/drawingml/2006/table">
                <a:tbl>
                  <a:tblPr firstRow="1" bandRow="1">
                    <a:tableStyleId>{5C22544A-7EE6-4342-B048-85BDC9FD1C3A}</a:tableStyleId>
                  </a:tblPr>
                  <a:tblGrid>
                    <a:gridCol w="1197639">
                      <a:extLst>
                        <a:ext uri="{9D8B030D-6E8A-4147-A177-3AD203B41FA5}">
                          <a16:colId xmlns:a16="http://schemas.microsoft.com/office/drawing/2014/main" val="3470119097"/>
                        </a:ext>
                      </a:extLst>
                    </a:gridCol>
                    <a:gridCol w="597648">
                      <a:extLst>
                        <a:ext uri="{9D8B030D-6E8A-4147-A177-3AD203B41FA5}">
                          <a16:colId xmlns:a16="http://schemas.microsoft.com/office/drawing/2014/main" val="3779186828"/>
                        </a:ext>
                      </a:extLst>
                    </a:gridCol>
                    <a:gridCol w="683850">
                      <a:extLst>
                        <a:ext uri="{9D8B030D-6E8A-4147-A177-3AD203B41FA5}">
                          <a16:colId xmlns:a16="http://schemas.microsoft.com/office/drawing/2014/main" val="979245257"/>
                        </a:ext>
                      </a:extLst>
                    </a:gridCol>
                    <a:gridCol w="580933">
                      <a:extLst>
                        <a:ext uri="{9D8B030D-6E8A-4147-A177-3AD203B41FA5}">
                          <a16:colId xmlns:a16="http://schemas.microsoft.com/office/drawing/2014/main" val="3657989120"/>
                        </a:ext>
                      </a:extLst>
                    </a:gridCol>
                    <a:gridCol w="598362">
                      <a:extLst>
                        <a:ext uri="{9D8B030D-6E8A-4147-A177-3AD203B41FA5}">
                          <a16:colId xmlns:a16="http://schemas.microsoft.com/office/drawing/2014/main" val="279455802"/>
                        </a:ext>
                      </a:extLst>
                    </a:gridCol>
                    <a:gridCol w="592552">
                      <a:extLst>
                        <a:ext uri="{9D8B030D-6E8A-4147-A177-3AD203B41FA5}">
                          <a16:colId xmlns:a16="http://schemas.microsoft.com/office/drawing/2014/main" val="4159030784"/>
                        </a:ext>
                      </a:extLst>
                    </a:gridCol>
                    <a:gridCol w="609980">
                      <a:extLst>
                        <a:ext uri="{9D8B030D-6E8A-4147-A177-3AD203B41FA5}">
                          <a16:colId xmlns:a16="http://schemas.microsoft.com/office/drawing/2014/main" val="227287048"/>
                        </a:ext>
                      </a:extLst>
                    </a:gridCol>
                    <a:gridCol w="580933">
                      <a:extLst>
                        <a:ext uri="{9D8B030D-6E8A-4147-A177-3AD203B41FA5}">
                          <a16:colId xmlns:a16="http://schemas.microsoft.com/office/drawing/2014/main" val="3390225097"/>
                        </a:ext>
                      </a:extLst>
                    </a:gridCol>
                  </a:tblGrid>
                  <a:tr h="457323">
                    <a:tc>
                      <a:txBody>
                        <a:bodyPr/>
                        <a:lstStyle/>
                        <a:p>
                          <a:pPr algn="ctr"/>
                          <a:r>
                            <a:rPr lang="en-US" altLang="zh-CN" sz="1400" dirty="0"/>
                            <a:t>Max.</a:t>
                          </a:r>
                          <a:r>
                            <a:rPr lang="zh-CN" altLang="en-US" sz="1400" dirty="0"/>
                            <a:t> </a:t>
                          </a:r>
                          <a:r>
                            <a:rPr lang="en-US" altLang="zh-CN" sz="1400" dirty="0"/>
                            <a:t>GPU</a:t>
                          </a:r>
                          <a:r>
                            <a:rPr lang="zh-CN" altLang="en-US" sz="1400" dirty="0"/>
                            <a:t> </a:t>
                          </a:r>
                          <a:r>
                            <a:rPr lang="en-US" altLang="zh-CN" sz="1400" dirty="0"/>
                            <a:t>power</a:t>
                          </a:r>
                          <a:r>
                            <a:rPr lang="zh-CN" altLang="en-US" sz="1400" dirty="0"/>
                            <a:t> </a:t>
                          </a:r>
                          <a:r>
                            <a:rPr lang="en-US" altLang="zh-CN" sz="1400" dirty="0"/>
                            <a:t>P(w)</a:t>
                          </a:r>
                          <a:endParaRPr lang="zh-CN" altLang="en-US" sz="1400" dirty="0">
                            <a:latin typeface="+mn-lt"/>
                          </a:endParaRPr>
                        </a:p>
                      </a:txBody>
                      <a:tcPr anchor="ctr"/>
                    </a:tc>
                    <a:tc>
                      <a:txBody>
                        <a:bodyPr/>
                        <a:lstStyle/>
                        <a:p>
                          <a:pPr algn="ctr"/>
                          <a:r>
                            <a:rPr lang="en-US" altLang="zh-CN" sz="1400" dirty="0"/>
                            <a:t>100</a:t>
                          </a:r>
                          <a:endParaRPr lang="zh-CN" altLang="en-US" sz="1400" dirty="0">
                            <a:latin typeface="+mn-lt"/>
                          </a:endParaRPr>
                        </a:p>
                      </a:txBody>
                      <a:tcPr anchor="ctr"/>
                    </a:tc>
                    <a:tc>
                      <a:txBody>
                        <a:bodyPr/>
                        <a:lstStyle/>
                        <a:p>
                          <a:pPr algn="ctr"/>
                          <a:r>
                            <a:rPr lang="en-US" altLang="zh-CN" sz="1400" dirty="0"/>
                            <a:t>125</a:t>
                          </a:r>
                          <a:endParaRPr lang="zh-CN" altLang="en-US" sz="1400" dirty="0">
                            <a:latin typeface="+mn-lt"/>
                          </a:endParaRPr>
                        </a:p>
                      </a:txBody>
                      <a:tcPr anchor="ctr"/>
                    </a:tc>
                    <a:tc>
                      <a:txBody>
                        <a:bodyPr/>
                        <a:lstStyle/>
                        <a:p>
                          <a:pPr algn="ctr"/>
                          <a:r>
                            <a:rPr lang="en-US" altLang="zh-CN" sz="1400" dirty="0"/>
                            <a:t>150</a:t>
                          </a:r>
                          <a:endParaRPr lang="zh-CN" altLang="en-US" sz="1400" dirty="0">
                            <a:latin typeface="+mn-lt"/>
                          </a:endParaRPr>
                        </a:p>
                      </a:txBody>
                      <a:tcPr anchor="ctr"/>
                    </a:tc>
                    <a:tc>
                      <a:txBody>
                        <a:bodyPr/>
                        <a:lstStyle/>
                        <a:p>
                          <a:pPr algn="ctr"/>
                          <a:r>
                            <a:rPr lang="en-US" altLang="zh-CN" sz="1400" dirty="0"/>
                            <a:t>175</a:t>
                          </a:r>
                          <a:endParaRPr lang="zh-CN" altLang="en-US" sz="1400" dirty="0">
                            <a:latin typeface="+mn-lt"/>
                          </a:endParaRPr>
                        </a:p>
                      </a:txBody>
                      <a:tcPr anchor="ctr"/>
                    </a:tc>
                    <a:tc>
                      <a:txBody>
                        <a:bodyPr/>
                        <a:lstStyle/>
                        <a:p>
                          <a:pPr algn="ctr"/>
                          <a:r>
                            <a:rPr lang="en-US" altLang="zh-CN" sz="1400" dirty="0"/>
                            <a:t>200</a:t>
                          </a:r>
                          <a:endParaRPr lang="zh-CN" altLang="en-US" sz="1400" dirty="0">
                            <a:latin typeface="+mn-lt"/>
                          </a:endParaRPr>
                        </a:p>
                      </a:txBody>
                      <a:tcPr anchor="ctr"/>
                    </a:tc>
                    <a:tc>
                      <a:txBody>
                        <a:bodyPr/>
                        <a:lstStyle/>
                        <a:p>
                          <a:pPr algn="ctr"/>
                          <a:r>
                            <a:rPr lang="en-US" altLang="zh-CN" sz="1400" dirty="0"/>
                            <a:t>225</a:t>
                          </a:r>
                          <a:endParaRPr lang="zh-CN" altLang="en-US" sz="1400" dirty="0">
                            <a:latin typeface="+mn-lt"/>
                          </a:endParaRPr>
                        </a:p>
                      </a:txBody>
                      <a:tcPr anchor="ctr"/>
                    </a:tc>
                    <a:tc>
                      <a:txBody>
                        <a:bodyPr/>
                        <a:lstStyle/>
                        <a:p>
                          <a:pPr algn="ctr"/>
                          <a:r>
                            <a:rPr lang="en-US" altLang="zh-CN" sz="1400" dirty="0"/>
                            <a:t>250</a:t>
                          </a:r>
                          <a:endParaRPr lang="zh-CN" altLang="en-US" sz="1400" dirty="0">
                            <a:latin typeface="+mn-lt"/>
                          </a:endParaRPr>
                        </a:p>
                      </a:txBody>
                      <a:tcPr anchor="ctr"/>
                    </a:tc>
                    <a:extLst>
                      <a:ext uri="{0D108BD9-81ED-4DB2-BD59-A6C34878D82A}">
                        <a16:rowId xmlns:a16="http://schemas.microsoft.com/office/drawing/2014/main" val="2320214900"/>
                      </a:ext>
                    </a:extLst>
                  </a:tr>
                  <a:tr h="457323">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US" altLang="zh-CN" sz="1400" dirty="0"/>
                            <a:t>Appr.</a:t>
                          </a:r>
                          <a:r>
                            <a:rPr lang="zh-CN" altLang="en-US" sz="1400" dirty="0"/>
                            <a:t> </a:t>
                          </a:r>
                          <a:r>
                            <a:rPr lang="en-US" altLang="zh-CN" sz="1400" dirty="0"/>
                            <a:t>training</a:t>
                          </a:r>
                          <a:r>
                            <a:rPr lang="zh-CN" altLang="en-US" sz="1400" dirty="0"/>
                            <a:t> </a:t>
                          </a:r>
                          <a:r>
                            <a:rPr lang="en-US" altLang="zh-CN" sz="1400" dirty="0"/>
                            <a:t>time</a:t>
                          </a:r>
                          <a:r>
                            <a:rPr lang="zh-CN" altLang="en-US" sz="1400" dirty="0"/>
                            <a:t> </a:t>
                          </a:r>
                          <a:r>
                            <a:rPr lang="en-US" altLang="zh-CN" sz="1400" dirty="0"/>
                            <a:t>T(h)</a:t>
                          </a:r>
                          <a:r>
                            <a:rPr lang="zh-CN" altLang="en-US" sz="1400" dirty="0"/>
                            <a:t> </a:t>
                          </a:r>
                          <a:endParaRPr lang="zh-CN" altLang="en-US" sz="1400" dirty="0">
                            <a:latin typeface="+mn-lt"/>
                          </a:endParaRPr>
                        </a:p>
                      </a:txBody>
                      <a:tcPr anchor="ctr"/>
                    </a:tc>
                    <a:tc>
                      <a:txBody>
                        <a:bodyPr/>
                        <a:lstStyle/>
                        <a:p>
                          <a:pPr algn="ctr"/>
                          <a:r>
                            <a:rPr lang="en-US" altLang="zh-CN" sz="1400" dirty="0"/>
                            <a:t>16</a:t>
                          </a:r>
                          <a:endParaRPr lang="en-US" altLang="zh-CN" sz="1400" dirty="0">
                            <a:latin typeface="+mn-lt"/>
                          </a:endParaRPr>
                        </a:p>
                      </a:txBody>
                      <a:tcPr anchor="ctr"/>
                    </a:tc>
                    <a:tc>
                      <a:txBody>
                        <a:bodyPr/>
                        <a:lstStyle/>
                        <a:p>
                          <a:pPr algn="ctr"/>
                          <a:r>
                            <a:rPr lang="en-US" altLang="zh-CN" sz="1400" dirty="0">
                              <a:latin typeface="+mn-lt"/>
                            </a:rPr>
                            <a:t>14</a:t>
                          </a:r>
                          <a:endParaRPr lang="zh-CN" altLang="en-US" sz="1400" dirty="0">
                            <a:latin typeface="+mn-lt"/>
                          </a:endParaRPr>
                        </a:p>
                      </a:txBody>
                      <a:tcPr anchor="ctr"/>
                    </a:tc>
                    <a:tc>
                      <a:txBody>
                        <a:bodyPr/>
                        <a:lstStyle/>
                        <a:p>
                          <a:pPr algn="ctr"/>
                          <a:r>
                            <a:rPr lang="en-US" altLang="zh-CN" sz="1400" dirty="0">
                              <a:latin typeface="+mn-lt"/>
                            </a:rPr>
                            <a:t>13</a:t>
                          </a:r>
                          <a:endParaRPr lang="zh-CN" altLang="en-US" sz="1400" dirty="0">
                            <a:latin typeface="+mn-lt"/>
                          </a:endParaRPr>
                        </a:p>
                      </a:txBody>
                      <a:tcPr anchor="ctr"/>
                    </a:tc>
                    <a:tc>
                      <a:txBody>
                        <a:bodyPr/>
                        <a:lstStyle/>
                        <a:p>
                          <a:pPr algn="ctr"/>
                          <a:r>
                            <a:rPr lang="en-US" altLang="zh-CN" sz="1400" dirty="0">
                              <a:latin typeface="+mn-lt"/>
                            </a:rPr>
                            <a:t>12.5</a:t>
                          </a:r>
                          <a:endParaRPr lang="zh-CN" altLang="en-US" sz="1400" dirty="0">
                            <a:latin typeface="+mn-lt"/>
                          </a:endParaRPr>
                        </a:p>
                      </a:txBody>
                      <a:tcPr anchor="ctr"/>
                    </a:tc>
                    <a:tc>
                      <a:txBody>
                        <a:bodyPr/>
                        <a:lstStyle/>
                        <a:p>
                          <a:pPr algn="ctr"/>
                          <a:r>
                            <a:rPr lang="en-US" altLang="zh-CN" sz="1400" dirty="0">
                              <a:latin typeface="+mn-lt"/>
                            </a:rPr>
                            <a:t>12</a:t>
                          </a:r>
                          <a:endParaRPr lang="zh-CN" altLang="en-US" sz="1400" dirty="0">
                            <a:latin typeface="+mn-lt"/>
                          </a:endParaRPr>
                        </a:p>
                      </a:txBody>
                      <a:tcPr anchor="ctr"/>
                    </a:tc>
                    <a:tc>
                      <a:txBody>
                        <a:bodyPr/>
                        <a:lstStyle/>
                        <a:p>
                          <a:pPr algn="ctr"/>
                          <a:r>
                            <a:rPr lang="en-US" altLang="zh-CN" sz="1400" dirty="0">
                              <a:latin typeface="+mn-lt"/>
                            </a:rPr>
                            <a:t>11.5</a:t>
                          </a:r>
                          <a:endParaRPr lang="zh-CN" altLang="en-US" sz="1400" dirty="0">
                            <a:latin typeface="+mn-lt"/>
                          </a:endParaRPr>
                        </a:p>
                      </a:txBody>
                      <a:tcPr anchor="ctr"/>
                    </a:tc>
                    <a:tc>
                      <a:txBody>
                        <a:bodyPr/>
                        <a:lstStyle/>
                        <a:p>
                          <a:pPr algn="ctr"/>
                          <a:r>
                            <a:rPr lang="en-US" altLang="zh-CN" sz="1400" dirty="0"/>
                            <a:t>11</a:t>
                          </a:r>
                          <a:endParaRPr lang="en-US" altLang="zh-CN" sz="1400" dirty="0">
                            <a:latin typeface="+mn-lt"/>
                          </a:endParaRPr>
                        </a:p>
                      </a:txBody>
                      <a:tcPr anchor="ctr"/>
                    </a:tc>
                    <a:extLst>
                      <a:ext uri="{0D108BD9-81ED-4DB2-BD59-A6C34878D82A}">
                        <a16:rowId xmlns:a16="http://schemas.microsoft.com/office/drawing/2014/main" val="3568127296"/>
                      </a:ext>
                    </a:extLst>
                  </a:tr>
                  <a:tr h="457323">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US" altLang="zh-CN" sz="1400" dirty="0">
                              <a:latin typeface="+mn-lt"/>
                            </a:rPr>
                            <a:t>Rate</a:t>
                          </a:r>
                          <a:endParaRPr lang="zh-CN" altLang="en-US" sz="1400" dirty="0">
                            <a:latin typeface="+mn-lt"/>
                          </a:endParaRP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altLang="zh-CN" sz="140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16</m:t>
                                    </m:r>
                                  </m:den>
                                </m:f>
                              </m:oMath>
                            </m:oMathPara>
                          </a14:m>
                          <a:endParaRPr lang="en-US" altLang="zh-CN" sz="1400" dirty="0">
                            <a:latin typeface="+mn-lt"/>
                          </a:endParaRP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altLang="zh-CN" sz="140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14</m:t>
                                    </m:r>
                                  </m:den>
                                </m:f>
                              </m:oMath>
                            </m:oMathPara>
                          </a14:m>
                          <a:endParaRPr lang="zh-CN" altLang="en-US" sz="1400" dirty="0">
                            <a:latin typeface="+mn-lt"/>
                          </a:endParaRP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altLang="zh-CN" sz="140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13</m:t>
                                    </m:r>
                                  </m:den>
                                </m:f>
                              </m:oMath>
                            </m:oMathPara>
                          </a14:m>
                          <a:endParaRPr lang="zh-CN" altLang="en-US" sz="1400" dirty="0">
                            <a:latin typeface="+mn-lt"/>
                          </a:endParaRP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altLang="zh-CN" sz="140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12.5</m:t>
                                    </m:r>
                                  </m:den>
                                </m:f>
                              </m:oMath>
                            </m:oMathPara>
                          </a14:m>
                          <a:endParaRPr lang="zh-CN" altLang="en-US" sz="1400" dirty="0">
                            <a:latin typeface="+mn-lt"/>
                          </a:endParaRP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altLang="zh-CN" sz="140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12</m:t>
                                    </m:r>
                                  </m:den>
                                </m:f>
                              </m:oMath>
                            </m:oMathPara>
                          </a14:m>
                          <a:endParaRPr lang="zh-CN" altLang="en-US" sz="1400" dirty="0">
                            <a:latin typeface="+mn-lt"/>
                          </a:endParaRP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altLang="zh-CN" sz="140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11.5</m:t>
                                    </m:r>
                                  </m:den>
                                </m:f>
                              </m:oMath>
                            </m:oMathPara>
                          </a14:m>
                          <a:endParaRPr lang="zh-CN" altLang="en-US" sz="1400" dirty="0">
                            <a:latin typeface="+mn-lt"/>
                          </a:endParaRP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altLang="zh-CN" sz="140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11</m:t>
                                    </m:r>
                                  </m:den>
                                </m:f>
                              </m:oMath>
                            </m:oMathPara>
                          </a14:m>
                          <a:endParaRPr lang="en-US" altLang="zh-CN" sz="1400" dirty="0">
                            <a:latin typeface="+mn-lt"/>
                          </a:endParaRPr>
                        </a:p>
                      </a:txBody>
                      <a:tcPr anchor="ctr"/>
                    </a:tc>
                    <a:extLst>
                      <a:ext uri="{0D108BD9-81ED-4DB2-BD59-A6C34878D82A}">
                        <a16:rowId xmlns:a16="http://schemas.microsoft.com/office/drawing/2014/main" val="1500032916"/>
                      </a:ext>
                    </a:extLst>
                  </a:tr>
                </a:tbl>
              </a:graphicData>
            </a:graphic>
          </p:graphicFrame>
        </mc:Choice>
        <mc:Fallback xmlns="">
          <p:graphicFrame>
            <p:nvGraphicFramePr>
              <p:cNvPr id="30" name="表格 29">
                <a:extLst>
                  <a:ext uri="{FF2B5EF4-FFF2-40B4-BE49-F238E27FC236}">
                    <a16:creationId xmlns:a16="http://schemas.microsoft.com/office/drawing/2014/main" id="{522646C9-5E61-C1E1-4F03-9F82149CF65D}"/>
                  </a:ext>
                </a:extLst>
              </p:cNvPr>
              <p:cNvGraphicFramePr>
                <a:graphicFrameLocks noGrp="1"/>
              </p:cNvGraphicFramePr>
              <p:nvPr>
                <p:extLst>
                  <p:ext uri="{D42A27DB-BD31-4B8C-83A1-F6EECF244321}">
                    <p14:modId xmlns:p14="http://schemas.microsoft.com/office/powerpoint/2010/main" val="3718729240"/>
                  </p:ext>
                </p:extLst>
              </p:nvPr>
            </p:nvGraphicFramePr>
            <p:xfrm>
              <a:off x="86570" y="4220820"/>
              <a:ext cx="5441897" cy="1741932"/>
            </p:xfrm>
            <a:graphic>
              <a:graphicData uri="http://schemas.openxmlformats.org/drawingml/2006/table">
                <a:tbl>
                  <a:tblPr firstRow="1" bandRow="1">
                    <a:tableStyleId>{5C22544A-7EE6-4342-B048-85BDC9FD1C3A}</a:tableStyleId>
                  </a:tblPr>
                  <a:tblGrid>
                    <a:gridCol w="1197639">
                      <a:extLst>
                        <a:ext uri="{9D8B030D-6E8A-4147-A177-3AD203B41FA5}">
                          <a16:colId xmlns:a16="http://schemas.microsoft.com/office/drawing/2014/main" val="3470119097"/>
                        </a:ext>
                      </a:extLst>
                    </a:gridCol>
                    <a:gridCol w="597648">
                      <a:extLst>
                        <a:ext uri="{9D8B030D-6E8A-4147-A177-3AD203B41FA5}">
                          <a16:colId xmlns:a16="http://schemas.microsoft.com/office/drawing/2014/main" val="3779186828"/>
                        </a:ext>
                      </a:extLst>
                    </a:gridCol>
                    <a:gridCol w="683850">
                      <a:extLst>
                        <a:ext uri="{9D8B030D-6E8A-4147-A177-3AD203B41FA5}">
                          <a16:colId xmlns:a16="http://schemas.microsoft.com/office/drawing/2014/main" val="979245257"/>
                        </a:ext>
                      </a:extLst>
                    </a:gridCol>
                    <a:gridCol w="580933">
                      <a:extLst>
                        <a:ext uri="{9D8B030D-6E8A-4147-A177-3AD203B41FA5}">
                          <a16:colId xmlns:a16="http://schemas.microsoft.com/office/drawing/2014/main" val="3657989120"/>
                        </a:ext>
                      </a:extLst>
                    </a:gridCol>
                    <a:gridCol w="598362">
                      <a:extLst>
                        <a:ext uri="{9D8B030D-6E8A-4147-A177-3AD203B41FA5}">
                          <a16:colId xmlns:a16="http://schemas.microsoft.com/office/drawing/2014/main" val="279455802"/>
                        </a:ext>
                      </a:extLst>
                    </a:gridCol>
                    <a:gridCol w="592552">
                      <a:extLst>
                        <a:ext uri="{9D8B030D-6E8A-4147-A177-3AD203B41FA5}">
                          <a16:colId xmlns:a16="http://schemas.microsoft.com/office/drawing/2014/main" val="4159030784"/>
                        </a:ext>
                      </a:extLst>
                    </a:gridCol>
                    <a:gridCol w="609980">
                      <a:extLst>
                        <a:ext uri="{9D8B030D-6E8A-4147-A177-3AD203B41FA5}">
                          <a16:colId xmlns:a16="http://schemas.microsoft.com/office/drawing/2014/main" val="227287048"/>
                        </a:ext>
                      </a:extLst>
                    </a:gridCol>
                    <a:gridCol w="580933">
                      <a:extLst>
                        <a:ext uri="{9D8B030D-6E8A-4147-A177-3AD203B41FA5}">
                          <a16:colId xmlns:a16="http://schemas.microsoft.com/office/drawing/2014/main" val="3390225097"/>
                        </a:ext>
                      </a:extLst>
                    </a:gridCol>
                  </a:tblGrid>
                  <a:tr h="518160">
                    <a:tc>
                      <a:txBody>
                        <a:bodyPr/>
                        <a:lstStyle/>
                        <a:p>
                          <a:pPr algn="ctr"/>
                          <a:r>
                            <a:rPr lang="en-US" altLang="zh-CN" sz="1400" dirty="0"/>
                            <a:t>Max.</a:t>
                          </a:r>
                          <a:r>
                            <a:rPr lang="zh-CN" altLang="en-US" sz="1400" dirty="0"/>
                            <a:t> </a:t>
                          </a:r>
                          <a:r>
                            <a:rPr lang="en-US" altLang="zh-CN" sz="1400" dirty="0"/>
                            <a:t>GPU</a:t>
                          </a:r>
                          <a:r>
                            <a:rPr lang="zh-CN" altLang="en-US" sz="1400" dirty="0"/>
                            <a:t> </a:t>
                          </a:r>
                          <a:r>
                            <a:rPr lang="en-US" altLang="zh-CN" sz="1400" dirty="0"/>
                            <a:t>power</a:t>
                          </a:r>
                          <a:r>
                            <a:rPr lang="zh-CN" altLang="en-US" sz="1400" dirty="0"/>
                            <a:t> </a:t>
                          </a:r>
                          <a:r>
                            <a:rPr lang="en-US" altLang="zh-CN" sz="1400" dirty="0"/>
                            <a:t>P(w)</a:t>
                          </a:r>
                          <a:endParaRPr lang="zh-CN" altLang="en-US" sz="1400" dirty="0">
                            <a:latin typeface="+mn-lt"/>
                          </a:endParaRPr>
                        </a:p>
                      </a:txBody>
                      <a:tcPr anchor="ctr"/>
                    </a:tc>
                    <a:tc>
                      <a:txBody>
                        <a:bodyPr/>
                        <a:lstStyle/>
                        <a:p>
                          <a:pPr algn="ctr"/>
                          <a:r>
                            <a:rPr lang="en-US" altLang="zh-CN" sz="1400" dirty="0"/>
                            <a:t>100</a:t>
                          </a:r>
                          <a:endParaRPr lang="zh-CN" altLang="en-US" sz="1400" dirty="0">
                            <a:latin typeface="+mn-lt"/>
                          </a:endParaRPr>
                        </a:p>
                      </a:txBody>
                      <a:tcPr anchor="ctr"/>
                    </a:tc>
                    <a:tc>
                      <a:txBody>
                        <a:bodyPr/>
                        <a:lstStyle/>
                        <a:p>
                          <a:pPr algn="ctr"/>
                          <a:r>
                            <a:rPr lang="en-US" altLang="zh-CN" sz="1400" dirty="0"/>
                            <a:t>125</a:t>
                          </a:r>
                          <a:endParaRPr lang="zh-CN" altLang="en-US" sz="1400" dirty="0">
                            <a:latin typeface="+mn-lt"/>
                          </a:endParaRPr>
                        </a:p>
                      </a:txBody>
                      <a:tcPr anchor="ctr"/>
                    </a:tc>
                    <a:tc>
                      <a:txBody>
                        <a:bodyPr/>
                        <a:lstStyle/>
                        <a:p>
                          <a:pPr algn="ctr"/>
                          <a:r>
                            <a:rPr lang="en-US" altLang="zh-CN" sz="1400" dirty="0"/>
                            <a:t>150</a:t>
                          </a:r>
                          <a:endParaRPr lang="zh-CN" altLang="en-US" sz="1400" dirty="0">
                            <a:latin typeface="+mn-lt"/>
                          </a:endParaRPr>
                        </a:p>
                      </a:txBody>
                      <a:tcPr anchor="ctr"/>
                    </a:tc>
                    <a:tc>
                      <a:txBody>
                        <a:bodyPr/>
                        <a:lstStyle/>
                        <a:p>
                          <a:pPr algn="ctr"/>
                          <a:r>
                            <a:rPr lang="en-US" altLang="zh-CN" sz="1400" dirty="0"/>
                            <a:t>175</a:t>
                          </a:r>
                          <a:endParaRPr lang="zh-CN" altLang="en-US" sz="1400" dirty="0">
                            <a:latin typeface="+mn-lt"/>
                          </a:endParaRPr>
                        </a:p>
                      </a:txBody>
                      <a:tcPr anchor="ctr"/>
                    </a:tc>
                    <a:tc>
                      <a:txBody>
                        <a:bodyPr/>
                        <a:lstStyle/>
                        <a:p>
                          <a:pPr algn="ctr"/>
                          <a:r>
                            <a:rPr lang="en-US" altLang="zh-CN" sz="1400" dirty="0"/>
                            <a:t>200</a:t>
                          </a:r>
                          <a:endParaRPr lang="zh-CN" altLang="en-US" sz="1400" dirty="0">
                            <a:latin typeface="+mn-lt"/>
                          </a:endParaRPr>
                        </a:p>
                      </a:txBody>
                      <a:tcPr anchor="ctr"/>
                    </a:tc>
                    <a:tc>
                      <a:txBody>
                        <a:bodyPr/>
                        <a:lstStyle/>
                        <a:p>
                          <a:pPr algn="ctr"/>
                          <a:r>
                            <a:rPr lang="en-US" altLang="zh-CN" sz="1400" dirty="0"/>
                            <a:t>225</a:t>
                          </a:r>
                          <a:endParaRPr lang="zh-CN" altLang="en-US" sz="1400" dirty="0">
                            <a:latin typeface="+mn-lt"/>
                          </a:endParaRPr>
                        </a:p>
                      </a:txBody>
                      <a:tcPr anchor="ctr"/>
                    </a:tc>
                    <a:tc>
                      <a:txBody>
                        <a:bodyPr/>
                        <a:lstStyle/>
                        <a:p>
                          <a:pPr algn="ctr"/>
                          <a:r>
                            <a:rPr lang="en-US" altLang="zh-CN" sz="1400" dirty="0"/>
                            <a:t>250</a:t>
                          </a:r>
                          <a:endParaRPr lang="zh-CN" altLang="en-US" sz="1400" dirty="0">
                            <a:latin typeface="+mn-lt"/>
                          </a:endParaRPr>
                        </a:p>
                      </a:txBody>
                      <a:tcPr anchor="ctr"/>
                    </a:tc>
                    <a:extLst>
                      <a:ext uri="{0D108BD9-81ED-4DB2-BD59-A6C34878D82A}">
                        <a16:rowId xmlns:a16="http://schemas.microsoft.com/office/drawing/2014/main" val="2320214900"/>
                      </a:ext>
                    </a:extLst>
                  </a:tr>
                  <a:tr h="731520">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US" altLang="zh-CN" sz="1400" dirty="0"/>
                            <a:t>Appr.</a:t>
                          </a:r>
                          <a:r>
                            <a:rPr lang="zh-CN" altLang="en-US" sz="1400" dirty="0"/>
                            <a:t> </a:t>
                          </a:r>
                          <a:r>
                            <a:rPr lang="en-US" altLang="zh-CN" sz="1400" dirty="0"/>
                            <a:t>training</a:t>
                          </a:r>
                          <a:r>
                            <a:rPr lang="zh-CN" altLang="en-US" sz="1400" dirty="0"/>
                            <a:t> </a:t>
                          </a:r>
                          <a:r>
                            <a:rPr lang="en-US" altLang="zh-CN" sz="1400" dirty="0"/>
                            <a:t>time</a:t>
                          </a:r>
                          <a:r>
                            <a:rPr lang="zh-CN" altLang="en-US" sz="1400" dirty="0"/>
                            <a:t> </a:t>
                          </a:r>
                          <a:r>
                            <a:rPr lang="en-US" altLang="zh-CN" sz="1400" dirty="0"/>
                            <a:t>T(h)</a:t>
                          </a:r>
                          <a:r>
                            <a:rPr lang="zh-CN" altLang="en-US" sz="1400" dirty="0"/>
                            <a:t> </a:t>
                          </a:r>
                          <a:endParaRPr lang="zh-CN" altLang="en-US" sz="1400" dirty="0">
                            <a:latin typeface="+mn-lt"/>
                          </a:endParaRPr>
                        </a:p>
                      </a:txBody>
                      <a:tcPr anchor="ctr"/>
                    </a:tc>
                    <a:tc>
                      <a:txBody>
                        <a:bodyPr/>
                        <a:lstStyle/>
                        <a:p>
                          <a:pPr algn="ctr"/>
                          <a:r>
                            <a:rPr lang="en-US" altLang="zh-CN" sz="1400" dirty="0"/>
                            <a:t>16</a:t>
                          </a:r>
                          <a:endParaRPr lang="en-US" altLang="zh-CN" sz="1400" dirty="0">
                            <a:latin typeface="+mn-lt"/>
                          </a:endParaRPr>
                        </a:p>
                      </a:txBody>
                      <a:tcPr anchor="ctr"/>
                    </a:tc>
                    <a:tc>
                      <a:txBody>
                        <a:bodyPr/>
                        <a:lstStyle/>
                        <a:p>
                          <a:pPr algn="ctr"/>
                          <a:r>
                            <a:rPr lang="en-US" altLang="zh-CN" sz="1400" dirty="0">
                              <a:latin typeface="+mn-lt"/>
                            </a:rPr>
                            <a:t>14</a:t>
                          </a:r>
                          <a:endParaRPr lang="zh-CN" altLang="en-US" sz="1400" dirty="0">
                            <a:latin typeface="+mn-lt"/>
                          </a:endParaRPr>
                        </a:p>
                      </a:txBody>
                      <a:tcPr anchor="ctr"/>
                    </a:tc>
                    <a:tc>
                      <a:txBody>
                        <a:bodyPr/>
                        <a:lstStyle/>
                        <a:p>
                          <a:pPr algn="ctr"/>
                          <a:r>
                            <a:rPr lang="en-US" altLang="zh-CN" sz="1400" dirty="0">
                              <a:latin typeface="+mn-lt"/>
                            </a:rPr>
                            <a:t>13</a:t>
                          </a:r>
                          <a:endParaRPr lang="zh-CN" altLang="en-US" sz="1400" dirty="0">
                            <a:latin typeface="+mn-lt"/>
                          </a:endParaRPr>
                        </a:p>
                      </a:txBody>
                      <a:tcPr anchor="ctr"/>
                    </a:tc>
                    <a:tc>
                      <a:txBody>
                        <a:bodyPr/>
                        <a:lstStyle/>
                        <a:p>
                          <a:pPr algn="ctr"/>
                          <a:r>
                            <a:rPr lang="en-US" altLang="zh-CN" sz="1400" dirty="0">
                              <a:latin typeface="+mn-lt"/>
                            </a:rPr>
                            <a:t>12.5</a:t>
                          </a:r>
                          <a:endParaRPr lang="zh-CN" altLang="en-US" sz="1400" dirty="0">
                            <a:latin typeface="+mn-lt"/>
                          </a:endParaRPr>
                        </a:p>
                      </a:txBody>
                      <a:tcPr anchor="ctr"/>
                    </a:tc>
                    <a:tc>
                      <a:txBody>
                        <a:bodyPr/>
                        <a:lstStyle/>
                        <a:p>
                          <a:pPr algn="ctr"/>
                          <a:r>
                            <a:rPr lang="en-US" altLang="zh-CN" sz="1400" dirty="0">
                              <a:latin typeface="+mn-lt"/>
                            </a:rPr>
                            <a:t>12</a:t>
                          </a:r>
                          <a:endParaRPr lang="zh-CN" altLang="en-US" sz="1400" dirty="0">
                            <a:latin typeface="+mn-lt"/>
                          </a:endParaRPr>
                        </a:p>
                      </a:txBody>
                      <a:tcPr anchor="ctr"/>
                    </a:tc>
                    <a:tc>
                      <a:txBody>
                        <a:bodyPr/>
                        <a:lstStyle/>
                        <a:p>
                          <a:pPr algn="ctr"/>
                          <a:r>
                            <a:rPr lang="en-US" altLang="zh-CN" sz="1400" dirty="0">
                              <a:latin typeface="+mn-lt"/>
                            </a:rPr>
                            <a:t>11.5</a:t>
                          </a:r>
                          <a:endParaRPr lang="zh-CN" altLang="en-US" sz="1400" dirty="0">
                            <a:latin typeface="+mn-lt"/>
                          </a:endParaRPr>
                        </a:p>
                      </a:txBody>
                      <a:tcPr anchor="ctr"/>
                    </a:tc>
                    <a:tc>
                      <a:txBody>
                        <a:bodyPr/>
                        <a:lstStyle/>
                        <a:p>
                          <a:pPr algn="ctr"/>
                          <a:r>
                            <a:rPr lang="en-US" altLang="zh-CN" sz="1400" dirty="0"/>
                            <a:t>11</a:t>
                          </a:r>
                          <a:endParaRPr lang="en-US" altLang="zh-CN" sz="1400" dirty="0">
                            <a:latin typeface="+mn-lt"/>
                          </a:endParaRPr>
                        </a:p>
                      </a:txBody>
                      <a:tcPr anchor="ctr"/>
                    </a:tc>
                    <a:extLst>
                      <a:ext uri="{0D108BD9-81ED-4DB2-BD59-A6C34878D82A}">
                        <a16:rowId xmlns:a16="http://schemas.microsoft.com/office/drawing/2014/main" val="3568127296"/>
                      </a:ext>
                    </a:extLst>
                  </a:tr>
                  <a:tr h="492252">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US" altLang="zh-CN" sz="1400" dirty="0">
                              <a:latin typeface="+mn-lt"/>
                            </a:rPr>
                            <a:t>Rate</a:t>
                          </a:r>
                          <a:endParaRPr lang="zh-CN" altLang="en-US" sz="1400" dirty="0">
                            <a:latin typeface="+mn-lt"/>
                          </a:endParaRPr>
                        </a:p>
                      </a:txBody>
                      <a:tcPr anchor="ctr"/>
                    </a:tc>
                    <a:tc>
                      <a:txBody>
                        <a:bodyPr/>
                        <a:lstStyle/>
                        <a:p>
                          <a:endParaRPr lang="zh-CN"/>
                        </a:p>
                      </a:txBody>
                      <a:tcPr anchor="ctr">
                        <a:blipFill>
                          <a:blip r:embed="rId9"/>
                          <a:stretch>
                            <a:fillRect l="-202128" t="-256410" r="-617021" b="-2564"/>
                          </a:stretch>
                        </a:blipFill>
                      </a:tcPr>
                    </a:tc>
                    <a:tc>
                      <a:txBody>
                        <a:bodyPr/>
                        <a:lstStyle/>
                        <a:p>
                          <a:endParaRPr lang="zh-CN"/>
                        </a:p>
                      </a:txBody>
                      <a:tcPr anchor="ctr">
                        <a:blipFill>
                          <a:blip r:embed="rId9"/>
                          <a:stretch>
                            <a:fillRect l="-262963" t="-256410" r="-437037" b="-2564"/>
                          </a:stretch>
                        </a:blipFill>
                      </a:tcPr>
                    </a:tc>
                    <a:tc>
                      <a:txBody>
                        <a:bodyPr/>
                        <a:lstStyle/>
                        <a:p>
                          <a:endParaRPr lang="zh-CN"/>
                        </a:p>
                      </a:txBody>
                      <a:tcPr anchor="ctr">
                        <a:blipFill>
                          <a:blip r:embed="rId9"/>
                          <a:stretch>
                            <a:fillRect l="-426087" t="-256410" r="-413043" b="-2564"/>
                          </a:stretch>
                        </a:blipFill>
                      </a:tcPr>
                    </a:tc>
                    <a:tc>
                      <a:txBody>
                        <a:bodyPr/>
                        <a:lstStyle/>
                        <a:p>
                          <a:endParaRPr lang="zh-CN"/>
                        </a:p>
                      </a:txBody>
                      <a:tcPr anchor="ctr">
                        <a:blipFill>
                          <a:blip r:embed="rId9"/>
                          <a:stretch>
                            <a:fillRect l="-514894" t="-256410" r="-304255" b="-2564"/>
                          </a:stretch>
                        </a:blipFill>
                      </a:tcPr>
                    </a:tc>
                    <a:tc>
                      <a:txBody>
                        <a:bodyPr/>
                        <a:lstStyle/>
                        <a:p>
                          <a:endParaRPr lang="zh-CN"/>
                        </a:p>
                      </a:txBody>
                      <a:tcPr anchor="ctr">
                        <a:blipFill>
                          <a:blip r:embed="rId9"/>
                          <a:stretch>
                            <a:fillRect l="-614894" t="-256410" r="-204255" b="-2564"/>
                          </a:stretch>
                        </a:blipFill>
                      </a:tcPr>
                    </a:tc>
                    <a:tc>
                      <a:txBody>
                        <a:bodyPr/>
                        <a:lstStyle/>
                        <a:p>
                          <a:endParaRPr lang="zh-CN"/>
                        </a:p>
                      </a:txBody>
                      <a:tcPr anchor="ctr">
                        <a:blipFill>
                          <a:blip r:embed="rId9"/>
                          <a:stretch>
                            <a:fillRect l="-700000" t="-256410" r="-100000" b="-2564"/>
                          </a:stretch>
                        </a:blipFill>
                      </a:tcPr>
                    </a:tc>
                    <a:tc>
                      <a:txBody>
                        <a:bodyPr/>
                        <a:lstStyle/>
                        <a:p>
                          <a:endParaRPr lang="zh-CN"/>
                        </a:p>
                      </a:txBody>
                      <a:tcPr anchor="ctr">
                        <a:blipFill>
                          <a:blip r:embed="rId9"/>
                          <a:stretch>
                            <a:fillRect l="-834783" t="-256410" r="-4348" b="-2564"/>
                          </a:stretch>
                        </a:blipFill>
                      </a:tcPr>
                    </a:tc>
                    <a:extLst>
                      <a:ext uri="{0D108BD9-81ED-4DB2-BD59-A6C34878D82A}">
                        <a16:rowId xmlns:a16="http://schemas.microsoft.com/office/drawing/2014/main" val="1500032916"/>
                      </a:ext>
                    </a:extLst>
                  </a:tr>
                </a:tbl>
              </a:graphicData>
            </a:graphic>
          </p:graphicFrame>
        </mc:Fallback>
      </mc:AlternateContent>
      <p:sp>
        <p:nvSpPr>
          <p:cNvPr id="31" name="文本框 30">
            <a:extLst>
              <a:ext uri="{FF2B5EF4-FFF2-40B4-BE49-F238E27FC236}">
                <a16:creationId xmlns:a16="http://schemas.microsoft.com/office/drawing/2014/main" id="{3863C7FF-C920-D0AC-2ADC-828512F84D51}"/>
              </a:ext>
            </a:extLst>
          </p:cNvPr>
          <p:cNvSpPr txBox="1"/>
          <p:nvPr/>
        </p:nvSpPr>
        <p:spPr>
          <a:xfrm>
            <a:off x="8916547" y="6274318"/>
            <a:ext cx="1916052" cy="369332"/>
          </a:xfrm>
          <a:prstGeom prst="rect">
            <a:avLst/>
          </a:prstGeom>
          <a:noFill/>
        </p:spPr>
        <p:txBody>
          <a:bodyPr wrap="square" rtlCol="0">
            <a:spAutoFit/>
          </a:bodyPr>
          <a:lstStyle/>
          <a:p>
            <a:r>
              <a:rPr kumimoji="1" lang="en-US" altLang="zh-CN" b="1" dirty="0"/>
              <a:t>Power</a:t>
            </a:r>
            <a:r>
              <a:rPr kumimoji="1" lang="zh-CN" altLang="en-US" b="1" dirty="0"/>
              <a:t> </a:t>
            </a:r>
            <a:r>
              <a:rPr kumimoji="1" lang="en-US" altLang="zh-CN" b="1" dirty="0"/>
              <a:t>supply</a:t>
            </a:r>
            <a:endParaRPr kumimoji="1" lang="zh-CN" altLang="en-US" b="1" dirty="0"/>
          </a:p>
        </p:txBody>
      </p:sp>
      <p:sp>
        <p:nvSpPr>
          <p:cNvPr id="32" name="右箭头 31">
            <a:extLst>
              <a:ext uri="{FF2B5EF4-FFF2-40B4-BE49-F238E27FC236}">
                <a16:creationId xmlns:a16="http://schemas.microsoft.com/office/drawing/2014/main" id="{FBED68B2-B675-DB39-2CE6-4B38E223B4AF}"/>
              </a:ext>
            </a:extLst>
          </p:cNvPr>
          <p:cNvSpPr/>
          <p:nvPr/>
        </p:nvSpPr>
        <p:spPr>
          <a:xfrm flipV="1">
            <a:off x="5588923" y="3339419"/>
            <a:ext cx="504789" cy="208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77" name="文本框 76">
                <a:extLst>
                  <a:ext uri="{FF2B5EF4-FFF2-40B4-BE49-F238E27FC236}">
                    <a16:creationId xmlns:a16="http://schemas.microsoft.com/office/drawing/2014/main" id="{CEDF1C2F-8A14-7643-53D2-C7D550B3FE4A}"/>
                  </a:ext>
                </a:extLst>
              </p:cNvPr>
              <p:cNvSpPr txBox="1"/>
              <p:nvPr/>
            </p:nvSpPr>
            <p:spPr>
              <a:xfrm>
                <a:off x="8285759" y="2998394"/>
                <a:ext cx="687206" cy="3828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b="0" i="1">
                              <a:latin typeface="Cambria Math" panose="02040503050406030204" pitchFamily="18" charset="0"/>
                            </a:rPr>
                            <m:t>𝑃</m:t>
                          </m:r>
                        </m:e>
                        <m:sub>
                          <m:r>
                            <a:rPr lang="zh-CN" altLang="en-US" b="0" i="1">
                              <a:latin typeface="Cambria Math" panose="02040503050406030204" pitchFamily="18" charset="0"/>
                            </a:rPr>
                            <m:t>𝑡</m:t>
                          </m:r>
                        </m:sub>
                        <m:sup>
                          <m:r>
                            <a:rPr lang="zh-CN" altLang="en-US" b="0" i="1">
                              <a:latin typeface="Cambria Math" panose="02040503050406030204" pitchFamily="18" charset="0"/>
                            </a:rPr>
                            <m:t>𝑠𝑜𝑙𝑎𝑟</m:t>
                          </m:r>
                        </m:sup>
                      </m:sSubSup>
                    </m:oMath>
                  </m:oMathPara>
                </a14:m>
                <a:endParaRPr lang="zh-CN" altLang="en-US" dirty="0"/>
              </a:p>
            </p:txBody>
          </p:sp>
        </mc:Choice>
        <mc:Fallback xmlns="">
          <p:sp>
            <p:nvSpPr>
              <p:cNvPr id="77" name="文本框 76">
                <a:extLst>
                  <a:ext uri="{FF2B5EF4-FFF2-40B4-BE49-F238E27FC236}">
                    <a16:creationId xmlns:a16="http://schemas.microsoft.com/office/drawing/2014/main" id="{CEDF1C2F-8A14-7643-53D2-C7D550B3FE4A}"/>
                  </a:ext>
                </a:extLst>
              </p:cNvPr>
              <p:cNvSpPr txBox="1">
                <a:spLocks noRot="1" noChangeAspect="1" noMove="1" noResize="1" noEditPoints="1" noAdjustHandles="1" noChangeArrowheads="1" noChangeShapeType="1" noTextEdit="1"/>
              </p:cNvSpPr>
              <p:nvPr/>
            </p:nvSpPr>
            <p:spPr>
              <a:xfrm>
                <a:off x="8285759" y="2998394"/>
                <a:ext cx="687206" cy="382862"/>
              </a:xfrm>
              <a:prstGeom prst="rect">
                <a:avLst/>
              </a:prstGeom>
              <a:blipFill>
                <a:blip r:embed="rId10"/>
                <a:stretch>
                  <a:fillRect r="-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EC84FC82-9BF9-A7C8-1854-24A61A7CE253}"/>
                  </a:ext>
                </a:extLst>
              </p:cNvPr>
              <p:cNvSpPr txBox="1"/>
              <p:nvPr/>
            </p:nvSpPr>
            <p:spPr>
              <a:xfrm>
                <a:off x="8264957" y="4699023"/>
                <a:ext cx="791016" cy="4296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𝑃</m:t>
                          </m:r>
                        </m:e>
                        <m:sub>
                          <m:r>
                            <a:rPr lang="zh-CN" altLang="en-US" i="1">
                              <a:latin typeface="Cambria Math" panose="02040503050406030204" pitchFamily="18" charset="0"/>
                            </a:rPr>
                            <m:t>𝑡</m:t>
                          </m:r>
                        </m:sub>
                        <m:sup>
                          <m:r>
                            <a:rPr lang="zh-CN" altLang="en-US" i="1">
                              <a:latin typeface="Cambria Math" panose="02040503050406030204" pitchFamily="18" charset="0"/>
                            </a:rPr>
                            <m:t>𝑔𝑟𝑖𝑑</m:t>
                          </m:r>
                        </m:sup>
                      </m:sSubSup>
                    </m:oMath>
                  </m:oMathPara>
                </a14:m>
                <a:endParaRPr lang="zh-CN" altLang="en-US" dirty="0"/>
              </a:p>
            </p:txBody>
          </p:sp>
        </mc:Choice>
        <mc:Fallback xmlns="">
          <p:sp>
            <p:nvSpPr>
              <p:cNvPr id="86" name="文本框 85">
                <a:extLst>
                  <a:ext uri="{FF2B5EF4-FFF2-40B4-BE49-F238E27FC236}">
                    <a16:creationId xmlns:a16="http://schemas.microsoft.com/office/drawing/2014/main" id="{EC84FC82-9BF9-A7C8-1854-24A61A7CE253}"/>
                  </a:ext>
                </a:extLst>
              </p:cNvPr>
              <p:cNvSpPr txBox="1">
                <a:spLocks noRot="1" noChangeAspect="1" noMove="1" noResize="1" noEditPoints="1" noAdjustHandles="1" noChangeArrowheads="1" noChangeShapeType="1" noTextEdit="1"/>
              </p:cNvSpPr>
              <p:nvPr/>
            </p:nvSpPr>
            <p:spPr>
              <a:xfrm>
                <a:off x="8264957" y="4699023"/>
                <a:ext cx="791016" cy="429605"/>
              </a:xfrm>
              <a:prstGeom prst="rect">
                <a:avLst/>
              </a:prstGeom>
              <a:blipFill>
                <a:blip r:embed="rId11"/>
                <a:stretch>
                  <a:fillRect b="-29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文本框 87">
                <a:extLst>
                  <a:ext uri="{FF2B5EF4-FFF2-40B4-BE49-F238E27FC236}">
                    <a16:creationId xmlns:a16="http://schemas.microsoft.com/office/drawing/2014/main" id="{5D87EB61-1B4C-4BB9-DE76-E578F99360DA}"/>
                  </a:ext>
                </a:extLst>
              </p:cNvPr>
              <p:cNvSpPr txBox="1"/>
              <p:nvPr/>
            </p:nvSpPr>
            <p:spPr>
              <a:xfrm>
                <a:off x="8304559" y="1231876"/>
                <a:ext cx="751414" cy="3783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𝛽</m:t>
                          </m:r>
                          <m:r>
                            <a:rPr lang="zh-CN" altLang="en-US" i="1">
                              <a:latin typeface="Cambria Math" panose="02040503050406030204" pitchFamily="18" charset="0"/>
                            </a:rPr>
                            <m:t>𝐷</m:t>
                          </m:r>
                        </m:e>
                        <m:sub>
                          <m:r>
                            <a:rPr lang="zh-CN" altLang="en-US" i="1">
                              <a:latin typeface="Cambria Math" panose="02040503050406030204" pitchFamily="18" charset="0"/>
                            </a:rPr>
                            <m:t>𝑡</m:t>
                          </m:r>
                        </m:sub>
                        <m:sup>
                          <m:r>
                            <a:rPr lang="zh-CN" altLang="en-US" i="1">
                              <a:latin typeface="Cambria Math" panose="02040503050406030204" pitchFamily="18" charset="0"/>
                            </a:rPr>
                            <m:t>𝑑𝑐</m:t>
                          </m:r>
                        </m:sup>
                      </m:sSubSup>
                    </m:oMath>
                  </m:oMathPara>
                </a14:m>
                <a:endParaRPr lang="zh-CN" altLang="en-US" dirty="0"/>
              </a:p>
            </p:txBody>
          </p:sp>
        </mc:Choice>
        <mc:Fallback xmlns="">
          <p:sp>
            <p:nvSpPr>
              <p:cNvPr id="88" name="文本框 87">
                <a:extLst>
                  <a:ext uri="{FF2B5EF4-FFF2-40B4-BE49-F238E27FC236}">
                    <a16:creationId xmlns:a16="http://schemas.microsoft.com/office/drawing/2014/main" id="{5D87EB61-1B4C-4BB9-DE76-E578F99360DA}"/>
                  </a:ext>
                </a:extLst>
              </p:cNvPr>
              <p:cNvSpPr txBox="1">
                <a:spLocks noRot="1" noChangeAspect="1" noMove="1" noResize="1" noEditPoints="1" noAdjustHandles="1" noChangeArrowheads="1" noChangeShapeType="1" noTextEdit="1"/>
              </p:cNvSpPr>
              <p:nvPr/>
            </p:nvSpPr>
            <p:spPr>
              <a:xfrm>
                <a:off x="8304559" y="1231876"/>
                <a:ext cx="751414" cy="378373"/>
              </a:xfrm>
              <a:prstGeom prst="rect">
                <a:avLst/>
              </a:prstGeom>
              <a:blipFill>
                <a:blip r:embed="rId12"/>
                <a:stretch>
                  <a:fillRect b="-161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文本框 89">
                <a:extLst>
                  <a:ext uri="{FF2B5EF4-FFF2-40B4-BE49-F238E27FC236}">
                    <a16:creationId xmlns:a16="http://schemas.microsoft.com/office/drawing/2014/main" id="{A924F85E-5A42-8792-EE25-ADDA5D81052E}"/>
                  </a:ext>
                </a:extLst>
              </p:cNvPr>
              <p:cNvSpPr txBox="1"/>
              <p:nvPr/>
            </p:nvSpPr>
            <p:spPr>
              <a:xfrm>
                <a:off x="9907136" y="2299257"/>
                <a:ext cx="751414" cy="3783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00B050"/>
                              </a:solidFill>
                              <a:latin typeface="Cambria Math" panose="02040503050406030204" pitchFamily="18" charset="0"/>
                            </a:rPr>
                          </m:ctrlPr>
                        </m:sSubSupPr>
                        <m:e>
                          <m:r>
                            <a:rPr lang="zh-CN" altLang="en-US" i="1">
                              <a:solidFill>
                                <a:srgbClr val="00B050"/>
                              </a:solidFill>
                              <a:latin typeface="Cambria Math" panose="02040503050406030204" pitchFamily="18" charset="0"/>
                            </a:rPr>
                            <m:t>𝑅</m:t>
                          </m:r>
                        </m:e>
                        <m:sub>
                          <m:r>
                            <a:rPr lang="zh-CN" altLang="en-US" i="1">
                              <a:solidFill>
                                <a:srgbClr val="00B050"/>
                              </a:solidFill>
                              <a:latin typeface="Cambria Math" panose="02040503050406030204" pitchFamily="18" charset="0"/>
                            </a:rPr>
                            <m:t>𝑡</m:t>
                          </m:r>
                        </m:sub>
                        <m:sup>
                          <m:r>
                            <a:rPr lang="zh-CN" altLang="en-US" i="1">
                              <a:solidFill>
                                <a:srgbClr val="00B050"/>
                              </a:solidFill>
                              <a:latin typeface="Cambria Math" panose="02040503050406030204" pitchFamily="18" charset="0"/>
                            </a:rPr>
                            <m:t>𝑠𝑜𝑙𝑎𝑟</m:t>
                          </m:r>
                        </m:sup>
                      </m:sSubSup>
                    </m:oMath>
                  </m:oMathPara>
                </a14:m>
                <a:endParaRPr lang="zh-CN" altLang="en-US" dirty="0">
                  <a:solidFill>
                    <a:srgbClr val="00B050"/>
                  </a:solidFill>
                </a:endParaRPr>
              </a:p>
            </p:txBody>
          </p:sp>
        </mc:Choice>
        <mc:Fallback xmlns="">
          <p:sp>
            <p:nvSpPr>
              <p:cNvPr id="90" name="文本框 89">
                <a:extLst>
                  <a:ext uri="{FF2B5EF4-FFF2-40B4-BE49-F238E27FC236}">
                    <a16:creationId xmlns:a16="http://schemas.microsoft.com/office/drawing/2014/main" id="{A924F85E-5A42-8792-EE25-ADDA5D81052E}"/>
                  </a:ext>
                </a:extLst>
              </p:cNvPr>
              <p:cNvSpPr txBox="1">
                <a:spLocks noRot="1" noChangeAspect="1" noMove="1" noResize="1" noEditPoints="1" noAdjustHandles="1" noChangeArrowheads="1" noChangeShapeType="1" noTextEdit="1"/>
              </p:cNvSpPr>
              <p:nvPr/>
            </p:nvSpPr>
            <p:spPr>
              <a:xfrm>
                <a:off x="9907136" y="2299257"/>
                <a:ext cx="751414" cy="378373"/>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文本框 91">
                <a:extLst>
                  <a:ext uri="{FF2B5EF4-FFF2-40B4-BE49-F238E27FC236}">
                    <a16:creationId xmlns:a16="http://schemas.microsoft.com/office/drawing/2014/main" id="{A9A194E2-A467-6C59-7E8E-99779C0E7711}"/>
                  </a:ext>
                </a:extLst>
              </p:cNvPr>
              <p:cNvSpPr txBox="1"/>
              <p:nvPr/>
            </p:nvSpPr>
            <p:spPr>
              <a:xfrm>
                <a:off x="9807884" y="4078995"/>
                <a:ext cx="1024715" cy="3783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FF9900"/>
                              </a:solidFill>
                              <a:latin typeface="Cambria Math" panose="02040503050406030204" pitchFamily="18" charset="0"/>
                            </a:rPr>
                          </m:ctrlPr>
                        </m:sSubSupPr>
                        <m:e>
                          <m:r>
                            <a:rPr lang="zh-CN" altLang="en-US" i="1">
                              <a:solidFill>
                                <a:srgbClr val="FF9900"/>
                              </a:solidFill>
                              <a:latin typeface="Cambria Math" panose="02040503050406030204" pitchFamily="18" charset="0"/>
                            </a:rPr>
                            <m:t>𝑊</m:t>
                          </m:r>
                        </m:e>
                        <m:sub>
                          <m:r>
                            <a:rPr lang="zh-CN" altLang="en-US" i="1">
                              <a:solidFill>
                                <a:srgbClr val="FF9900"/>
                              </a:solidFill>
                              <a:latin typeface="Cambria Math" panose="02040503050406030204" pitchFamily="18" charset="0"/>
                            </a:rPr>
                            <m:t>𝑡</m:t>
                          </m:r>
                        </m:sub>
                        <m:sup>
                          <m:r>
                            <a:rPr lang="zh-CN" altLang="en-US" i="1">
                              <a:solidFill>
                                <a:srgbClr val="FF9900"/>
                              </a:solidFill>
                              <a:latin typeface="Cambria Math" panose="02040503050406030204" pitchFamily="18" charset="0"/>
                            </a:rPr>
                            <m:t>𝑠𝑜𝑙𝑎𝑟</m:t>
                          </m:r>
                        </m:sup>
                      </m:sSubSup>
                    </m:oMath>
                  </m:oMathPara>
                </a14:m>
                <a:endParaRPr lang="zh-CN" altLang="en-US" dirty="0"/>
              </a:p>
            </p:txBody>
          </p:sp>
        </mc:Choice>
        <mc:Fallback xmlns="">
          <p:sp>
            <p:nvSpPr>
              <p:cNvPr id="92" name="文本框 91">
                <a:extLst>
                  <a:ext uri="{FF2B5EF4-FFF2-40B4-BE49-F238E27FC236}">
                    <a16:creationId xmlns:a16="http://schemas.microsoft.com/office/drawing/2014/main" id="{A9A194E2-A467-6C59-7E8E-99779C0E7711}"/>
                  </a:ext>
                </a:extLst>
              </p:cNvPr>
              <p:cNvSpPr txBox="1">
                <a:spLocks noRot="1" noChangeAspect="1" noMove="1" noResize="1" noEditPoints="1" noAdjustHandles="1" noChangeArrowheads="1" noChangeShapeType="1" noTextEdit="1"/>
              </p:cNvSpPr>
              <p:nvPr/>
            </p:nvSpPr>
            <p:spPr>
              <a:xfrm>
                <a:off x="9807884" y="4078995"/>
                <a:ext cx="1024715" cy="378373"/>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文本框 93">
                <a:extLst>
                  <a:ext uri="{FF2B5EF4-FFF2-40B4-BE49-F238E27FC236}">
                    <a16:creationId xmlns:a16="http://schemas.microsoft.com/office/drawing/2014/main" id="{A6B619BF-C2F2-BD0D-A6B1-16FC9F3653A9}"/>
                  </a:ext>
                </a:extLst>
              </p:cNvPr>
              <p:cNvSpPr txBox="1"/>
              <p:nvPr/>
            </p:nvSpPr>
            <p:spPr>
              <a:xfrm>
                <a:off x="10681526" y="4669567"/>
                <a:ext cx="751414" cy="4296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00B050"/>
                              </a:solidFill>
                              <a:latin typeface="Cambria Math" panose="02040503050406030204" pitchFamily="18" charset="0"/>
                            </a:rPr>
                          </m:ctrlPr>
                        </m:sSubSupPr>
                        <m:e>
                          <m:r>
                            <a:rPr lang="zh-CN" altLang="en-US" i="1">
                              <a:solidFill>
                                <a:srgbClr val="00B050"/>
                              </a:solidFill>
                              <a:latin typeface="Cambria Math" panose="02040503050406030204" pitchFamily="18" charset="0"/>
                            </a:rPr>
                            <m:t>𝑅</m:t>
                          </m:r>
                        </m:e>
                        <m:sub>
                          <m:r>
                            <a:rPr lang="zh-CN" altLang="en-US" i="1">
                              <a:solidFill>
                                <a:srgbClr val="00B050"/>
                              </a:solidFill>
                              <a:latin typeface="Cambria Math" panose="02040503050406030204" pitchFamily="18" charset="0"/>
                            </a:rPr>
                            <m:t>𝑡</m:t>
                          </m:r>
                        </m:sub>
                        <m:sup>
                          <m:r>
                            <a:rPr lang="zh-CN" altLang="en-US" i="1">
                              <a:solidFill>
                                <a:srgbClr val="00B050"/>
                              </a:solidFill>
                              <a:latin typeface="Cambria Math" panose="02040503050406030204" pitchFamily="18" charset="0"/>
                            </a:rPr>
                            <m:t>𝑔𝑟𝑖𝑑</m:t>
                          </m:r>
                        </m:sup>
                      </m:sSubSup>
                    </m:oMath>
                  </m:oMathPara>
                </a14:m>
                <a:endParaRPr lang="zh-CN" altLang="en-US" dirty="0"/>
              </a:p>
            </p:txBody>
          </p:sp>
        </mc:Choice>
        <mc:Fallback xmlns="">
          <p:sp>
            <p:nvSpPr>
              <p:cNvPr id="94" name="文本框 93">
                <a:extLst>
                  <a:ext uri="{FF2B5EF4-FFF2-40B4-BE49-F238E27FC236}">
                    <a16:creationId xmlns:a16="http://schemas.microsoft.com/office/drawing/2014/main" id="{A6B619BF-C2F2-BD0D-A6B1-16FC9F3653A9}"/>
                  </a:ext>
                </a:extLst>
              </p:cNvPr>
              <p:cNvSpPr txBox="1">
                <a:spLocks noRot="1" noChangeAspect="1" noMove="1" noResize="1" noEditPoints="1" noAdjustHandles="1" noChangeArrowheads="1" noChangeShapeType="1" noTextEdit="1"/>
              </p:cNvSpPr>
              <p:nvPr/>
            </p:nvSpPr>
            <p:spPr>
              <a:xfrm>
                <a:off x="10681526" y="4669567"/>
                <a:ext cx="751414" cy="429605"/>
              </a:xfrm>
              <a:prstGeom prst="rect">
                <a:avLst/>
              </a:prstGeom>
              <a:blipFill>
                <a:blip r:embed="rId15"/>
                <a:stretch>
                  <a:fillRect/>
                </a:stretch>
              </a:blipFill>
            </p:spPr>
            <p:txBody>
              <a:bodyPr/>
              <a:lstStyle/>
              <a:p>
                <a:r>
                  <a:rPr lang="zh-CN" altLang="en-US">
                    <a:noFill/>
                  </a:rPr>
                  <a:t> </a:t>
                </a:r>
              </a:p>
            </p:txBody>
          </p:sp>
        </mc:Fallback>
      </mc:AlternateContent>
      <p:cxnSp>
        <p:nvCxnSpPr>
          <p:cNvPr id="96" name="肘形连接符 95">
            <a:extLst>
              <a:ext uri="{FF2B5EF4-FFF2-40B4-BE49-F238E27FC236}">
                <a16:creationId xmlns:a16="http://schemas.microsoft.com/office/drawing/2014/main" id="{C6D2178B-DE54-B58E-8568-3A2E83F71194}"/>
              </a:ext>
            </a:extLst>
          </p:cNvPr>
          <p:cNvCxnSpPr>
            <a:cxnSpLocks/>
            <a:stCxn id="1026" idx="3"/>
            <a:endCxn id="110" idx="3"/>
          </p:cNvCxnSpPr>
          <p:nvPr/>
        </p:nvCxnSpPr>
        <p:spPr>
          <a:xfrm flipV="1">
            <a:off x="10522842" y="1597348"/>
            <a:ext cx="23443" cy="3501799"/>
          </a:xfrm>
          <a:prstGeom prst="bentConnector3">
            <a:avLst>
              <a:gd name="adj1" fmla="val 4670929"/>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肘形连接符 100">
            <a:extLst>
              <a:ext uri="{FF2B5EF4-FFF2-40B4-BE49-F238E27FC236}">
                <a16:creationId xmlns:a16="http://schemas.microsoft.com/office/drawing/2014/main" id="{819ECD40-945D-B34C-36C2-C7C4327945DC}"/>
              </a:ext>
            </a:extLst>
          </p:cNvPr>
          <p:cNvCxnSpPr>
            <a:cxnSpLocks/>
            <a:stCxn id="110" idx="0"/>
            <a:endCxn id="1026" idx="2"/>
          </p:cNvCxnSpPr>
          <p:nvPr/>
        </p:nvCxnSpPr>
        <p:spPr>
          <a:xfrm rot="16200000" flipH="1">
            <a:off x="7512851" y="3345157"/>
            <a:ext cx="4533089" cy="3588"/>
          </a:xfrm>
          <a:prstGeom prst="bentConnector5">
            <a:avLst>
              <a:gd name="adj1" fmla="val -5043"/>
              <a:gd name="adj2" fmla="val 59850223"/>
              <a:gd name="adj3" fmla="val 105043"/>
            </a:avLst>
          </a:prstGeom>
          <a:ln w="25400">
            <a:solidFill>
              <a:srgbClr val="FF99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C4F04691-762C-37F1-60A0-18978A4C10EE}"/>
                  </a:ext>
                </a:extLst>
              </p:cNvPr>
              <p:cNvSpPr txBox="1"/>
              <p:nvPr/>
            </p:nvSpPr>
            <p:spPr>
              <a:xfrm>
                <a:off x="10658550" y="5404043"/>
                <a:ext cx="751414" cy="4296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FF9900"/>
                              </a:solidFill>
                              <a:latin typeface="Cambria Math" panose="02040503050406030204" pitchFamily="18" charset="0"/>
                            </a:rPr>
                          </m:ctrlPr>
                        </m:sSubSupPr>
                        <m:e>
                          <m:r>
                            <a:rPr lang="zh-CN" altLang="en-US" i="1">
                              <a:solidFill>
                                <a:srgbClr val="FF9900"/>
                              </a:solidFill>
                              <a:latin typeface="Cambria Math" panose="02040503050406030204" pitchFamily="18" charset="0"/>
                            </a:rPr>
                            <m:t>𝛽</m:t>
                          </m:r>
                          <m:r>
                            <a:rPr lang="zh-CN" altLang="en-US" i="1">
                              <a:solidFill>
                                <a:srgbClr val="FF9900"/>
                              </a:solidFill>
                              <a:latin typeface="Cambria Math" panose="02040503050406030204" pitchFamily="18" charset="0"/>
                            </a:rPr>
                            <m:t>𝐷</m:t>
                          </m:r>
                        </m:e>
                        <m:sub>
                          <m:r>
                            <a:rPr lang="zh-CN" altLang="en-US" i="1">
                              <a:solidFill>
                                <a:srgbClr val="FF9900"/>
                              </a:solidFill>
                              <a:latin typeface="Cambria Math" panose="02040503050406030204" pitchFamily="18" charset="0"/>
                            </a:rPr>
                            <m:t>𝑡</m:t>
                          </m:r>
                        </m:sub>
                        <m:sup>
                          <m:r>
                            <a:rPr lang="zh-CN" altLang="en-US" i="1">
                              <a:solidFill>
                                <a:srgbClr val="FF9900"/>
                              </a:solidFill>
                              <a:latin typeface="Cambria Math" panose="02040503050406030204" pitchFamily="18" charset="0"/>
                            </a:rPr>
                            <m:t>𝑔𝑟𝑖𝑑</m:t>
                          </m:r>
                        </m:sup>
                      </m:sSubSup>
                    </m:oMath>
                  </m:oMathPara>
                </a14:m>
                <a:endParaRPr lang="zh-CN" altLang="en-US" dirty="0"/>
              </a:p>
            </p:txBody>
          </p:sp>
        </mc:Choice>
        <mc:Fallback xmlns="">
          <p:sp>
            <p:nvSpPr>
              <p:cNvPr id="111" name="文本框 110">
                <a:extLst>
                  <a:ext uri="{FF2B5EF4-FFF2-40B4-BE49-F238E27FC236}">
                    <a16:creationId xmlns:a16="http://schemas.microsoft.com/office/drawing/2014/main" id="{C4F04691-762C-37F1-60A0-18978A4C10EE}"/>
                  </a:ext>
                </a:extLst>
              </p:cNvPr>
              <p:cNvSpPr txBox="1">
                <a:spLocks noRot="1" noChangeAspect="1" noMove="1" noResize="1" noEditPoints="1" noAdjustHandles="1" noChangeArrowheads="1" noChangeShapeType="1" noTextEdit="1"/>
              </p:cNvSpPr>
              <p:nvPr/>
            </p:nvSpPr>
            <p:spPr>
              <a:xfrm>
                <a:off x="10658550" y="5404043"/>
                <a:ext cx="751414" cy="429605"/>
              </a:xfrm>
              <a:prstGeom prst="rect">
                <a:avLst/>
              </a:prstGeom>
              <a:blipFill>
                <a:blip r:embed="rId16"/>
                <a:stretch>
                  <a:fillRect l="-3333" r="-11667" b="-8571"/>
                </a:stretch>
              </a:blipFill>
            </p:spPr>
            <p:txBody>
              <a:bodyPr/>
              <a:lstStyle/>
              <a:p>
                <a:r>
                  <a:rPr lang="zh-CN" altLang="en-US">
                    <a:noFill/>
                  </a:rPr>
                  <a:t> </a:t>
                </a:r>
              </a:p>
            </p:txBody>
          </p:sp>
        </mc:Fallback>
      </mc:AlternateContent>
      <p:pic>
        <p:nvPicPr>
          <p:cNvPr id="1024" name="Picture 4" descr="Utility-scale photovoltaic arrays are an economic investment across most of the United States when health and climate benefits are taken into account, concludes an analysis by MITEI postdoc Patrick Brown and Senior Lecturer Francis O’Sullivan. Their results show the importance of providing accurate price signals to generators and consumers and of adopting policies that reward installation of sol...">
            <a:extLst>
              <a:ext uri="{FF2B5EF4-FFF2-40B4-BE49-F238E27FC236}">
                <a16:creationId xmlns:a16="http://schemas.microsoft.com/office/drawing/2014/main" id="{6D5B2DC2-2F37-B728-8229-81CE4ED599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4149" y="2945211"/>
            <a:ext cx="1507469" cy="967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546733"/>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D78B-9650-3B79-AA1F-CF69BB54F245}"/>
            </a:ext>
          </a:extLst>
        </p:cNvPr>
        <p:cNvGrpSpPr/>
        <p:nvPr/>
      </p:nvGrpSpPr>
      <p:grpSpPr>
        <a:xfrm>
          <a:off x="0" y="0"/>
          <a:ext cx="0" cy="0"/>
          <a:chOff x="0" y="0"/>
          <a:chExt cx="0" cy="0"/>
        </a:xfrm>
      </p:grpSpPr>
      <p:sp>
        <p:nvSpPr>
          <p:cNvPr id="15" name="标题 14">
            <a:extLst>
              <a:ext uri="{FF2B5EF4-FFF2-40B4-BE49-F238E27FC236}">
                <a16:creationId xmlns:a16="http://schemas.microsoft.com/office/drawing/2014/main" id="{E8D4026B-A7A1-D541-4BBE-5024D1EC3736}"/>
              </a:ext>
            </a:extLst>
          </p:cNvPr>
          <p:cNvSpPr>
            <a:spLocks noGrp="1"/>
          </p:cNvSpPr>
          <p:nvPr>
            <p:ph type="title"/>
          </p:nvPr>
        </p:nvSpPr>
        <p:spPr/>
        <p:txBody>
          <a:bodyPr/>
          <a:lstStyle/>
          <a:p>
            <a:r>
              <a:rPr lang="en-US" altLang="zh-CN" dirty="0"/>
              <a:t>Energy</a:t>
            </a:r>
            <a:r>
              <a:rPr lang="zh-CN" altLang="en-US" dirty="0"/>
              <a:t> </a:t>
            </a:r>
            <a:r>
              <a:rPr lang="en-US" altLang="zh-CN" dirty="0"/>
              <a:t>dispatch</a:t>
            </a:r>
            <a:endParaRPr lang="zh-CN" altLang="en-US" dirty="0"/>
          </a:p>
        </p:txBody>
      </p:sp>
      <p:pic>
        <p:nvPicPr>
          <p:cNvPr id="4" name="Google Shape;64;p1" descr="徽标&#10;&#10;描述已自动生成">
            <a:extLst>
              <a:ext uri="{FF2B5EF4-FFF2-40B4-BE49-F238E27FC236}">
                <a16:creationId xmlns:a16="http://schemas.microsoft.com/office/drawing/2014/main" id="{F08F94F3-4DF0-3EF8-2AD1-11FE527C0E39}"/>
              </a:ext>
            </a:extLst>
          </p:cNvPr>
          <p:cNvPicPr preferRelativeResize="0"/>
          <p:nvPr/>
        </p:nvPicPr>
        <p:blipFill rotWithShape="1">
          <a:blip r:embed="rId3">
            <a:alphaModFix/>
          </a:blip>
          <a:srcRect/>
          <a:stretch/>
        </p:blipFill>
        <p:spPr>
          <a:xfrm>
            <a:off x="9863328" y="1"/>
            <a:ext cx="2328672" cy="1028700"/>
          </a:xfrm>
          <a:prstGeom prst="rect">
            <a:avLst/>
          </a:prstGeom>
          <a:noFill/>
          <a:ln>
            <a:noFill/>
          </a:ln>
        </p:spPr>
      </p:pic>
      <p:sp>
        <p:nvSpPr>
          <p:cNvPr id="9" name="文本框 8">
            <a:extLst>
              <a:ext uri="{FF2B5EF4-FFF2-40B4-BE49-F238E27FC236}">
                <a16:creationId xmlns:a16="http://schemas.microsoft.com/office/drawing/2014/main" id="{60DF0AAF-B816-96E3-B44D-45D59B7884BE}"/>
              </a:ext>
            </a:extLst>
          </p:cNvPr>
          <p:cNvSpPr txBox="1"/>
          <p:nvPr/>
        </p:nvSpPr>
        <p:spPr>
          <a:xfrm>
            <a:off x="669924" y="1208184"/>
            <a:ext cx="1814920" cy="338554"/>
          </a:xfrm>
          <a:prstGeom prst="rect">
            <a:avLst/>
          </a:prstGeom>
          <a:noFill/>
        </p:spPr>
        <p:txBody>
          <a:bodyPr wrap="none" rtlCol="0">
            <a:spAutoFit/>
          </a:bodyPr>
          <a:lstStyle/>
          <a:p>
            <a:r>
              <a:rPr kumimoji="1" lang="en-US" altLang="zh-CN" sz="1600" dirty="0"/>
              <a:t>Objective</a:t>
            </a:r>
            <a:r>
              <a:rPr kumimoji="1" lang="zh-CN" altLang="en-US" sz="1600" dirty="0"/>
              <a:t> </a:t>
            </a:r>
            <a:r>
              <a:rPr kumimoji="1" lang="en-US" altLang="zh-CN" sz="1600" dirty="0"/>
              <a:t>function</a:t>
            </a:r>
            <a:endParaRPr kumimoji="1" lang="zh-CN" altLang="en-US" sz="1600"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73DA448-D0DF-A0EA-9BD7-F6877D1D0C0A}"/>
                  </a:ext>
                </a:extLst>
              </p:cNvPr>
              <p:cNvSpPr txBox="1"/>
              <p:nvPr/>
            </p:nvSpPr>
            <p:spPr>
              <a:xfrm>
                <a:off x="2545376" y="2009745"/>
                <a:ext cx="943976" cy="6973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1600" b="0" i="1" smtClean="0">
                          <a:latin typeface="Cambria Math" panose="02040503050406030204" pitchFamily="18" charset="0"/>
                        </a:rPr>
                        <m:t>𝑚𝑖𝑛</m:t>
                      </m:r>
                      <m:nary>
                        <m:naryPr>
                          <m:chr m:val="∑"/>
                          <m:ctrlPr>
                            <a:rPr kumimoji="1" lang="en-US" altLang="zh-CN" sz="1600" b="0" i="1" smtClean="0">
                              <a:latin typeface="Cambria Math" panose="02040503050406030204" pitchFamily="18" charset="0"/>
                            </a:rPr>
                          </m:ctrlPr>
                        </m:naryPr>
                        <m:sub>
                          <m:r>
                            <m:rPr>
                              <m:brk m:alnAt="23"/>
                            </m:rPr>
                            <a:rPr kumimoji="1" lang="en-US" altLang="zh-CN" sz="1600" b="0" i="1" smtClean="0">
                              <a:latin typeface="Cambria Math" panose="02040503050406030204" pitchFamily="18" charset="0"/>
                            </a:rPr>
                            <m:t>𝑡</m:t>
                          </m:r>
                          <m:r>
                            <a:rPr kumimoji="1" lang="en-US" altLang="zh-CN" sz="1600" b="0" i="1" smtClean="0">
                              <a:latin typeface="Cambria Math" panose="02040503050406030204" pitchFamily="18" charset="0"/>
                            </a:rPr>
                            <m:t>=1</m:t>
                          </m:r>
                        </m:sub>
                        <m:sup>
                          <m:r>
                            <m:rPr>
                              <m:sty m:val="p"/>
                            </m:rPr>
                            <a:rPr kumimoji="1" lang="en-US" altLang="zh-CN" sz="1600" i="1">
                              <a:latin typeface="Cambria Math" panose="02040503050406030204" pitchFamily="18" charset="0"/>
                            </a:rPr>
                            <m:t>T</m:t>
                          </m:r>
                        </m:sup>
                        <m:e>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𝐶</m:t>
                              </m:r>
                            </m:e>
                            <m:sub>
                              <m:r>
                                <a:rPr kumimoji="1" lang="en-US" altLang="zh-CN" sz="1600" b="0" i="1" smtClean="0">
                                  <a:latin typeface="Cambria Math" panose="02040503050406030204" pitchFamily="18" charset="0"/>
                                </a:rPr>
                                <m:t>𝑡</m:t>
                              </m:r>
                            </m:sub>
                          </m:sSub>
                        </m:e>
                      </m:nary>
                    </m:oMath>
                  </m:oMathPara>
                </a14:m>
                <a:endParaRPr kumimoji="1" lang="zh-CN" altLang="en-US" sz="1600" dirty="0"/>
              </a:p>
            </p:txBody>
          </p:sp>
        </mc:Choice>
        <mc:Fallback xmlns="">
          <p:sp>
            <p:nvSpPr>
              <p:cNvPr id="13" name="文本框 12">
                <a:extLst>
                  <a:ext uri="{FF2B5EF4-FFF2-40B4-BE49-F238E27FC236}">
                    <a16:creationId xmlns:a16="http://schemas.microsoft.com/office/drawing/2014/main" id="{873DA448-D0DF-A0EA-9BD7-F6877D1D0C0A}"/>
                  </a:ext>
                </a:extLst>
              </p:cNvPr>
              <p:cNvSpPr txBox="1">
                <a:spLocks noRot="1" noChangeAspect="1" noMove="1" noResize="1" noEditPoints="1" noAdjustHandles="1" noChangeArrowheads="1" noChangeShapeType="1" noTextEdit="1"/>
              </p:cNvSpPr>
              <p:nvPr/>
            </p:nvSpPr>
            <p:spPr>
              <a:xfrm>
                <a:off x="2545376" y="2009745"/>
                <a:ext cx="943976" cy="697370"/>
              </a:xfrm>
              <a:prstGeom prst="rect">
                <a:avLst/>
              </a:prstGeom>
              <a:blipFill>
                <a:blip r:embed="rId4"/>
                <a:stretch>
                  <a:fillRect l="-38667" t="-112500" r="-29333" b="-1767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874010A4-AED0-90AE-B51A-6E7669FCA3F0}"/>
                  </a:ext>
                </a:extLst>
              </p:cNvPr>
              <p:cNvSpPr txBox="1"/>
              <p:nvPr/>
            </p:nvSpPr>
            <p:spPr>
              <a:xfrm>
                <a:off x="831050" y="2827047"/>
                <a:ext cx="4481163" cy="307777"/>
              </a:xfrm>
              <a:prstGeom prst="rect">
                <a:avLst/>
              </a:prstGeom>
              <a:noFill/>
            </p:spPr>
            <p:txBody>
              <a:bodyPr wrap="none" rtlCol="0">
                <a:spAutoFit/>
              </a:bodyPr>
              <a:lstStyle/>
              <a:p>
                <a14:m>
                  <m:oMath xmlns:m="http://schemas.openxmlformats.org/officeDocument/2006/math">
                    <m:sSub>
                      <m:sSubPr>
                        <m:ctrlPr>
                          <a:rPr kumimoji="1" lang="en-US" altLang="zh-CN" sz="1400" b="0" i="1" smtClean="0">
                            <a:latin typeface="Cambria Math" panose="02040503050406030204" pitchFamily="18" charset="0"/>
                          </a:rPr>
                        </m:ctrlPr>
                      </m:sSubPr>
                      <m:e>
                        <m:r>
                          <a:rPr kumimoji="1" lang="en-US" altLang="zh-CN" sz="1400" b="0" i="1" smtClean="0">
                            <a:latin typeface="Cambria Math" panose="02040503050406030204" pitchFamily="18" charset="0"/>
                          </a:rPr>
                          <m:t>𝐶</m:t>
                        </m:r>
                      </m:e>
                      <m:sub>
                        <m:r>
                          <a:rPr kumimoji="1" lang="en-US" altLang="zh-CN" sz="1400" b="0" i="1" smtClean="0">
                            <a:latin typeface="Cambria Math" panose="02040503050406030204" pitchFamily="18" charset="0"/>
                          </a:rPr>
                          <m:t>𝑡</m:t>
                        </m:r>
                      </m:sub>
                    </m:sSub>
                  </m:oMath>
                </a14:m>
                <a:r>
                  <a:rPr kumimoji="1" lang="zh-CN" altLang="en-US" sz="1400" dirty="0"/>
                  <a:t> </a:t>
                </a:r>
                <a:r>
                  <a:rPr kumimoji="1" lang="en-US" altLang="zh-CN" sz="1400" dirty="0"/>
                  <a:t>(</a:t>
                </a:r>
                <a14:m>
                  <m:oMath xmlns:m="http://schemas.openxmlformats.org/officeDocument/2006/math">
                    <m:r>
                      <a:rPr kumimoji="1" lang="zh-CN" altLang="en-US" sz="1400" i="1" dirty="0">
                        <a:latin typeface="Cambria Math" panose="02040503050406030204" pitchFamily="18" charset="0"/>
                      </a:rPr>
                      <m:t>€</m:t>
                    </m:r>
                  </m:oMath>
                </a14:m>
                <a:r>
                  <a:rPr kumimoji="1" lang="en-US" altLang="zh-CN" sz="1400" dirty="0"/>
                  <a:t>):</a:t>
                </a:r>
                <a:r>
                  <a:rPr kumimoji="1" lang="zh-CN" altLang="en-US" sz="1400" dirty="0"/>
                  <a:t> </a:t>
                </a:r>
                <a:r>
                  <a:rPr kumimoji="1" lang="en-US" altLang="zh-CN" sz="1400" dirty="0"/>
                  <a:t>electricity</a:t>
                </a:r>
                <a:r>
                  <a:rPr kumimoji="1" lang="zh-CN" altLang="en-US" sz="1400" dirty="0"/>
                  <a:t> </a:t>
                </a:r>
                <a:r>
                  <a:rPr kumimoji="1" lang="en-US" altLang="zh-CN" sz="1400" dirty="0"/>
                  <a:t>cost</a:t>
                </a:r>
                <a:r>
                  <a:rPr kumimoji="1" lang="zh-CN" altLang="en-US" sz="1400" dirty="0"/>
                  <a:t> </a:t>
                </a:r>
                <a:r>
                  <a:rPr kumimoji="1" lang="en-US" altLang="zh-CN" sz="1400" dirty="0"/>
                  <a:t>of</a:t>
                </a:r>
                <a:r>
                  <a:rPr kumimoji="1" lang="zh-CN" altLang="en-US" sz="1400" dirty="0"/>
                  <a:t> </a:t>
                </a:r>
                <a:r>
                  <a:rPr kumimoji="1" lang="en-US" altLang="zh-CN" sz="1400" dirty="0"/>
                  <a:t>each</a:t>
                </a:r>
                <a:r>
                  <a:rPr kumimoji="1" lang="zh-CN" altLang="en-US" sz="1400" dirty="0"/>
                  <a:t> </a:t>
                </a:r>
                <a:r>
                  <a:rPr kumimoji="1" lang="en-US" altLang="zh-CN" sz="1400" dirty="0"/>
                  <a:t>time</a:t>
                </a:r>
                <a:r>
                  <a:rPr kumimoji="1" lang="zh-CN" altLang="en-US" sz="1400" dirty="0"/>
                  <a:t> </a:t>
                </a:r>
                <a:r>
                  <a:rPr kumimoji="1" lang="en-US" altLang="zh-CN" sz="1400" dirty="0"/>
                  <a:t>slot</a:t>
                </a:r>
                <a:r>
                  <a:rPr kumimoji="1" lang="zh-CN" altLang="en-US" sz="1400" dirty="0"/>
                  <a:t> </a:t>
                </a:r>
                <a:r>
                  <a:rPr kumimoji="1" lang="en-US" altLang="zh-CN" sz="1400" dirty="0"/>
                  <a:t>by</a:t>
                </a:r>
                <a:r>
                  <a:rPr kumimoji="1" lang="zh-CN" altLang="en-US" sz="1400" dirty="0"/>
                  <a:t> </a:t>
                </a:r>
                <a:r>
                  <a:rPr kumimoji="1" lang="en-US" altLang="zh-CN" sz="1400" dirty="0"/>
                  <a:t>data</a:t>
                </a:r>
                <a:r>
                  <a:rPr kumimoji="1" lang="zh-CN" altLang="en-US" sz="1400" dirty="0"/>
                  <a:t> </a:t>
                </a:r>
                <a:r>
                  <a:rPr kumimoji="1" lang="en-US" altLang="zh-CN" sz="1400" dirty="0"/>
                  <a:t>center</a:t>
                </a:r>
                <a:endParaRPr kumimoji="1" lang="zh-CN" altLang="en-US" sz="1400" dirty="0"/>
              </a:p>
            </p:txBody>
          </p:sp>
        </mc:Choice>
        <mc:Fallback xmlns="">
          <p:sp>
            <p:nvSpPr>
              <p:cNvPr id="20" name="文本框 19">
                <a:extLst>
                  <a:ext uri="{FF2B5EF4-FFF2-40B4-BE49-F238E27FC236}">
                    <a16:creationId xmlns:a16="http://schemas.microsoft.com/office/drawing/2014/main" id="{874010A4-AED0-90AE-B51A-6E7669FCA3F0}"/>
                  </a:ext>
                </a:extLst>
              </p:cNvPr>
              <p:cNvSpPr txBox="1">
                <a:spLocks noRot="1" noChangeAspect="1" noMove="1" noResize="1" noEditPoints="1" noAdjustHandles="1" noChangeArrowheads="1" noChangeShapeType="1" noTextEdit="1"/>
              </p:cNvSpPr>
              <p:nvPr/>
            </p:nvSpPr>
            <p:spPr>
              <a:xfrm>
                <a:off x="831050" y="2827047"/>
                <a:ext cx="4481163" cy="307777"/>
              </a:xfrm>
              <a:prstGeom prst="rect">
                <a:avLst/>
              </a:prstGeom>
              <a:blipFill>
                <a:blip r:embed="rId5"/>
                <a:stretch>
                  <a:fillRect t="-4000" b="-2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EE472ED0-77C6-0513-BDA5-E9564270980B}"/>
                  </a:ext>
                </a:extLst>
              </p:cNvPr>
              <p:cNvSpPr txBox="1"/>
              <p:nvPr/>
            </p:nvSpPr>
            <p:spPr>
              <a:xfrm>
                <a:off x="704896" y="4106746"/>
                <a:ext cx="5390893" cy="262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400" i="1" smtClean="0">
                              <a:latin typeface="Cambria Math" panose="02040503050406030204" pitchFamily="18" charset="0"/>
                            </a:rPr>
                          </m:ctrlPr>
                        </m:sSubPr>
                        <m:e>
                          <m:r>
                            <a:rPr kumimoji="1" lang="en-US" altLang="zh-CN" sz="1400" b="0" i="1" smtClean="0">
                              <a:latin typeface="Cambria Math" panose="02040503050406030204" pitchFamily="18" charset="0"/>
                            </a:rPr>
                            <m:t>𝐶</m:t>
                          </m:r>
                        </m:e>
                        <m:sub>
                          <m:r>
                            <a:rPr kumimoji="1" lang="en-US" altLang="zh-CN" sz="1400" b="0" i="1" smtClean="0">
                              <a:latin typeface="Cambria Math" panose="02040503050406030204" pitchFamily="18" charset="0"/>
                            </a:rPr>
                            <m:t>𝑡</m:t>
                          </m:r>
                        </m:sub>
                      </m:sSub>
                      <m:r>
                        <a:rPr kumimoji="1" lang="en-US" altLang="zh-CN" sz="1400" i="1" smtClean="0">
                          <a:latin typeface="Cambria Math" panose="02040503050406030204" pitchFamily="18" charset="0"/>
                        </a:rPr>
                        <m:t>=</m:t>
                      </m:r>
                      <m:sSubSup>
                        <m:sSubSupPr>
                          <m:ctrlPr>
                            <a:rPr kumimoji="1" lang="el-GR" altLang="zh-CN" sz="1400" i="1" smtClean="0">
                              <a:latin typeface="Cambria Math" panose="02040503050406030204" pitchFamily="18" charset="0"/>
                            </a:rPr>
                          </m:ctrlPr>
                        </m:sSubSupPr>
                        <m:e>
                          <m:r>
                            <a:rPr kumimoji="1" lang="en-US" altLang="zh-CN" sz="1400" b="0" i="1" smtClean="0">
                              <a:latin typeface="Cambria Math" panose="02040503050406030204" pitchFamily="18" charset="0"/>
                            </a:rPr>
                            <m:t>𝐺</m:t>
                          </m:r>
                        </m:e>
                        <m:sub>
                          <m:r>
                            <a:rPr kumimoji="1" lang="en-US" altLang="zh-CN" sz="1400" b="0" i="1" smtClean="0">
                              <a:latin typeface="Cambria Math" panose="02040503050406030204" pitchFamily="18" charset="0"/>
                            </a:rPr>
                            <m:t>𝑡</m:t>
                          </m:r>
                        </m:sub>
                        <m:sup>
                          <m:r>
                            <a:rPr kumimoji="1" lang="en-US" altLang="zh-CN" sz="1400" b="0" i="1" smtClean="0">
                              <a:latin typeface="Cambria Math" panose="02040503050406030204" pitchFamily="18" charset="0"/>
                            </a:rPr>
                            <m:t>𝑠𝑜𝑙𝑎𝑟</m:t>
                          </m:r>
                        </m:sup>
                      </m:sSubSup>
                      <m:r>
                        <a:rPr kumimoji="1" lang="en-US" altLang="zh-CN" sz="1400" i="1">
                          <a:latin typeface="Cambria Math" panose="02040503050406030204" pitchFamily="18" charset="0"/>
                          <a:ea typeface="Cambria Math" panose="02040503050406030204" pitchFamily="18" charset="0"/>
                        </a:rPr>
                        <m:t>∙</m:t>
                      </m:r>
                      <m:r>
                        <a:rPr kumimoji="1" lang="zh-CN" altLang="en-US" sz="1400" i="1">
                          <a:latin typeface="Cambria Math" panose="02040503050406030204" pitchFamily="18" charset="0"/>
                        </a:rPr>
                        <m:t>∆</m:t>
                      </m:r>
                      <m:r>
                        <a:rPr kumimoji="1" lang="en-US" altLang="zh-CN" sz="1400" b="0" i="1" smtClean="0">
                          <a:latin typeface="Cambria Math" panose="02040503050406030204" pitchFamily="18" charset="0"/>
                        </a:rPr>
                        <m:t>𝑇</m:t>
                      </m:r>
                      <m:r>
                        <a:rPr kumimoji="1" lang="en-US" altLang="zh-CN" sz="1400" i="1">
                          <a:latin typeface="Cambria Math" panose="02040503050406030204" pitchFamily="18" charset="0"/>
                          <a:ea typeface="Cambria Math" panose="02040503050406030204" pitchFamily="18" charset="0"/>
                        </a:rPr>
                        <m:t>∙</m:t>
                      </m:r>
                      <m:sSubSup>
                        <m:sSubSupPr>
                          <m:ctrlPr>
                            <a:rPr kumimoji="1" lang="el-GR" altLang="zh-CN" sz="1400" i="1">
                              <a:latin typeface="Cambria Math" panose="02040503050406030204" pitchFamily="18" charset="0"/>
                            </a:rPr>
                          </m:ctrlPr>
                        </m:sSubSupPr>
                        <m:e>
                          <m:r>
                            <a:rPr kumimoji="1" lang="en-US" altLang="zh-CN" sz="1400" b="0" i="1" smtClean="0">
                              <a:latin typeface="Cambria Math" panose="02040503050406030204" pitchFamily="18" charset="0"/>
                            </a:rPr>
                            <m:t>𝑄</m:t>
                          </m:r>
                        </m:e>
                        <m:sub>
                          <m:r>
                            <a:rPr kumimoji="1" lang="en-US" altLang="zh-CN" sz="1400" i="1">
                              <a:latin typeface="Cambria Math" panose="02040503050406030204" pitchFamily="18" charset="0"/>
                            </a:rPr>
                            <m:t>𝑡</m:t>
                          </m:r>
                        </m:sub>
                        <m:sup>
                          <m:r>
                            <a:rPr kumimoji="1" lang="en-US" altLang="zh-CN" sz="1400" i="1">
                              <a:latin typeface="Cambria Math" panose="02040503050406030204" pitchFamily="18" charset="0"/>
                            </a:rPr>
                            <m:t>𝑠𝑜𝑙𝑎𝑟</m:t>
                          </m:r>
                        </m:sup>
                      </m:sSubSup>
                      <m:r>
                        <a:rPr kumimoji="1" lang="en-US" altLang="zh-CN" sz="1400" b="0" i="1" smtClean="0">
                          <a:latin typeface="Cambria Math" panose="02040503050406030204" pitchFamily="18" charset="0"/>
                        </a:rPr>
                        <m:t>+</m:t>
                      </m:r>
                      <m:sSubSup>
                        <m:sSubSupPr>
                          <m:ctrlPr>
                            <a:rPr kumimoji="1" lang="el-GR" altLang="zh-CN" sz="1400" i="1">
                              <a:latin typeface="Cambria Math" panose="02040503050406030204" pitchFamily="18" charset="0"/>
                            </a:rPr>
                          </m:ctrlPr>
                        </m:sSubSupPr>
                        <m:e>
                          <m:r>
                            <a:rPr kumimoji="1" lang="en-US" altLang="zh-CN" sz="1400" b="0" i="1" smtClean="0">
                              <a:latin typeface="Cambria Math" panose="02040503050406030204" pitchFamily="18" charset="0"/>
                            </a:rPr>
                            <m:t>𝐺</m:t>
                          </m:r>
                        </m:e>
                        <m:sub>
                          <m:r>
                            <a:rPr kumimoji="1" lang="en-US" altLang="zh-CN" sz="1400" i="1">
                              <a:latin typeface="Cambria Math" panose="02040503050406030204" pitchFamily="18" charset="0"/>
                            </a:rPr>
                            <m:t>𝑡</m:t>
                          </m:r>
                        </m:sub>
                        <m:sup>
                          <m:r>
                            <a:rPr kumimoji="1" lang="en-US" altLang="zh-CN" sz="1400" b="0" i="1" smtClean="0">
                              <a:latin typeface="Cambria Math" panose="02040503050406030204" pitchFamily="18" charset="0"/>
                            </a:rPr>
                            <m:t>𝑔𝑟𝑖𝑑</m:t>
                          </m:r>
                        </m:sup>
                      </m:sSubSup>
                      <m:r>
                        <a:rPr kumimoji="1" lang="en-US" altLang="zh-CN" sz="1400" i="1">
                          <a:latin typeface="Cambria Math" panose="02040503050406030204" pitchFamily="18" charset="0"/>
                          <a:ea typeface="Cambria Math" panose="02040503050406030204" pitchFamily="18" charset="0"/>
                        </a:rPr>
                        <m:t>∙</m:t>
                      </m:r>
                      <m:r>
                        <a:rPr kumimoji="1" lang="zh-CN" altLang="en-US" sz="1400" i="1">
                          <a:latin typeface="Cambria Math" panose="02040503050406030204" pitchFamily="18" charset="0"/>
                        </a:rPr>
                        <m:t>∆</m:t>
                      </m:r>
                      <m:r>
                        <a:rPr kumimoji="1" lang="en-US" altLang="zh-CN" sz="1400" i="1">
                          <a:latin typeface="Cambria Math" panose="02040503050406030204" pitchFamily="18" charset="0"/>
                        </a:rPr>
                        <m:t>𝑇</m:t>
                      </m:r>
                      <m:r>
                        <a:rPr kumimoji="1" lang="en-US" altLang="zh-CN" sz="1400" i="1">
                          <a:latin typeface="Cambria Math" panose="02040503050406030204" pitchFamily="18" charset="0"/>
                          <a:ea typeface="Cambria Math" panose="02040503050406030204" pitchFamily="18" charset="0"/>
                        </a:rPr>
                        <m:t>∙</m:t>
                      </m:r>
                      <m:sSubSup>
                        <m:sSubSupPr>
                          <m:ctrlPr>
                            <a:rPr kumimoji="1" lang="el-GR" altLang="zh-CN" sz="1400" i="1">
                              <a:latin typeface="Cambria Math" panose="02040503050406030204" pitchFamily="18" charset="0"/>
                            </a:rPr>
                          </m:ctrlPr>
                        </m:sSubSupPr>
                        <m:e>
                          <m:r>
                            <a:rPr kumimoji="1" lang="en-US" altLang="zh-CN" sz="1400" i="1">
                              <a:latin typeface="Cambria Math" panose="02040503050406030204" pitchFamily="18" charset="0"/>
                            </a:rPr>
                            <m:t>𝑄</m:t>
                          </m:r>
                        </m:e>
                        <m:sub>
                          <m:r>
                            <a:rPr kumimoji="1" lang="en-US" altLang="zh-CN" sz="1400" i="1">
                              <a:latin typeface="Cambria Math" panose="02040503050406030204" pitchFamily="18" charset="0"/>
                            </a:rPr>
                            <m:t>𝑡</m:t>
                          </m:r>
                        </m:sub>
                        <m:sup>
                          <m:r>
                            <a:rPr kumimoji="1" lang="en-US" altLang="zh-CN" sz="1400" b="0" i="1" smtClean="0">
                              <a:latin typeface="Cambria Math" panose="02040503050406030204" pitchFamily="18" charset="0"/>
                            </a:rPr>
                            <m:t>𝑔𝑟𝑖𝑑</m:t>
                          </m:r>
                        </m:sup>
                      </m:sSubSup>
                      <m:r>
                        <a:rPr kumimoji="1" lang="en-US" altLang="zh-CN" sz="1400" b="0" i="1" smtClean="0">
                          <a:latin typeface="Cambria Math" panose="02040503050406030204" pitchFamily="18" charset="0"/>
                        </a:rPr>
                        <m:t>−</m:t>
                      </m:r>
                      <m:sSub>
                        <m:sSubPr>
                          <m:ctrlPr>
                            <a:rPr kumimoji="1" lang="en-US" altLang="zh-CN" sz="1400" b="0" i="1" smtClean="0">
                              <a:latin typeface="Cambria Math" panose="02040503050406030204" pitchFamily="18" charset="0"/>
                            </a:rPr>
                          </m:ctrlPr>
                        </m:sSubPr>
                        <m:e>
                          <m:r>
                            <a:rPr kumimoji="1" lang="en-US" altLang="zh-CN" sz="1400" b="0" i="1" smtClean="0">
                              <a:latin typeface="Cambria Math" panose="02040503050406030204" pitchFamily="18" charset="0"/>
                            </a:rPr>
                            <m:t>𝑊</m:t>
                          </m:r>
                        </m:e>
                        <m:sub>
                          <m:r>
                            <a:rPr kumimoji="1" lang="en-US" altLang="zh-CN" sz="1400" b="0" i="1" smtClean="0">
                              <a:latin typeface="Cambria Math" panose="02040503050406030204" pitchFamily="18" charset="0"/>
                            </a:rPr>
                            <m:t>𝑡</m:t>
                          </m:r>
                        </m:sub>
                      </m:sSub>
                      <m:r>
                        <a:rPr kumimoji="1" lang="en-US" altLang="zh-CN" sz="1400" i="1">
                          <a:latin typeface="Cambria Math" panose="02040503050406030204" pitchFamily="18" charset="0"/>
                          <a:ea typeface="Cambria Math" panose="02040503050406030204" pitchFamily="18" charset="0"/>
                        </a:rPr>
                        <m:t>∙</m:t>
                      </m:r>
                      <m:r>
                        <a:rPr kumimoji="1" lang="zh-CN" altLang="en-US" sz="1400" i="1">
                          <a:latin typeface="Cambria Math" panose="02040503050406030204" pitchFamily="18" charset="0"/>
                        </a:rPr>
                        <m:t>∆</m:t>
                      </m:r>
                      <m:r>
                        <a:rPr kumimoji="1" lang="en-US" altLang="zh-CN" sz="1400" i="1">
                          <a:latin typeface="Cambria Math" panose="02040503050406030204" pitchFamily="18" charset="0"/>
                        </a:rPr>
                        <m:t>𝑇</m:t>
                      </m:r>
                      <m:r>
                        <a:rPr kumimoji="1" lang="en-US" altLang="zh-CN" sz="1400" i="1">
                          <a:latin typeface="Cambria Math" panose="02040503050406030204" pitchFamily="18" charset="0"/>
                          <a:ea typeface="Cambria Math" panose="02040503050406030204" pitchFamily="18" charset="0"/>
                        </a:rPr>
                        <m:t>∙</m:t>
                      </m:r>
                      <m:sSubSup>
                        <m:sSubSupPr>
                          <m:ctrlPr>
                            <a:rPr kumimoji="1" lang="el-GR" altLang="zh-CN" sz="1400" i="1">
                              <a:latin typeface="Cambria Math" panose="02040503050406030204" pitchFamily="18" charset="0"/>
                            </a:rPr>
                          </m:ctrlPr>
                        </m:sSubSupPr>
                        <m:e>
                          <m:r>
                            <a:rPr kumimoji="1" lang="en-US" altLang="zh-CN" sz="1400" i="1">
                              <a:latin typeface="Cambria Math" panose="02040503050406030204" pitchFamily="18" charset="0"/>
                            </a:rPr>
                            <m:t>𝑄</m:t>
                          </m:r>
                        </m:e>
                        <m:sub>
                          <m:r>
                            <a:rPr kumimoji="1" lang="en-US" altLang="zh-CN" sz="1400" i="1">
                              <a:latin typeface="Cambria Math" panose="02040503050406030204" pitchFamily="18" charset="0"/>
                            </a:rPr>
                            <m:t>𝑡</m:t>
                          </m:r>
                        </m:sub>
                        <m:sup>
                          <m:r>
                            <a:rPr kumimoji="1" lang="en-US" altLang="zh-CN" sz="1400" b="0" i="1" smtClean="0">
                              <a:latin typeface="Cambria Math" panose="02040503050406030204" pitchFamily="18" charset="0"/>
                            </a:rPr>
                            <m:t>𝑔𝑟𝑖𝑑</m:t>
                          </m:r>
                          <m:r>
                            <a:rPr kumimoji="1" lang="en-US" altLang="zh-CN" sz="1400" b="0" i="1" smtClean="0">
                              <a:latin typeface="Cambria Math" panose="02040503050406030204" pitchFamily="18" charset="0"/>
                            </a:rPr>
                            <m:t>′</m:t>
                          </m:r>
                        </m:sup>
                      </m:sSubSup>
                    </m:oMath>
                  </m:oMathPara>
                </a14:m>
                <a:endParaRPr kumimoji="1" lang="zh-CN" altLang="en-US" sz="1400" dirty="0"/>
              </a:p>
            </p:txBody>
          </p:sp>
        </mc:Choice>
        <mc:Fallback xmlns="">
          <p:sp>
            <p:nvSpPr>
              <p:cNvPr id="22" name="文本框 21">
                <a:extLst>
                  <a:ext uri="{FF2B5EF4-FFF2-40B4-BE49-F238E27FC236}">
                    <a16:creationId xmlns:a16="http://schemas.microsoft.com/office/drawing/2014/main" id="{EE472ED0-77C6-0513-BDA5-E9564270980B}"/>
                  </a:ext>
                </a:extLst>
              </p:cNvPr>
              <p:cNvSpPr txBox="1">
                <a:spLocks noRot="1" noChangeAspect="1" noMove="1" noResize="1" noEditPoints="1" noAdjustHandles="1" noChangeArrowheads="1" noChangeShapeType="1" noTextEdit="1"/>
              </p:cNvSpPr>
              <p:nvPr/>
            </p:nvSpPr>
            <p:spPr>
              <a:xfrm>
                <a:off x="704896" y="4106746"/>
                <a:ext cx="5390893" cy="262316"/>
              </a:xfrm>
              <a:prstGeom prst="rect">
                <a:avLst/>
              </a:prstGeom>
              <a:blipFill>
                <a:blip r:embed="rId6"/>
                <a:stretch>
                  <a:fillRect t="-4545" b="-181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FBD1941B-B086-BDBF-7AFC-2A7BCC815EBC}"/>
                  </a:ext>
                </a:extLst>
              </p:cNvPr>
              <p:cNvSpPr txBox="1"/>
              <p:nvPr/>
            </p:nvSpPr>
            <p:spPr>
              <a:xfrm>
                <a:off x="831050" y="4728430"/>
                <a:ext cx="3791294" cy="1517916"/>
              </a:xfrm>
              <a:prstGeom prst="rect">
                <a:avLst/>
              </a:prstGeom>
              <a:noFill/>
            </p:spPr>
            <p:txBody>
              <a:bodyPr wrap="none" rtlCol="0">
                <a:spAutoFit/>
              </a:bodyPr>
              <a:lstStyle/>
              <a:p>
                <a14:m>
                  <m:oMath xmlns:m="http://schemas.openxmlformats.org/officeDocument/2006/math">
                    <m:sSubSup>
                      <m:sSubSupPr>
                        <m:ctrlPr>
                          <a:rPr kumimoji="1" lang="el-GR" altLang="zh-CN" sz="1200" i="1" smtClean="0">
                            <a:latin typeface="Cambria Math" panose="02040503050406030204" pitchFamily="18" charset="0"/>
                          </a:rPr>
                        </m:ctrlPr>
                      </m:sSubSupPr>
                      <m:e>
                        <m:r>
                          <a:rPr kumimoji="1" lang="en-US" altLang="zh-CN" sz="1200" i="1">
                            <a:latin typeface="Cambria Math" panose="02040503050406030204" pitchFamily="18" charset="0"/>
                          </a:rPr>
                          <m:t>𝐺</m:t>
                        </m:r>
                      </m:e>
                      <m:sub>
                        <m:r>
                          <a:rPr kumimoji="1" lang="en-US" altLang="zh-CN" sz="1200" i="1">
                            <a:latin typeface="Cambria Math" panose="02040503050406030204" pitchFamily="18" charset="0"/>
                          </a:rPr>
                          <m:t>𝑡</m:t>
                        </m:r>
                      </m:sub>
                      <m:sup>
                        <m:r>
                          <a:rPr kumimoji="1" lang="en-US" altLang="zh-CN" sz="1200" i="1">
                            <a:latin typeface="Cambria Math" panose="02040503050406030204" pitchFamily="18" charset="0"/>
                          </a:rPr>
                          <m:t>𝑠𝑜𝑙𝑎𝑟</m:t>
                        </m:r>
                      </m:sup>
                    </m:sSubSup>
                  </m:oMath>
                </a14:m>
                <a:r>
                  <a:rPr kumimoji="1" lang="zh-CN" altLang="en-US" sz="1200" dirty="0"/>
                  <a:t> </a:t>
                </a:r>
                <a:r>
                  <a:rPr kumimoji="1" lang="en-US" altLang="zh-CN" sz="1200" dirty="0"/>
                  <a:t>(</a:t>
                </a:r>
                <a14:m>
                  <m:oMath xmlns:m="http://schemas.openxmlformats.org/officeDocument/2006/math">
                    <m:r>
                      <a:rPr kumimoji="1" lang="en-US" altLang="zh-CN" sz="1200" i="1" dirty="0">
                        <a:latin typeface="Cambria Math" panose="02040503050406030204" pitchFamily="18" charset="0"/>
                      </a:rPr>
                      <m:t>𝑊</m:t>
                    </m:r>
                  </m:oMath>
                </a14:m>
                <a:r>
                  <a:rPr kumimoji="1" lang="en-US" altLang="zh-CN" sz="1200" dirty="0"/>
                  <a:t>):</a:t>
                </a:r>
                <a:r>
                  <a:rPr kumimoji="1" lang="zh-CN" altLang="en-US" sz="1200" dirty="0"/>
                  <a:t> </a:t>
                </a:r>
                <a:r>
                  <a:rPr kumimoji="1" lang="en-US" altLang="zh-CN" sz="1200" dirty="0"/>
                  <a:t>power</a:t>
                </a:r>
                <a:r>
                  <a:rPr kumimoji="1" lang="zh-CN" altLang="en-US" sz="1200" dirty="0"/>
                  <a:t> </a:t>
                </a:r>
                <a:r>
                  <a:rPr kumimoji="1" lang="en-US" altLang="zh-CN" sz="1200" dirty="0"/>
                  <a:t>generated</a:t>
                </a:r>
                <a:r>
                  <a:rPr kumimoji="1" lang="zh-CN" altLang="en-US" sz="1200" dirty="0"/>
                  <a:t> </a:t>
                </a:r>
                <a:r>
                  <a:rPr kumimoji="1" lang="en-US" altLang="zh-CN" sz="1200" dirty="0"/>
                  <a:t>by</a:t>
                </a:r>
                <a:r>
                  <a:rPr kumimoji="1" lang="zh-CN" altLang="en-US" sz="1200" dirty="0"/>
                  <a:t> </a:t>
                </a:r>
                <a:r>
                  <a:rPr kumimoji="1" lang="en-US" altLang="zh-CN" sz="1200" dirty="0"/>
                  <a:t>solar</a:t>
                </a:r>
                <a:r>
                  <a:rPr kumimoji="1" lang="zh-CN" altLang="en-US" sz="1200" dirty="0"/>
                  <a:t> </a:t>
                </a:r>
                <a:r>
                  <a:rPr kumimoji="1" lang="en-US" altLang="zh-CN" sz="1200" dirty="0"/>
                  <a:t>panels</a:t>
                </a:r>
              </a:p>
              <a:p>
                <a14:m>
                  <m:oMath xmlns:m="http://schemas.openxmlformats.org/officeDocument/2006/math">
                    <m:sSubSup>
                      <m:sSubSupPr>
                        <m:ctrlPr>
                          <a:rPr kumimoji="1" lang="el-GR" altLang="zh-CN" sz="1200" i="1" smtClean="0">
                            <a:latin typeface="Cambria Math" panose="02040503050406030204" pitchFamily="18" charset="0"/>
                          </a:rPr>
                        </m:ctrlPr>
                      </m:sSubSupPr>
                      <m:e>
                        <m:r>
                          <a:rPr kumimoji="1" lang="en-US" altLang="zh-CN" sz="1200" b="0" i="1" smtClean="0">
                            <a:latin typeface="Cambria Math" panose="02040503050406030204" pitchFamily="18" charset="0"/>
                          </a:rPr>
                          <m:t>𝑄</m:t>
                        </m:r>
                      </m:e>
                      <m:sub>
                        <m:r>
                          <a:rPr kumimoji="1" lang="en-US" altLang="zh-CN" sz="1200" i="1">
                            <a:latin typeface="Cambria Math" panose="02040503050406030204" pitchFamily="18" charset="0"/>
                          </a:rPr>
                          <m:t>𝑡</m:t>
                        </m:r>
                      </m:sub>
                      <m:sup>
                        <m:r>
                          <a:rPr kumimoji="1" lang="en-US" altLang="zh-CN" sz="1200" i="1">
                            <a:latin typeface="Cambria Math" panose="02040503050406030204" pitchFamily="18" charset="0"/>
                          </a:rPr>
                          <m:t>𝑠𝑜𝑙𝑎𝑟</m:t>
                        </m:r>
                      </m:sup>
                    </m:sSubSup>
                  </m:oMath>
                </a14:m>
                <a:r>
                  <a:rPr kumimoji="1" lang="zh-CN" altLang="en-US" sz="1200" dirty="0"/>
                  <a:t> </a:t>
                </a:r>
                <a:r>
                  <a:rPr kumimoji="1" lang="en-US" altLang="zh-CN" sz="1200" dirty="0"/>
                  <a:t>(</a:t>
                </a:r>
                <a14:m>
                  <m:oMath xmlns:m="http://schemas.openxmlformats.org/officeDocument/2006/math">
                    <m:r>
                      <a:rPr kumimoji="1" lang="zh-CN" altLang="en-US" sz="1200" b="0" i="1" dirty="0" smtClean="0">
                        <a:latin typeface="Cambria Math" panose="02040503050406030204" pitchFamily="18" charset="0"/>
                      </a:rPr>
                      <m:t>€</m:t>
                    </m:r>
                    <m:r>
                      <a:rPr kumimoji="1" lang="en-US" altLang="zh-CN" sz="1200" b="0" i="1" dirty="0" smtClean="0">
                        <a:latin typeface="Cambria Math" panose="02040503050406030204" pitchFamily="18" charset="0"/>
                      </a:rPr>
                      <m:t>/</m:t>
                    </m:r>
                    <m:r>
                      <a:rPr kumimoji="1" lang="en-US" altLang="zh-CN" sz="1200" b="0" i="1" dirty="0" smtClean="0">
                        <a:latin typeface="Cambria Math" panose="02040503050406030204" pitchFamily="18" charset="0"/>
                      </a:rPr>
                      <m:t>𝑘𝑊h</m:t>
                    </m:r>
                  </m:oMath>
                </a14:m>
                <a:r>
                  <a:rPr kumimoji="1" lang="en-US" altLang="zh-CN" sz="1200" dirty="0"/>
                  <a:t>)</a:t>
                </a:r>
                <a:r>
                  <a:rPr kumimoji="1" lang="zh-CN" altLang="en-US" sz="1200" dirty="0"/>
                  <a:t> </a:t>
                </a:r>
                <a:r>
                  <a:rPr kumimoji="1" lang="en-US" altLang="zh-CN" sz="1200" dirty="0"/>
                  <a:t>:</a:t>
                </a:r>
                <a:r>
                  <a:rPr kumimoji="1" lang="zh-CN" altLang="en-US" sz="1200" dirty="0"/>
                  <a:t> </a:t>
                </a:r>
                <a:r>
                  <a:rPr kumimoji="1" lang="en-US" altLang="zh-CN" sz="1200" dirty="0"/>
                  <a:t>unit</a:t>
                </a:r>
                <a:r>
                  <a:rPr kumimoji="1" lang="zh-CN" altLang="en-US" sz="1200" dirty="0"/>
                  <a:t> </a:t>
                </a:r>
                <a:r>
                  <a:rPr kumimoji="1" lang="en-US" altLang="zh-CN" sz="1200" dirty="0"/>
                  <a:t>price</a:t>
                </a:r>
                <a:r>
                  <a:rPr kumimoji="1" lang="zh-CN" altLang="en-US" sz="1200" dirty="0"/>
                  <a:t> </a:t>
                </a:r>
                <a:r>
                  <a:rPr kumimoji="1" lang="en-US" altLang="zh-CN" sz="1200" dirty="0"/>
                  <a:t>generated</a:t>
                </a:r>
                <a:r>
                  <a:rPr kumimoji="1" lang="zh-CN" altLang="en-US" sz="1200" dirty="0"/>
                  <a:t> </a:t>
                </a:r>
                <a:r>
                  <a:rPr kumimoji="1" lang="en-US" altLang="zh-CN" sz="1200" dirty="0"/>
                  <a:t>by</a:t>
                </a:r>
                <a:r>
                  <a:rPr kumimoji="1" lang="zh-CN" altLang="en-US" sz="1200" dirty="0"/>
                  <a:t> </a:t>
                </a:r>
                <a:r>
                  <a:rPr kumimoji="1" lang="en-US" altLang="zh-CN" sz="1200" dirty="0"/>
                  <a:t>solar</a:t>
                </a:r>
                <a:r>
                  <a:rPr kumimoji="1" lang="zh-CN" altLang="en-US" sz="1200" dirty="0"/>
                  <a:t> </a:t>
                </a:r>
                <a:r>
                  <a:rPr kumimoji="1" lang="en-US" altLang="zh-CN" sz="1200" dirty="0"/>
                  <a:t>panels</a:t>
                </a:r>
              </a:p>
              <a:p>
                <a14:m>
                  <m:oMath xmlns:m="http://schemas.openxmlformats.org/officeDocument/2006/math">
                    <m:sSubSup>
                      <m:sSubSupPr>
                        <m:ctrlPr>
                          <a:rPr kumimoji="1" lang="el-GR" altLang="zh-CN" sz="1200" i="1" smtClean="0">
                            <a:latin typeface="Cambria Math" panose="02040503050406030204" pitchFamily="18" charset="0"/>
                          </a:rPr>
                        </m:ctrlPr>
                      </m:sSubSupPr>
                      <m:e>
                        <m:r>
                          <a:rPr kumimoji="1" lang="en-US" altLang="zh-CN" sz="1200" b="0" i="1" smtClean="0">
                            <a:latin typeface="Cambria Math" panose="02040503050406030204" pitchFamily="18" charset="0"/>
                          </a:rPr>
                          <m:t>𝐺</m:t>
                        </m:r>
                      </m:e>
                      <m:sub>
                        <m:r>
                          <a:rPr kumimoji="1" lang="en-US" altLang="zh-CN" sz="1200" i="1">
                            <a:latin typeface="Cambria Math" panose="02040503050406030204" pitchFamily="18" charset="0"/>
                          </a:rPr>
                          <m:t>𝑡</m:t>
                        </m:r>
                      </m:sub>
                      <m:sup>
                        <m:r>
                          <a:rPr kumimoji="1" lang="en-US" altLang="zh-CN" sz="1200" b="0" i="1" smtClean="0">
                            <a:latin typeface="Cambria Math" panose="02040503050406030204" pitchFamily="18" charset="0"/>
                          </a:rPr>
                          <m:t>𝑔𝑟𝑖𝑑</m:t>
                        </m:r>
                      </m:sup>
                    </m:sSubSup>
                  </m:oMath>
                </a14:m>
                <a:r>
                  <a:rPr kumimoji="1" lang="en-US" altLang="zh-CN" sz="1200" dirty="0"/>
                  <a:t>(</a:t>
                </a:r>
                <a14:m>
                  <m:oMath xmlns:m="http://schemas.openxmlformats.org/officeDocument/2006/math">
                    <m:r>
                      <a:rPr kumimoji="1" lang="en-US" altLang="zh-CN" sz="1200" i="1" dirty="0">
                        <a:latin typeface="Cambria Math" panose="02040503050406030204" pitchFamily="18" charset="0"/>
                      </a:rPr>
                      <m:t>𝑊</m:t>
                    </m:r>
                  </m:oMath>
                </a14:m>
                <a:r>
                  <a:rPr kumimoji="1" lang="en-US" altLang="zh-CN" sz="1200" dirty="0"/>
                  <a:t>):</a:t>
                </a:r>
                <a:r>
                  <a:rPr kumimoji="1" lang="zh-CN" altLang="en-US" sz="1200" dirty="0"/>
                  <a:t> </a:t>
                </a:r>
                <a:r>
                  <a:rPr kumimoji="1" lang="en-US" altLang="zh-CN" sz="1200" dirty="0"/>
                  <a:t>power</a:t>
                </a:r>
                <a:r>
                  <a:rPr kumimoji="1" lang="zh-CN" altLang="en-US" sz="1200" dirty="0"/>
                  <a:t> </a:t>
                </a:r>
                <a:r>
                  <a:rPr kumimoji="1" lang="en-US" altLang="zh-CN" sz="1200" dirty="0"/>
                  <a:t>generated</a:t>
                </a:r>
                <a:r>
                  <a:rPr kumimoji="1" lang="zh-CN" altLang="en-US" sz="1200" dirty="0"/>
                  <a:t> </a:t>
                </a:r>
                <a:r>
                  <a:rPr kumimoji="1" lang="en-US" altLang="zh-CN" sz="1200" dirty="0"/>
                  <a:t>by</a:t>
                </a:r>
                <a:r>
                  <a:rPr kumimoji="1" lang="zh-CN" altLang="en-US" sz="1200" dirty="0"/>
                  <a:t> </a:t>
                </a:r>
                <a:r>
                  <a:rPr kumimoji="1" lang="en-US" altLang="zh-CN" sz="1200" dirty="0"/>
                  <a:t>grid</a:t>
                </a:r>
              </a:p>
              <a:p>
                <a14:m>
                  <m:oMath xmlns:m="http://schemas.openxmlformats.org/officeDocument/2006/math">
                    <m:sSubSup>
                      <m:sSubSupPr>
                        <m:ctrlPr>
                          <a:rPr kumimoji="1" lang="el-GR" altLang="zh-CN" sz="1200" i="1" smtClean="0">
                            <a:latin typeface="Cambria Math" panose="02040503050406030204" pitchFamily="18" charset="0"/>
                          </a:rPr>
                        </m:ctrlPr>
                      </m:sSubSupPr>
                      <m:e>
                        <m:r>
                          <a:rPr kumimoji="1" lang="en-US" altLang="zh-CN" sz="1200" i="1">
                            <a:latin typeface="Cambria Math" panose="02040503050406030204" pitchFamily="18" charset="0"/>
                          </a:rPr>
                          <m:t>𝑄</m:t>
                        </m:r>
                      </m:e>
                      <m:sub>
                        <m:r>
                          <a:rPr kumimoji="1" lang="en-US" altLang="zh-CN" sz="1200" i="1">
                            <a:latin typeface="Cambria Math" panose="02040503050406030204" pitchFamily="18" charset="0"/>
                          </a:rPr>
                          <m:t>𝑡</m:t>
                        </m:r>
                      </m:sub>
                      <m:sup>
                        <m:r>
                          <a:rPr kumimoji="1" lang="en-US" altLang="zh-CN" sz="1200" b="0" i="1" smtClean="0">
                            <a:latin typeface="Cambria Math" panose="02040503050406030204" pitchFamily="18" charset="0"/>
                          </a:rPr>
                          <m:t>𝑔𝑟𝑖𝑑</m:t>
                        </m:r>
                      </m:sup>
                    </m:sSubSup>
                  </m:oMath>
                </a14:m>
                <a:r>
                  <a:rPr kumimoji="1" lang="en-US" altLang="zh-CN" sz="1200" dirty="0"/>
                  <a:t> (</a:t>
                </a:r>
                <a14:m>
                  <m:oMath xmlns:m="http://schemas.openxmlformats.org/officeDocument/2006/math">
                    <m:r>
                      <a:rPr kumimoji="1" lang="zh-CN" altLang="en-US" sz="1200" i="1" dirty="0">
                        <a:latin typeface="Cambria Math" panose="02040503050406030204" pitchFamily="18" charset="0"/>
                      </a:rPr>
                      <m:t>€</m:t>
                    </m:r>
                    <m:r>
                      <a:rPr kumimoji="1" lang="en-US" altLang="zh-CN" sz="1200" i="1" dirty="0">
                        <a:latin typeface="Cambria Math" panose="02040503050406030204" pitchFamily="18" charset="0"/>
                      </a:rPr>
                      <m:t>/</m:t>
                    </m:r>
                    <m:r>
                      <a:rPr kumimoji="1" lang="en-US" altLang="zh-CN" sz="1200" i="1" dirty="0">
                        <a:latin typeface="Cambria Math" panose="02040503050406030204" pitchFamily="18" charset="0"/>
                      </a:rPr>
                      <m:t>𝑘𝑊h</m:t>
                    </m:r>
                  </m:oMath>
                </a14:m>
                <a:r>
                  <a:rPr kumimoji="1" lang="en-US" altLang="zh-CN" sz="1200" dirty="0"/>
                  <a:t>)</a:t>
                </a:r>
                <a:r>
                  <a:rPr kumimoji="1" lang="zh-CN" altLang="en-US" sz="1200" dirty="0"/>
                  <a:t> </a:t>
                </a:r>
                <a:r>
                  <a:rPr kumimoji="1" lang="en-US" altLang="zh-CN" sz="1200" dirty="0"/>
                  <a:t>:</a:t>
                </a:r>
                <a:r>
                  <a:rPr kumimoji="1" lang="zh-CN" altLang="en-US" sz="1200" dirty="0"/>
                  <a:t> </a:t>
                </a:r>
                <a:r>
                  <a:rPr kumimoji="1" lang="en-US" altLang="zh-CN" sz="1200" dirty="0"/>
                  <a:t>unit</a:t>
                </a:r>
                <a:r>
                  <a:rPr kumimoji="1" lang="zh-CN" altLang="en-US" sz="1200" dirty="0"/>
                  <a:t> </a:t>
                </a:r>
                <a:r>
                  <a:rPr kumimoji="1" lang="en-US" altLang="zh-CN" sz="1200" dirty="0"/>
                  <a:t>price</a:t>
                </a:r>
                <a:r>
                  <a:rPr kumimoji="1" lang="zh-CN" altLang="en-US" sz="1200" dirty="0"/>
                  <a:t> </a:t>
                </a:r>
                <a:r>
                  <a:rPr kumimoji="1" lang="en-US" altLang="zh-CN" sz="1200" dirty="0"/>
                  <a:t>generated</a:t>
                </a:r>
                <a:r>
                  <a:rPr kumimoji="1" lang="zh-CN" altLang="en-US" sz="1200" dirty="0"/>
                  <a:t> </a:t>
                </a:r>
                <a:r>
                  <a:rPr kumimoji="1" lang="en-US" altLang="zh-CN" sz="1200" dirty="0"/>
                  <a:t>by</a:t>
                </a:r>
                <a:r>
                  <a:rPr kumimoji="1" lang="zh-CN" altLang="en-US" sz="1200" dirty="0"/>
                  <a:t> </a:t>
                </a:r>
                <a:r>
                  <a:rPr kumimoji="1" lang="en-US" altLang="zh-CN" sz="1200" dirty="0"/>
                  <a:t>grid</a:t>
                </a:r>
              </a:p>
              <a:p>
                <a14:m>
                  <m:oMath xmlns:m="http://schemas.openxmlformats.org/officeDocument/2006/math">
                    <m:sSub>
                      <m:sSubPr>
                        <m:ctrlPr>
                          <a:rPr kumimoji="1" lang="en-US" altLang="zh-CN" sz="1200" b="0" i="1" smtClean="0">
                            <a:latin typeface="Cambria Math" panose="02040503050406030204" pitchFamily="18" charset="0"/>
                          </a:rPr>
                        </m:ctrlPr>
                      </m:sSubPr>
                      <m:e>
                        <m:r>
                          <a:rPr kumimoji="1" lang="en-US" altLang="zh-CN" sz="1200" b="0" i="1" smtClean="0">
                            <a:latin typeface="Cambria Math" panose="02040503050406030204" pitchFamily="18" charset="0"/>
                          </a:rPr>
                          <m:t>𝑊</m:t>
                        </m:r>
                      </m:e>
                      <m:sub>
                        <m:r>
                          <a:rPr kumimoji="1" lang="en-US" altLang="zh-CN" sz="1200" b="0" i="1" smtClean="0">
                            <a:latin typeface="Cambria Math" panose="02040503050406030204" pitchFamily="18" charset="0"/>
                          </a:rPr>
                          <m:t>𝑡</m:t>
                        </m:r>
                      </m:sub>
                    </m:sSub>
                  </m:oMath>
                </a14:m>
                <a:r>
                  <a:rPr kumimoji="1" lang="en-US" altLang="zh-CN" sz="1200" dirty="0"/>
                  <a:t> (</a:t>
                </a:r>
                <a14:m>
                  <m:oMath xmlns:m="http://schemas.openxmlformats.org/officeDocument/2006/math">
                    <m:r>
                      <a:rPr kumimoji="1" lang="en-US" altLang="zh-CN" sz="1200" i="1" dirty="0">
                        <a:latin typeface="Cambria Math" panose="02040503050406030204" pitchFamily="18" charset="0"/>
                      </a:rPr>
                      <m:t>𝑊</m:t>
                    </m:r>
                  </m:oMath>
                </a14:m>
                <a:r>
                  <a:rPr kumimoji="1" lang="en-US" altLang="zh-CN" sz="1200" dirty="0"/>
                  <a:t>):</a:t>
                </a:r>
                <a:r>
                  <a:rPr kumimoji="1" lang="zh-CN" altLang="en-US" sz="1200" dirty="0"/>
                  <a:t> </a:t>
                </a:r>
                <a:r>
                  <a:rPr kumimoji="1" lang="en-US" altLang="zh-CN" sz="1200" dirty="0"/>
                  <a:t>power</a:t>
                </a:r>
                <a:r>
                  <a:rPr kumimoji="1" lang="zh-CN" altLang="en-US" sz="1200" dirty="0"/>
                  <a:t> </a:t>
                </a:r>
                <a:r>
                  <a:rPr kumimoji="1" lang="en-US" altLang="zh-CN" sz="1200" dirty="0"/>
                  <a:t>sold</a:t>
                </a:r>
                <a:r>
                  <a:rPr kumimoji="1" lang="zh-CN" altLang="en-US" sz="1200" dirty="0"/>
                  <a:t> </a:t>
                </a:r>
                <a:r>
                  <a:rPr kumimoji="1" lang="en-US" altLang="zh-CN" sz="1200" dirty="0"/>
                  <a:t>back</a:t>
                </a:r>
                <a:r>
                  <a:rPr kumimoji="1" lang="zh-CN" altLang="en-US" sz="1200" dirty="0"/>
                  <a:t> </a:t>
                </a:r>
                <a:r>
                  <a:rPr kumimoji="1" lang="en-US" altLang="zh-CN" sz="1200" dirty="0"/>
                  <a:t>to</a:t>
                </a:r>
                <a:r>
                  <a:rPr kumimoji="1" lang="zh-CN" altLang="en-US" sz="1200" dirty="0"/>
                  <a:t> </a:t>
                </a:r>
                <a:r>
                  <a:rPr kumimoji="1" lang="en-US" altLang="zh-CN" sz="1200" dirty="0"/>
                  <a:t>grid</a:t>
                </a:r>
              </a:p>
              <a:p>
                <a14:m>
                  <m:oMath xmlns:m="http://schemas.openxmlformats.org/officeDocument/2006/math">
                    <m:sSubSup>
                      <m:sSubSupPr>
                        <m:ctrlPr>
                          <a:rPr kumimoji="1" lang="el-GR" altLang="zh-CN" sz="1200" i="1" smtClean="0">
                            <a:latin typeface="Cambria Math" panose="02040503050406030204" pitchFamily="18" charset="0"/>
                          </a:rPr>
                        </m:ctrlPr>
                      </m:sSubSupPr>
                      <m:e>
                        <m:r>
                          <a:rPr kumimoji="1" lang="en-US" altLang="zh-CN" sz="1200" i="1">
                            <a:latin typeface="Cambria Math" panose="02040503050406030204" pitchFamily="18" charset="0"/>
                          </a:rPr>
                          <m:t>𝑄</m:t>
                        </m:r>
                      </m:e>
                      <m:sub>
                        <m:r>
                          <a:rPr kumimoji="1" lang="en-US" altLang="zh-CN" sz="1200" i="1">
                            <a:latin typeface="Cambria Math" panose="02040503050406030204" pitchFamily="18" charset="0"/>
                          </a:rPr>
                          <m:t>𝑡</m:t>
                        </m:r>
                      </m:sub>
                      <m:sup>
                        <m:r>
                          <a:rPr kumimoji="1" lang="en-US" altLang="zh-CN" sz="1200" b="0" i="1" smtClean="0">
                            <a:latin typeface="Cambria Math" panose="02040503050406030204" pitchFamily="18" charset="0"/>
                          </a:rPr>
                          <m:t>𝑔𝑟𝑖𝑑</m:t>
                        </m:r>
                        <m:r>
                          <a:rPr kumimoji="1" lang="en-US" altLang="zh-CN" sz="1200" b="0" i="1" smtClean="0">
                            <a:latin typeface="Cambria Math" panose="02040503050406030204" pitchFamily="18" charset="0"/>
                          </a:rPr>
                          <m:t>′</m:t>
                        </m:r>
                      </m:sup>
                    </m:sSubSup>
                  </m:oMath>
                </a14:m>
                <a:r>
                  <a:rPr kumimoji="1" lang="en-US" altLang="zh-CN" sz="1200" dirty="0"/>
                  <a:t> (</a:t>
                </a:r>
                <a14:m>
                  <m:oMath xmlns:m="http://schemas.openxmlformats.org/officeDocument/2006/math">
                    <m:r>
                      <a:rPr kumimoji="1" lang="zh-CN" altLang="en-US" sz="1200" i="1" dirty="0">
                        <a:latin typeface="Cambria Math" panose="02040503050406030204" pitchFamily="18" charset="0"/>
                      </a:rPr>
                      <m:t>€</m:t>
                    </m:r>
                    <m:r>
                      <a:rPr kumimoji="1" lang="en-US" altLang="zh-CN" sz="1200" i="1" dirty="0">
                        <a:latin typeface="Cambria Math" panose="02040503050406030204" pitchFamily="18" charset="0"/>
                      </a:rPr>
                      <m:t>/</m:t>
                    </m:r>
                    <m:r>
                      <a:rPr kumimoji="1" lang="en-US" altLang="zh-CN" sz="1200" i="1" dirty="0">
                        <a:latin typeface="Cambria Math" panose="02040503050406030204" pitchFamily="18" charset="0"/>
                      </a:rPr>
                      <m:t>𝑘𝑊h</m:t>
                    </m:r>
                  </m:oMath>
                </a14:m>
                <a:r>
                  <a:rPr kumimoji="1" lang="en-US" altLang="zh-CN" sz="1200" dirty="0"/>
                  <a:t>)</a:t>
                </a:r>
                <a:r>
                  <a:rPr kumimoji="1" lang="zh-CN" altLang="en-US" sz="1200" dirty="0"/>
                  <a:t> </a:t>
                </a:r>
                <a:r>
                  <a:rPr kumimoji="1" lang="en-US" altLang="zh-CN" sz="1200" dirty="0"/>
                  <a:t>:</a:t>
                </a:r>
                <a:r>
                  <a:rPr kumimoji="1" lang="zh-CN" altLang="en-US" sz="1200" dirty="0"/>
                  <a:t> </a:t>
                </a:r>
                <a:r>
                  <a:rPr kumimoji="1" lang="en-US" altLang="zh-CN" sz="1200" dirty="0"/>
                  <a:t>unit</a:t>
                </a:r>
                <a:r>
                  <a:rPr kumimoji="1" lang="zh-CN" altLang="en-US" sz="1200" dirty="0"/>
                  <a:t> </a:t>
                </a:r>
                <a:r>
                  <a:rPr kumimoji="1" lang="en-US" altLang="zh-CN" sz="1200" dirty="0"/>
                  <a:t>price</a:t>
                </a:r>
                <a:r>
                  <a:rPr kumimoji="1" lang="zh-CN" altLang="en-US" sz="1200" dirty="0"/>
                  <a:t> </a:t>
                </a:r>
                <a:r>
                  <a:rPr kumimoji="1" lang="en-US" altLang="zh-CN" sz="1200" dirty="0"/>
                  <a:t>of</a:t>
                </a:r>
                <a:r>
                  <a:rPr kumimoji="1" lang="zh-CN" altLang="en-US" sz="1200" dirty="0"/>
                  <a:t> </a:t>
                </a:r>
                <a:r>
                  <a:rPr kumimoji="1" lang="en-US" altLang="zh-CN" sz="1200" dirty="0"/>
                  <a:t>sold</a:t>
                </a:r>
                <a:r>
                  <a:rPr kumimoji="1" lang="zh-CN" altLang="en-US" sz="1200" dirty="0"/>
                  <a:t> </a:t>
                </a:r>
                <a:r>
                  <a:rPr kumimoji="1" lang="en-US" altLang="zh-CN" sz="1200" dirty="0"/>
                  <a:t>back</a:t>
                </a:r>
                <a:r>
                  <a:rPr kumimoji="1" lang="zh-CN" altLang="en-US" sz="1200" dirty="0"/>
                  <a:t> </a:t>
                </a:r>
                <a:r>
                  <a:rPr kumimoji="1" lang="en-US" altLang="zh-CN" sz="1200" dirty="0"/>
                  <a:t>to</a:t>
                </a:r>
                <a:r>
                  <a:rPr kumimoji="1" lang="zh-CN" altLang="en-US" sz="1200" dirty="0"/>
                  <a:t> </a:t>
                </a:r>
                <a:r>
                  <a:rPr kumimoji="1" lang="en-US" altLang="zh-CN" sz="1200" dirty="0"/>
                  <a:t>grid</a:t>
                </a:r>
              </a:p>
              <a:p>
                <a14:m>
                  <m:oMath xmlns:m="http://schemas.openxmlformats.org/officeDocument/2006/math">
                    <m:r>
                      <a:rPr kumimoji="1" lang="zh-CN" altLang="en-US" sz="1200" i="1" smtClean="0">
                        <a:latin typeface="Cambria Math" panose="02040503050406030204" pitchFamily="18" charset="0"/>
                      </a:rPr>
                      <m:t>∆</m:t>
                    </m:r>
                    <m:r>
                      <a:rPr kumimoji="1" lang="en-US" altLang="zh-CN" sz="1200" b="0" i="1" smtClean="0">
                        <a:latin typeface="Cambria Math" panose="02040503050406030204" pitchFamily="18" charset="0"/>
                      </a:rPr>
                      <m:t>𝑇</m:t>
                    </m:r>
                  </m:oMath>
                </a14:m>
                <a:r>
                  <a:rPr kumimoji="1" lang="zh-CN" altLang="en-US" sz="1200" dirty="0"/>
                  <a:t> </a:t>
                </a:r>
                <a:r>
                  <a:rPr kumimoji="1" lang="en-US" altLang="zh-CN" sz="1200" dirty="0"/>
                  <a:t>=</a:t>
                </a:r>
                <a:r>
                  <a:rPr kumimoji="1" lang="zh-CN" altLang="en-US" sz="1200" dirty="0"/>
                  <a:t> </a:t>
                </a:r>
                <a:r>
                  <a:rPr kumimoji="1" lang="en-US" altLang="zh-CN" sz="1200" dirty="0"/>
                  <a:t>1</a:t>
                </a:r>
                <a:r>
                  <a:rPr kumimoji="1" lang="zh-CN" altLang="en-US" sz="1200" dirty="0"/>
                  <a:t> </a:t>
                </a:r>
                <a:r>
                  <a:rPr kumimoji="1" lang="en-US" altLang="zh-CN" sz="1200" dirty="0"/>
                  <a:t>hour</a:t>
                </a:r>
                <a:endParaRPr kumimoji="1" lang="zh-CN" altLang="en-US" sz="1200" dirty="0"/>
              </a:p>
            </p:txBody>
          </p:sp>
        </mc:Choice>
        <mc:Fallback xmlns="">
          <p:sp>
            <p:nvSpPr>
              <p:cNvPr id="25" name="文本框 24">
                <a:extLst>
                  <a:ext uri="{FF2B5EF4-FFF2-40B4-BE49-F238E27FC236}">
                    <a16:creationId xmlns:a16="http://schemas.microsoft.com/office/drawing/2014/main" id="{FBD1941B-B086-BDBF-7AFC-2A7BCC815EBC}"/>
                  </a:ext>
                </a:extLst>
              </p:cNvPr>
              <p:cNvSpPr txBox="1">
                <a:spLocks noRot="1" noChangeAspect="1" noMove="1" noResize="1" noEditPoints="1" noAdjustHandles="1" noChangeArrowheads="1" noChangeShapeType="1" noTextEdit="1"/>
              </p:cNvSpPr>
              <p:nvPr/>
            </p:nvSpPr>
            <p:spPr>
              <a:xfrm>
                <a:off x="831050" y="4728430"/>
                <a:ext cx="3791294" cy="1517916"/>
              </a:xfrm>
              <a:prstGeom prst="rect">
                <a:avLst/>
              </a:prstGeom>
              <a:blipFill>
                <a:blip r:embed="rId7"/>
                <a:stretch>
                  <a:fillRect b="-826"/>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7C539608-BD9B-8C18-C38D-C498B21E1268}"/>
              </a:ext>
            </a:extLst>
          </p:cNvPr>
          <p:cNvSpPr txBox="1"/>
          <p:nvPr/>
        </p:nvSpPr>
        <p:spPr>
          <a:xfrm>
            <a:off x="669214" y="3500024"/>
            <a:ext cx="1382110" cy="338554"/>
          </a:xfrm>
          <a:prstGeom prst="rect">
            <a:avLst/>
          </a:prstGeom>
          <a:noFill/>
        </p:spPr>
        <p:txBody>
          <a:bodyPr wrap="none" rtlCol="0">
            <a:spAutoFit/>
          </a:bodyPr>
          <a:lstStyle/>
          <a:p>
            <a:r>
              <a:rPr kumimoji="1" lang="en-US" altLang="zh-CN" sz="1600" dirty="0"/>
              <a:t>Cost</a:t>
            </a:r>
            <a:r>
              <a:rPr kumimoji="1" lang="zh-CN" altLang="en-US" sz="1600" dirty="0"/>
              <a:t> </a:t>
            </a:r>
            <a:r>
              <a:rPr kumimoji="1" lang="en-US" altLang="zh-CN" sz="1600" dirty="0"/>
              <a:t>function</a:t>
            </a:r>
            <a:endParaRPr kumimoji="1" lang="zh-CN" altLang="en-US" sz="1600" dirty="0"/>
          </a:p>
        </p:txBody>
      </p:sp>
    </p:spTree>
    <p:extLst>
      <p:ext uri="{BB962C8B-B14F-4D97-AF65-F5344CB8AC3E}">
        <p14:creationId xmlns:p14="http://schemas.microsoft.com/office/powerpoint/2010/main" val="2484145409"/>
      </p:ext>
    </p:extLst>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D78B-9650-3B79-AA1F-CF69BB54F245}"/>
            </a:ext>
          </a:extLst>
        </p:cNvPr>
        <p:cNvGrpSpPr/>
        <p:nvPr/>
      </p:nvGrpSpPr>
      <p:grpSpPr>
        <a:xfrm>
          <a:off x="0" y="0"/>
          <a:ext cx="0" cy="0"/>
          <a:chOff x="0" y="0"/>
          <a:chExt cx="0" cy="0"/>
        </a:xfrm>
      </p:grpSpPr>
      <p:sp>
        <p:nvSpPr>
          <p:cNvPr id="15" name="标题 14">
            <a:extLst>
              <a:ext uri="{FF2B5EF4-FFF2-40B4-BE49-F238E27FC236}">
                <a16:creationId xmlns:a16="http://schemas.microsoft.com/office/drawing/2014/main" id="{E8D4026B-A7A1-D541-4BBE-5024D1EC3736}"/>
              </a:ext>
            </a:extLst>
          </p:cNvPr>
          <p:cNvSpPr>
            <a:spLocks noGrp="1"/>
          </p:cNvSpPr>
          <p:nvPr>
            <p:ph type="title"/>
          </p:nvPr>
        </p:nvSpPr>
        <p:spPr/>
        <p:txBody>
          <a:bodyPr/>
          <a:lstStyle/>
          <a:p>
            <a:r>
              <a:rPr lang="en-US" altLang="zh-CN" dirty="0"/>
              <a:t>Energy</a:t>
            </a:r>
            <a:r>
              <a:rPr lang="zh-CN" altLang="en-US" dirty="0"/>
              <a:t> </a:t>
            </a:r>
            <a:r>
              <a:rPr lang="en-US" altLang="zh-CN" dirty="0"/>
              <a:t>dispatch</a:t>
            </a:r>
            <a:endParaRPr lang="zh-CN" altLang="en-US" dirty="0"/>
          </a:p>
        </p:txBody>
      </p:sp>
      <p:pic>
        <p:nvPicPr>
          <p:cNvPr id="4" name="Google Shape;64;p1" descr="徽标&#10;&#10;描述已自动生成">
            <a:extLst>
              <a:ext uri="{FF2B5EF4-FFF2-40B4-BE49-F238E27FC236}">
                <a16:creationId xmlns:a16="http://schemas.microsoft.com/office/drawing/2014/main" id="{F08F94F3-4DF0-3EF8-2AD1-11FE527C0E39}"/>
              </a:ext>
            </a:extLst>
          </p:cNvPr>
          <p:cNvPicPr preferRelativeResize="0"/>
          <p:nvPr/>
        </p:nvPicPr>
        <p:blipFill rotWithShape="1">
          <a:blip r:embed="rId3">
            <a:alphaModFix/>
          </a:blip>
          <a:srcRect/>
          <a:stretch/>
        </p:blipFill>
        <p:spPr>
          <a:xfrm>
            <a:off x="9863328" y="1"/>
            <a:ext cx="2328672" cy="1028700"/>
          </a:xfrm>
          <a:prstGeom prst="rect">
            <a:avLst/>
          </a:prstGeom>
          <a:noFill/>
          <a:ln>
            <a:noFill/>
          </a:ln>
        </p:spPr>
      </p:pic>
      <p:sp>
        <p:nvSpPr>
          <p:cNvPr id="7" name="文本框 6">
            <a:extLst>
              <a:ext uri="{FF2B5EF4-FFF2-40B4-BE49-F238E27FC236}">
                <a16:creationId xmlns:a16="http://schemas.microsoft.com/office/drawing/2014/main" id="{961DAA45-0AD8-52A7-0D59-EB371A7E0B43}"/>
              </a:ext>
            </a:extLst>
          </p:cNvPr>
          <p:cNvSpPr txBox="1"/>
          <p:nvPr/>
        </p:nvSpPr>
        <p:spPr>
          <a:xfrm>
            <a:off x="1132114" y="1310965"/>
            <a:ext cx="1380506" cy="338554"/>
          </a:xfrm>
          <a:prstGeom prst="rect">
            <a:avLst/>
          </a:prstGeom>
          <a:noFill/>
        </p:spPr>
        <p:txBody>
          <a:bodyPr wrap="none" rtlCol="0">
            <a:spAutoFit/>
          </a:bodyPr>
          <a:lstStyle/>
          <a:p>
            <a:r>
              <a:rPr kumimoji="1" lang="en-US" altLang="zh-CN" sz="1600" dirty="0"/>
              <a:t>Solar</a:t>
            </a:r>
            <a:r>
              <a:rPr kumimoji="1" lang="zh-CN" altLang="en-US" sz="1600" dirty="0"/>
              <a:t> </a:t>
            </a:r>
            <a:r>
              <a:rPr kumimoji="1" lang="en-US" altLang="zh-CN" sz="1600" dirty="0"/>
              <a:t>panels</a:t>
            </a:r>
            <a:r>
              <a:rPr kumimoji="1" lang="zh-CN" altLang="en-US" sz="1600" dirty="0"/>
              <a:t> </a:t>
            </a:r>
          </a:p>
        </p:txBody>
      </p:sp>
      <p:sp>
        <p:nvSpPr>
          <p:cNvPr id="10" name="文本框 9">
            <a:extLst>
              <a:ext uri="{FF2B5EF4-FFF2-40B4-BE49-F238E27FC236}">
                <a16:creationId xmlns:a16="http://schemas.microsoft.com/office/drawing/2014/main" id="{4EBDF5DF-CDE9-6556-27BD-491FC6893AD4}"/>
              </a:ext>
            </a:extLst>
          </p:cNvPr>
          <p:cNvSpPr txBox="1"/>
          <p:nvPr/>
        </p:nvSpPr>
        <p:spPr>
          <a:xfrm>
            <a:off x="1019904" y="1028700"/>
            <a:ext cx="684803" cy="369332"/>
          </a:xfrm>
          <a:prstGeom prst="rect">
            <a:avLst/>
          </a:prstGeom>
          <a:noFill/>
        </p:spPr>
        <p:txBody>
          <a:bodyPr wrap="none" rtlCol="0">
            <a:spAutoFit/>
          </a:bodyPr>
          <a:lstStyle/>
          <a:p>
            <a:r>
              <a:rPr kumimoji="1" lang="en-US" altLang="zh-CN" dirty="0" err="1"/>
              <a:t>s.t.</a:t>
            </a:r>
            <a:r>
              <a:rPr kumimoji="1" lang="zh-CN" altLang="en-US" dirty="0"/>
              <a:t> </a:t>
            </a:r>
            <a:r>
              <a:rPr kumimoji="1" lang="en-US" altLang="zh-CN" dirty="0"/>
              <a:t>:</a:t>
            </a:r>
            <a:r>
              <a:rPr kumimoji="1" lang="zh-CN" altLang="en-US" dirty="0"/>
              <a:t> </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0FBEEF9-9EC0-5AE6-0D55-4F6AE20F16D9}"/>
                  </a:ext>
                </a:extLst>
              </p:cNvPr>
              <p:cNvSpPr txBox="1"/>
              <p:nvPr/>
            </p:nvSpPr>
            <p:spPr>
              <a:xfrm>
                <a:off x="1359159" y="1652720"/>
                <a:ext cx="2740109" cy="559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zh-CN" sz="1400" i="1" smtClean="0">
                              <a:latin typeface="Cambria Math" panose="02040503050406030204" pitchFamily="18" charset="0"/>
                            </a:rPr>
                          </m:ctrlPr>
                        </m:dPr>
                        <m:e>
                          <m:eqArr>
                            <m:eqArrPr>
                              <m:ctrlPr>
                                <a:rPr kumimoji="1" lang="en-US" altLang="zh-CN" sz="1400" i="1" smtClean="0">
                                  <a:latin typeface="Cambria Math" panose="02040503050406030204" pitchFamily="18" charset="0"/>
                                </a:rPr>
                              </m:ctrlPr>
                            </m:eqArrPr>
                            <m:e>
                              <m:r>
                                <a:rPr kumimoji="1" lang="en-US" altLang="zh-CN" sz="1400" b="0" i="1" smtClean="0">
                                  <a:latin typeface="Cambria Math" panose="02040503050406030204" pitchFamily="18" charset="0"/>
                                </a:rPr>
                                <m:t>0</m:t>
                              </m:r>
                              <m:r>
                                <a:rPr kumimoji="1" lang="en-US" altLang="zh-CN" sz="1400" b="0" i="1" smtClean="0">
                                  <a:latin typeface="Cambria Math" panose="02040503050406030204" pitchFamily="18" charset="0"/>
                                  <a:ea typeface="Cambria Math" panose="02040503050406030204" pitchFamily="18" charset="0"/>
                                </a:rPr>
                                <m:t>≤</m:t>
                              </m:r>
                              <m:sSubSup>
                                <m:sSubSupPr>
                                  <m:ctrlPr>
                                    <a:rPr kumimoji="1" lang="el-GR" altLang="zh-CN" sz="1400" i="1">
                                      <a:latin typeface="Cambria Math" panose="02040503050406030204" pitchFamily="18" charset="0"/>
                                    </a:rPr>
                                  </m:ctrlPr>
                                </m:sSubSupPr>
                                <m:e>
                                  <m:r>
                                    <a:rPr kumimoji="1" lang="en-US" altLang="zh-CN" sz="1400" i="1">
                                      <a:latin typeface="Cambria Math" panose="02040503050406030204" pitchFamily="18" charset="0"/>
                                    </a:rPr>
                                    <m:t>𝐺</m:t>
                                  </m:r>
                                </m:e>
                                <m:sub>
                                  <m:r>
                                    <a:rPr kumimoji="1" lang="en-US" altLang="zh-CN" sz="1400" i="1">
                                      <a:latin typeface="Cambria Math" panose="02040503050406030204" pitchFamily="18" charset="0"/>
                                    </a:rPr>
                                    <m:t>𝑡</m:t>
                                  </m:r>
                                </m:sub>
                                <m:sup>
                                  <m:r>
                                    <a:rPr kumimoji="1" lang="en-US" altLang="zh-CN" sz="1400" i="1">
                                      <a:latin typeface="Cambria Math" panose="02040503050406030204" pitchFamily="18" charset="0"/>
                                    </a:rPr>
                                    <m:t>𝑠𝑜𝑙𝑎𝑟</m:t>
                                  </m:r>
                                </m:sup>
                              </m:sSubSup>
                              <m:r>
                                <a:rPr kumimoji="1" lang="en-US" altLang="zh-CN" sz="1400" i="1">
                                  <a:latin typeface="Cambria Math" panose="02040503050406030204" pitchFamily="18" charset="0"/>
                                  <a:ea typeface="Cambria Math" panose="02040503050406030204" pitchFamily="18" charset="0"/>
                                </a:rPr>
                                <m:t>≤</m:t>
                              </m:r>
                              <m:sSubSup>
                                <m:sSubSupPr>
                                  <m:ctrlPr>
                                    <a:rPr kumimoji="1" lang="el-GR" altLang="zh-CN" sz="1400" i="1">
                                      <a:latin typeface="Cambria Math" panose="02040503050406030204" pitchFamily="18" charset="0"/>
                                    </a:rPr>
                                  </m:ctrlPr>
                                </m:sSubSupPr>
                                <m:e>
                                  <m:r>
                                    <a:rPr kumimoji="1" lang="en-US" altLang="zh-CN" sz="1400" i="1">
                                      <a:latin typeface="Cambria Math" panose="02040503050406030204" pitchFamily="18" charset="0"/>
                                    </a:rPr>
                                    <m:t>𝐺</m:t>
                                  </m:r>
                                </m:e>
                                <m:sub>
                                  <m:r>
                                    <a:rPr kumimoji="1" lang="en-US" altLang="zh-CN" sz="1400" b="0" i="1" smtClean="0">
                                      <a:latin typeface="Cambria Math" panose="02040503050406030204" pitchFamily="18" charset="0"/>
                                    </a:rPr>
                                    <m:t>𝑚𝑎𝑥</m:t>
                                  </m:r>
                                </m:sub>
                                <m:sup>
                                  <m:r>
                                    <a:rPr kumimoji="1" lang="en-US" altLang="zh-CN" sz="1400" i="1">
                                      <a:latin typeface="Cambria Math" panose="02040503050406030204" pitchFamily="18" charset="0"/>
                                    </a:rPr>
                                    <m:t>𝑠𝑜𝑙𝑎𝑟</m:t>
                                  </m:r>
                                </m:sup>
                              </m:sSubSup>
                            </m:e>
                            <m:e>
                              <m:sSubSup>
                                <m:sSubSupPr>
                                  <m:ctrlPr>
                                    <a:rPr kumimoji="1" lang="el-GR" altLang="zh-CN" sz="1400" i="1">
                                      <a:latin typeface="Cambria Math" panose="02040503050406030204" pitchFamily="18" charset="0"/>
                                    </a:rPr>
                                  </m:ctrlPr>
                                </m:sSubSupPr>
                                <m:e>
                                  <m:r>
                                    <a:rPr kumimoji="1" lang="en-US" altLang="zh-CN" sz="1400" i="1">
                                      <a:latin typeface="Cambria Math" panose="02040503050406030204" pitchFamily="18" charset="0"/>
                                    </a:rPr>
                                    <m:t>𝐺</m:t>
                                  </m:r>
                                </m:e>
                                <m:sub>
                                  <m:r>
                                    <a:rPr kumimoji="1" lang="en-US" altLang="zh-CN" sz="1400" i="1">
                                      <a:latin typeface="Cambria Math" panose="02040503050406030204" pitchFamily="18" charset="0"/>
                                    </a:rPr>
                                    <m:t>𝑡</m:t>
                                  </m:r>
                                </m:sub>
                                <m:sup>
                                  <m:r>
                                    <a:rPr kumimoji="1" lang="en-US" altLang="zh-CN" sz="1400" i="1">
                                      <a:latin typeface="Cambria Math" panose="02040503050406030204" pitchFamily="18" charset="0"/>
                                    </a:rPr>
                                    <m:t>𝑠𝑜𝑙𝑎𝑟</m:t>
                                  </m:r>
                                </m:sup>
                              </m:sSubSup>
                              <m:r>
                                <a:rPr kumimoji="1" lang="en-US" altLang="zh-CN" sz="1400" b="0" i="1" smtClean="0">
                                  <a:latin typeface="Cambria Math" panose="02040503050406030204" pitchFamily="18" charset="0"/>
                                </a:rPr>
                                <m:t>=</m:t>
                              </m:r>
                              <m:sSubSup>
                                <m:sSubSupPr>
                                  <m:ctrlPr>
                                    <a:rPr kumimoji="1" lang="el-GR" altLang="zh-CN" sz="1400" i="1">
                                      <a:latin typeface="Cambria Math" panose="02040503050406030204" pitchFamily="18" charset="0"/>
                                    </a:rPr>
                                  </m:ctrlPr>
                                </m:sSubSupPr>
                                <m:e>
                                  <m:r>
                                    <a:rPr kumimoji="1" lang="en-US" altLang="zh-CN" sz="1400" b="0" i="1" smtClean="0">
                                      <a:latin typeface="Cambria Math" panose="02040503050406030204" pitchFamily="18" charset="0"/>
                                    </a:rPr>
                                    <m:t>𝑃</m:t>
                                  </m:r>
                                </m:e>
                                <m:sub>
                                  <m:r>
                                    <a:rPr kumimoji="1" lang="en-US" altLang="zh-CN" sz="1400" i="1">
                                      <a:latin typeface="Cambria Math" panose="02040503050406030204" pitchFamily="18" charset="0"/>
                                    </a:rPr>
                                    <m:t>𝑡</m:t>
                                  </m:r>
                                </m:sub>
                                <m:sup>
                                  <m:r>
                                    <a:rPr kumimoji="1" lang="en-US" altLang="zh-CN" sz="1400" i="1">
                                      <a:latin typeface="Cambria Math" panose="02040503050406030204" pitchFamily="18" charset="0"/>
                                    </a:rPr>
                                    <m:t>𝑠𝑜𝑙𝑎𝑟</m:t>
                                  </m:r>
                                </m:sup>
                              </m:sSubSup>
                              <m:r>
                                <a:rPr kumimoji="1" lang="en-US" altLang="zh-CN" sz="1400" b="0" i="1" smtClean="0">
                                  <a:latin typeface="Cambria Math" panose="02040503050406030204" pitchFamily="18" charset="0"/>
                                </a:rPr>
                                <m:t>+</m:t>
                              </m:r>
                              <m:sSubSup>
                                <m:sSubSupPr>
                                  <m:ctrlPr>
                                    <a:rPr kumimoji="1" lang="el-GR" altLang="zh-CN" sz="1400" i="1">
                                      <a:latin typeface="Cambria Math" panose="02040503050406030204" pitchFamily="18" charset="0"/>
                                    </a:rPr>
                                  </m:ctrlPr>
                                </m:sSubSupPr>
                                <m:e>
                                  <m:r>
                                    <a:rPr kumimoji="1" lang="en-US" altLang="zh-CN" sz="1400" b="0" i="1" smtClean="0">
                                      <a:latin typeface="Cambria Math" panose="02040503050406030204" pitchFamily="18" charset="0"/>
                                    </a:rPr>
                                    <m:t>𝑅</m:t>
                                  </m:r>
                                </m:e>
                                <m:sub>
                                  <m:r>
                                    <a:rPr kumimoji="1" lang="en-US" altLang="zh-CN" sz="1400" i="1">
                                      <a:latin typeface="Cambria Math" panose="02040503050406030204" pitchFamily="18" charset="0"/>
                                    </a:rPr>
                                    <m:t>𝑡</m:t>
                                  </m:r>
                                </m:sub>
                                <m:sup>
                                  <m:r>
                                    <a:rPr kumimoji="1" lang="en-US" altLang="zh-CN" sz="1400" i="1">
                                      <a:latin typeface="Cambria Math" panose="02040503050406030204" pitchFamily="18" charset="0"/>
                                    </a:rPr>
                                    <m:t>𝑠𝑜𝑙𝑎𝑟</m:t>
                                  </m:r>
                                </m:sup>
                              </m:sSubSup>
                              <m:r>
                                <a:rPr kumimoji="1" lang="en-US" altLang="zh-CN" sz="1400" b="0" i="1" smtClean="0">
                                  <a:latin typeface="Cambria Math" panose="02040503050406030204" pitchFamily="18" charset="0"/>
                                </a:rPr>
                                <m:t>+</m:t>
                              </m:r>
                              <m:sSubSup>
                                <m:sSubSupPr>
                                  <m:ctrlPr>
                                    <a:rPr kumimoji="1" lang="el-GR" altLang="zh-CN" sz="1400" i="1">
                                      <a:latin typeface="Cambria Math" panose="02040503050406030204" pitchFamily="18" charset="0"/>
                                    </a:rPr>
                                  </m:ctrlPr>
                                </m:sSubSupPr>
                                <m:e>
                                  <m:r>
                                    <a:rPr kumimoji="1" lang="en-US" altLang="zh-CN" sz="1400" b="0" i="1" smtClean="0">
                                      <a:latin typeface="Cambria Math" panose="02040503050406030204" pitchFamily="18" charset="0"/>
                                    </a:rPr>
                                    <m:t>𝑊</m:t>
                                  </m:r>
                                </m:e>
                                <m:sub>
                                  <m:r>
                                    <a:rPr kumimoji="1" lang="en-US" altLang="zh-CN" sz="1400" i="1">
                                      <a:latin typeface="Cambria Math" panose="02040503050406030204" pitchFamily="18" charset="0"/>
                                    </a:rPr>
                                    <m:t>𝑡</m:t>
                                  </m:r>
                                </m:sub>
                                <m:sup>
                                  <m:r>
                                    <a:rPr kumimoji="1" lang="en-US" altLang="zh-CN" sz="1400" i="1">
                                      <a:latin typeface="Cambria Math" panose="02040503050406030204" pitchFamily="18" charset="0"/>
                                    </a:rPr>
                                    <m:t>𝑠𝑜𝑙𝑎𝑟</m:t>
                                  </m:r>
                                </m:sup>
                              </m:sSubSup>
                            </m:e>
                          </m:eqArr>
                        </m:e>
                      </m:d>
                    </m:oMath>
                  </m:oMathPara>
                </a14:m>
                <a:endParaRPr kumimoji="1" lang="zh-CN" altLang="en-US" sz="1400" dirty="0"/>
              </a:p>
            </p:txBody>
          </p:sp>
        </mc:Choice>
        <mc:Fallback xmlns="">
          <p:sp>
            <p:nvSpPr>
              <p:cNvPr id="11" name="文本框 10">
                <a:extLst>
                  <a:ext uri="{FF2B5EF4-FFF2-40B4-BE49-F238E27FC236}">
                    <a16:creationId xmlns:a16="http://schemas.microsoft.com/office/drawing/2014/main" id="{B0FBEEF9-9EC0-5AE6-0D55-4F6AE20F16D9}"/>
                  </a:ext>
                </a:extLst>
              </p:cNvPr>
              <p:cNvSpPr txBox="1">
                <a:spLocks noRot="1" noChangeAspect="1" noMove="1" noResize="1" noEditPoints="1" noAdjustHandles="1" noChangeArrowheads="1" noChangeShapeType="1" noTextEdit="1"/>
              </p:cNvSpPr>
              <p:nvPr/>
            </p:nvSpPr>
            <p:spPr>
              <a:xfrm>
                <a:off x="1359159" y="1652720"/>
                <a:ext cx="2740109" cy="559577"/>
              </a:xfrm>
              <a:prstGeom prst="rect">
                <a:avLst/>
              </a:prstGeom>
              <a:blipFill>
                <a:blip r:embed="rId4"/>
                <a:stretch>
                  <a:fillRect l="-37963" t="-231111" b="-3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511E405-FFC6-A2E5-AD1C-F0A027E52683}"/>
                  </a:ext>
                </a:extLst>
              </p:cNvPr>
              <p:cNvSpPr txBox="1"/>
              <p:nvPr/>
            </p:nvSpPr>
            <p:spPr>
              <a:xfrm>
                <a:off x="1359159" y="2205377"/>
                <a:ext cx="3594125" cy="752770"/>
              </a:xfrm>
              <a:prstGeom prst="rect">
                <a:avLst/>
              </a:prstGeom>
              <a:noFill/>
            </p:spPr>
            <p:txBody>
              <a:bodyPr wrap="none" rtlCol="0">
                <a:spAutoFit/>
              </a:bodyPr>
              <a:lstStyle/>
              <a:p>
                <a14:m>
                  <m:oMath xmlns:m="http://schemas.openxmlformats.org/officeDocument/2006/math">
                    <m:sSubSup>
                      <m:sSubSupPr>
                        <m:ctrlPr>
                          <a:rPr kumimoji="1" lang="el-GR" altLang="zh-CN" sz="1400" i="1" smtClean="0">
                            <a:latin typeface="Cambria Math" panose="02040503050406030204" pitchFamily="18" charset="0"/>
                          </a:rPr>
                        </m:ctrlPr>
                      </m:sSubSupPr>
                      <m:e>
                        <m:r>
                          <a:rPr kumimoji="1" lang="en-US" altLang="zh-CN" sz="1400" b="0" i="1" smtClean="0">
                            <a:latin typeface="Cambria Math" panose="02040503050406030204" pitchFamily="18" charset="0"/>
                          </a:rPr>
                          <m:t>𝑃</m:t>
                        </m:r>
                      </m:e>
                      <m:sub>
                        <m:r>
                          <a:rPr kumimoji="1" lang="en-US" altLang="zh-CN" sz="1400" i="1">
                            <a:latin typeface="Cambria Math" panose="02040503050406030204" pitchFamily="18" charset="0"/>
                          </a:rPr>
                          <m:t>𝑡</m:t>
                        </m:r>
                      </m:sub>
                      <m:sup>
                        <m:r>
                          <a:rPr kumimoji="1" lang="en-US" altLang="zh-CN" sz="1400" i="1">
                            <a:latin typeface="Cambria Math" panose="02040503050406030204" pitchFamily="18" charset="0"/>
                          </a:rPr>
                          <m:t>𝑠𝑜𝑙𝑎𝑟</m:t>
                        </m:r>
                      </m:sup>
                    </m:sSubSup>
                  </m:oMath>
                </a14:m>
                <a:r>
                  <a:rPr kumimoji="1" lang="en-US" altLang="zh-CN" sz="1400" dirty="0"/>
                  <a:t> (</a:t>
                </a:r>
                <a14:m>
                  <m:oMath xmlns:m="http://schemas.openxmlformats.org/officeDocument/2006/math">
                    <m:r>
                      <a:rPr kumimoji="1" lang="en-US" altLang="zh-CN" sz="1400" i="1" dirty="0">
                        <a:latin typeface="Cambria Math" panose="02040503050406030204" pitchFamily="18" charset="0"/>
                      </a:rPr>
                      <m:t>𝑊</m:t>
                    </m:r>
                  </m:oMath>
                </a14:m>
                <a:r>
                  <a:rPr kumimoji="1" lang="en-US" altLang="zh-CN" sz="1400" dirty="0"/>
                  <a:t>):</a:t>
                </a:r>
                <a:r>
                  <a:rPr kumimoji="1" lang="zh-CN" altLang="en-US" sz="1400" dirty="0"/>
                  <a:t> </a:t>
                </a:r>
                <a:r>
                  <a:rPr kumimoji="1" lang="en-US" altLang="zh-CN" sz="1400" dirty="0"/>
                  <a:t>power</a:t>
                </a:r>
                <a:r>
                  <a:rPr kumimoji="1" lang="zh-CN" altLang="en-US" sz="1400" dirty="0"/>
                  <a:t> </a:t>
                </a:r>
                <a:r>
                  <a:rPr kumimoji="1" lang="en-US" altLang="zh-CN" sz="1400" dirty="0"/>
                  <a:t>to</a:t>
                </a:r>
                <a:r>
                  <a:rPr kumimoji="1" lang="zh-CN" altLang="en-US" sz="1400" dirty="0"/>
                  <a:t> </a:t>
                </a:r>
                <a:r>
                  <a:rPr kumimoji="1" lang="en-US" altLang="zh-CN" sz="1400" dirty="0"/>
                  <a:t>supply</a:t>
                </a:r>
                <a:r>
                  <a:rPr kumimoji="1" lang="zh-CN" altLang="en-US" sz="1400" dirty="0"/>
                  <a:t> </a:t>
                </a:r>
                <a:r>
                  <a:rPr kumimoji="1" lang="en-US" altLang="zh-CN" sz="1400" dirty="0"/>
                  <a:t>the</a:t>
                </a:r>
                <a:r>
                  <a:rPr kumimoji="1" lang="zh-CN" altLang="en-US" sz="1400" dirty="0"/>
                  <a:t> </a:t>
                </a:r>
                <a:r>
                  <a:rPr kumimoji="1" lang="en-US" altLang="zh-CN" sz="1400" dirty="0"/>
                  <a:t>data</a:t>
                </a:r>
                <a:r>
                  <a:rPr kumimoji="1" lang="zh-CN" altLang="en-US" sz="1400" dirty="0"/>
                  <a:t> </a:t>
                </a:r>
                <a:r>
                  <a:rPr kumimoji="1" lang="en-US" altLang="zh-CN" sz="1400" dirty="0"/>
                  <a:t>center</a:t>
                </a:r>
              </a:p>
              <a:p>
                <a14:m>
                  <m:oMath xmlns:m="http://schemas.openxmlformats.org/officeDocument/2006/math">
                    <m:sSubSup>
                      <m:sSubSupPr>
                        <m:ctrlPr>
                          <a:rPr kumimoji="1" lang="el-GR" altLang="zh-CN" sz="1400" i="1" smtClean="0">
                            <a:latin typeface="Cambria Math" panose="02040503050406030204" pitchFamily="18" charset="0"/>
                          </a:rPr>
                        </m:ctrlPr>
                      </m:sSubSupPr>
                      <m:e>
                        <m:r>
                          <a:rPr kumimoji="1" lang="en-US" altLang="zh-CN" sz="1400" b="0" i="1" smtClean="0">
                            <a:latin typeface="Cambria Math" panose="02040503050406030204" pitchFamily="18" charset="0"/>
                          </a:rPr>
                          <m:t>𝑅</m:t>
                        </m:r>
                      </m:e>
                      <m:sub>
                        <m:r>
                          <a:rPr kumimoji="1" lang="en-US" altLang="zh-CN" sz="1400" i="1">
                            <a:latin typeface="Cambria Math" panose="02040503050406030204" pitchFamily="18" charset="0"/>
                          </a:rPr>
                          <m:t>𝑡</m:t>
                        </m:r>
                      </m:sub>
                      <m:sup>
                        <m:r>
                          <a:rPr kumimoji="1" lang="en-US" altLang="zh-CN" sz="1400" i="1">
                            <a:latin typeface="Cambria Math" panose="02040503050406030204" pitchFamily="18" charset="0"/>
                          </a:rPr>
                          <m:t>𝑠𝑜𝑙𝑎𝑟</m:t>
                        </m:r>
                      </m:sup>
                    </m:sSubSup>
                  </m:oMath>
                </a14:m>
                <a:r>
                  <a:rPr kumimoji="1" lang="en-US" altLang="zh-CN" sz="1400" dirty="0"/>
                  <a:t> (</a:t>
                </a:r>
                <a14:m>
                  <m:oMath xmlns:m="http://schemas.openxmlformats.org/officeDocument/2006/math">
                    <m:r>
                      <a:rPr kumimoji="1" lang="en-US" altLang="zh-CN" sz="1400" i="1" dirty="0">
                        <a:latin typeface="Cambria Math" panose="02040503050406030204" pitchFamily="18" charset="0"/>
                      </a:rPr>
                      <m:t>𝑊</m:t>
                    </m:r>
                  </m:oMath>
                </a14:m>
                <a:r>
                  <a:rPr kumimoji="1" lang="en-US" altLang="zh-CN" sz="1400" dirty="0"/>
                  <a:t>):</a:t>
                </a:r>
                <a:r>
                  <a:rPr kumimoji="1" lang="zh-CN" altLang="en-US" sz="1400" dirty="0"/>
                  <a:t> </a:t>
                </a:r>
                <a:r>
                  <a:rPr kumimoji="1" lang="en-US" altLang="zh-CN" sz="1400" dirty="0"/>
                  <a:t>power</a:t>
                </a:r>
                <a:r>
                  <a:rPr kumimoji="1" lang="zh-CN" altLang="en-US" sz="1400" dirty="0"/>
                  <a:t> </a:t>
                </a:r>
                <a:r>
                  <a:rPr kumimoji="1" lang="en-US" altLang="zh-CN" sz="1400" dirty="0"/>
                  <a:t>to</a:t>
                </a:r>
                <a:r>
                  <a:rPr kumimoji="1" lang="zh-CN" altLang="en-US" sz="1400" dirty="0"/>
                  <a:t> </a:t>
                </a:r>
                <a:r>
                  <a:rPr kumimoji="1" lang="en-US" altLang="zh-CN" sz="1400" dirty="0"/>
                  <a:t>restore</a:t>
                </a:r>
                <a:r>
                  <a:rPr kumimoji="1" lang="zh-CN" altLang="en-US" sz="1400" dirty="0"/>
                  <a:t> </a:t>
                </a:r>
                <a:r>
                  <a:rPr kumimoji="1" lang="en-US" altLang="zh-CN" sz="1400" dirty="0"/>
                  <a:t>to</a:t>
                </a:r>
                <a:r>
                  <a:rPr kumimoji="1" lang="zh-CN" altLang="en-US" sz="1400" dirty="0"/>
                  <a:t> </a:t>
                </a:r>
                <a:r>
                  <a:rPr kumimoji="1" lang="en-US" altLang="zh-CN" sz="1400" dirty="0"/>
                  <a:t>the</a:t>
                </a:r>
                <a:r>
                  <a:rPr kumimoji="1" lang="zh-CN" altLang="en-US" sz="1400" dirty="0"/>
                  <a:t> </a:t>
                </a:r>
                <a:r>
                  <a:rPr kumimoji="1" lang="en-US" altLang="zh-CN" sz="1400" dirty="0"/>
                  <a:t>battery</a:t>
                </a:r>
              </a:p>
              <a:p>
                <a14:m>
                  <m:oMath xmlns:m="http://schemas.openxmlformats.org/officeDocument/2006/math">
                    <m:sSubSup>
                      <m:sSubSupPr>
                        <m:ctrlPr>
                          <a:rPr kumimoji="1" lang="el-GR" altLang="zh-CN" sz="1400" i="1" smtClean="0">
                            <a:latin typeface="Cambria Math" panose="02040503050406030204" pitchFamily="18" charset="0"/>
                          </a:rPr>
                        </m:ctrlPr>
                      </m:sSubSupPr>
                      <m:e>
                        <m:r>
                          <a:rPr kumimoji="1" lang="en-US" altLang="zh-CN" sz="1400" b="0" i="1" smtClean="0">
                            <a:latin typeface="Cambria Math" panose="02040503050406030204" pitchFamily="18" charset="0"/>
                          </a:rPr>
                          <m:t>𝑊</m:t>
                        </m:r>
                      </m:e>
                      <m:sub>
                        <m:r>
                          <a:rPr kumimoji="1" lang="en-US" altLang="zh-CN" sz="1400" i="1">
                            <a:latin typeface="Cambria Math" panose="02040503050406030204" pitchFamily="18" charset="0"/>
                          </a:rPr>
                          <m:t>𝑡</m:t>
                        </m:r>
                      </m:sub>
                      <m:sup>
                        <m:r>
                          <a:rPr kumimoji="1" lang="en-US" altLang="zh-CN" sz="1400" i="1">
                            <a:latin typeface="Cambria Math" panose="02040503050406030204" pitchFamily="18" charset="0"/>
                          </a:rPr>
                          <m:t>𝑠𝑜𝑙𝑎𝑟</m:t>
                        </m:r>
                      </m:sup>
                    </m:sSubSup>
                  </m:oMath>
                </a14:m>
                <a:r>
                  <a:rPr kumimoji="1" lang="en-US" altLang="zh-CN" sz="1400" dirty="0"/>
                  <a:t> (</a:t>
                </a:r>
                <a14:m>
                  <m:oMath xmlns:m="http://schemas.openxmlformats.org/officeDocument/2006/math">
                    <m:r>
                      <a:rPr kumimoji="1" lang="en-US" altLang="zh-CN" sz="1400" i="1" dirty="0">
                        <a:latin typeface="Cambria Math" panose="02040503050406030204" pitchFamily="18" charset="0"/>
                      </a:rPr>
                      <m:t>𝑊</m:t>
                    </m:r>
                  </m:oMath>
                </a14:m>
                <a:r>
                  <a:rPr kumimoji="1" lang="en-US" altLang="zh-CN" sz="1400" dirty="0"/>
                  <a:t>):</a:t>
                </a:r>
                <a:r>
                  <a:rPr kumimoji="1" lang="zh-CN" altLang="en-US" sz="1400" dirty="0"/>
                  <a:t> </a:t>
                </a:r>
                <a:r>
                  <a:rPr kumimoji="1" lang="en-US" altLang="zh-CN" sz="1400" dirty="0"/>
                  <a:t>power</a:t>
                </a:r>
                <a:r>
                  <a:rPr kumimoji="1" lang="zh-CN" altLang="en-US" sz="1400" dirty="0"/>
                  <a:t> </a:t>
                </a:r>
                <a:r>
                  <a:rPr kumimoji="1" lang="en-US" altLang="zh-CN" sz="1400" dirty="0"/>
                  <a:t>sold</a:t>
                </a:r>
                <a:r>
                  <a:rPr kumimoji="1" lang="zh-CN" altLang="en-US" sz="1400" dirty="0"/>
                  <a:t> </a:t>
                </a:r>
                <a:r>
                  <a:rPr kumimoji="1" lang="en-US" altLang="zh-CN" sz="1400" dirty="0"/>
                  <a:t>back</a:t>
                </a:r>
                <a:r>
                  <a:rPr kumimoji="1" lang="zh-CN" altLang="en-US" sz="1400" dirty="0"/>
                  <a:t> </a:t>
                </a:r>
                <a:r>
                  <a:rPr kumimoji="1" lang="en-US" altLang="zh-CN" sz="1400" dirty="0"/>
                  <a:t>to</a:t>
                </a:r>
                <a:r>
                  <a:rPr kumimoji="1" lang="zh-CN" altLang="en-US" sz="1400" dirty="0"/>
                  <a:t> </a:t>
                </a:r>
                <a:r>
                  <a:rPr kumimoji="1" lang="en-US" altLang="zh-CN" sz="1400" dirty="0"/>
                  <a:t>grid</a:t>
                </a:r>
                <a:endParaRPr kumimoji="1" lang="zh-CN" altLang="en-US" sz="1400" dirty="0"/>
              </a:p>
            </p:txBody>
          </p:sp>
        </mc:Choice>
        <mc:Fallback xmlns="">
          <p:sp>
            <p:nvSpPr>
              <p:cNvPr id="14" name="文本框 13">
                <a:extLst>
                  <a:ext uri="{FF2B5EF4-FFF2-40B4-BE49-F238E27FC236}">
                    <a16:creationId xmlns:a16="http://schemas.microsoft.com/office/drawing/2014/main" id="{4511E405-FFC6-A2E5-AD1C-F0A027E52683}"/>
                  </a:ext>
                </a:extLst>
              </p:cNvPr>
              <p:cNvSpPr txBox="1">
                <a:spLocks noRot="1" noChangeAspect="1" noMove="1" noResize="1" noEditPoints="1" noAdjustHandles="1" noChangeArrowheads="1" noChangeShapeType="1" noTextEdit="1"/>
              </p:cNvSpPr>
              <p:nvPr/>
            </p:nvSpPr>
            <p:spPr>
              <a:xfrm>
                <a:off x="1359159" y="2205377"/>
                <a:ext cx="3594125" cy="752770"/>
              </a:xfrm>
              <a:prstGeom prst="rect">
                <a:avLst/>
              </a:prstGeom>
              <a:blipFill>
                <a:blip r:embed="rId5"/>
                <a:stretch>
                  <a:fillRect t="-1667" b="-10000"/>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5066E431-7CAA-ABC9-7E9D-6D9A4A14EF6B}"/>
              </a:ext>
            </a:extLst>
          </p:cNvPr>
          <p:cNvSpPr txBox="1"/>
          <p:nvPr/>
        </p:nvSpPr>
        <p:spPr>
          <a:xfrm>
            <a:off x="1132114" y="2961464"/>
            <a:ext cx="572593" cy="338554"/>
          </a:xfrm>
          <a:prstGeom prst="rect">
            <a:avLst/>
          </a:prstGeom>
          <a:noFill/>
        </p:spPr>
        <p:txBody>
          <a:bodyPr wrap="none" rtlCol="0">
            <a:spAutoFit/>
          </a:bodyPr>
          <a:lstStyle/>
          <a:p>
            <a:r>
              <a:rPr kumimoji="1" lang="en-US" altLang="zh-CN" sz="1600" dirty="0"/>
              <a:t>Grid</a:t>
            </a:r>
            <a:endParaRPr kumimoji="1" lang="zh-CN" altLang="en-US" sz="1600" dirty="0"/>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1DDF600A-1D8A-31A0-6511-F20562FDE81D}"/>
                  </a:ext>
                </a:extLst>
              </p:cNvPr>
              <p:cNvSpPr txBox="1"/>
              <p:nvPr/>
            </p:nvSpPr>
            <p:spPr>
              <a:xfrm>
                <a:off x="1359159" y="3264033"/>
                <a:ext cx="1870320" cy="6878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zh-CN" sz="1400" i="1" smtClean="0">
                              <a:latin typeface="Cambria Math" panose="02040503050406030204" pitchFamily="18" charset="0"/>
                            </a:rPr>
                          </m:ctrlPr>
                        </m:dPr>
                        <m:e>
                          <m:eqArr>
                            <m:eqArrPr>
                              <m:ctrlPr>
                                <a:rPr kumimoji="1" lang="en-US" altLang="zh-CN" sz="1400" i="1" smtClean="0">
                                  <a:latin typeface="Cambria Math" panose="02040503050406030204" pitchFamily="18" charset="0"/>
                                </a:rPr>
                              </m:ctrlPr>
                            </m:eqArrPr>
                            <m:e>
                              <m:r>
                                <a:rPr kumimoji="1" lang="en-US" altLang="zh-CN" sz="1400" b="0" i="1" smtClean="0">
                                  <a:latin typeface="Cambria Math" panose="02040503050406030204" pitchFamily="18" charset="0"/>
                                </a:rPr>
                                <m:t>0</m:t>
                              </m:r>
                              <m:r>
                                <a:rPr kumimoji="1" lang="en-US" altLang="zh-CN" sz="1400" b="0" i="1" smtClean="0">
                                  <a:latin typeface="Cambria Math" panose="02040503050406030204" pitchFamily="18" charset="0"/>
                                  <a:ea typeface="Cambria Math" panose="02040503050406030204" pitchFamily="18" charset="0"/>
                                </a:rPr>
                                <m:t>≤</m:t>
                              </m:r>
                              <m:sSubSup>
                                <m:sSubSupPr>
                                  <m:ctrlPr>
                                    <a:rPr kumimoji="1" lang="el-GR" altLang="zh-CN" sz="1400" i="1">
                                      <a:latin typeface="Cambria Math" panose="02040503050406030204" pitchFamily="18" charset="0"/>
                                    </a:rPr>
                                  </m:ctrlPr>
                                </m:sSubSupPr>
                                <m:e>
                                  <m:r>
                                    <a:rPr kumimoji="1" lang="en-US" altLang="zh-CN" sz="1400" i="1">
                                      <a:latin typeface="Cambria Math" panose="02040503050406030204" pitchFamily="18" charset="0"/>
                                    </a:rPr>
                                    <m:t>𝐺</m:t>
                                  </m:r>
                                </m:e>
                                <m:sub>
                                  <m:r>
                                    <a:rPr kumimoji="1" lang="en-US" altLang="zh-CN" sz="1400" i="1">
                                      <a:latin typeface="Cambria Math" panose="02040503050406030204" pitchFamily="18" charset="0"/>
                                    </a:rPr>
                                    <m:t>𝑡</m:t>
                                  </m:r>
                                </m:sub>
                                <m:sup>
                                  <m:r>
                                    <a:rPr kumimoji="1" lang="en-US" altLang="zh-CN" sz="1400" i="1">
                                      <a:latin typeface="Cambria Math" panose="02040503050406030204" pitchFamily="18" charset="0"/>
                                    </a:rPr>
                                    <m:t>𝑔𝑟𝑖𝑑</m:t>
                                  </m:r>
                                </m:sup>
                              </m:sSubSup>
                              <m:r>
                                <a:rPr kumimoji="1" lang="en-US" altLang="zh-CN" sz="1400" i="1">
                                  <a:latin typeface="Cambria Math" panose="02040503050406030204" pitchFamily="18" charset="0"/>
                                  <a:ea typeface="Cambria Math" panose="02040503050406030204" pitchFamily="18" charset="0"/>
                                </a:rPr>
                                <m:t>≤</m:t>
                              </m:r>
                              <m:sSubSup>
                                <m:sSubSupPr>
                                  <m:ctrlPr>
                                    <a:rPr kumimoji="1" lang="el-GR" altLang="zh-CN" sz="1400" i="1">
                                      <a:latin typeface="Cambria Math" panose="02040503050406030204" pitchFamily="18" charset="0"/>
                                    </a:rPr>
                                  </m:ctrlPr>
                                </m:sSubSupPr>
                                <m:e>
                                  <m:r>
                                    <a:rPr kumimoji="1" lang="en-US" altLang="zh-CN" sz="1400" i="1">
                                      <a:latin typeface="Cambria Math" panose="02040503050406030204" pitchFamily="18" charset="0"/>
                                    </a:rPr>
                                    <m:t>𝐺</m:t>
                                  </m:r>
                                </m:e>
                                <m:sub>
                                  <m:r>
                                    <a:rPr kumimoji="1" lang="en-US" altLang="zh-CN" sz="1400" b="0" i="1" smtClean="0">
                                      <a:latin typeface="Cambria Math" panose="02040503050406030204" pitchFamily="18" charset="0"/>
                                    </a:rPr>
                                    <m:t>𝑚𝑎𝑥</m:t>
                                  </m:r>
                                </m:sub>
                                <m:sup>
                                  <m:r>
                                    <a:rPr kumimoji="1" lang="en-US" altLang="zh-CN" sz="1400" i="1">
                                      <a:latin typeface="Cambria Math" panose="02040503050406030204" pitchFamily="18" charset="0"/>
                                    </a:rPr>
                                    <m:t>𝑔𝑟𝑖𝑑</m:t>
                                  </m:r>
                                </m:sup>
                              </m:sSubSup>
                            </m:e>
                            <m:e>
                              <m:sSubSup>
                                <m:sSubSupPr>
                                  <m:ctrlPr>
                                    <a:rPr kumimoji="1" lang="el-GR" altLang="zh-CN" sz="1400" i="1">
                                      <a:latin typeface="Cambria Math" panose="02040503050406030204" pitchFamily="18" charset="0"/>
                                    </a:rPr>
                                  </m:ctrlPr>
                                </m:sSubSupPr>
                                <m:e>
                                  <m:r>
                                    <a:rPr kumimoji="1" lang="en-US" altLang="zh-CN" sz="1400" i="1">
                                      <a:latin typeface="Cambria Math" panose="02040503050406030204" pitchFamily="18" charset="0"/>
                                    </a:rPr>
                                    <m:t>𝐺</m:t>
                                  </m:r>
                                </m:e>
                                <m:sub>
                                  <m:r>
                                    <a:rPr kumimoji="1" lang="en-US" altLang="zh-CN" sz="1400" i="1">
                                      <a:latin typeface="Cambria Math" panose="02040503050406030204" pitchFamily="18" charset="0"/>
                                    </a:rPr>
                                    <m:t>𝑡</m:t>
                                  </m:r>
                                </m:sub>
                                <m:sup>
                                  <m:r>
                                    <a:rPr kumimoji="1" lang="en-US" altLang="zh-CN" sz="1400" b="0" i="1" smtClean="0">
                                      <a:latin typeface="Cambria Math" panose="02040503050406030204" pitchFamily="18" charset="0"/>
                                    </a:rPr>
                                    <m:t>𝑔𝑟𝑖𝑑</m:t>
                                  </m:r>
                                </m:sup>
                              </m:sSubSup>
                              <m:r>
                                <a:rPr kumimoji="1" lang="en-US" altLang="zh-CN" sz="1400" b="0" i="1" smtClean="0">
                                  <a:latin typeface="Cambria Math" panose="02040503050406030204" pitchFamily="18" charset="0"/>
                                </a:rPr>
                                <m:t>=</m:t>
                              </m:r>
                              <m:sSubSup>
                                <m:sSubSupPr>
                                  <m:ctrlPr>
                                    <a:rPr kumimoji="1" lang="el-GR" altLang="zh-CN" sz="1400" i="1">
                                      <a:latin typeface="Cambria Math" panose="02040503050406030204" pitchFamily="18" charset="0"/>
                                    </a:rPr>
                                  </m:ctrlPr>
                                </m:sSubSupPr>
                                <m:e>
                                  <m:r>
                                    <a:rPr kumimoji="1" lang="en-US" altLang="zh-CN" sz="1400" b="0" i="1" smtClean="0">
                                      <a:latin typeface="Cambria Math" panose="02040503050406030204" pitchFamily="18" charset="0"/>
                                    </a:rPr>
                                    <m:t>𝑃</m:t>
                                  </m:r>
                                </m:e>
                                <m:sub>
                                  <m:r>
                                    <a:rPr kumimoji="1" lang="en-US" altLang="zh-CN" sz="1400" i="1">
                                      <a:latin typeface="Cambria Math" panose="02040503050406030204" pitchFamily="18" charset="0"/>
                                    </a:rPr>
                                    <m:t>𝑡</m:t>
                                  </m:r>
                                </m:sub>
                                <m:sup>
                                  <m:r>
                                    <a:rPr kumimoji="1" lang="en-US" altLang="zh-CN" sz="1400" b="0" i="1" smtClean="0">
                                      <a:latin typeface="Cambria Math" panose="02040503050406030204" pitchFamily="18" charset="0"/>
                                    </a:rPr>
                                    <m:t>𝑔𝑟𝑖𝑑</m:t>
                                  </m:r>
                                </m:sup>
                              </m:sSubSup>
                              <m:r>
                                <a:rPr kumimoji="1" lang="en-US" altLang="zh-CN" sz="1400" b="0" i="1" smtClean="0">
                                  <a:latin typeface="Cambria Math" panose="02040503050406030204" pitchFamily="18" charset="0"/>
                                </a:rPr>
                                <m:t>+</m:t>
                              </m:r>
                              <m:sSubSup>
                                <m:sSubSupPr>
                                  <m:ctrlPr>
                                    <a:rPr kumimoji="1" lang="el-GR" altLang="zh-CN" sz="1400" i="1">
                                      <a:latin typeface="Cambria Math" panose="02040503050406030204" pitchFamily="18" charset="0"/>
                                    </a:rPr>
                                  </m:ctrlPr>
                                </m:sSubSupPr>
                                <m:e>
                                  <m:r>
                                    <a:rPr kumimoji="1" lang="en-US" altLang="zh-CN" sz="1400" b="0" i="1" smtClean="0">
                                      <a:latin typeface="Cambria Math" panose="02040503050406030204" pitchFamily="18" charset="0"/>
                                    </a:rPr>
                                    <m:t>𝑅</m:t>
                                  </m:r>
                                </m:e>
                                <m:sub>
                                  <m:r>
                                    <a:rPr kumimoji="1" lang="en-US" altLang="zh-CN" sz="1400" i="1">
                                      <a:latin typeface="Cambria Math" panose="02040503050406030204" pitchFamily="18" charset="0"/>
                                    </a:rPr>
                                    <m:t>𝑡</m:t>
                                  </m:r>
                                </m:sub>
                                <m:sup>
                                  <m:r>
                                    <a:rPr kumimoji="1" lang="en-US" altLang="zh-CN" sz="1400" b="0" i="1" smtClean="0">
                                      <a:latin typeface="Cambria Math" panose="02040503050406030204" pitchFamily="18" charset="0"/>
                                    </a:rPr>
                                    <m:t>𝑔𝑟𝑖𝑑</m:t>
                                  </m:r>
                                </m:sup>
                              </m:sSubSup>
                            </m:e>
                          </m:eqArr>
                        </m:e>
                      </m:d>
                    </m:oMath>
                  </m:oMathPara>
                </a14:m>
                <a:endParaRPr kumimoji="1" lang="zh-CN" altLang="en-US" sz="1400" dirty="0"/>
              </a:p>
            </p:txBody>
          </p:sp>
        </mc:Choice>
        <mc:Fallback xmlns="">
          <p:sp>
            <p:nvSpPr>
              <p:cNvPr id="17" name="文本框 16">
                <a:extLst>
                  <a:ext uri="{FF2B5EF4-FFF2-40B4-BE49-F238E27FC236}">
                    <a16:creationId xmlns:a16="http://schemas.microsoft.com/office/drawing/2014/main" id="{1DDF600A-1D8A-31A0-6511-F20562FDE81D}"/>
                  </a:ext>
                </a:extLst>
              </p:cNvPr>
              <p:cNvSpPr txBox="1">
                <a:spLocks noRot="1" noChangeAspect="1" noMove="1" noResize="1" noEditPoints="1" noAdjustHandles="1" noChangeArrowheads="1" noChangeShapeType="1" noTextEdit="1"/>
              </p:cNvSpPr>
              <p:nvPr/>
            </p:nvSpPr>
            <p:spPr>
              <a:xfrm>
                <a:off x="1359159" y="3264033"/>
                <a:ext cx="1870320" cy="687817"/>
              </a:xfrm>
              <a:prstGeom prst="rect">
                <a:avLst/>
              </a:prstGeom>
              <a:blipFill>
                <a:blip r:embed="rId6"/>
                <a:stretch>
                  <a:fillRect l="-68919" t="-228571" r="-676" b="-3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AFBF1BD5-F6A7-DDD8-321E-D6254B722590}"/>
                  </a:ext>
                </a:extLst>
              </p:cNvPr>
              <p:cNvSpPr txBox="1"/>
              <p:nvPr/>
            </p:nvSpPr>
            <p:spPr>
              <a:xfrm>
                <a:off x="1354098" y="3958612"/>
                <a:ext cx="3542188" cy="616964"/>
              </a:xfrm>
              <a:prstGeom prst="rect">
                <a:avLst/>
              </a:prstGeom>
              <a:noFill/>
            </p:spPr>
            <p:txBody>
              <a:bodyPr wrap="none" rtlCol="0">
                <a:spAutoFit/>
              </a:bodyPr>
              <a:lstStyle/>
              <a:p>
                <a14:m>
                  <m:oMath xmlns:m="http://schemas.openxmlformats.org/officeDocument/2006/math">
                    <m:sSubSup>
                      <m:sSubSupPr>
                        <m:ctrlPr>
                          <a:rPr kumimoji="1" lang="el-GR" altLang="zh-CN" sz="1400" i="1">
                            <a:latin typeface="Cambria Math" panose="02040503050406030204" pitchFamily="18" charset="0"/>
                          </a:rPr>
                        </m:ctrlPr>
                      </m:sSubSupPr>
                      <m:e>
                        <m:r>
                          <a:rPr kumimoji="1" lang="en-US" altLang="zh-CN" sz="1400" i="1">
                            <a:latin typeface="Cambria Math" panose="02040503050406030204" pitchFamily="18" charset="0"/>
                          </a:rPr>
                          <m:t>𝑃</m:t>
                        </m:r>
                      </m:e>
                      <m:sub>
                        <m:r>
                          <a:rPr kumimoji="1" lang="en-US" altLang="zh-CN" sz="1400" i="1">
                            <a:latin typeface="Cambria Math" panose="02040503050406030204" pitchFamily="18" charset="0"/>
                          </a:rPr>
                          <m:t>𝑡</m:t>
                        </m:r>
                      </m:sub>
                      <m:sup>
                        <m:r>
                          <a:rPr kumimoji="1" lang="en-US" altLang="zh-CN" sz="1400" i="1">
                            <a:latin typeface="Cambria Math" panose="02040503050406030204" pitchFamily="18" charset="0"/>
                          </a:rPr>
                          <m:t>𝑔𝑟𝑖𝑑</m:t>
                        </m:r>
                      </m:sup>
                    </m:sSubSup>
                  </m:oMath>
                </a14:m>
                <a:r>
                  <a:rPr kumimoji="1" lang="zh-CN" altLang="en-US" sz="1400" dirty="0"/>
                  <a:t> </a:t>
                </a:r>
                <a:r>
                  <a:rPr kumimoji="1" lang="en-US" altLang="zh-CN" sz="1400" dirty="0"/>
                  <a:t>(</a:t>
                </a:r>
                <a14:m>
                  <m:oMath xmlns:m="http://schemas.openxmlformats.org/officeDocument/2006/math">
                    <m:r>
                      <a:rPr kumimoji="1" lang="en-US" altLang="zh-CN" sz="1400" i="1" dirty="0">
                        <a:latin typeface="Cambria Math" panose="02040503050406030204" pitchFamily="18" charset="0"/>
                      </a:rPr>
                      <m:t>𝑊</m:t>
                    </m:r>
                  </m:oMath>
                </a14:m>
                <a:r>
                  <a:rPr kumimoji="1" lang="en-US" altLang="zh-CN" sz="1400" dirty="0"/>
                  <a:t>):</a:t>
                </a:r>
                <a:r>
                  <a:rPr kumimoji="1" lang="zh-CN" altLang="en-US" sz="1400" dirty="0"/>
                  <a:t> </a:t>
                </a:r>
                <a:r>
                  <a:rPr kumimoji="1" lang="en-US" altLang="zh-CN" sz="1400" dirty="0"/>
                  <a:t>power</a:t>
                </a:r>
                <a:r>
                  <a:rPr kumimoji="1" lang="zh-CN" altLang="en-US" sz="1400" dirty="0"/>
                  <a:t> </a:t>
                </a:r>
                <a:r>
                  <a:rPr kumimoji="1" lang="en-US" altLang="zh-CN" sz="1400" dirty="0"/>
                  <a:t>to</a:t>
                </a:r>
                <a:r>
                  <a:rPr kumimoji="1" lang="zh-CN" altLang="en-US" sz="1400" dirty="0"/>
                  <a:t> </a:t>
                </a:r>
                <a:r>
                  <a:rPr kumimoji="1" lang="en-US" altLang="zh-CN" sz="1400" dirty="0"/>
                  <a:t>supply</a:t>
                </a:r>
                <a:r>
                  <a:rPr kumimoji="1" lang="zh-CN" altLang="en-US" sz="1400" dirty="0"/>
                  <a:t> </a:t>
                </a:r>
                <a:r>
                  <a:rPr kumimoji="1" lang="en-US" altLang="zh-CN" sz="1400" dirty="0"/>
                  <a:t>the</a:t>
                </a:r>
                <a:r>
                  <a:rPr kumimoji="1" lang="zh-CN" altLang="en-US" sz="1400" dirty="0"/>
                  <a:t> </a:t>
                </a:r>
                <a:r>
                  <a:rPr kumimoji="1" lang="en-US" altLang="zh-CN" sz="1400" dirty="0"/>
                  <a:t>data</a:t>
                </a:r>
                <a:r>
                  <a:rPr kumimoji="1" lang="zh-CN" altLang="en-US" sz="1400" dirty="0"/>
                  <a:t> </a:t>
                </a:r>
                <a:r>
                  <a:rPr kumimoji="1" lang="en-US" altLang="zh-CN" sz="1400" dirty="0"/>
                  <a:t>center</a:t>
                </a:r>
              </a:p>
              <a:p>
                <a14:m>
                  <m:oMath xmlns:m="http://schemas.openxmlformats.org/officeDocument/2006/math">
                    <m:sSubSup>
                      <m:sSubSupPr>
                        <m:ctrlPr>
                          <a:rPr kumimoji="1" lang="el-GR" altLang="zh-CN" sz="1400" i="1">
                            <a:latin typeface="Cambria Math" panose="02040503050406030204" pitchFamily="18" charset="0"/>
                          </a:rPr>
                        </m:ctrlPr>
                      </m:sSubSupPr>
                      <m:e>
                        <m:r>
                          <a:rPr kumimoji="1" lang="en-US" altLang="zh-CN" sz="1400" i="1">
                            <a:latin typeface="Cambria Math" panose="02040503050406030204" pitchFamily="18" charset="0"/>
                          </a:rPr>
                          <m:t>𝑅</m:t>
                        </m:r>
                      </m:e>
                      <m:sub>
                        <m:r>
                          <a:rPr kumimoji="1" lang="en-US" altLang="zh-CN" sz="1400" i="1">
                            <a:latin typeface="Cambria Math" panose="02040503050406030204" pitchFamily="18" charset="0"/>
                          </a:rPr>
                          <m:t>𝑡</m:t>
                        </m:r>
                      </m:sub>
                      <m:sup>
                        <m:r>
                          <a:rPr kumimoji="1" lang="en-US" altLang="zh-CN" sz="1400" i="1">
                            <a:latin typeface="Cambria Math" panose="02040503050406030204" pitchFamily="18" charset="0"/>
                          </a:rPr>
                          <m:t>𝑔𝑟𝑖𝑑</m:t>
                        </m:r>
                      </m:sup>
                    </m:sSubSup>
                  </m:oMath>
                </a14:m>
                <a:r>
                  <a:rPr kumimoji="1" lang="zh-CN" altLang="en-US" sz="1400" dirty="0"/>
                  <a:t> </a:t>
                </a:r>
                <a:r>
                  <a:rPr kumimoji="1" lang="en-US" altLang="zh-CN" sz="1400" dirty="0"/>
                  <a:t>(</a:t>
                </a:r>
                <a14:m>
                  <m:oMath xmlns:m="http://schemas.openxmlformats.org/officeDocument/2006/math">
                    <m:r>
                      <a:rPr kumimoji="1" lang="en-US" altLang="zh-CN" sz="1400" i="1" dirty="0">
                        <a:latin typeface="Cambria Math" panose="02040503050406030204" pitchFamily="18" charset="0"/>
                      </a:rPr>
                      <m:t>𝑊</m:t>
                    </m:r>
                  </m:oMath>
                </a14:m>
                <a:r>
                  <a:rPr kumimoji="1" lang="en-US" altLang="zh-CN" sz="1400" dirty="0"/>
                  <a:t>):</a:t>
                </a:r>
                <a:r>
                  <a:rPr kumimoji="1" lang="zh-CN" altLang="en-US" sz="1400" dirty="0"/>
                  <a:t> </a:t>
                </a:r>
                <a:r>
                  <a:rPr kumimoji="1" lang="en-US" altLang="zh-CN" sz="1400" dirty="0"/>
                  <a:t>power</a:t>
                </a:r>
                <a:r>
                  <a:rPr kumimoji="1" lang="zh-CN" altLang="en-US" sz="1400" dirty="0"/>
                  <a:t> </a:t>
                </a:r>
                <a:r>
                  <a:rPr kumimoji="1" lang="en-US" altLang="zh-CN" sz="1400" dirty="0"/>
                  <a:t>to</a:t>
                </a:r>
                <a:r>
                  <a:rPr kumimoji="1" lang="zh-CN" altLang="en-US" sz="1400" dirty="0"/>
                  <a:t> </a:t>
                </a:r>
                <a:r>
                  <a:rPr kumimoji="1" lang="en-US" altLang="zh-CN" sz="1400" dirty="0"/>
                  <a:t>restore</a:t>
                </a:r>
                <a:r>
                  <a:rPr kumimoji="1" lang="zh-CN" altLang="en-US" sz="1400" dirty="0"/>
                  <a:t> </a:t>
                </a:r>
                <a:r>
                  <a:rPr kumimoji="1" lang="en-US" altLang="zh-CN" sz="1400" dirty="0"/>
                  <a:t>to</a:t>
                </a:r>
                <a:r>
                  <a:rPr kumimoji="1" lang="zh-CN" altLang="en-US" sz="1400" dirty="0"/>
                  <a:t> </a:t>
                </a:r>
                <a:r>
                  <a:rPr kumimoji="1" lang="en-US" altLang="zh-CN" sz="1400" dirty="0"/>
                  <a:t>the</a:t>
                </a:r>
                <a:r>
                  <a:rPr kumimoji="1" lang="zh-CN" altLang="en-US" sz="1400" dirty="0"/>
                  <a:t> </a:t>
                </a:r>
                <a:r>
                  <a:rPr kumimoji="1" lang="en-US" altLang="zh-CN" sz="1400" dirty="0"/>
                  <a:t>battery</a:t>
                </a:r>
              </a:p>
            </p:txBody>
          </p:sp>
        </mc:Choice>
        <mc:Fallback xmlns="">
          <p:sp>
            <p:nvSpPr>
              <p:cNvPr id="18" name="文本框 17">
                <a:extLst>
                  <a:ext uri="{FF2B5EF4-FFF2-40B4-BE49-F238E27FC236}">
                    <a16:creationId xmlns:a16="http://schemas.microsoft.com/office/drawing/2014/main" id="{AFBF1BD5-F6A7-DDD8-321E-D6254B722590}"/>
                  </a:ext>
                </a:extLst>
              </p:cNvPr>
              <p:cNvSpPr txBox="1">
                <a:spLocks noRot="1" noChangeAspect="1" noMove="1" noResize="1" noEditPoints="1" noAdjustHandles="1" noChangeArrowheads="1" noChangeShapeType="1" noTextEdit="1"/>
              </p:cNvSpPr>
              <p:nvPr/>
            </p:nvSpPr>
            <p:spPr>
              <a:xfrm>
                <a:off x="1354098" y="3958612"/>
                <a:ext cx="3542188" cy="616964"/>
              </a:xfrm>
              <a:prstGeom prst="rect">
                <a:avLst/>
              </a:prstGeom>
              <a:blipFill>
                <a:blip r:embed="rId7"/>
                <a:stretch>
                  <a:fillRect b="-6000"/>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D83BA2F0-796E-E458-6A73-B15CA83ACD1F}"/>
              </a:ext>
            </a:extLst>
          </p:cNvPr>
          <p:cNvSpPr txBox="1"/>
          <p:nvPr/>
        </p:nvSpPr>
        <p:spPr>
          <a:xfrm>
            <a:off x="967987" y="4582338"/>
            <a:ext cx="2818400" cy="338554"/>
          </a:xfrm>
          <a:prstGeom prst="rect">
            <a:avLst/>
          </a:prstGeom>
          <a:noFill/>
        </p:spPr>
        <p:txBody>
          <a:bodyPr wrap="none" rtlCol="0">
            <a:spAutoFit/>
          </a:bodyPr>
          <a:lstStyle/>
          <a:p>
            <a:r>
              <a:rPr kumimoji="1" lang="en-US" altLang="zh-CN" sz="1600" dirty="0"/>
              <a:t>ESD</a:t>
            </a:r>
            <a:r>
              <a:rPr kumimoji="1" lang="zh-CN" altLang="en-US" sz="1600" dirty="0"/>
              <a:t> </a:t>
            </a:r>
            <a:r>
              <a:rPr kumimoji="1" lang="en-US" altLang="zh-CN" sz="1600" dirty="0"/>
              <a:t>(energy</a:t>
            </a:r>
            <a:r>
              <a:rPr kumimoji="1" lang="zh-CN" altLang="en-US" sz="1600" dirty="0"/>
              <a:t> </a:t>
            </a:r>
            <a:r>
              <a:rPr kumimoji="1" lang="en-US" altLang="zh-CN" sz="1600" dirty="0"/>
              <a:t>storage</a:t>
            </a:r>
            <a:r>
              <a:rPr kumimoji="1" lang="zh-CN" altLang="en-US" sz="1600" dirty="0"/>
              <a:t> </a:t>
            </a:r>
            <a:r>
              <a:rPr kumimoji="1" lang="en-US" altLang="zh-CN" sz="1600" dirty="0"/>
              <a:t>device)</a:t>
            </a:r>
            <a:endParaRPr kumimoji="1" lang="zh-CN" altLang="en-US" sz="1600" dirty="0"/>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654BD616-7FC0-5F6B-EBD3-76D9A95FC774}"/>
                  </a:ext>
                </a:extLst>
              </p:cNvPr>
              <p:cNvSpPr txBox="1"/>
              <p:nvPr/>
            </p:nvSpPr>
            <p:spPr>
              <a:xfrm>
                <a:off x="1333891" y="5003821"/>
                <a:ext cx="3389454" cy="1223476"/>
              </a:xfrm>
              <a:prstGeom prst="rect">
                <a:avLst/>
              </a:prstGeom>
              <a:noFill/>
            </p:spPr>
            <p:txBody>
              <a:bodyPr wrap="none" rtlCol="0">
                <a:spAutoFit/>
              </a:bodyPr>
              <a:lstStyle/>
              <a:p>
                <a:r>
                  <a:rPr kumimoji="1" lang="en-US" altLang="zh-CN" sz="1400" dirty="0"/>
                  <a:t>Charge</a:t>
                </a:r>
                <a:r>
                  <a:rPr kumimoji="1" lang="zh-CN" altLang="en-US" sz="1400" dirty="0"/>
                  <a:t> </a:t>
                </a:r>
                <a:r>
                  <a:rPr kumimoji="1" lang="en-US" altLang="zh-CN" sz="1400" dirty="0"/>
                  <a:t>efficiency</a:t>
                </a:r>
                <a:r>
                  <a:rPr kumimoji="1" lang="zh-CN" altLang="en-US" sz="1400" dirty="0"/>
                  <a:t> </a:t>
                </a:r>
                <a14:m>
                  <m:oMath xmlns:m="http://schemas.openxmlformats.org/officeDocument/2006/math">
                    <m:r>
                      <a:rPr kumimoji="1" lang="zh-CN" altLang="en-US" sz="1400" i="1" smtClean="0">
                        <a:latin typeface="Cambria Math" panose="02040503050406030204" pitchFamily="18" charset="0"/>
                      </a:rPr>
                      <m:t>𝛼</m:t>
                    </m:r>
                  </m:oMath>
                </a14:m>
                <a:r>
                  <a:rPr kumimoji="1" lang="zh-CN" altLang="en-US" sz="1400" dirty="0"/>
                  <a:t> </a:t>
                </a:r>
                <a:r>
                  <a:rPr kumimoji="1" lang="en-US" altLang="zh-CN" sz="1400" dirty="0"/>
                  <a:t>:</a:t>
                </a:r>
                <a:r>
                  <a:rPr kumimoji="1" lang="zh-CN" altLang="en-US" sz="1400" dirty="0"/>
                  <a:t> </a:t>
                </a:r>
                <a:r>
                  <a:rPr kumimoji="1" lang="en-US" altLang="zh-CN" sz="1400" dirty="0"/>
                  <a:t>85%</a:t>
                </a:r>
                <a:r>
                  <a:rPr kumimoji="1" lang="zh-CN" altLang="en-US" sz="1400" dirty="0"/>
                  <a:t> </a:t>
                </a:r>
                <a:r>
                  <a:rPr kumimoji="1" lang="en-US" altLang="zh-CN" sz="1400" dirty="0"/>
                  <a:t>~</a:t>
                </a:r>
                <a:r>
                  <a:rPr kumimoji="1" lang="zh-CN" altLang="en-US" sz="1400" dirty="0"/>
                  <a:t> </a:t>
                </a:r>
                <a:r>
                  <a:rPr kumimoji="1" lang="en-US" altLang="zh-CN" sz="1400" dirty="0"/>
                  <a:t>95%</a:t>
                </a:r>
              </a:p>
              <a:p>
                <a:r>
                  <a:rPr kumimoji="1" lang="en-US" altLang="zh-CN" sz="1400" dirty="0"/>
                  <a:t>Discharge</a:t>
                </a:r>
                <a:r>
                  <a:rPr kumimoji="1" lang="zh-CN" altLang="en-US" sz="1400" dirty="0"/>
                  <a:t> </a:t>
                </a:r>
                <a:r>
                  <a:rPr kumimoji="1" lang="en-US" altLang="zh-CN" sz="1400" dirty="0"/>
                  <a:t>efficiency</a:t>
                </a:r>
                <a:r>
                  <a:rPr kumimoji="1" lang="zh-CN" altLang="en-US" sz="1400" dirty="0"/>
                  <a:t> </a:t>
                </a:r>
                <a14:m>
                  <m:oMath xmlns:m="http://schemas.openxmlformats.org/officeDocument/2006/math">
                    <m:r>
                      <a:rPr kumimoji="1" lang="zh-CN" altLang="en-US" sz="1400" i="1" smtClean="0">
                        <a:latin typeface="Cambria Math" panose="02040503050406030204" pitchFamily="18" charset="0"/>
                      </a:rPr>
                      <m:t>𝛽</m:t>
                    </m:r>
                  </m:oMath>
                </a14:m>
                <a:r>
                  <a:rPr kumimoji="1" lang="zh-CN" altLang="en-US" sz="1400" dirty="0"/>
                  <a:t> </a:t>
                </a:r>
                <a:r>
                  <a:rPr kumimoji="1" lang="en-US" altLang="zh-CN" sz="1400" dirty="0"/>
                  <a:t>:</a:t>
                </a:r>
                <a:r>
                  <a:rPr kumimoji="1" lang="zh-CN" altLang="en-US" sz="1400" dirty="0"/>
                  <a:t> </a:t>
                </a:r>
                <a:r>
                  <a:rPr kumimoji="1" lang="en-US" altLang="zh-CN" sz="1400" dirty="0"/>
                  <a:t>85%</a:t>
                </a:r>
                <a:r>
                  <a:rPr kumimoji="1" lang="zh-CN" altLang="en-US" sz="1400" dirty="0"/>
                  <a:t> </a:t>
                </a:r>
                <a:r>
                  <a:rPr kumimoji="1" lang="en-US" altLang="zh-CN" sz="1400" dirty="0"/>
                  <a:t>~</a:t>
                </a:r>
                <a:r>
                  <a:rPr kumimoji="1" lang="zh-CN" altLang="en-US" sz="1400" dirty="0"/>
                  <a:t> </a:t>
                </a:r>
                <a:r>
                  <a:rPr kumimoji="1" lang="en-US" altLang="zh-CN" sz="1400" dirty="0"/>
                  <a:t>95%</a:t>
                </a:r>
              </a:p>
              <a:p>
                <a:r>
                  <a:rPr kumimoji="1" lang="en-US" altLang="zh-CN" sz="1400" dirty="0"/>
                  <a:t>Self</a:t>
                </a:r>
                <a:r>
                  <a:rPr kumimoji="1" lang="zh-CN" altLang="en-US" sz="1400" dirty="0"/>
                  <a:t> </a:t>
                </a:r>
                <a:r>
                  <a:rPr kumimoji="1" lang="en-US" altLang="zh-CN" sz="1400" dirty="0"/>
                  <a:t>discharge</a:t>
                </a:r>
                <a:r>
                  <a:rPr kumimoji="1" lang="zh-CN" altLang="en-US" sz="1400" dirty="0"/>
                  <a:t> </a:t>
                </a:r>
                <a:r>
                  <a:rPr kumimoji="1" lang="en-US" altLang="zh-CN" sz="1400" dirty="0"/>
                  <a:t>efficiency</a:t>
                </a:r>
                <a:r>
                  <a:rPr kumimoji="1" lang="zh-CN" altLang="en-US" sz="1400" dirty="0"/>
                  <a:t> </a:t>
                </a:r>
                <a14:m>
                  <m:oMath xmlns:m="http://schemas.openxmlformats.org/officeDocument/2006/math">
                    <m:r>
                      <a:rPr kumimoji="1" lang="zh-CN" altLang="en-US" sz="1400" i="1" smtClean="0">
                        <a:latin typeface="Cambria Math" panose="02040503050406030204" pitchFamily="18" charset="0"/>
                      </a:rPr>
                      <m:t>𝜃</m:t>
                    </m:r>
                  </m:oMath>
                </a14:m>
                <a:r>
                  <a:rPr kumimoji="1" lang="en-US" altLang="zh-CN" sz="1400" dirty="0"/>
                  <a:t>:</a:t>
                </a:r>
                <a:r>
                  <a:rPr kumimoji="1" lang="zh-CN" altLang="en-US" sz="1400" dirty="0"/>
                  <a:t> </a:t>
                </a:r>
                <a:r>
                  <a:rPr kumimoji="1" lang="en-US" altLang="zh-CN" sz="1400" dirty="0"/>
                  <a:t>0.1%</a:t>
                </a:r>
                <a:r>
                  <a:rPr kumimoji="1" lang="zh-CN" altLang="en-US" sz="1400" dirty="0"/>
                  <a:t> </a:t>
                </a:r>
                <a:r>
                  <a:rPr kumimoji="1" lang="en-US" altLang="zh-CN" sz="1400" dirty="0"/>
                  <a:t>~</a:t>
                </a:r>
                <a:r>
                  <a:rPr kumimoji="1" lang="zh-CN" altLang="en-US" sz="1400" dirty="0"/>
                  <a:t> </a:t>
                </a:r>
                <a:r>
                  <a:rPr kumimoji="1" lang="en-US" altLang="zh-CN" sz="1400" dirty="0"/>
                  <a:t>0.3%</a:t>
                </a:r>
              </a:p>
              <a:p>
                <a:r>
                  <a:rPr kumimoji="1" lang="en-US" altLang="zh-CN" sz="1400" dirty="0"/>
                  <a:t>Charge</a:t>
                </a:r>
                <a:r>
                  <a:rPr kumimoji="1" lang="zh-CN" altLang="en-US" sz="1400" dirty="0"/>
                  <a:t> </a:t>
                </a:r>
                <a:r>
                  <a:rPr kumimoji="1" lang="en-US" altLang="zh-CN" sz="1400" dirty="0"/>
                  <a:t>to</a:t>
                </a:r>
                <a:r>
                  <a:rPr kumimoji="1" lang="zh-CN" altLang="en-US" sz="1400" dirty="0"/>
                  <a:t> </a:t>
                </a:r>
                <a:r>
                  <a:rPr kumimoji="1" lang="en-US" altLang="zh-CN" sz="1400" dirty="0"/>
                  <a:t>data</a:t>
                </a:r>
                <a:r>
                  <a:rPr kumimoji="1" lang="zh-CN" altLang="en-US" sz="1400" dirty="0"/>
                  <a:t> </a:t>
                </a:r>
                <a:r>
                  <a:rPr kumimoji="1" lang="en-US" altLang="zh-CN" sz="1400" dirty="0"/>
                  <a:t>center:</a:t>
                </a:r>
                <a:r>
                  <a:rPr kumimoji="1" lang="zh-CN" altLang="en-US" sz="1400" dirty="0"/>
                  <a:t> </a:t>
                </a:r>
                <a14:m>
                  <m:oMath xmlns:m="http://schemas.openxmlformats.org/officeDocument/2006/math">
                    <m:sSubSup>
                      <m:sSubSupPr>
                        <m:ctrlPr>
                          <a:rPr kumimoji="1" lang="en-US" altLang="zh-CN" sz="1400" i="1" smtClean="0">
                            <a:latin typeface="Cambria Math" panose="02040503050406030204" pitchFamily="18" charset="0"/>
                          </a:rPr>
                        </m:ctrlPr>
                      </m:sSubSupPr>
                      <m:e>
                        <m:r>
                          <a:rPr kumimoji="1" lang="en-US" altLang="zh-CN" sz="1400" b="0" i="1" smtClean="0">
                            <a:latin typeface="Cambria Math" panose="02040503050406030204" pitchFamily="18" charset="0"/>
                          </a:rPr>
                          <m:t>𝐷</m:t>
                        </m:r>
                      </m:e>
                      <m:sub>
                        <m:r>
                          <a:rPr kumimoji="1" lang="en-US" altLang="zh-CN" sz="1400" b="0" i="1" smtClean="0">
                            <a:latin typeface="Cambria Math" panose="02040503050406030204" pitchFamily="18" charset="0"/>
                          </a:rPr>
                          <m:t>𝑡</m:t>
                        </m:r>
                      </m:sub>
                      <m:sup>
                        <m:r>
                          <a:rPr kumimoji="1" lang="en-US" altLang="zh-CN" sz="1400" b="0" i="1" smtClean="0">
                            <a:latin typeface="Cambria Math" panose="02040503050406030204" pitchFamily="18" charset="0"/>
                          </a:rPr>
                          <m:t>𝑑𝑐</m:t>
                        </m:r>
                      </m:sup>
                    </m:sSubSup>
                  </m:oMath>
                </a14:m>
                <a:endParaRPr kumimoji="1" lang="en-US" altLang="zh-CN" sz="1400" dirty="0"/>
              </a:p>
              <a:p>
                <a:r>
                  <a:rPr kumimoji="1" lang="en-US" altLang="zh-CN" sz="1400" dirty="0"/>
                  <a:t>Charge</a:t>
                </a:r>
                <a:r>
                  <a:rPr kumimoji="1" lang="zh-CN" altLang="en-US" sz="1400" dirty="0"/>
                  <a:t> </a:t>
                </a:r>
                <a:r>
                  <a:rPr kumimoji="1" lang="en-US" altLang="zh-CN" sz="1400" dirty="0"/>
                  <a:t>to</a:t>
                </a:r>
                <a:r>
                  <a:rPr kumimoji="1" lang="zh-CN" altLang="en-US" sz="1400" dirty="0"/>
                  <a:t> </a:t>
                </a:r>
                <a:r>
                  <a:rPr kumimoji="1" lang="en-US" altLang="zh-CN" sz="1400" dirty="0"/>
                  <a:t>grid:</a:t>
                </a:r>
                <a:r>
                  <a:rPr kumimoji="1" lang="zh-CN" altLang="en-US" sz="1400" dirty="0"/>
                  <a:t> </a:t>
                </a:r>
                <a14:m>
                  <m:oMath xmlns:m="http://schemas.openxmlformats.org/officeDocument/2006/math">
                    <m:sSubSup>
                      <m:sSubSupPr>
                        <m:ctrlPr>
                          <a:rPr kumimoji="1" lang="en-US" altLang="zh-CN" sz="1400" i="1" smtClean="0">
                            <a:latin typeface="Cambria Math" panose="02040503050406030204" pitchFamily="18" charset="0"/>
                          </a:rPr>
                        </m:ctrlPr>
                      </m:sSubSupPr>
                      <m:e>
                        <m:r>
                          <a:rPr kumimoji="1" lang="en-US" altLang="zh-CN" sz="1400" b="0" i="1" smtClean="0">
                            <a:latin typeface="Cambria Math" panose="02040503050406030204" pitchFamily="18" charset="0"/>
                          </a:rPr>
                          <m:t>𝐷</m:t>
                        </m:r>
                      </m:e>
                      <m:sub>
                        <m:r>
                          <a:rPr kumimoji="1" lang="en-US" altLang="zh-CN" sz="1400" b="0" i="1" smtClean="0">
                            <a:latin typeface="Cambria Math" panose="02040503050406030204" pitchFamily="18" charset="0"/>
                          </a:rPr>
                          <m:t>𝑡</m:t>
                        </m:r>
                      </m:sub>
                      <m:sup>
                        <m:r>
                          <a:rPr kumimoji="1" lang="en-US" altLang="zh-CN" sz="1400" b="0" i="1" smtClean="0">
                            <a:latin typeface="Cambria Math" panose="02040503050406030204" pitchFamily="18" charset="0"/>
                          </a:rPr>
                          <m:t>𝑔𝑟𝑖𝑑</m:t>
                        </m:r>
                      </m:sup>
                    </m:sSubSup>
                  </m:oMath>
                </a14:m>
                <a:endParaRPr kumimoji="1" lang="zh-CN" altLang="en-US" sz="1400" dirty="0"/>
              </a:p>
            </p:txBody>
          </p:sp>
        </mc:Choice>
        <mc:Fallback xmlns="">
          <p:sp>
            <p:nvSpPr>
              <p:cNvPr id="23" name="文本框 22">
                <a:extLst>
                  <a:ext uri="{FF2B5EF4-FFF2-40B4-BE49-F238E27FC236}">
                    <a16:creationId xmlns:a16="http://schemas.microsoft.com/office/drawing/2014/main" id="{654BD616-7FC0-5F6B-EBD3-76D9A95FC774}"/>
                  </a:ext>
                </a:extLst>
              </p:cNvPr>
              <p:cNvSpPr txBox="1">
                <a:spLocks noRot="1" noChangeAspect="1" noMove="1" noResize="1" noEditPoints="1" noAdjustHandles="1" noChangeArrowheads="1" noChangeShapeType="1" noTextEdit="1"/>
              </p:cNvSpPr>
              <p:nvPr/>
            </p:nvSpPr>
            <p:spPr>
              <a:xfrm>
                <a:off x="1333891" y="5003821"/>
                <a:ext cx="3389454" cy="1223476"/>
              </a:xfrm>
              <a:prstGeom prst="rect">
                <a:avLst/>
              </a:prstGeom>
              <a:blipFill>
                <a:blip r:embed="rId8"/>
                <a:stretch>
                  <a:fillRect l="-749" t="-1031" b="-3093"/>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CD513608-F85A-FE77-E1EF-C01BC35C728C}"/>
              </a:ext>
            </a:extLst>
          </p:cNvPr>
          <p:cNvSpPr txBox="1"/>
          <p:nvPr/>
        </p:nvSpPr>
        <p:spPr>
          <a:xfrm>
            <a:off x="6675668" y="1377902"/>
            <a:ext cx="1159292" cy="307777"/>
          </a:xfrm>
          <a:prstGeom prst="rect">
            <a:avLst/>
          </a:prstGeom>
          <a:noFill/>
        </p:spPr>
        <p:txBody>
          <a:bodyPr wrap="none" rtlCol="0">
            <a:spAutoFit/>
          </a:bodyPr>
          <a:lstStyle/>
          <a:p>
            <a:r>
              <a:rPr kumimoji="1" lang="en-US" altLang="zh-CN" sz="1400" dirty="0"/>
              <a:t>Data</a:t>
            </a:r>
            <a:r>
              <a:rPr kumimoji="1" lang="zh-CN" altLang="en-US" sz="1400" dirty="0"/>
              <a:t> </a:t>
            </a:r>
            <a:r>
              <a:rPr kumimoji="1" lang="en-US" altLang="zh-CN" sz="1400" dirty="0"/>
              <a:t>center</a:t>
            </a:r>
            <a:r>
              <a:rPr kumimoji="1" lang="zh-CN" altLang="en-US" sz="1400" dirty="0"/>
              <a:t> </a:t>
            </a: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569FC05F-6C00-531F-CC93-1126F4ADCDBE}"/>
                  </a:ext>
                </a:extLst>
              </p:cNvPr>
              <p:cNvSpPr txBox="1"/>
              <p:nvPr/>
            </p:nvSpPr>
            <p:spPr>
              <a:xfrm>
                <a:off x="6900056" y="1581518"/>
                <a:ext cx="2332754" cy="354649"/>
              </a:xfrm>
              <a:prstGeom prst="rect">
                <a:avLst/>
              </a:prstGeom>
              <a:noFill/>
            </p:spPr>
            <p:txBody>
              <a:bodyPr wrap="none" rtlCol="0">
                <a:spAutoFit/>
              </a:bodyPr>
              <a:lstStyle/>
              <a:p>
                <a14:m>
                  <m:oMath xmlns:m="http://schemas.openxmlformats.org/officeDocument/2006/math">
                    <m:sSub>
                      <m:sSubPr>
                        <m:ctrlPr>
                          <a:rPr kumimoji="1" lang="en-US" altLang="zh-CN" sz="1400" b="0" i="1" dirty="0" smtClean="0">
                            <a:latin typeface="Cambria Math" panose="02040503050406030204" pitchFamily="18" charset="0"/>
                          </a:rPr>
                        </m:ctrlPr>
                      </m:sSubPr>
                      <m:e>
                        <m:r>
                          <a:rPr kumimoji="1" lang="en-US" altLang="zh-CN" sz="1400" b="0" i="1" dirty="0" smtClean="0">
                            <a:latin typeface="Cambria Math" panose="02040503050406030204" pitchFamily="18" charset="0"/>
                          </a:rPr>
                          <m:t>𝑃</m:t>
                        </m:r>
                      </m:e>
                      <m:sub>
                        <m:r>
                          <a:rPr kumimoji="1" lang="en-US" altLang="zh-CN" sz="1400" b="0" i="1" dirty="0" smtClean="0">
                            <a:latin typeface="Cambria Math" panose="02040503050406030204" pitchFamily="18" charset="0"/>
                          </a:rPr>
                          <m:t>𝑡</m:t>
                        </m:r>
                      </m:sub>
                    </m:sSub>
                    <m:r>
                      <a:rPr kumimoji="1" lang="en-US" altLang="zh-CN" sz="1400" i="1" smtClean="0">
                        <a:latin typeface="Cambria Math" panose="02040503050406030204" pitchFamily="18" charset="0"/>
                      </a:rPr>
                      <m:t>=</m:t>
                    </m:r>
                    <m:sSubSup>
                      <m:sSubSupPr>
                        <m:ctrlPr>
                          <a:rPr kumimoji="1" lang="en-US" altLang="zh-CN" sz="1400" i="1">
                            <a:latin typeface="Cambria Math" panose="02040503050406030204" pitchFamily="18" charset="0"/>
                          </a:rPr>
                        </m:ctrlPr>
                      </m:sSubSupPr>
                      <m:e>
                        <m:r>
                          <a:rPr kumimoji="1" lang="en-US" altLang="zh-CN" sz="1400" b="0" i="1" smtClean="0">
                            <a:latin typeface="Cambria Math" panose="02040503050406030204" pitchFamily="18" charset="0"/>
                          </a:rPr>
                          <m:t>𝑃</m:t>
                        </m:r>
                      </m:e>
                      <m:sub>
                        <m:r>
                          <a:rPr kumimoji="1" lang="en-US" altLang="zh-CN" sz="1400" i="1">
                            <a:latin typeface="Cambria Math" panose="02040503050406030204" pitchFamily="18" charset="0"/>
                          </a:rPr>
                          <m:t>𝑡</m:t>
                        </m:r>
                      </m:sub>
                      <m:sup>
                        <m:r>
                          <a:rPr kumimoji="1" lang="en-US" altLang="zh-CN" sz="1400" b="0" i="1" smtClean="0">
                            <a:latin typeface="Cambria Math" panose="02040503050406030204" pitchFamily="18" charset="0"/>
                          </a:rPr>
                          <m:t>𝑠𝑜𝑙𝑎𝑟</m:t>
                        </m:r>
                      </m:sup>
                    </m:sSubSup>
                    <m:r>
                      <a:rPr kumimoji="1" lang="en-US" altLang="zh-CN" sz="1400" b="0" i="1" smtClean="0">
                        <a:latin typeface="Cambria Math" panose="02040503050406030204" pitchFamily="18" charset="0"/>
                      </a:rPr>
                      <m:t>+</m:t>
                    </m:r>
                    <m:sSubSup>
                      <m:sSubSupPr>
                        <m:ctrlPr>
                          <a:rPr kumimoji="1" lang="en-US" altLang="zh-CN" sz="1400" i="1">
                            <a:latin typeface="Cambria Math" panose="02040503050406030204" pitchFamily="18" charset="0"/>
                          </a:rPr>
                        </m:ctrlPr>
                      </m:sSubSupPr>
                      <m:e>
                        <m:r>
                          <a:rPr kumimoji="1" lang="en-US" altLang="zh-CN" sz="1400" i="1">
                            <a:latin typeface="Cambria Math" panose="02040503050406030204" pitchFamily="18" charset="0"/>
                          </a:rPr>
                          <m:t>𝑃</m:t>
                        </m:r>
                      </m:e>
                      <m:sub>
                        <m:r>
                          <a:rPr kumimoji="1" lang="en-US" altLang="zh-CN" sz="1400" i="1">
                            <a:latin typeface="Cambria Math" panose="02040503050406030204" pitchFamily="18" charset="0"/>
                          </a:rPr>
                          <m:t>𝑡</m:t>
                        </m:r>
                      </m:sub>
                      <m:sup>
                        <m:r>
                          <a:rPr kumimoji="1" lang="en-US" altLang="zh-CN" sz="1400" b="0" i="1" smtClean="0">
                            <a:latin typeface="Cambria Math" panose="02040503050406030204" pitchFamily="18" charset="0"/>
                          </a:rPr>
                          <m:t>𝑔𝑟𝑖𝑑</m:t>
                        </m:r>
                      </m:sup>
                    </m:sSubSup>
                  </m:oMath>
                </a14:m>
                <a:r>
                  <a:rPr kumimoji="1" lang="zh-CN" altLang="en-US" sz="1400" dirty="0"/>
                  <a:t> </a:t>
                </a:r>
                <a:r>
                  <a:rPr kumimoji="1" lang="en-US" altLang="zh-CN" sz="1400" dirty="0"/>
                  <a:t>+ </a:t>
                </a:r>
                <a14:m>
                  <m:oMath xmlns:m="http://schemas.openxmlformats.org/officeDocument/2006/math">
                    <m:sSubSup>
                      <m:sSubSupPr>
                        <m:ctrlPr>
                          <a:rPr kumimoji="1" lang="en-US" altLang="zh-CN" sz="1400" i="1">
                            <a:latin typeface="Cambria Math" panose="02040503050406030204" pitchFamily="18" charset="0"/>
                          </a:rPr>
                        </m:ctrlPr>
                      </m:sSubSupPr>
                      <m:e>
                        <m:r>
                          <a:rPr kumimoji="1" lang="zh-CN" altLang="en-US" sz="1400" i="1">
                            <a:latin typeface="Cambria Math" panose="02040503050406030204" pitchFamily="18" charset="0"/>
                          </a:rPr>
                          <m:t>𝛽</m:t>
                        </m:r>
                        <m:r>
                          <a:rPr kumimoji="1" lang="en-US" altLang="zh-CN" sz="1400" i="1">
                            <a:latin typeface="Cambria Math" panose="02040503050406030204" pitchFamily="18" charset="0"/>
                          </a:rPr>
                          <m:t>𝐷</m:t>
                        </m:r>
                      </m:e>
                      <m:sub>
                        <m:r>
                          <a:rPr kumimoji="1" lang="en-US" altLang="zh-CN" sz="1400" i="1">
                            <a:latin typeface="Cambria Math" panose="02040503050406030204" pitchFamily="18" charset="0"/>
                          </a:rPr>
                          <m:t>𝑡</m:t>
                        </m:r>
                      </m:sub>
                      <m:sup>
                        <m:r>
                          <a:rPr kumimoji="1" lang="en-US" altLang="zh-CN" sz="1400" i="1">
                            <a:latin typeface="Cambria Math" panose="02040503050406030204" pitchFamily="18" charset="0"/>
                          </a:rPr>
                          <m:t>𝑑𝑐</m:t>
                        </m:r>
                      </m:sup>
                    </m:sSubSup>
                  </m:oMath>
                </a14:m>
                <a:r>
                  <a:rPr kumimoji="1" lang="zh-CN" altLang="en-US" sz="1400" dirty="0"/>
                  <a:t> </a:t>
                </a:r>
              </a:p>
            </p:txBody>
          </p:sp>
        </mc:Choice>
        <mc:Fallback xmlns="">
          <p:sp>
            <p:nvSpPr>
              <p:cNvPr id="26" name="文本框 25">
                <a:extLst>
                  <a:ext uri="{FF2B5EF4-FFF2-40B4-BE49-F238E27FC236}">
                    <a16:creationId xmlns:a16="http://schemas.microsoft.com/office/drawing/2014/main" id="{569FC05F-6C00-531F-CC93-1126F4ADCDBE}"/>
                  </a:ext>
                </a:extLst>
              </p:cNvPr>
              <p:cNvSpPr txBox="1">
                <a:spLocks noRot="1" noChangeAspect="1" noMove="1" noResize="1" noEditPoints="1" noAdjustHandles="1" noChangeArrowheads="1" noChangeShapeType="1" noTextEdit="1"/>
              </p:cNvSpPr>
              <p:nvPr/>
            </p:nvSpPr>
            <p:spPr>
              <a:xfrm>
                <a:off x="6900056" y="1581518"/>
                <a:ext cx="2332754" cy="354649"/>
              </a:xfrm>
              <a:prstGeom prst="rect">
                <a:avLst/>
              </a:prstGeom>
              <a:blipFill>
                <a:blip r:embed="rId9"/>
                <a:stretch>
                  <a:fillRect b="-10345"/>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D26EFD5F-6831-2EBE-9B99-DB027B36454D}"/>
              </a:ext>
            </a:extLst>
          </p:cNvPr>
          <p:cNvSpPr txBox="1"/>
          <p:nvPr/>
        </p:nvSpPr>
        <p:spPr>
          <a:xfrm>
            <a:off x="6645211" y="3179090"/>
            <a:ext cx="1191352" cy="307777"/>
          </a:xfrm>
          <a:prstGeom prst="rect">
            <a:avLst/>
          </a:prstGeom>
          <a:noFill/>
        </p:spPr>
        <p:txBody>
          <a:bodyPr wrap="none" rtlCol="0">
            <a:spAutoFit/>
          </a:bodyPr>
          <a:lstStyle/>
          <a:p>
            <a:r>
              <a:rPr kumimoji="1" lang="en-US" altLang="zh-CN" sz="1400" dirty="0"/>
              <a:t>Charge</a:t>
            </a:r>
            <a:r>
              <a:rPr kumimoji="1" lang="zh-CN" altLang="en-US" sz="1400" dirty="0"/>
              <a:t> </a:t>
            </a:r>
            <a:r>
              <a:rPr kumimoji="1" lang="en-US" altLang="zh-CN" sz="1400" dirty="0"/>
              <a:t>ESD</a:t>
            </a:r>
            <a:endParaRPr kumimoji="1" lang="zh-CN" altLang="en-US" sz="1400" dirty="0"/>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2A3CD09A-300C-CEC8-40C3-01A72DE7B124}"/>
                  </a:ext>
                </a:extLst>
              </p:cNvPr>
              <p:cNvSpPr txBox="1"/>
              <p:nvPr/>
            </p:nvSpPr>
            <p:spPr>
              <a:xfrm>
                <a:off x="6900056" y="3406165"/>
                <a:ext cx="1756828" cy="3546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400" b="0" i="1" dirty="0" smtClean="0">
                              <a:latin typeface="Cambria Math" panose="02040503050406030204" pitchFamily="18" charset="0"/>
                            </a:rPr>
                          </m:ctrlPr>
                        </m:sSubPr>
                        <m:e>
                          <m:r>
                            <a:rPr kumimoji="1" lang="en-US" altLang="zh-CN" sz="1400" b="0" i="1" dirty="0" smtClean="0">
                              <a:latin typeface="Cambria Math" panose="02040503050406030204" pitchFamily="18" charset="0"/>
                            </a:rPr>
                            <m:t>𝑅</m:t>
                          </m:r>
                        </m:e>
                        <m:sub>
                          <m:r>
                            <a:rPr kumimoji="1" lang="en-US" altLang="zh-CN" sz="1400" b="0" i="1" dirty="0" smtClean="0">
                              <a:latin typeface="Cambria Math" panose="02040503050406030204" pitchFamily="18" charset="0"/>
                            </a:rPr>
                            <m:t>𝑡</m:t>
                          </m:r>
                        </m:sub>
                      </m:sSub>
                      <m:r>
                        <a:rPr kumimoji="1" lang="en-US" altLang="zh-CN" sz="1400" i="1" smtClean="0">
                          <a:latin typeface="Cambria Math" panose="02040503050406030204" pitchFamily="18" charset="0"/>
                        </a:rPr>
                        <m:t>=</m:t>
                      </m:r>
                      <m:sSubSup>
                        <m:sSubSupPr>
                          <m:ctrlPr>
                            <a:rPr kumimoji="1" lang="en-US" altLang="zh-CN" sz="1400" i="1">
                              <a:latin typeface="Cambria Math" panose="02040503050406030204" pitchFamily="18" charset="0"/>
                            </a:rPr>
                          </m:ctrlPr>
                        </m:sSubSupPr>
                        <m:e>
                          <m:r>
                            <a:rPr kumimoji="1" lang="en-US" altLang="zh-CN" sz="1400" b="0" i="1" smtClean="0">
                              <a:latin typeface="Cambria Math" panose="02040503050406030204" pitchFamily="18" charset="0"/>
                            </a:rPr>
                            <m:t>𝑅</m:t>
                          </m:r>
                        </m:e>
                        <m:sub>
                          <m:r>
                            <a:rPr kumimoji="1" lang="en-US" altLang="zh-CN" sz="1400" i="1">
                              <a:latin typeface="Cambria Math" panose="02040503050406030204" pitchFamily="18" charset="0"/>
                            </a:rPr>
                            <m:t>𝑡</m:t>
                          </m:r>
                        </m:sub>
                        <m:sup>
                          <m:r>
                            <a:rPr kumimoji="1" lang="en-US" altLang="zh-CN" sz="1400" b="0" i="1" smtClean="0">
                              <a:latin typeface="Cambria Math" panose="02040503050406030204" pitchFamily="18" charset="0"/>
                            </a:rPr>
                            <m:t>𝑠𝑜𝑙𝑎𝑟</m:t>
                          </m:r>
                        </m:sup>
                      </m:sSubSup>
                      <m:r>
                        <a:rPr kumimoji="1" lang="en-US" altLang="zh-CN" sz="1400" b="0" i="1" smtClean="0">
                          <a:latin typeface="Cambria Math" panose="02040503050406030204" pitchFamily="18" charset="0"/>
                        </a:rPr>
                        <m:t>+</m:t>
                      </m:r>
                      <m:sSubSup>
                        <m:sSubSupPr>
                          <m:ctrlPr>
                            <a:rPr kumimoji="1" lang="en-US" altLang="zh-CN" sz="1400" i="1">
                              <a:latin typeface="Cambria Math" panose="02040503050406030204" pitchFamily="18" charset="0"/>
                            </a:rPr>
                          </m:ctrlPr>
                        </m:sSubSupPr>
                        <m:e>
                          <m:r>
                            <a:rPr kumimoji="1" lang="en-US" altLang="zh-CN" sz="1400" b="0" i="1" smtClean="0">
                              <a:latin typeface="Cambria Math" panose="02040503050406030204" pitchFamily="18" charset="0"/>
                            </a:rPr>
                            <m:t>𝑅</m:t>
                          </m:r>
                        </m:e>
                        <m:sub>
                          <m:r>
                            <a:rPr kumimoji="1" lang="en-US" altLang="zh-CN" sz="1400" i="1">
                              <a:latin typeface="Cambria Math" panose="02040503050406030204" pitchFamily="18" charset="0"/>
                            </a:rPr>
                            <m:t>𝑡</m:t>
                          </m:r>
                        </m:sub>
                        <m:sup>
                          <m:r>
                            <a:rPr kumimoji="1" lang="en-US" altLang="zh-CN" sz="1400" b="0" i="1" smtClean="0">
                              <a:latin typeface="Cambria Math" panose="02040503050406030204" pitchFamily="18" charset="0"/>
                            </a:rPr>
                            <m:t>𝑔𝑟𝑖𝑑</m:t>
                          </m:r>
                        </m:sup>
                      </m:sSubSup>
                    </m:oMath>
                  </m:oMathPara>
                </a14:m>
                <a:endParaRPr kumimoji="1" lang="zh-CN" altLang="en-US" sz="1400" dirty="0"/>
              </a:p>
            </p:txBody>
          </p:sp>
        </mc:Choice>
        <mc:Fallback xmlns="">
          <p:sp>
            <p:nvSpPr>
              <p:cNvPr id="31" name="文本框 30">
                <a:extLst>
                  <a:ext uri="{FF2B5EF4-FFF2-40B4-BE49-F238E27FC236}">
                    <a16:creationId xmlns:a16="http://schemas.microsoft.com/office/drawing/2014/main" id="{2A3CD09A-300C-CEC8-40C3-01A72DE7B124}"/>
                  </a:ext>
                </a:extLst>
              </p:cNvPr>
              <p:cNvSpPr txBox="1">
                <a:spLocks noRot="1" noChangeAspect="1" noMove="1" noResize="1" noEditPoints="1" noAdjustHandles="1" noChangeArrowheads="1" noChangeShapeType="1" noTextEdit="1"/>
              </p:cNvSpPr>
              <p:nvPr/>
            </p:nvSpPr>
            <p:spPr>
              <a:xfrm>
                <a:off x="6900056" y="3406165"/>
                <a:ext cx="1756828" cy="354649"/>
              </a:xfrm>
              <a:prstGeom prst="rect">
                <a:avLst/>
              </a:prstGeom>
              <a:blipFill>
                <a:blip r:embed="rId10"/>
                <a:stretch>
                  <a:fillRect/>
                </a:stretch>
              </a:blipFill>
            </p:spPr>
            <p:txBody>
              <a:bodyPr/>
              <a:lstStyle/>
              <a:p>
                <a:r>
                  <a:rPr lang="zh-CN" altLang="en-US">
                    <a:noFill/>
                  </a:rPr>
                  <a:t> </a:t>
                </a:r>
              </a:p>
            </p:txBody>
          </p:sp>
        </mc:Fallback>
      </mc:AlternateContent>
      <p:sp>
        <p:nvSpPr>
          <p:cNvPr id="32" name="文本框 31">
            <a:extLst>
              <a:ext uri="{FF2B5EF4-FFF2-40B4-BE49-F238E27FC236}">
                <a16:creationId xmlns:a16="http://schemas.microsoft.com/office/drawing/2014/main" id="{72788365-5731-80EA-84FE-F5789581ED86}"/>
              </a:ext>
            </a:extLst>
          </p:cNvPr>
          <p:cNvSpPr txBox="1"/>
          <p:nvPr/>
        </p:nvSpPr>
        <p:spPr>
          <a:xfrm>
            <a:off x="6678490" y="3895914"/>
            <a:ext cx="1130438" cy="307777"/>
          </a:xfrm>
          <a:prstGeom prst="rect">
            <a:avLst/>
          </a:prstGeom>
          <a:noFill/>
        </p:spPr>
        <p:txBody>
          <a:bodyPr wrap="none" rtlCol="0">
            <a:spAutoFit/>
          </a:bodyPr>
          <a:lstStyle/>
          <a:p>
            <a:r>
              <a:rPr kumimoji="1" lang="en-US" altLang="zh-CN" sz="1400" dirty="0"/>
              <a:t>Back</a:t>
            </a:r>
            <a:r>
              <a:rPr kumimoji="1" lang="zh-CN" altLang="en-US" sz="1400" dirty="0"/>
              <a:t> </a:t>
            </a:r>
            <a:r>
              <a:rPr kumimoji="1" lang="en-US" altLang="zh-CN" sz="1400" dirty="0"/>
              <a:t>to</a:t>
            </a:r>
            <a:r>
              <a:rPr kumimoji="1" lang="zh-CN" altLang="en-US" sz="1400" dirty="0"/>
              <a:t> </a:t>
            </a:r>
            <a:r>
              <a:rPr kumimoji="1" lang="en-US" altLang="zh-CN" sz="1400" dirty="0"/>
              <a:t>grid</a:t>
            </a:r>
            <a:endParaRPr kumimoji="1" lang="zh-CN" altLang="en-US" sz="1400" dirty="0"/>
          </a:p>
        </p:txBody>
      </p: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4C63D1EA-6B3E-BF85-D86E-1377647E2DAA}"/>
                  </a:ext>
                </a:extLst>
              </p:cNvPr>
              <p:cNvSpPr txBox="1"/>
              <p:nvPr/>
            </p:nvSpPr>
            <p:spPr>
              <a:xfrm>
                <a:off x="6902878" y="4111180"/>
                <a:ext cx="1974451" cy="3546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400" b="0" i="1" dirty="0" smtClean="0">
                              <a:latin typeface="Cambria Math" panose="02040503050406030204" pitchFamily="18" charset="0"/>
                            </a:rPr>
                          </m:ctrlPr>
                        </m:sSubPr>
                        <m:e>
                          <m:r>
                            <a:rPr kumimoji="1" lang="en-US" altLang="zh-CN" sz="1400" b="0" i="1" dirty="0" smtClean="0">
                              <a:latin typeface="Cambria Math" panose="02040503050406030204" pitchFamily="18" charset="0"/>
                            </a:rPr>
                            <m:t>𝑊</m:t>
                          </m:r>
                        </m:e>
                        <m:sub>
                          <m:r>
                            <a:rPr kumimoji="1" lang="en-US" altLang="zh-CN" sz="1400" b="0" i="1" dirty="0" smtClean="0">
                              <a:latin typeface="Cambria Math" panose="02040503050406030204" pitchFamily="18" charset="0"/>
                            </a:rPr>
                            <m:t>𝑡</m:t>
                          </m:r>
                        </m:sub>
                      </m:sSub>
                      <m:r>
                        <a:rPr kumimoji="1" lang="en-US" altLang="zh-CN" sz="1400" i="1" smtClean="0">
                          <a:latin typeface="Cambria Math" panose="02040503050406030204" pitchFamily="18" charset="0"/>
                        </a:rPr>
                        <m:t>=</m:t>
                      </m:r>
                      <m:sSubSup>
                        <m:sSubSupPr>
                          <m:ctrlPr>
                            <a:rPr kumimoji="1" lang="en-US" altLang="zh-CN" sz="1400" i="1">
                              <a:latin typeface="Cambria Math" panose="02040503050406030204" pitchFamily="18" charset="0"/>
                            </a:rPr>
                          </m:ctrlPr>
                        </m:sSubSupPr>
                        <m:e>
                          <m:r>
                            <a:rPr kumimoji="1" lang="en-US" altLang="zh-CN" sz="1400" b="0" i="1" smtClean="0">
                              <a:latin typeface="Cambria Math" panose="02040503050406030204" pitchFamily="18" charset="0"/>
                            </a:rPr>
                            <m:t>𝑊</m:t>
                          </m:r>
                        </m:e>
                        <m:sub>
                          <m:r>
                            <a:rPr kumimoji="1" lang="en-US" altLang="zh-CN" sz="1400" i="1">
                              <a:latin typeface="Cambria Math" panose="02040503050406030204" pitchFamily="18" charset="0"/>
                            </a:rPr>
                            <m:t>𝑡</m:t>
                          </m:r>
                        </m:sub>
                        <m:sup>
                          <m:r>
                            <a:rPr kumimoji="1" lang="en-US" altLang="zh-CN" sz="1400" b="0" i="1" smtClean="0">
                              <a:latin typeface="Cambria Math" panose="02040503050406030204" pitchFamily="18" charset="0"/>
                            </a:rPr>
                            <m:t>𝑠𝑜𝑙𝑎𝑟</m:t>
                          </m:r>
                        </m:sup>
                      </m:sSubSup>
                      <m:r>
                        <a:rPr kumimoji="1" lang="en-US" altLang="zh-CN" sz="1400" b="0" i="1" smtClean="0">
                          <a:latin typeface="Cambria Math" panose="02040503050406030204" pitchFamily="18" charset="0"/>
                        </a:rPr>
                        <m:t>+</m:t>
                      </m:r>
                      <m:sSubSup>
                        <m:sSubSupPr>
                          <m:ctrlPr>
                            <a:rPr kumimoji="1" lang="en-US" altLang="zh-CN" sz="1400" i="1">
                              <a:latin typeface="Cambria Math" panose="02040503050406030204" pitchFamily="18" charset="0"/>
                            </a:rPr>
                          </m:ctrlPr>
                        </m:sSubSupPr>
                        <m:e>
                          <m:r>
                            <a:rPr kumimoji="1" lang="zh-CN" altLang="en-US" sz="1400" i="1">
                              <a:latin typeface="Cambria Math" panose="02040503050406030204" pitchFamily="18" charset="0"/>
                            </a:rPr>
                            <m:t>𝛽</m:t>
                          </m:r>
                          <m:r>
                            <a:rPr kumimoji="1" lang="en-US" altLang="zh-CN" sz="1400" b="0" i="1" smtClean="0">
                              <a:latin typeface="Cambria Math" panose="02040503050406030204" pitchFamily="18" charset="0"/>
                            </a:rPr>
                            <m:t>𝐷</m:t>
                          </m:r>
                        </m:e>
                        <m:sub>
                          <m:r>
                            <a:rPr kumimoji="1" lang="en-US" altLang="zh-CN" sz="1400" i="1">
                              <a:latin typeface="Cambria Math" panose="02040503050406030204" pitchFamily="18" charset="0"/>
                            </a:rPr>
                            <m:t>𝑡</m:t>
                          </m:r>
                        </m:sub>
                        <m:sup>
                          <m:r>
                            <a:rPr kumimoji="1" lang="en-US" altLang="zh-CN" sz="1400" b="0" i="1" smtClean="0">
                              <a:latin typeface="Cambria Math" panose="02040503050406030204" pitchFamily="18" charset="0"/>
                            </a:rPr>
                            <m:t>𝑔𝑟𝑖𝑑</m:t>
                          </m:r>
                        </m:sup>
                      </m:sSubSup>
                    </m:oMath>
                  </m:oMathPara>
                </a14:m>
                <a:endParaRPr kumimoji="1" lang="zh-CN" altLang="en-US" sz="1400" dirty="0"/>
              </a:p>
            </p:txBody>
          </p:sp>
        </mc:Choice>
        <mc:Fallback xmlns="">
          <p:sp>
            <p:nvSpPr>
              <p:cNvPr id="34" name="文本框 33">
                <a:extLst>
                  <a:ext uri="{FF2B5EF4-FFF2-40B4-BE49-F238E27FC236}">
                    <a16:creationId xmlns:a16="http://schemas.microsoft.com/office/drawing/2014/main" id="{4C63D1EA-6B3E-BF85-D86E-1377647E2DAA}"/>
                  </a:ext>
                </a:extLst>
              </p:cNvPr>
              <p:cNvSpPr txBox="1">
                <a:spLocks noRot="1" noChangeAspect="1" noMove="1" noResize="1" noEditPoints="1" noAdjustHandles="1" noChangeArrowheads="1" noChangeShapeType="1" noTextEdit="1"/>
              </p:cNvSpPr>
              <p:nvPr/>
            </p:nvSpPr>
            <p:spPr>
              <a:xfrm>
                <a:off x="6902878" y="4111180"/>
                <a:ext cx="1974451" cy="354649"/>
              </a:xfrm>
              <a:prstGeom prst="rect">
                <a:avLst/>
              </a:prstGeom>
              <a:blipFill>
                <a:blip r:embed="rId11"/>
                <a:stretch>
                  <a:fillRect b="-6897"/>
                </a:stretch>
              </a:blipFill>
            </p:spPr>
            <p:txBody>
              <a:bodyPr/>
              <a:lstStyle/>
              <a:p>
                <a:r>
                  <a:rPr lang="zh-CN" altLang="en-US">
                    <a:noFill/>
                  </a:rPr>
                  <a:t> </a:t>
                </a:r>
              </a:p>
            </p:txBody>
          </p:sp>
        </mc:Fallback>
      </mc:AlternateContent>
      <p:sp>
        <p:nvSpPr>
          <p:cNvPr id="35" name="文本框 34">
            <a:extLst>
              <a:ext uri="{FF2B5EF4-FFF2-40B4-BE49-F238E27FC236}">
                <a16:creationId xmlns:a16="http://schemas.microsoft.com/office/drawing/2014/main" id="{F612586F-1029-41EC-D1C7-E731F632E1D1}"/>
              </a:ext>
            </a:extLst>
          </p:cNvPr>
          <p:cNvSpPr txBox="1"/>
          <p:nvPr/>
        </p:nvSpPr>
        <p:spPr>
          <a:xfrm>
            <a:off x="6710975" y="4754917"/>
            <a:ext cx="2435282" cy="307777"/>
          </a:xfrm>
          <a:prstGeom prst="rect">
            <a:avLst/>
          </a:prstGeom>
          <a:noFill/>
        </p:spPr>
        <p:txBody>
          <a:bodyPr wrap="none" rtlCol="0">
            <a:spAutoFit/>
          </a:bodyPr>
          <a:lstStyle/>
          <a:p>
            <a:r>
              <a:rPr kumimoji="1" lang="en-US" altLang="zh-CN" sz="1400" dirty="0"/>
              <a:t>ESD</a:t>
            </a:r>
            <a:r>
              <a:rPr kumimoji="1" lang="zh-CN" altLang="en-US" sz="1400" dirty="0"/>
              <a:t> </a:t>
            </a:r>
            <a:r>
              <a:rPr kumimoji="1" lang="en-US" altLang="zh-CN" sz="1400" dirty="0"/>
              <a:t>power</a:t>
            </a:r>
            <a:r>
              <a:rPr kumimoji="1" lang="zh-CN" altLang="en-US" sz="1400" dirty="0"/>
              <a:t> </a:t>
            </a:r>
            <a:r>
              <a:rPr kumimoji="1" lang="en-US" altLang="zh-CN" sz="1400" dirty="0"/>
              <a:t>in</a:t>
            </a:r>
            <a:r>
              <a:rPr kumimoji="1" lang="zh-CN" altLang="en-US" sz="1400" dirty="0"/>
              <a:t> </a:t>
            </a:r>
            <a:r>
              <a:rPr kumimoji="1" lang="en-US" altLang="zh-CN" sz="1400" dirty="0"/>
              <a:t>each</a:t>
            </a:r>
            <a:r>
              <a:rPr kumimoji="1" lang="zh-CN" altLang="en-US" sz="1400" dirty="0"/>
              <a:t> </a:t>
            </a:r>
            <a:r>
              <a:rPr kumimoji="1" lang="en-US" altLang="zh-CN" sz="1400" dirty="0"/>
              <a:t>time</a:t>
            </a:r>
            <a:r>
              <a:rPr kumimoji="1" lang="zh-CN" altLang="en-US" sz="1400" dirty="0"/>
              <a:t> </a:t>
            </a:r>
            <a:r>
              <a:rPr kumimoji="1" lang="en-US" altLang="zh-CN" sz="1400" dirty="0"/>
              <a:t>slot</a:t>
            </a:r>
            <a:endParaRPr kumimoji="1" lang="zh-CN" altLang="en-US" sz="1400" dirty="0"/>
          </a:p>
        </p:txBody>
      </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3726C2C0-2851-03D2-120E-30D5443C984F}"/>
                  </a:ext>
                </a:extLst>
              </p:cNvPr>
              <p:cNvSpPr txBox="1"/>
              <p:nvPr/>
            </p:nvSpPr>
            <p:spPr>
              <a:xfrm>
                <a:off x="6962998" y="5062694"/>
                <a:ext cx="3698577" cy="3590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400" b="0" i="1" dirty="0" smtClean="0">
                              <a:latin typeface="Cambria Math" panose="02040503050406030204" pitchFamily="18" charset="0"/>
                            </a:rPr>
                          </m:ctrlPr>
                        </m:sSubPr>
                        <m:e>
                          <m:r>
                            <a:rPr kumimoji="1" lang="en-US" altLang="zh-CN" sz="1400" b="0" i="1" dirty="0" smtClean="0">
                              <a:latin typeface="Cambria Math" panose="02040503050406030204" pitchFamily="18" charset="0"/>
                            </a:rPr>
                            <m:t>𝐸</m:t>
                          </m:r>
                        </m:e>
                        <m:sub>
                          <m:r>
                            <a:rPr kumimoji="1" lang="en-US" altLang="zh-CN" sz="1400" b="0" i="1" dirty="0" smtClean="0">
                              <a:latin typeface="Cambria Math" panose="02040503050406030204" pitchFamily="18" charset="0"/>
                            </a:rPr>
                            <m:t>𝑡</m:t>
                          </m:r>
                        </m:sub>
                      </m:sSub>
                      <m:r>
                        <a:rPr kumimoji="1" lang="en-US" altLang="zh-CN" sz="1400" i="1" smtClean="0">
                          <a:latin typeface="Cambria Math" panose="02040503050406030204" pitchFamily="18" charset="0"/>
                        </a:rPr>
                        <m:t>=</m:t>
                      </m:r>
                      <m:r>
                        <a:rPr kumimoji="1" lang="en-US" altLang="zh-CN" sz="1400" i="1">
                          <a:latin typeface="Cambria Math" panose="02040503050406030204" pitchFamily="18" charset="0"/>
                        </a:rPr>
                        <m:t>(1−</m:t>
                      </m:r>
                      <m:r>
                        <a:rPr kumimoji="1" lang="zh-CN" altLang="en-US" sz="1400" i="1">
                          <a:latin typeface="Cambria Math" panose="02040503050406030204" pitchFamily="18" charset="0"/>
                        </a:rPr>
                        <m:t>𝜃</m:t>
                      </m:r>
                      <m:r>
                        <a:rPr kumimoji="1" lang="en-US" altLang="zh-CN" sz="1400" i="1">
                          <a:latin typeface="Cambria Math" panose="02040503050406030204" pitchFamily="18" charset="0"/>
                        </a:rPr>
                        <m:t>)</m:t>
                      </m:r>
                      <m:r>
                        <a:rPr kumimoji="1" lang="en-US" altLang="zh-CN" sz="1400" i="1" smtClean="0">
                          <a:latin typeface="Cambria Math" panose="02040503050406030204" pitchFamily="18" charset="0"/>
                          <a:ea typeface="Cambria Math" panose="02040503050406030204" pitchFamily="18" charset="0"/>
                        </a:rPr>
                        <m:t>∙</m:t>
                      </m:r>
                      <m:d>
                        <m:dPr>
                          <m:begChr m:val="["/>
                          <m:endChr m:val="]"/>
                          <m:ctrlPr>
                            <a:rPr kumimoji="1" lang="en-US" altLang="zh-CN" sz="1400" i="1" smtClean="0">
                              <a:latin typeface="Cambria Math" panose="02040503050406030204" pitchFamily="18" charset="0"/>
                            </a:rPr>
                          </m:ctrlPr>
                        </m:dPr>
                        <m:e>
                          <m:sSub>
                            <m:sSubPr>
                              <m:ctrlPr>
                                <a:rPr kumimoji="1" lang="en-US" altLang="zh-CN" sz="1400" i="1" dirty="0">
                                  <a:latin typeface="Cambria Math" panose="02040503050406030204" pitchFamily="18" charset="0"/>
                                </a:rPr>
                              </m:ctrlPr>
                            </m:sSubPr>
                            <m:e>
                              <m:r>
                                <a:rPr kumimoji="1" lang="en-US" altLang="zh-CN" sz="1400" i="1" dirty="0">
                                  <a:latin typeface="Cambria Math" panose="02040503050406030204" pitchFamily="18" charset="0"/>
                                </a:rPr>
                                <m:t>𝐸</m:t>
                              </m:r>
                            </m:e>
                            <m:sub>
                              <m:r>
                                <a:rPr kumimoji="1" lang="en-US" altLang="zh-CN" sz="1400" i="1" dirty="0">
                                  <a:latin typeface="Cambria Math" panose="02040503050406030204" pitchFamily="18" charset="0"/>
                                </a:rPr>
                                <m:t>𝑡</m:t>
                              </m:r>
                              <m:r>
                                <a:rPr kumimoji="1" lang="en-US" altLang="zh-CN" sz="1400" i="1" dirty="0">
                                  <a:latin typeface="Cambria Math" panose="02040503050406030204" pitchFamily="18" charset="0"/>
                                </a:rPr>
                                <m:t>−1</m:t>
                              </m:r>
                            </m:sub>
                          </m:sSub>
                          <m:r>
                            <a:rPr kumimoji="1" lang="en-US" altLang="zh-CN" sz="1400" i="1" dirty="0">
                              <a:latin typeface="Cambria Math" panose="02040503050406030204" pitchFamily="18" charset="0"/>
                            </a:rPr>
                            <m:t>−</m:t>
                          </m:r>
                          <m:sSubSup>
                            <m:sSubSupPr>
                              <m:ctrlPr>
                                <a:rPr kumimoji="1" lang="en-US" altLang="zh-CN" sz="1400" i="1">
                                  <a:latin typeface="Cambria Math" panose="02040503050406030204" pitchFamily="18" charset="0"/>
                                </a:rPr>
                              </m:ctrlPr>
                            </m:sSubSupPr>
                            <m:e>
                              <m:r>
                                <a:rPr kumimoji="1" lang="en-US" altLang="zh-CN" sz="1400" i="1">
                                  <a:latin typeface="Cambria Math" panose="02040503050406030204" pitchFamily="18" charset="0"/>
                                </a:rPr>
                                <m:t>𝐷</m:t>
                              </m:r>
                            </m:e>
                            <m:sub>
                              <m:r>
                                <a:rPr kumimoji="1" lang="en-US" altLang="zh-CN" sz="1400" i="1">
                                  <a:latin typeface="Cambria Math" panose="02040503050406030204" pitchFamily="18" charset="0"/>
                                </a:rPr>
                                <m:t>𝑡</m:t>
                              </m:r>
                              <m:r>
                                <a:rPr kumimoji="1" lang="en-US" altLang="zh-CN" sz="1400" i="1">
                                  <a:latin typeface="Cambria Math" panose="02040503050406030204" pitchFamily="18" charset="0"/>
                                </a:rPr>
                                <m:t>−1</m:t>
                              </m:r>
                            </m:sub>
                            <m:sup>
                              <m:r>
                                <a:rPr kumimoji="1" lang="en-US" altLang="zh-CN" sz="1400" i="1">
                                  <a:latin typeface="Cambria Math" panose="02040503050406030204" pitchFamily="18" charset="0"/>
                                </a:rPr>
                                <m:t>𝑑𝑐</m:t>
                              </m:r>
                            </m:sup>
                          </m:sSubSup>
                          <m:r>
                            <a:rPr kumimoji="1" lang="en-US" altLang="zh-CN" sz="1400" i="1">
                              <a:latin typeface="Cambria Math" panose="02040503050406030204" pitchFamily="18" charset="0"/>
                            </a:rPr>
                            <m:t>−</m:t>
                          </m:r>
                          <m:sSubSup>
                            <m:sSubSupPr>
                              <m:ctrlPr>
                                <a:rPr kumimoji="1" lang="en-US" altLang="zh-CN" sz="1400" i="1">
                                  <a:latin typeface="Cambria Math" panose="02040503050406030204" pitchFamily="18" charset="0"/>
                                </a:rPr>
                              </m:ctrlPr>
                            </m:sSubSupPr>
                            <m:e>
                              <m:r>
                                <a:rPr kumimoji="1" lang="en-US" altLang="zh-CN" sz="1400" i="1">
                                  <a:latin typeface="Cambria Math" panose="02040503050406030204" pitchFamily="18" charset="0"/>
                                </a:rPr>
                                <m:t>𝐷</m:t>
                              </m:r>
                            </m:e>
                            <m:sub>
                              <m:r>
                                <a:rPr kumimoji="1" lang="en-US" altLang="zh-CN" sz="1400" i="1">
                                  <a:latin typeface="Cambria Math" panose="02040503050406030204" pitchFamily="18" charset="0"/>
                                </a:rPr>
                                <m:t>𝑡</m:t>
                              </m:r>
                              <m:r>
                                <a:rPr kumimoji="1" lang="en-US" altLang="zh-CN" sz="1400" i="1">
                                  <a:latin typeface="Cambria Math" panose="02040503050406030204" pitchFamily="18" charset="0"/>
                                </a:rPr>
                                <m:t>−1</m:t>
                              </m:r>
                            </m:sub>
                            <m:sup>
                              <m:r>
                                <a:rPr kumimoji="1" lang="en-US" altLang="zh-CN" sz="1400" i="1">
                                  <a:latin typeface="Cambria Math" panose="02040503050406030204" pitchFamily="18" charset="0"/>
                                </a:rPr>
                                <m:t>𝑔𝑟𝑖𝑑</m:t>
                              </m:r>
                            </m:sup>
                          </m:sSubSup>
                          <m:r>
                            <a:rPr kumimoji="1" lang="en-US" altLang="zh-CN" sz="1400" i="1">
                              <a:latin typeface="Cambria Math" panose="02040503050406030204" pitchFamily="18" charset="0"/>
                            </a:rPr>
                            <m:t>+</m:t>
                          </m:r>
                          <m:r>
                            <a:rPr kumimoji="1" lang="zh-CN" altLang="en-US" sz="1400" i="1">
                              <a:latin typeface="Cambria Math" panose="02040503050406030204" pitchFamily="18" charset="0"/>
                            </a:rPr>
                            <m:t>𝛼</m:t>
                          </m:r>
                          <m:sSub>
                            <m:sSubPr>
                              <m:ctrlPr>
                                <a:rPr kumimoji="1" lang="en-US" altLang="zh-CN" sz="1400" i="1" dirty="0">
                                  <a:latin typeface="Cambria Math" panose="02040503050406030204" pitchFamily="18" charset="0"/>
                                </a:rPr>
                              </m:ctrlPr>
                            </m:sSubPr>
                            <m:e>
                              <m:r>
                                <a:rPr kumimoji="1" lang="en-US" altLang="zh-CN" sz="1400" i="1" dirty="0">
                                  <a:latin typeface="Cambria Math" panose="02040503050406030204" pitchFamily="18" charset="0"/>
                                </a:rPr>
                                <m:t>𝑅</m:t>
                              </m:r>
                            </m:e>
                            <m:sub>
                              <m:r>
                                <a:rPr kumimoji="1" lang="en-US" altLang="zh-CN" sz="1400" i="1" dirty="0">
                                  <a:latin typeface="Cambria Math" panose="02040503050406030204" pitchFamily="18" charset="0"/>
                                </a:rPr>
                                <m:t>𝑡</m:t>
                              </m:r>
                              <m:r>
                                <a:rPr kumimoji="1" lang="en-US" altLang="zh-CN" sz="1400" i="1" dirty="0">
                                  <a:latin typeface="Cambria Math" panose="02040503050406030204" pitchFamily="18" charset="0"/>
                                </a:rPr>
                                <m:t>−1</m:t>
                              </m:r>
                            </m:sub>
                          </m:sSub>
                        </m:e>
                      </m:d>
                    </m:oMath>
                  </m:oMathPara>
                </a14:m>
                <a:endParaRPr kumimoji="1" lang="zh-CN" altLang="en-US" sz="1400" dirty="0"/>
              </a:p>
            </p:txBody>
          </p:sp>
        </mc:Choice>
        <mc:Fallback xmlns="">
          <p:sp>
            <p:nvSpPr>
              <p:cNvPr id="38" name="文本框 37">
                <a:extLst>
                  <a:ext uri="{FF2B5EF4-FFF2-40B4-BE49-F238E27FC236}">
                    <a16:creationId xmlns:a16="http://schemas.microsoft.com/office/drawing/2014/main" id="{3726C2C0-2851-03D2-120E-30D5443C984F}"/>
                  </a:ext>
                </a:extLst>
              </p:cNvPr>
              <p:cNvSpPr txBox="1">
                <a:spLocks noRot="1" noChangeAspect="1" noMove="1" noResize="1" noEditPoints="1" noAdjustHandles="1" noChangeArrowheads="1" noChangeShapeType="1" noTextEdit="1"/>
              </p:cNvSpPr>
              <p:nvPr/>
            </p:nvSpPr>
            <p:spPr>
              <a:xfrm>
                <a:off x="6962998" y="5062694"/>
                <a:ext cx="3698577" cy="359009"/>
              </a:xfrm>
              <a:prstGeom prst="rect">
                <a:avLst/>
              </a:prstGeom>
              <a:blipFill>
                <a:blip r:embed="rId12"/>
                <a:stretch>
                  <a:fillRect b="-68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D24A5BF2-E49B-F23B-7316-19A04E14E36C}"/>
                  </a:ext>
                </a:extLst>
              </p:cNvPr>
              <p:cNvSpPr txBox="1"/>
              <p:nvPr/>
            </p:nvSpPr>
            <p:spPr>
              <a:xfrm>
                <a:off x="7000318" y="5394893"/>
                <a:ext cx="2094035" cy="354521"/>
              </a:xfrm>
              <a:prstGeom prst="rect">
                <a:avLst/>
              </a:prstGeom>
              <a:noFill/>
            </p:spPr>
            <p:txBody>
              <a:bodyPr wrap="none" rtlCol="0">
                <a:spAutoFit/>
              </a:bodyPr>
              <a:lstStyle/>
              <a:p>
                <a14:m>
                  <m:oMath xmlns:m="http://schemas.openxmlformats.org/officeDocument/2006/math">
                    <m:sSub>
                      <m:sSubPr>
                        <m:ctrlPr>
                          <a:rPr kumimoji="1" lang="en-US" altLang="zh-CN" sz="1400" i="1" dirty="0" smtClean="0">
                            <a:latin typeface="Cambria Math" panose="02040503050406030204" pitchFamily="18" charset="0"/>
                          </a:rPr>
                        </m:ctrlPr>
                      </m:sSubPr>
                      <m:e>
                        <m:r>
                          <a:rPr kumimoji="1" lang="en-US" altLang="zh-CN" sz="1400" i="1" dirty="0">
                            <a:latin typeface="Cambria Math" panose="02040503050406030204" pitchFamily="18" charset="0"/>
                          </a:rPr>
                          <m:t>𝐸</m:t>
                        </m:r>
                      </m:e>
                      <m:sub>
                        <m:r>
                          <a:rPr kumimoji="1" lang="en-US" altLang="zh-CN" sz="1400" i="1" dirty="0">
                            <a:latin typeface="Cambria Math" panose="02040503050406030204" pitchFamily="18" charset="0"/>
                          </a:rPr>
                          <m:t>1</m:t>
                        </m:r>
                      </m:sub>
                    </m:sSub>
                    <m:r>
                      <a:rPr kumimoji="1" lang="en-US" altLang="zh-CN" sz="1400" b="0" i="1" dirty="0" smtClean="0">
                        <a:latin typeface="Cambria Math" panose="02040503050406030204" pitchFamily="18" charset="0"/>
                      </a:rPr>
                      <m:t>=0,</m:t>
                    </m:r>
                    <m:sSubSup>
                      <m:sSubSupPr>
                        <m:ctrlPr>
                          <a:rPr kumimoji="1" lang="en-US" altLang="zh-CN" sz="1400" i="1">
                            <a:latin typeface="Cambria Math" panose="02040503050406030204" pitchFamily="18" charset="0"/>
                          </a:rPr>
                        </m:ctrlPr>
                      </m:sSubSupPr>
                      <m:e>
                        <m:r>
                          <a:rPr kumimoji="1" lang="en-US" altLang="zh-CN" sz="1400" i="1">
                            <a:latin typeface="Cambria Math" panose="02040503050406030204" pitchFamily="18" charset="0"/>
                          </a:rPr>
                          <m:t>𝐷</m:t>
                        </m:r>
                      </m:e>
                      <m:sub>
                        <m:r>
                          <a:rPr kumimoji="1" lang="en-US" altLang="zh-CN" sz="1400" i="1">
                            <a:latin typeface="Cambria Math" panose="02040503050406030204" pitchFamily="18" charset="0"/>
                          </a:rPr>
                          <m:t>1</m:t>
                        </m:r>
                      </m:sub>
                      <m:sup>
                        <m:r>
                          <a:rPr kumimoji="1" lang="en-US" altLang="zh-CN" sz="1400" i="1">
                            <a:latin typeface="Cambria Math" panose="02040503050406030204" pitchFamily="18" charset="0"/>
                          </a:rPr>
                          <m:t>𝑑𝑐</m:t>
                        </m:r>
                      </m:sup>
                    </m:sSubSup>
                    <m:r>
                      <a:rPr kumimoji="1" lang="en-US" altLang="zh-CN" sz="1400" b="0" i="1" smtClean="0">
                        <a:latin typeface="Cambria Math" panose="02040503050406030204" pitchFamily="18" charset="0"/>
                      </a:rPr>
                      <m:t>=0,</m:t>
                    </m:r>
                    <m:sSubSup>
                      <m:sSubSupPr>
                        <m:ctrlPr>
                          <a:rPr kumimoji="1" lang="en-US" altLang="zh-CN" sz="1400" i="1">
                            <a:latin typeface="Cambria Math" panose="02040503050406030204" pitchFamily="18" charset="0"/>
                          </a:rPr>
                        </m:ctrlPr>
                      </m:sSubSupPr>
                      <m:e>
                        <m:r>
                          <a:rPr kumimoji="1" lang="en-US" altLang="zh-CN" sz="1400" i="1">
                            <a:latin typeface="Cambria Math" panose="02040503050406030204" pitchFamily="18" charset="0"/>
                          </a:rPr>
                          <m:t>𝐷</m:t>
                        </m:r>
                      </m:e>
                      <m:sub>
                        <m:r>
                          <a:rPr kumimoji="1" lang="en-US" altLang="zh-CN" sz="1400" i="1">
                            <a:latin typeface="Cambria Math" panose="02040503050406030204" pitchFamily="18" charset="0"/>
                          </a:rPr>
                          <m:t>1</m:t>
                        </m:r>
                      </m:sub>
                      <m:sup>
                        <m:r>
                          <a:rPr kumimoji="1" lang="en-US" altLang="zh-CN" sz="1400" i="1">
                            <a:latin typeface="Cambria Math" panose="02040503050406030204" pitchFamily="18" charset="0"/>
                          </a:rPr>
                          <m:t>𝑔𝑟𝑖𝑑</m:t>
                        </m:r>
                      </m:sup>
                    </m:sSubSup>
                  </m:oMath>
                </a14:m>
                <a:r>
                  <a:rPr kumimoji="1" lang="en-US" altLang="zh-CN" sz="1400" dirty="0"/>
                  <a:t>=0</a:t>
                </a:r>
                <a:endParaRPr kumimoji="1" lang="zh-CN" altLang="en-US" sz="1400" dirty="0"/>
              </a:p>
            </p:txBody>
          </p:sp>
        </mc:Choice>
        <mc:Fallback xmlns="">
          <p:sp>
            <p:nvSpPr>
              <p:cNvPr id="39" name="文本框 38">
                <a:extLst>
                  <a:ext uri="{FF2B5EF4-FFF2-40B4-BE49-F238E27FC236}">
                    <a16:creationId xmlns:a16="http://schemas.microsoft.com/office/drawing/2014/main" id="{D24A5BF2-E49B-F23B-7316-19A04E14E36C}"/>
                  </a:ext>
                </a:extLst>
              </p:cNvPr>
              <p:cNvSpPr txBox="1">
                <a:spLocks noRot="1" noChangeAspect="1" noMove="1" noResize="1" noEditPoints="1" noAdjustHandles="1" noChangeArrowheads="1" noChangeShapeType="1" noTextEdit="1"/>
              </p:cNvSpPr>
              <p:nvPr/>
            </p:nvSpPr>
            <p:spPr>
              <a:xfrm>
                <a:off x="7000318" y="5394893"/>
                <a:ext cx="2094035" cy="354521"/>
              </a:xfrm>
              <a:prstGeom prst="rect">
                <a:avLst/>
              </a:prstGeom>
              <a:blipFill>
                <a:blip r:embed="rId13"/>
                <a:stretch>
                  <a:fillRect b="-137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CF99EB82-5B74-556F-7D7A-8F527599FF88}"/>
                  </a:ext>
                </a:extLst>
              </p:cNvPr>
              <p:cNvSpPr txBox="1"/>
              <p:nvPr/>
            </p:nvSpPr>
            <p:spPr>
              <a:xfrm>
                <a:off x="7028818" y="5828437"/>
                <a:ext cx="1842812" cy="7977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zh-CN" sz="1400" i="1" smtClean="0">
                              <a:latin typeface="Cambria Math" panose="02040503050406030204" pitchFamily="18" charset="0"/>
                            </a:rPr>
                          </m:ctrlPr>
                        </m:dPr>
                        <m:e>
                          <m:eqArr>
                            <m:eqArrPr>
                              <m:ctrlPr>
                                <a:rPr kumimoji="1" lang="en-US" altLang="zh-CN" sz="1400" i="1" smtClean="0">
                                  <a:latin typeface="Cambria Math" panose="02040503050406030204" pitchFamily="18" charset="0"/>
                                </a:rPr>
                              </m:ctrlPr>
                            </m:eqArrPr>
                            <m:e>
                              <m:r>
                                <a:rPr kumimoji="1" lang="en-US" altLang="zh-CN" sz="1400" i="1">
                                  <a:latin typeface="Cambria Math" panose="02040503050406030204" pitchFamily="18" charset="0"/>
                                </a:rPr>
                                <m:t>0</m:t>
                              </m:r>
                              <m:r>
                                <a:rPr kumimoji="1" lang="en-US" altLang="zh-CN" sz="1400" i="1">
                                  <a:latin typeface="Cambria Math" panose="02040503050406030204" pitchFamily="18" charset="0"/>
                                  <a:ea typeface="Cambria Math" panose="02040503050406030204" pitchFamily="18" charset="0"/>
                                </a:rPr>
                                <m:t>≤</m:t>
                              </m:r>
                              <m:sSub>
                                <m:sSubPr>
                                  <m:ctrlPr>
                                    <a:rPr kumimoji="1" lang="en-US" altLang="zh-CN" sz="1400" i="1" dirty="0">
                                      <a:latin typeface="Cambria Math" panose="02040503050406030204" pitchFamily="18" charset="0"/>
                                    </a:rPr>
                                  </m:ctrlPr>
                                </m:sSubPr>
                                <m:e>
                                  <m:r>
                                    <a:rPr kumimoji="1" lang="en-US" altLang="zh-CN" sz="1400" i="1" dirty="0">
                                      <a:latin typeface="Cambria Math" panose="02040503050406030204" pitchFamily="18" charset="0"/>
                                    </a:rPr>
                                    <m:t>𝐸</m:t>
                                  </m:r>
                                </m:e>
                                <m:sub>
                                  <m:r>
                                    <a:rPr kumimoji="1" lang="en-US" altLang="zh-CN" sz="1400" i="1" dirty="0">
                                      <a:latin typeface="Cambria Math" panose="02040503050406030204" pitchFamily="18" charset="0"/>
                                    </a:rPr>
                                    <m:t>𝑡</m:t>
                                  </m:r>
                                </m:sub>
                              </m:sSub>
                              <m:r>
                                <a:rPr kumimoji="1" lang="en-US" altLang="zh-CN" sz="1400" i="1">
                                  <a:latin typeface="Cambria Math" panose="02040503050406030204" pitchFamily="18" charset="0"/>
                                  <a:ea typeface="Cambria Math" panose="02040503050406030204" pitchFamily="18" charset="0"/>
                                </a:rPr>
                                <m:t>≤</m:t>
                              </m:r>
                              <m:sSub>
                                <m:sSubPr>
                                  <m:ctrlPr>
                                    <a:rPr kumimoji="1" lang="en-US" altLang="zh-CN" sz="1400" i="1" dirty="0">
                                      <a:latin typeface="Cambria Math" panose="02040503050406030204" pitchFamily="18" charset="0"/>
                                    </a:rPr>
                                  </m:ctrlPr>
                                </m:sSubPr>
                                <m:e>
                                  <m:r>
                                    <a:rPr kumimoji="1" lang="en-US" altLang="zh-CN" sz="1400" i="1" dirty="0">
                                      <a:latin typeface="Cambria Math" panose="02040503050406030204" pitchFamily="18" charset="0"/>
                                    </a:rPr>
                                    <m:t>𝐸</m:t>
                                  </m:r>
                                </m:e>
                                <m:sub>
                                  <m:r>
                                    <a:rPr kumimoji="1" lang="en-US" altLang="zh-CN" sz="1400" i="1" dirty="0">
                                      <a:latin typeface="Cambria Math" panose="02040503050406030204" pitchFamily="18" charset="0"/>
                                    </a:rPr>
                                    <m:t>𝑚𝑎𝑥</m:t>
                                  </m:r>
                                </m:sub>
                              </m:sSub>
                              <m:r>
                                <m:rPr>
                                  <m:nor/>
                                </m:rPr>
                                <a:rPr kumimoji="1" lang="en-US" altLang="zh-CN" sz="1400" dirty="0"/>
                                <m:t> </m:t>
                              </m:r>
                            </m:e>
                            <m:e>
                              <m:sSubSup>
                                <m:sSubSupPr>
                                  <m:ctrlPr>
                                    <a:rPr kumimoji="1" lang="en-US" altLang="zh-CN" sz="1400" i="1">
                                      <a:latin typeface="Cambria Math" panose="02040503050406030204" pitchFamily="18" charset="0"/>
                                    </a:rPr>
                                  </m:ctrlPr>
                                </m:sSubSupPr>
                                <m:e>
                                  <m:r>
                                    <a:rPr kumimoji="1" lang="en-US" altLang="zh-CN" sz="1400" i="1">
                                      <a:latin typeface="Cambria Math" panose="02040503050406030204" pitchFamily="18" charset="0"/>
                                    </a:rPr>
                                    <m:t>0</m:t>
                                  </m:r>
                                  <m:r>
                                    <a:rPr kumimoji="1" lang="en-US" altLang="zh-CN" sz="1400" i="1">
                                      <a:latin typeface="Cambria Math" panose="02040503050406030204" pitchFamily="18" charset="0"/>
                                      <a:ea typeface="Cambria Math" panose="02040503050406030204" pitchFamily="18" charset="0"/>
                                    </a:rPr>
                                    <m:t>≤</m:t>
                                  </m:r>
                                  <m:r>
                                    <a:rPr kumimoji="1" lang="en-US" altLang="zh-CN" sz="1400" i="1">
                                      <a:latin typeface="Cambria Math" panose="02040503050406030204" pitchFamily="18" charset="0"/>
                                    </a:rPr>
                                    <m:t>𝐷</m:t>
                                  </m:r>
                                </m:e>
                                <m:sub>
                                  <m:r>
                                    <a:rPr kumimoji="1" lang="en-US" altLang="zh-CN" sz="1400" i="1">
                                      <a:latin typeface="Cambria Math" panose="02040503050406030204" pitchFamily="18" charset="0"/>
                                    </a:rPr>
                                    <m:t>𝑡</m:t>
                                  </m:r>
                                </m:sub>
                                <m:sup>
                                  <m:r>
                                    <a:rPr kumimoji="1" lang="en-US" altLang="zh-CN" sz="1400" i="1">
                                      <a:latin typeface="Cambria Math" panose="02040503050406030204" pitchFamily="18" charset="0"/>
                                    </a:rPr>
                                    <m:t>𝑑𝑐</m:t>
                                  </m:r>
                                </m:sup>
                              </m:sSubSup>
                              <m:r>
                                <a:rPr kumimoji="1" lang="en-US" altLang="zh-CN" sz="1400" i="1">
                                  <a:latin typeface="Cambria Math" panose="02040503050406030204" pitchFamily="18" charset="0"/>
                                </a:rPr>
                                <m:t>+</m:t>
                              </m:r>
                              <m:sSubSup>
                                <m:sSubSupPr>
                                  <m:ctrlPr>
                                    <a:rPr kumimoji="1" lang="en-US" altLang="zh-CN" sz="1400" i="1">
                                      <a:latin typeface="Cambria Math" panose="02040503050406030204" pitchFamily="18" charset="0"/>
                                    </a:rPr>
                                  </m:ctrlPr>
                                </m:sSubSupPr>
                                <m:e>
                                  <m:r>
                                    <a:rPr kumimoji="1" lang="en-US" altLang="zh-CN" sz="1400" i="1">
                                      <a:latin typeface="Cambria Math" panose="02040503050406030204" pitchFamily="18" charset="0"/>
                                    </a:rPr>
                                    <m:t>𝐷</m:t>
                                  </m:r>
                                </m:e>
                                <m:sub>
                                  <m:r>
                                    <a:rPr kumimoji="1" lang="en-US" altLang="zh-CN" sz="1400" i="1">
                                      <a:latin typeface="Cambria Math" panose="02040503050406030204" pitchFamily="18" charset="0"/>
                                    </a:rPr>
                                    <m:t>𝑡</m:t>
                                  </m:r>
                                </m:sub>
                                <m:sup>
                                  <m:r>
                                    <a:rPr kumimoji="1" lang="en-US" altLang="zh-CN" sz="1400" i="1">
                                      <a:latin typeface="Cambria Math" panose="02040503050406030204" pitchFamily="18" charset="0"/>
                                    </a:rPr>
                                    <m:t>𝑔𝑟𝑖𝑑</m:t>
                                  </m:r>
                                </m:sup>
                              </m:sSubSup>
                              <m:r>
                                <a:rPr kumimoji="1" lang="en-US" altLang="zh-CN" sz="1400" i="1">
                                  <a:latin typeface="Cambria Math" panose="02040503050406030204" pitchFamily="18" charset="0"/>
                                  <a:ea typeface="Cambria Math" panose="02040503050406030204" pitchFamily="18" charset="0"/>
                                </a:rPr>
                                <m:t>≤</m:t>
                              </m:r>
                              <m:sSub>
                                <m:sSubPr>
                                  <m:ctrlPr>
                                    <a:rPr kumimoji="1" lang="en-US" altLang="zh-CN" sz="1400" i="1" dirty="0">
                                      <a:latin typeface="Cambria Math" panose="02040503050406030204" pitchFamily="18" charset="0"/>
                                    </a:rPr>
                                  </m:ctrlPr>
                                </m:sSubPr>
                                <m:e>
                                  <m:r>
                                    <a:rPr kumimoji="1" lang="en-US" altLang="zh-CN" sz="1400" i="1" dirty="0">
                                      <a:latin typeface="Cambria Math" panose="02040503050406030204" pitchFamily="18" charset="0"/>
                                    </a:rPr>
                                    <m:t>𝐸</m:t>
                                  </m:r>
                                </m:e>
                                <m:sub>
                                  <m:r>
                                    <a:rPr kumimoji="1" lang="en-US" altLang="zh-CN" sz="1400" i="1" dirty="0">
                                      <a:latin typeface="Cambria Math" panose="02040503050406030204" pitchFamily="18" charset="0"/>
                                    </a:rPr>
                                    <m:t>𝑡</m:t>
                                  </m:r>
                                </m:sub>
                              </m:sSub>
                            </m:e>
                            <m:e>
                              <m:sSub>
                                <m:sSubPr>
                                  <m:ctrlPr>
                                    <a:rPr kumimoji="1" lang="en-US" altLang="zh-CN" sz="1400" i="1" dirty="0">
                                      <a:latin typeface="Cambria Math" panose="02040503050406030204" pitchFamily="18" charset="0"/>
                                    </a:rPr>
                                  </m:ctrlPr>
                                </m:sSubPr>
                                <m:e>
                                  <m:r>
                                    <a:rPr kumimoji="1" lang="en-US" altLang="zh-CN" sz="1400" i="1">
                                      <a:latin typeface="Cambria Math" panose="02040503050406030204" pitchFamily="18" charset="0"/>
                                    </a:rPr>
                                    <m:t>0</m:t>
                                  </m:r>
                                  <m:r>
                                    <a:rPr kumimoji="1" lang="en-US" altLang="zh-CN" sz="1400" i="1">
                                      <a:latin typeface="Cambria Math" panose="02040503050406030204" pitchFamily="18" charset="0"/>
                                      <a:ea typeface="Cambria Math" panose="02040503050406030204" pitchFamily="18" charset="0"/>
                                    </a:rPr>
                                    <m:t>≤</m:t>
                                  </m:r>
                                  <m:r>
                                    <a:rPr kumimoji="1" lang="en-US" altLang="zh-CN" sz="1400" i="1" dirty="0">
                                      <a:latin typeface="Cambria Math" panose="02040503050406030204" pitchFamily="18" charset="0"/>
                                    </a:rPr>
                                    <m:t>𝑅</m:t>
                                  </m:r>
                                </m:e>
                                <m:sub>
                                  <m:r>
                                    <a:rPr kumimoji="1" lang="en-US" altLang="zh-CN" sz="1400" i="1" dirty="0">
                                      <a:latin typeface="Cambria Math" panose="02040503050406030204" pitchFamily="18" charset="0"/>
                                    </a:rPr>
                                    <m:t>𝑡</m:t>
                                  </m:r>
                                </m:sub>
                              </m:sSub>
                              <m:r>
                                <m:rPr>
                                  <m:nor/>
                                </m:rPr>
                                <a:rPr kumimoji="1" lang="en-US" altLang="zh-CN" sz="1400" dirty="0">
                                  <a:ea typeface="Cambria Math" panose="02040503050406030204" pitchFamily="18" charset="0"/>
                                </a:rPr>
                                <m:t> </m:t>
                              </m:r>
                              <m:r>
                                <a:rPr kumimoji="1" lang="en-US" altLang="zh-CN" sz="1400" i="1">
                                  <a:latin typeface="Cambria Math" panose="02040503050406030204" pitchFamily="18" charset="0"/>
                                  <a:ea typeface="Cambria Math" panose="02040503050406030204" pitchFamily="18" charset="0"/>
                                </a:rPr>
                                <m:t>≤</m:t>
                              </m:r>
                              <m:sSub>
                                <m:sSubPr>
                                  <m:ctrlPr>
                                    <a:rPr kumimoji="1" lang="en-US" altLang="zh-CN" sz="1400" i="1" dirty="0">
                                      <a:latin typeface="Cambria Math" panose="02040503050406030204" pitchFamily="18" charset="0"/>
                                    </a:rPr>
                                  </m:ctrlPr>
                                </m:sSubPr>
                                <m:e>
                                  <m:r>
                                    <a:rPr kumimoji="1" lang="en-US" altLang="zh-CN" sz="1400" i="1" dirty="0">
                                      <a:latin typeface="Cambria Math" panose="02040503050406030204" pitchFamily="18" charset="0"/>
                                    </a:rPr>
                                    <m:t>𝐸</m:t>
                                  </m:r>
                                </m:e>
                                <m:sub>
                                  <m:r>
                                    <a:rPr kumimoji="1" lang="en-US" altLang="zh-CN" sz="1400" i="1" dirty="0">
                                      <a:latin typeface="Cambria Math" panose="02040503050406030204" pitchFamily="18" charset="0"/>
                                    </a:rPr>
                                    <m:t>𝑚𝑎𝑥</m:t>
                                  </m:r>
                                </m:sub>
                              </m:sSub>
                              <m:r>
                                <a:rPr kumimoji="1" lang="en-US" altLang="zh-CN" sz="1400" i="1" dirty="0">
                                  <a:latin typeface="Cambria Math" panose="02040503050406030204" pitchFamily="18" charset="0"/>
                                </a:rPr>
                                <m:t>−</m:t>
                              </m:r>
                              <m:sSub>
                                <m:sSubPr>
                                  <m:ctrlPr>
                                    <a:rPr kumimoji="1" lang="en-US" altLang="zh-CN" sz="1400" i="1" dirty="0">
                                      <a:latin typeface="Cambria Math" panose="02040503050406030204" pitchFamily="18" charset="0"/>
                                    </a:rPr>
                                  </m:ctrlPr>
                                </m:sSubPr>
                                <m:e>
                                  <m:r>
                                    <a:rPr kumimoji="1" lang="en-US" altLang="zh-CN" sz="1400" i="1" dirty="0">
                                      <a:latin typeface="Cambria Math" panose="02040503050406030204" pitchFamily="18" charset="0"/>
                                    </a:rPr>
                                    <m:t>𝐸</m:t>
                                  </m:r>
                                </m:e>
                                <m:sub>
                                  <m:r>
                                    <a:rPr kumimoji="1" lang="en-US" altLang="zh-CN" sz="1400" i="1" dirty="0">
                                      <a:latin typeface="Cambria Math" panose="02040503050406030204" pitchFamily="18" charset="0"/>
                                    </a:rPr>
                                    <m:t>𝑡</m:t>
                                  </m:r>
                                </m:sub>
                              </m:sSub>
                            </m:e>
                          </m:eqArr>
                        </m:e>
                      </m:d>
                    </m:oMath>
                  </m:oMathPara>
                </a14:m>
                <a:endParaRPr kumimoji="1" lang="zh-CN" altLang="en-US" sz="1400" dirty="0"/>
              </a:p>
            </p:txBody>
          </p:sp>
        </mc:Choice>
        <mc:Fallback xmlns="">
          <p:sp>
            <p:nvSpPr>
              <p:cNvPr id="41" name="文本框 40">
                <a:extLst>
                  <a:ext uri="{FF2B5EF4-FFF2-40B4-BE49-F238E27FC236}">
                    <a16:creationId xmlns:a16="http://schemas.microsoft.com/office/drawing/2014/main" id="{CF99EB82-5B74-556F-7D7A-8F527599FF88}"/>
                  </a:ext>
                </a:extLst>
              </p:cNvPr>
              <p:cNvSpPr txBox="1">
                <a:spLocks noRot="1" noChangeAspect="1" noMove="1" noResize="1" noEditPoints="1" noAdjustHandles="1" noChangeArrowheads="1" noChangeShapeType="1" noTextEdit="1"/>
              </p:cNvSpPr>
              <p:nvPr/>
            </p:nvSpPr>
            <p:spPr>
              <a:xfrm>
                <a:off x="7028818" y="5828437"/>
                <a:ext cx="1842812" cy="797719"/>
              </a:xfrm>
              <a:prstGeom prst="rect">
                <a:avLst/>
              </a:prstGeom>
              <a:blipFill>
                <a:blip r:embed="rId14"/>
                <a:stretch>
                  <a:fillRect l="-80822" t="-231250" b="-328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E959875-8378-72A2-2F1D-F934F58998D7}"/>
                  </a:ext>
                </a:extLst>
              </p:cNvPr>
              <p:cNvSpPr txBox="1"/>
              <p:nvPr/>
            </p:nvSpPr>
            <p:spPr>
              <a:xfrm>
                <a:off x="6710975" y="1911532"/>
                <a:ext cx="1628071" cy="5418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zh-CN" altLang="en-US" sz="1400" i="1" smtClean="0">
                              <a:latin typeface="Cambria Math" panose="02040503050406030204" pitchFamily="18" charset="0"/>
                            </a:rPr>
                          </m:ctrlPr>
                        </m:naryPr>
                        <m:sub>
                          <m:r>
                            <a:rPr lang="zh-CN" altLang="en-US" sz="1400" i="1">
                              <a:latin typeface="Cambria Math" panose="02040503050406030204" pitchFamily="18" charset="0"/>
                            </a:rPr>
                            <m:t>𝑡</m:t>
                          </m:r>
                          <m:r>
                            <a:rPr lang="zh-CN" altLang="en-US" sz="1400" i="0">
                              <a:latin typeface="Cambria Math" panose="02040503050406030204" pitchFamily="18" charset="0"/>
                            </a:rPr>
                            <m:t>=1</m:t>
                          </m:r>
                        </m:sub>
                        <m:sup>
                          <m:r>
                            <a:rPr lang="zh-CN" altLang="en-US" sz="1400" i="1">
                              <a:latin typeface="Cambria Math" panose="02040503050406030204" pitchFamily="18" charset="0"/>
                            </a:rPr>
                            <m:t>𝑇</m:t>
                          </m:r>
                        </m:sup>
                        <m:e>
                          <m:f>
                            <m:fPr>
                              <m:ctrlPr>
                                <a:rPr lang="zh-CN" altLang="en-US" sz="1400" i="1">
                                  <a:solidFill>
                                    <a:srgbClr val="836967"/>
                                  </a:solidFill>
                                  <a:latin typeface="Cambria Math" panose="02040503050406030204" pitchFamily="18" charset="0"/>
                                </a:rPr>
                              </m:ctrlPr>
                            </m:fPr>
                            <m:num>
                              <m:r>
                                <a:rPr lang="zh-CN" altLang="en-US" sz="1400" i="0">
                                  <a:latin typeface="Cambria Math" panose="02040503050406030204" pitchFamily="18" charset="0"/>
                                </a:rPr>
                                <m:t>1</m:t>
                              </m:r>
                            </m:num>
                            <m:den>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𝐽</m:t>
                                  </m:r>
                                </m:e>
                                <m:sub>
                                  <m:r>
                                    <a:rPr lang="zh-CN" altLang="en-US" sz="1400" i="1">
                                      <a:latin typeface="Cambria Math" panose="02040503050406030204" pitchFamily="18" charset="0"/>
                                    </a:rPr>
                                    <m:t>𝑡</m:t>
                                  </m:r>
                                </m:sub>
                              </m:sSub>
                            </m:den>
                          </m:f>
                        </m:e>
                      </m:nary>
                      <m:r>
                        <a:rPr lang="zh-CN" altLang="en-US" sz="1400" i="0">
                          <a:latin typeface="Cambria Math" panose="02040503050406030204" pitchFamily="18" charset="0"/>
                        </a:rPr>
                        <m:t>≥1</m:t>
                      </m:r>
                    </m:oMath>
                  </m:oMathPara>
                </a14:m>
                <a:endParaRPr lang="zh-CN" altLang="en-US" sz="1400" dirty="0"/>
              </a:p>
            </p:txBody>
          </p:sp>
        </mc:Choice>
        <mc:Fallback xmlns="">
          <p:sp>
            <p:nvSpPr>
              <p:cNvPr id="3" name="文本框 2">
                <a:extLst>
                  <a:ext uri="{FF2B5EF4-FFF2-40B4-BE49-F238E27FC236}">
                    <a16:creationId xmlns:a16="http://schemas.microsoft.com/office/drawing/2014/main" id="{FE959875-8378-72A2-2F1D-F934F58998D7}"/>
                  </a:ext>
                </a:extLst>
              </p:cNvPr>
              <p:cNvSpPr txBox="1">
                <a:spLocks noRot="1" noChangeAspect="1" noMove="1" noResize="1" noEditPoints="1" noAdjustHandles="1" noChangeArrowheads="1" noChangeShapeType="1" noTextEdit="1"/>
              </p:cNvSpPr>
              <p:nvPr/>
            </p:nvSpPr>
            <p:spPr>
              <a:xfrm>
                <a:off x="6710975" y="1911532"/>
                <a:ext cx="1628071" cy="541815"/>
              </a:xfrm>
              <a:prstGeom prst="rect">
                <a:avLst/>
              </a:prstGeom>
              <a:blipFill>
                <a:blip r:embed="rId15"/>
                <a:stretch>
                  <a:fillRect l="-21705" t="-134884" b="-209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533A69B-2A76-B447-F2A5-EB17ACD58312}"/>
                  </a:ext>
                </a:extLst>
              </p:cNvPr>
              <p:cNvSpPr txBox="1"/>
              <p:nvPr/>
            </p:nvSpPr>
            <p:spPr>
              <a:xfrm>
                <a:off x="6095205" y="2723412"/>
                <a:ext cx="4346995" cy="324833"/>
              </a:xfrm>
              <a:prstGeom prst="rect">
                <a:avLst/>
              </a:prstGeom>
              <a:noFill/>
            </p:spPr>
            <p:txBody>
              <a:bodyPr wrap="square">
                <a:spAutoFit/>
              </a:bodyPr>
              <a:lstStyle/>
              <a:p>
                <a:pPr marL="228600" algn="just">
                  <a:lnSpc>
                    <a:spcPct val="115000"/>
                  </a:lnSpc>
                  <a:spcAft>
                    <a:spcPts val="800"/>
                  </a:spcAft>
                </a:pPr>
                <a14:m>
                  <m:oMath xmlns:m="http://schemas.openxmlformats.org/officeDocument/2006/math">
                    <m:sSub>
                      <m:sSubPr>
                        <m:ctrlPr>
                          <a:rPr lang="zh-CN" altLang="zh-CN" sz="1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DengXian" panose="02010600030101010101" pitchFamily="2" charset="-122"/>
                            <a:cs typeface="Times New Roman" panose="02020603050405020304" pitchFamily="18" charset="0"/>
                          </a:rPr>
                          <m:t>𝐽</m:t>
                        </m:r>
                      </m:e>
                      <m:sub>
                        <m:r>
                          <a:rPr lang="en-US" altLang="zh-CN" sz="1400" i="1" kern="100">
                            <a:effectLst/>
                            <a:latin typeface="Cambria Math" panose="02040503050406030204" pitchFamily="18" charset="0"/>
                            <a:ea typeface="DengXian" panose="02010600030101010101" pitchFamily="2" charset="-122"/>
                            <a:cs typeface="Times New Roman" panose="02020603050405020304" pitchFamily="18" charset="0"/>
                          </a:rPr>
                          <m:t>𝑡</m:t>
                        </m:r>
                      </m:sub>
                    </m:sSub>
                  </m:oMath>
                </a14:m>
                <a:r>
                  <a:rPr lang="en-US" altLang="zh-CN" sz="1400" i="1" kern="100" dirty="0">
                    <a:effectLst/>
                    <a:latin typeface="Times New Roman" panose="02020603050405020304" pitchFamily="18" charset="0"/>
                    <a:ea typeface="DengXian" panose="02010600030101010101" pitchFamily="2" charset="-122"/>
                    <a:cs typeface="Times New Roman" panose="02020603050405020304" pitchFamily="18" charset="0"/>
                  </a:rPr>
                  <a:t> (</a:t>
                </a:r>
                <a14:m>
                  <m:oMath xmlns:m="http://schemas.openxmlformats.org/officeDocument/2006/math">
                    <m:r>
                      <a:rPr lang="en-US" altLang="zh-CN" sz="1400" i="1" kern="100">
                        <a:effectLst/>
                        <a:latin typeface="Cambria Math" panose="02040503050406030204" pitchFamily="18" charset="0"/>
                        <a:ea typeface="DengXian" panose="02010600030101010101" pitchFamily="2" charset="-122"/>
                        <a:cs typeface="Times New Roman" panose="02020603050405020304" pitchFamily="18" charset="0"/>
                      </a:rPr>
                      <m:t>h</m:t>
                    </m:r>
                  </m:oMath>
                </a14:m>
                <a:r>
                  <a:rPr lang="en-US" altLang="zh-CN" sz="1400" i="1" kern="100" dirty="0">
                    <a:effectLst/>
                    <a:latin typeface="Times New Roman" panose="02020603050405020304" pitchFamily="18" charset="0"/>
                    <a:ea typeface="DengXian" panose="02010600030101010101" pitchFamily="2" charset="-122"/>
                    <a:cs typeface="Times New Roman" panose="02020603050405020304" pitchFamily="18" charset="0"/>
                  </a:rPr>
                  <a:t>): training time  [</a:t>
                </a:r>
                <a:r>
                  <a:rPr lang="en-US" altLang="zh-CN" sz="1400" kern="100" dirty="0">
                    <a:effectLst/>
                    <a:latin typeface="Times New Roman" panose="02020603050405020304" pitchFamily="18" charset="0"/>
                    <a:ea typeface="DengXian" panose="02010600030101010101" pitchFamily="2" charset="-122"/>
                    <a:cs typeface="Times New Roman" panose="02020603050405020304" pitchFamily="18" charset="0"/>
                  </a:rPr>
                  <a:t>16, 14, 13, 12.5, 12, 11.5, 11</a:t>
                </a:r>
                <a:r>
                  <a:rPr lang="en-US" altLang="zh-CN" sz="1400" i="1"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C533A69B-2A76-B447-F2A5-EB17ACD58312}"/>
                  </a:ext>
                </a:extLst>
              </p:cNvPr>
              <p:cNvSpPr txBox="1">
                <a:spLocks noRot="1" noChangeAspect="1" noMove="1" noResize="1" noEditPoints="1" noAdjustHandles="1" noChangeArrowheads="1" noChangeShapeType="1" noTextEdit="1"/>
              </p:cNvSpPr>
              <p:nvPr/>
            </p:nvSpPr>
            <p:spPr>
              <a:xfrm>
                <a:off x="6095205" y="2723412"/>
                <a:ext cx="4346995" cy="324833"/>
              </a:xfrm>
              <a:prstGeom prst="rect">
                <a:avLst/>
              </a:prstGeom>
              <a:blipFill>
                <a:blip r:embed="rId16"/>
                <a:stretch>
                  <a:fillRect t="-3704"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4C18880-419C-47B8-005D-66B80A968B08}"/>
                  </a:ext>
                </a:extLst>
              </p:cNvPr>
              <p:cNvSpPr txBox="1"/>
              <p:nvPr/>
            </p:nvSpPr>
            <p:spPr>
              <a:xfrm>
                <a:off x="6095205" y="2430586"/>
                <a:ext cx="5807058" cy="324833"/>
              </a:xfrm>
              <a:prstGeom prst="rect">
                <a:avLst/>
              </a:prstGeom>
              <a:noFill/>
            </p:spPr>
            <p:txBody>
              <a:bodyPr wrap="square">
                <a:spAutoFit/>
              </a:bodyPr>
              <a:lstStyle/>
              <a:p>
                <a:pPr marL="228600" algn="just">
                  <a:lnSpc>
                    <a:spcPct val="115000"/>
                  </a:lnSpc>
                  <a:spcAft>
                    <a:spcPts val="800"/>
                  </a:spcAft>
                </a:pPr>
                <a14:m>
                  <m:oMath xmlns:m="http://schemas.openxmlformats.org/officeDocument/2006/math">
                    <m:sSub>
                      <m:sSubPr>
                        <m:ctrlPr>
                          <a:rPr lang="zh-CN" altLang="zh-CN" sz="1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DengXian" panose="02010600030101010101" pitchFamily="2" charset="-122"/>
                            <a:cs typeface="Times New Roman" panose="02020603050405020304" pitchFamily="18" charset="0"/>
                          </a:rPr>
                          <m:t>𝑃</m:t>
                        </m:r>
                      </m:e>
                      <m:sub>
                        <m:r>
                          <a:rPr lang="en-US" altLang="zh-CN" sz="1400" i="1" kern="100">
                            <a:effectLst/>
                            <a:latin typeface="Cambria Math" panose="02040503050406030204" pitchFamily="18" charset="0"/>
                            <a:ea typeface="DengXian" panose="02010600030101010101" pitchFamily="2" charset="-122"/>
                            <a:cs typeface="Times New Roman" panose="02020603050405020304" pitchFamily="18" charset="0"/>
                          </a:rPr>
                          <m:t>𝑡</m:t>
                        </m:r>
                      </m:sub>
                    </m:sSub>
                  </m:oMath>
                </a14:m>
                <a:r>
                  <a:rPr lang="en-US" altLang="zh-CN" sz="1400" i="1" kern="100" dirty="0">
                    <a:effectLst/>
                    <a:latin typeface="Times New Roman" panose="02020603050405020304" pitchFamily="18" charset="0"/>
                    <a:ea typeface="DengXian" panose="02010600030101010101" pitchFamily="2" charset="-122"/>
                    <a:cs typeface="Times New Roman" panose="02020603050405020304" pitchFamily="18" charset="0"/>
                  </a:rPr>
                  <a:t> (</a:t>
                </a:r>
                <a14:m>
                  <m:oMath xmlns:m="http://schemas.openxmlformats.org/officeDocument/2006/math">
                    <m:r>
                      <a:rPr lang="en-US" altLang="zh-CN" sz="1400" i="1" kern="100">
                        <a:effectLst/>
                        <a:latin typeface="Cambria Math" panose="02040503050406030204" pitchFamily="18" charset="0"/>
                        <a:ea typeface="DengXian" panose="02010600030101010101" pitchFamily="2" charset="-122"/>
                        <a:cs typeface="Times New Roman" panose="02020603050405020304" pitchFamily="18" charset="0"/>
                      </a:rPr>
                      <m:t>𝑊</m:t>
                    </m:r>
                  </m:oMath>
                </a14:m>
                <a:r>
                  <a:rPr lang="en-US" altLang="zh-CN" sz="1400" i="1" kern="100" dirty="0">
                    <a:effectLst/>
                    <a:latin typeface="Times New Roman" panose="02020603050405020304" pitchFamily="18" charset="0"/>
                    <a:ea typeface="DengXian" panose="02010600030101010101" pitchFamily="2" charset="-122"/>
                    <a:cs typeface="Times New Roman" panose="02020603050405020304" pitchFamily="18" charset="0"/>
                  </a:rPr>
                  <a:t>): supplied power to data center  [</a:t>
                </a:r>
                <a:r>
                  <a:rPr lang="en-US" altLang="zh-CN" sz="1400" kern="100" dirty="0">
                    <a:effectLst/>
                    <a:latin typeface="Times New Roman" panose="02020603050405020304" pitchFamily="18" charset="0"/>
                    <a:ea typeface="DengXian" panose="02010600030101010101" pitchFamily="2" charset="-122"/>
                    <a:cs typeface="Times New Roman" panose="02020603050405020304" pitchFamily="18" charset="0"/>
                  </a:rPr>
                  <a:t>100, 125, 150, 175, 200, 225, 250</a:t>
                </a:r>
                <a:r>
                  <a:rPr lang="en-US" altLang="zh-CN" sz="1400" i="1"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34C18880-419C-47B8-005D-66B80A968B08}"/>
                  </a:ext>
                </a:extLst>
              </p:cNvPr>
              <p:cNvSpPr txBox="1">
                <a:spLocks noRot="1" noChangeAspect="1" noMove="1" noResize="1" noEditPoints="1" noAdjustHandles="1" noChangeArrowheads="1" noChangeShapeType="1" noTextEdit="1"/>
              </p:cNvSpPr>
              <p:nvPr/>
            </p:nvSpPr>
            <p:spPr>
              <a:xfrm>
                <a:off x="6095205" y="2430586"/>
                <a:ext cx="5807058" cy="324833"/>
              </a:xfrm>
              <a:prstGeom prst="rect">
                <a:avLst/>
              </a:prstGeom>
              <a:blipFill>
                <a:blip r:embed="rId17"/>
                <a:stretch>
                  <a:fillRect t="-3846" b="-153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16063352"/>
      </p:ext>
    </p:extLst>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D78B-9650-3B79-AA1F-CF69BB54F245}"/>
            </a:ext>
          </a:extLst>
        </p:cNvPr>
        <p:cNvGrpSpPr/>
        <p:nvPr/>
      </p:nvGrpSpPr>
      <p:grpSpPr>
        <a:xfrm>
          <a:off x="0" y="0"/>
          <a:ext cx="0" cy="0"/>
          <a:chOff x="0" y="0"/>
          <a:chExt cx="0" cy="0"/>
        </a:xfrm>
      </p:grpSpPr>
      <p:sp>
        <p:nvSpPr>
          <p:cNvPr id="15" name="标题 14">
            <a:extLst>
              <a:ext uri="{FF2B5EF4-FFF2-40B4-BE49-F238E27FC236}">
                <a16:creationId xmlns:a16="http://schemas.microsoft.com/office/drawing/2014/main" id="{E8D4026B-A7A1-D541-4BBE-5024D1EC3736}"/>
              </a:ext>
            </a:extLst>
          </p:cNvPr>
          <p:cNvSpPr>
            <a:spLocks noGrp="1"/>
          </p:cNvSpPr>
          <p:nvPr>
            <p:ph type="title"/>
          </p:nvPr>
        </p:nvSpPr>
        <p:spPr/>
        <p:txBody>
          <a:bodyPr/>
          <a:lstStyle/>
          <a:p>
            <a:r>
              <a:rPr lang="en-US" altLang="zh-CN" dirty="0"/>
              <a:t>Energy</a:t>
            </a:r>
            <a:r>
              <a:rPr lang="zh-CN" altLang="en-US" dirty="0"/>
              <a:t> </a:t>
            </a:r>
            <a:r>
              <a:rPr lang="en-US" altLang="zh-CN" dirty="0"/>
              <a:t>dispatch</a:t>
            </a:r>
            <a:r>
              <a:rPr lang="zh-CN" altLang="en-US" dirty="0"/>
              <a:t> </a:t>
            </a:r>
            <a:r>
              <a:rPr lang="en-US" altLang="zh-CN" dirty="0"/>
              <a:t>–</a:t>
            </a:r>
            <a:r>
              <a:rPr lang="zh-CN" altLang="en-US" dirty="0"/>
              <a:t> </a:t>
            </a:r>
            <a:r>
              <a:rPr lang="en-US" altLang="zh-CN" dirty="0"/>
              <a:t>case</a:t>
            </a:r>
            <a:r>
              <a:rPr lang="zh-CN" altLang="en-US" dirty="0"/>
              <a:t> </a:t>
            </a:r>
            <a:r>
              <a:rPr lang="en-US" altLang="zh-CN" dirty="0"/>
              <a:t>study</a:t>
            </a:r>
            <a:endParaRPr lang="zh-CN" altLang="en-US" dirty="0"/>
          </a:p>
        </p:txBody>
      </p:sp>
      <p:pic>
        <p:nvPicPr>
          <p:cNvPr id="4" name="Google Shape;64;p1" descr="徽标&#10;&#10;描述已自动生成">
            <a:extLst>
              <a:ext uri="{FF2B5EF4-FFF2-40B4-BE49-F238E27FC236}">
                <a16:creationId xmlns:a16="http://schemas.microsoft.com/office/drawing/2014/main" id="{F08F94F3-4DF0-3EF8-2AD1-11FE527C0E39}"/>
              </a:ext>
            </a:extLst>
          </p:cNvPr>
          <p:cNvPicPr preferRelativeResize="0"/>
          <p:nvPr/>
        </p:nvPicPr>
        <p:blipFill rotWithShape="1">
          <a:blip r:embed="rId3">
            <a:alphaModFix/>
          </a:blip>
          <a:srcRect/>
          <a:stretch/>
        </p:blipFill>
        <p:spPr>
          <a:xfrm>
            <a:off x="9863328" y="1"/>
            <a:ext cx="2328672" cy="1028700"/>
          </a:xfrm>
          <a:prstGeom prst="rect">
            <a:avLst/>
          </a:prstGeom>
          <a:noFill/>
          <a:ln>
            <a:noFill/>
          </a:ln>
        </p:spPr>
      </p:pic>
      <p:pic>
        <p:nvPicPr>
          <p:cNvPr id="2" name="图片 1">
            <a:extLst>
              <a:ext uri="{FF2B5EF4-FFF2-40B4-BE49-F238E27FC236}">
                <a16:creationId xmlns:a16="http://schemas.microsoft.com/office/drawing/2014/main" id="{ED4DECA2-5071-185C-94CE-811F65AD6EFE}"/>
              </a:ext>
            </a:extLst>
          </p:cNvPr>
          <p:cNvPicPr>
            <a:picLocks noChangeAspect="1"/>
          </p:cNvPicPr>
          <p:nvPr/>
        </p:nvPicPr>
        <p:blipFill>
          <a:blip r:embed="rId4"/>
          <a:stretch>
            <a:fillRect/>
          </a:stretch>
        </p:blipFill>
        <p:spPr>
          <a:xfrm>
            <a:off x="6799462" y="2160428"/>
            <a:ext cx="4616598" cy="3677080"/>
          </a:xfrm>
          <a:prstGeom prst="rect">
            <a:avLst/>
          </a:prstGeom>
        </p:spPr>
      </p:pic>
      <p:pic>
        <p:nvPicPr>
          <p:cNvPr id="3" name="图片 2">
            <a:extLst>
              <a:ext uri="{FF2B5EF4-FFF2-40B4-BE49-F238E27FC236}">
                <a16:creationId xmlns:a16="http://schemas.microsoft.com/office/drawing/2014/main" id="{30B7CDD9-6A5E-7196-A8AA-11FF8CA95A68}"/>
              </a:ext>
            </a:extLst>
          </p:cNvPr>
          <p:cNvPicPr>
            <a:picLocks noChangeAspect="1"/>
          </p:cNvPicPr>
          <p:nvPr/>
        </p:nvPicPr>
        <p:blipFill>
          <a:blip r:embed="rId5"/>
          <a:stretch>
            <a:fillRect/>
          </a:stretch>
        </p:blipFill>
        <p:spPr>
          <a:xfrm>
            <a:off x="781956" y="2514740"/>
            <a:ext cx="1476837" cy="159658"/>
          </a:xfrm>
          <a:prstGeom prst="rect">
            <a:avLst/>
          </a:prstGeom>
        </p:spPr>
      </p:pic>
      <p:pic>
        <p:nvPicPr>
          <p:cNvPr id="5" name="图片 4">
            <a:extLst>
              <a:ext uri="{FF2B5EF4-FFF2-40B4-BE49-F238E27FC236}">
                <a16:creationId xmlns:a16="http://schemas.microsoft.com/office/drawing/2014/main" id="{19B6105D-C5F4-C6B2-7B83-51E352BEE2BD}"/>
              </a:ext>
            </a:extLst>
          </p:cNvPr>
          <p:cNvPicPr>
            <a:picLocks noChangeAspect="1"/>
          </p:cNvPicPr>
          <p:nvPr/>
        </p:nvPicPr>
        <p:blipFill>
          <a:blip r:embed="rId6"/>
          <a:stretch>
            <a:fillRect/>
          </a:stretch>
        </p:blipFill>
        <p:spPr>
          <a:xfrm>
            <a:off x="775940" y="2674398"/>
            <a:ext cx="3507826" cy="2649139"/>
          </a:xfrm>
          <a:prstGeom prst="rect">
            <a:avLst/>
          </a:prstGeom>
        </p:spPr>
      </p:pic>
      <p:pic>
        <p:nvPicPr>
          <p:cNvPr id="6" name="图片 5">
            <a:extLst>
              <a:ext uri="{FF2B5EF4-FFF2-40B4-BE49-F238E27FC236}">
                <a16:creationId xmlns:a16="http://schemas.microsoft.com/office/drawing/2014/main" id="{2872A38D-378B-C32F-B6E3-B830107833B0}"/>
              </a:ext>
            </a:extLst>
          </p:cNvPr>
          <p:cNvPicPr>
            <a:picLocks noChangeAspect="1"/>
          </p:cNvPicPr>
          <p:nvPr/>
        </p:nvPicPr>
        <p:blipFill>
          <a:blip r:embed="rId7"/>
          <a:stretch>
            <a:fillRect/>
          </a:stretch>
        </p:blipFill>
        <p:spPr>
          <a:xfrm>
            <a:off x="4810374" y="1849698"/>
            <a:ext cx="1634872" cy="4438926"/>
          </a:xfrm>
          <a:prstGeom prst="rect">
            <a:avLst/>
          </a:prstGeom>
        </p:spPr>
      </p:pic>
    </p:spTree>
    <p:extLst>
      <p:ext uri="{BB962C8B-B14F-4D97-AF65-F5344CB8AC3E}">
        <p14:creationId xmlns:p14="http://schemas.microsoft.com/office/powerpoint/2010/main" val="867178782"/>
      </p:ext>
    </p:extLst>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9525" imgH="9525" progId="TCLayout.ActiveDocument.1">
                  <p:embed/>
                </p:oleObj>
              </mc:Choice>
              <mc:Fallback>
                <p:oleObj name="think-cell Slide" r:id="rId6" imgW="9525" imgH="9525" progId="TCLayout.ActiveDocument.1">
                  <p:embed/>
                  <p:pic>
                    <p:nvPicPr>
                      <p:cNvPr id="3" name="对象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矩形 1"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11" name="标题 10"/>
          <p:cNvSpPr>
            <a:spLocks noGrp="1"/>
          </p:cNvSpPr>
          <p:nvPr>
            <p:ph type="title"/>
          </p:nvPr>
        </p:nvSpPr>
        <p:spPr>
          <a:xfrm>
            <a:off x="-1427816" y="2420471"/>
            <a:ext cx="10849447" cy="1828800"/>
          </a:xfrm>
        </p:spPr>
        <p:txBody>
          <a:bodyPr>
            <a:normAutofit/>
          </a:bodyPr>
          <a:lstStyle/>
          <a:p>
            <a:pPr algn="ctr"/>
            <a:r>
              <a:rPr lang="en-US" altLang="zh-CN" sz="7200">
                <a:ln w="9525" cmpd="sng">
                  <a:solidFill>
                    <a:schemeClr val="accent1"/>
                  </a:solidFill>
                  <a:prstDash val="solid"/>
                </a:ln>
                <a:solidFill>
                  <a:srgbClr val="70AD47">
                    <a:tint val="1000"/>
                  </a:srgbClr>
                </a:solidFill>
                <a:effectLst>
                  <a:glow rad="38100">
                    <a:schemeClr val="accent1">
                      <a:alpha val="40000"/>
                    </a:schemeClr>
                  </a:glow>
                </a:effectLst>
              </a:rPr>
              <a:t>Thanks </a:t>
            </a:r>
            <a:br>
              <a:rPr lang="en-US" altLang="zh-CN"/>
            </a:br>
            <a:endParaRPr lang="zh-CN" altLang="en-US"/>
          </a:p>
        </p:txBody>
      </p:sp>
      <p:pic>
        <p:nvPicPr>
          <p:cNvPr id="4" name="图片 3"/>
          <p:cNvPicPr>
            <a:picLocks noChangeAspect="1"/>
          </p:cNvPicPr>
          <p:nvPr/>
        </p:nvPicPr>
        <p:blipFill>
          <a:blip r:embed="rId8"/>
          <a:stretch>
            <a:fillRect/>
          </a:stretch>
        </p:blipFill>
        <p:spPr>
          <a:xfrm>
            <a:off x="-6350" y="5506720"/>
            <a:ext cx="3027680" cy="1332230"/>
          </a:xfrm>
          <a:prstGeom prst="rect">
            <a:avLst/>
          </a:prstGeom>
        </p:spPr>
      </p:pic>
      <p:pic>
        <p:nvPicPr>
          <p:cNvPr id="7" name="图片 6"/>
          <p:cNvPicPr>
            <a:picLocks noChangeAspect="1"/>
          </p:cNvPicPr>
          <p:nvPr/>
        </p:nvPicPr>
        <p:blipFill>
          <a:blip r:embed="rId9"/>
          <a:stretch>
            <a:fillRect/>
          </a:stretch>
        </p:blipFill>
        <p:spPr>
          <a:xfrm>
            <a:off x="1378585" y="6118225"/>
            <a:ext cx="1642745" cy="720725"/>
          </a:xfrm>
          <a:prstGeom prst="rect">
            <a:avLst/>
          </a:prstGeom>
        </p:spPr>
      </p:pic>
      <p:pic>
        <p:nvPicPr>
          <p:cNvPr id="5" name="Google Shape;64;p1">
            <a:extLst>
              <a:ext uri="{FF2B5EF4-FFF2-40B4-BE49-F238E27FC236}">
                <a16:creationId xmlns:a16="http://schemas.microsoft.com/office/drawing/2014/main" id="{68A7974F-53A5-F705-5B68-4ADA8818173A}"/>
              </a:ext>
            </a:extLst>
          </p:cNvPr>
          <p:cNvPicPr preferRelativeResize="0"/>
          <p:nvPr/>
        </p:nvPicPr>
        <p:blipFill rotWithShape="1">
          <a:blip r:embed="rId10">
            <a:alphaModFix/>
          </a:blip>
          <a:srcRect/>
          <a:stretch/>
        </p:blipFill>
        <p:spPr>
          <a:xfrm>
            <a:off x="-6351" y="5292436"/>
            <a:ext cx="3322575" cy="1565564"/>
          </a:xfrm>
          <a:prstGeom prst="rect">
            <a:avLst/>
          </a:prstGeom>
          <a:noFill/>
          <a:ln>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主题5">
  <a:themeElements>
    <a:clrScheme name="房利美">
      <a:dk1>
        <a:srgbClr val="000000"/>
      </a:dk1>
      <a:lt1>
        <a:srgbClr val="FFFFFF"/>
      </a:lt1>
      <a:dk2>
        <a:srgbClr val="768395"/>
      </a:dk2>
      <a:lt2>
        <a:srgbClr val="F0F0F0"/>
      </a:lt2>
      <a:accent1>
        <a:srgbClr val="106EB3"/>
      </a:accent1>
      <a:accent2>
        <a:srgbClr val="1D296E"/>
      </a:accent2>
      <a:accent3>
        <a:srgbClr val="7B99AB"/>
      </a:accent3>
      <a:accent4>
        <a:srgbClr val="BC965E"/>
      </a:accent4>
      <a:accent5>
        <a:srgbClr val="5F5042"/>
      </a:accent5>
      <a:accent6>
        <a:srgbClr val="898A8A"/>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5">
  <a:themeElements>
    <a:clrScheme name="房利美">
      <a:dk1>
        <a:srgbClr val="000000"/>
      </a:dk1>
      <a:lt1>
        <a:srgbClr val="FFFFFF"/>
      </a:lt1>
      <a:dk2>
        <a:srgbClr val="768395"/>
      </a:dk2>
      <a:lt2>
        <a:srgbClr val="F0F0F0"/>
      </a:lt2>
      <a:accent1>
        <a:srgbClr val="106EB3"/>
      </a:accent1>
      <a:accent2>
        <a:srgbClr val="1D296E"/>
      </a:accent2>
      <a:accent3>
        <a:srgbClr val="7B99AB"/>
      </a:accent3>
      <a:accent4>
        <a:srgbClr val="BC965E"/>
      </a:accent4>
      <a:accent5>
        <a:srgbClr val="5F5042"/>
      </a:accent5>
      <a:accent6>
        <a:srgbClr val="898A8A"/>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5"/>
    </a:dk2>
    <a:lt2>
      <a:srgbClr val="F0F0F0"/>
    </a:lt2>
    <a:accent1>
      <a:srgbClr val="106EB3"/>
    </a:accent1>
    <a:accent2>
      <a:srgbClr val="1D296E"/>
    </a:accent2>
    <a:accent3>
      <a:srgbClr val="7B99AB"/>
    </a:accent3>
    <a:accent4>
      <a:srgbClr val="BC965E"/>
    </a:accent4>
    <a:accent5>
      <a:srgbClr val="5F5042"/>
    </a:accent5>
    <a:accent6>
      <a:srgbClr val="898A8A"/>
    </a:accent6>
    <a:hlink>
      <a:srgbClr val="4472C4"/>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5"/>
    </a:dk2>
    <a:lt2>
      <a:srgbClr val="F0F0F0"/>
    </a:lt2>
    <a:accent1>
      <a:srgbClr val="106EB3"/>
    </a:accent1>
    <a:accent2>
      <a:srgbClr val="1D296E"/>
    </a:accent2>
    <a:accent3>
      <a:srgbClr val="7B99AB"/>
    </a:accent3>
    <a:accent4>
      <a:srgbClr val="BC965E"/>
    </a:accent4>
    <a:accent5>
      <a:srgbClr val="5F5042"/>
    </a:accent5>
    <a:accent6>
      <a:srgbClr val="898A8A"/>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8303</TotalTime>
  <Words>554</Words>
  <Application>Microsoft Macintosh PowerPoint</Application>
  <PresentationFormat>宽屏</PresentationFormat>
  <Paragraphs>100</Paragraphs>
  <Slides>6</Slides>
  <Notes>6</Notes>
  <HiddenSlides>0</HiddenSlides>
  <MMClips>0</MMClips>
  <ScaleCrop>false</ScaleCrop>
  <HeadingPairs>
    <vt:vector size="8" baseType="variant">
      <vt:variant>
        <vt:lpstr>已用的字体</vt:lpstr>
      </vt:variant>
      <vt:variant>
        <vt:i4>5</vt:i4>
      </vt:variant>
      <vt:variant>
        <vt:lpstr>主题</vt:lpstr>
      </vt:variant>
      <vt:variant>
        <vt:i4>2</vt:i4>
      </vt:variant>
      <vt:variant>
        <vt:lpstr>嵌入 OLE 服务器</vt:lpstr>
      </vt:variant>
      <vt:variant>
        <vt:i4>1</vt:i4>
      </vt:variant>
      <vt:variant>
        <vt:lpstr>幻灯片标题</vt:lpstr>
      </vt:variant>
      <vt:variant>
        <vt:i4>6</vt:i4>
      </vt:variant>
    </vt:vector>
  </HeadingPairs>
  <TitlesOfParts>
    <vt:vector size="14" baseType="lpstr">
      <vt:lpstr>DengXian</vt:lpstr>
      <vt:lpstr>Arial</vt:lpstr>
      <vt:lpstr>Calibri</vt:lpstr>
      <vt:lpstr>Cambria Math</vt:lpstr>
      <vt:lpstr>Times New Roman</vt:lpstr>
      <vt:lpstr>主题5</vt:lpstr>
      <vt:lpstr>主题5</vt:lpstr>
      <vt:lpstr>think-cell Slide</vt:lpstr>
      <vt:lpstr>Analysis of the energy sustainability of Machine Learning algorithms</vt:lpstr>
      <vt:lpstr>PowerPoint 演示文稿</vt:lpstr>
      <vt:lpstr>Energy dispatch</vt:lpstr>
      <vt:lpstr>Energy dispatch</vt:lpstr>
      <vt:lpstr>Energy dispatch – case study</vt:lpstr>
      <vt:lpstr>Thanks  </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YIN JUN</cp:lastModifiedBy>
  <cp:revision>216</cp:revision>
  <cp:lastPrinted>2018-09-29T16:00:00Z</cp:lastPrinted>
  <dcterms:created xsi:type="dcterms:W3CDTF">2018-09-29T16:00:00Z</dcterms:created>
  <dcterms:modified xsi:type="dcterms:W3CDTF">2024-05-20T10:46:57Z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ProductBuildVer">
    <vt:lpwstr>2052-10.1.0.7520</vt:lpwstr>
  </property>
</Properties>
</file>