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3" r:id="rId4"/>
    <p:sldMasterId id="2147483775" r:id="rId5"/>
  </p:sldMasterIdLst>
  <p:notesMasterIdLst>
    <p:notesMasterId r:id="rId22"/>
  </p:notesMasterIdLst>
  <p:handoutMasterIdLst>
    <p:handoutMasterId r:id="rId23"/>
  </p:handoutMasterIdLst>
  <p:sldIdLst>
    <p:sldId id="286" r:id="rId6"/>
    <p:sldId id="407" r:id="rId7"/>
    <p:sldId id="409" r:id="rId8"/>
    <p:sldId id="412" r:id="rId9"/>
    <p:sldId id="410" r:id="rId10"/>
    <p:sldId id="435" r:id="rId11"/>
    <p:sldId id="434" r:id="rId12"/>
    <p:sldId id="436" r:id="rId13"/>
    <p:sldId id="413" r:id="rId14"/>
    <p:sldId id="415" r:id="rId15"/>
    <p:sldId id="437" r:id="rId16"/>
    <p:sldId id="414" r:id="rId17"/>
    <p:sldId id="438" r:id="rId18"/>
    <p:sldId id="280" r:id="rId19"/>
    <p:sldId id="430" r:id="rId20"/>
    <p:sldId id="429" r:id="rId21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s, Austin L Maj USAF USAFA DF/DFMS" initials="DALMUUD" lastIdx="2" clrIdx="0">
    <p:extLst>
      <p:ext uri="{19B8F6BF-5375-455C-9EA6-DF929625EA0E}">
        <p15:presenceInfo xmlns:p15="http://schemas.microsoft.com/office/powerpoint/2012/main" userId="Davis, Austin L Maj USAF USAFA DF/DFM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C2D83"/>
    <a:srgbClr val="A42C79"/>
    <a:srgbClr val="923799"/>
    <a:srgbClr val="874789"/>
    <a:srgbClr val="1D4A73"/>
    <a:srgbClr val="C808A3"/>
    <a:srgbClr val="7B448C"/>
    <a:srgbClr val="11F33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7C421C-6A8A-42F2-9781-60658C73F7C3}" v="30" dt="2021-08-16T18:39:41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5" autoAdjust="0"/>
    <p:restoredTop sz="93800" autoAdjust="0"/>
  </p:normalViewPr>
  <p:slideViewPr>
    <p:cSldViewPr snapToGrid="0">
      <p:cViewPr varScale="1">
        <p:scale>
          <a:sx n="103" d="100"/>
          <a:sy n="103" d="100"/>
        </p:scale>
        <p:origin x="96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s, Austin L Maj USAF USAFA DF/DFMS" userId="308a8ac0-568a-43b8-95ae-3cd583e1d542" providerId="ADAL" clId="{717C421C-6A8A-42F2-9781-60658C73F7C3}"/>
    <pc:docChg chg="custSel modSld">
      <pc:chgData name="Davis, Austin L Maj USAF USAFA DF/DFMS" userId="308a8ac0-568a-43b8-95ae-3cd583e1d542" providerId="ADAL" clId="{717C421C-6A8A-42F2-9781-60658C73F7C3}" dt="2021-08-16T18:39:41.382" v="31"/>
      <pc:docMkLst>
        <pc:docMk/>
      </pc:docMkLst>
      <pc:sldChg chg="modSp modAnim addCm modCm">
        <pc:chgData name="Davis, Austin L Maj USAF USAFA DF/DFMS" userId="308a8ac0-568a-43b8-95ae-3cd583e1d542" providerId="ADAL" clId="{717C421C-6A8A-42F2-9781-60658C73F7C3}" dt="2021-08-16T18:36:46.066" v="29"/>
        <pc:sldMkLst>
          <pc:docMk/>
          <pc:sldMk cId="3467314956" sldId="434"/>
        </pc:sldMkLst>
        <pc:spChg chg="mod">
          <ac:chgData name="Davis, Austin L Maj USAF USAFA DF/DFMS" userId="308a8ac0-568a-43b8-95ae-3cd583e1d542" providerId="ADAL" clId="{717C421C-6A8A-42F2-9781-60658C73F7C3}" dt="2021-08-16T18:36:11.038" v="27" actId="20577"/>
          <ac:spMkLst>
            <pc:docMk/>
            <pc:sldMk cId="3467314956" sldId="434"/>
            <ac:spMk id="3" creationId="{00000000-0000-0000-0000-000000000000}"/>
          </ac:spMkLst>
        </pc:spChg>
      </pc:sldChg>
      <pc:sldChg chg="addCm modCm">
        <pc:chgData name="Davis, Austin L Maj USAF USAFA DF/DFMS" userId="308a8ac0-568a-43b8-95ae-3cd583e1d542" providerId="ADAL" clId="{717C421C-6A8A-42F2-9781-60658C73F7C3}" dt="2021-08-16T18:39:41.382" v="31"/>
        <pc:sldMkLst>
          <pc:docMk/>
          <pc:sldMk cId="359852417" sldId="436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6T12:34:47.286" idx="1">
    <p:pos x="3297" y="1640"/>
    <p:text>Sometimes this is called "Translation." It may be good to mention that term. This applies to output as well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6T12:38:56.919" idx="2">
    <p:pos x="10" y="10"/>
    <p:text>In the desmos activity, screen 3. Set the bounds on your k parameter as -0.1 &lt; k  &lt;0.1 with a step size of 0.001 to give more fine-grained control.</p:text>
    <p:extLst>
      <p:ext uri="{C676402C-5697-4E1C-873F-D02D1690AC5C}">
        <p15:threadingInfo xmlns:p15="http://schemas.microsoft.com/office/powerpoint/2012/main" timeZoneBias="3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3" y="4"/>
            <a:ext cx="3043343" cy="4657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66" tIns="46130" rIns="92266" bIns="4613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761" y="4"/>
            <a:ext cx="3043343" cy="4657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66" tIns="46130" rIns="92266" bIns="4613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3" y="8843371"/>
            <a:ext cx="3043343" cy="4657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66" tIns="46130" rIns="92266" bIns="4613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9761" y="8843371"/>
            <a:ext cx="3043343" cy="4657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66" tIns="46130" rIns="92266" bIns="4613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3" y="4"/>
            <a:ext cx="3043343" cy="4657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66" tIns="46130" rIns="92266" bIns="4613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9761" y="4"/>
            <a:ext cx="3043343" cy="4657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66" tIns="46130" rIns="92266" bIns="4613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6138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434" y="4422489"/>
            <a:ext cx="5150273" cy="4188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66" tIns="46130" rIns="92266" bIns="461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3" y="8843371"/>
            <a:ext cx="3043343" cy="4657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66" tIns="46130" rIns="92266" bIns="4613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9761" y="8843371"/>
            <a:ext cx="3043343" cy="4657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66" tIns="46130" rIns="92266" bIns="4613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372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Something</a:t>
            </a:r>
            <a:r>
              <a:rPr lang="en-US" baseline="0" dirty="0"/>
              <a:t> close to f(x) = 0.162e</a:t>
            </a:r>
            <a:r>
              <a:rPr lang="en-US" baseline="30000" dirty="0"/>
              <a:t>0.016x</a:t>
            </a:r>
            <a:r>
              <a:rPr lang="en-US" baseline="0" dirty="0"/>
              <a:t> +805</a:t>
            </a:r>
          </a:p>
          <a:p>
            <a:r>
              <a:rPr lang="en-US" baseline="0" dirty="0"/>
              <a:t>Or g(x) =0.005e</a:t>
            </a:r>
            <a:r>
              <a:rPr lang="en-US" baseline="30000" dirty="0"/>
              <a:t>0.021x</a:t>
            </a:r>
            <a:r>
              <a:rPr lang="en-US" baseline="0" dirty="0"/>
              <a:t> +800</a:t>
            </a:r>
          </a:p>
          <a:p>
            <a:endParaRPr lang="en-US" baseline="0" dirty="0"/>
          </a:p>
          <a:p>
            <a:r>
              <a:rPr lang="en-US" baseline="0" dirty="0"/>
              <a:t>GPD: monetary measure of good/services produced within a certain time period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02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17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3309" indent="-233309">
              <a:buAutoNum type="arabicPeriod"/>
            </a:pPr>
            <a:r>
              <a:rPr lang="en-US" dirty="0"/>
              <a:t>Sin</a:t>
            </a:r>
          </a:p>
          <a:p>
            <a:pPr marL="233309" indent="-233309">
              <a:buAutoNum type="arabicPeriod"/>
            </a:pPr>
            <a:r>
              <a:rPr lang="en-US" dirty="0"/>
              <a:t>Shifted</a:t>
            </a:r>
            <a:r>
              <a:rPr lang="en-US" baseline="0" dirty="0"/>
              <a:t> left 1. Input value is (x +1) where xo= -1. Standard sin has peak at pi/2 (1.57), also halfway between periods in standard sin crosses at (0,0) and (pi, 0). Recall that the – for our scaling x – xo is telling us where the naked modeling function is in relation to the scaled function, hence why it is opposite sign.</a:t>
            </a:r>
          </a:p>
          <a:p>
            <a:pPr marL="233309" indent="-233309">
              <a:buAutoNum type="arabicPeriod"/>
            </a:pPr>
            <a:r>
              <a:rPr lang="en-US" baseline="0" dirty="0"/>
              <a:t>F(x) = sin(x+1)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225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33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3309" indent="-233309">
              <a:buAutoNum type="alphaL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24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3309" indent="-233309">
              <a:buAutoNum type="alphaL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595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88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75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8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41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201A32D-6E3D-4722-BB99-12108DEBB1B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1BAD-A9BB-4C0B-82EB-D6CE0368B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Guidance</a:t>
            </a: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Purpose</a:t>
            </a: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Process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Sub Bullets Arial16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Current </a:t>
            </a:r>
            <a:r>
              <a:rPr lang="en-US" sz="16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Sr</a:t>
            </a:r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7" r:id="rId2"/>
  </p:sldLayoutIdLst>
  <p:transition spd="med"/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ent.desmos.com/" TargetMode="External"/><Relationship Id="rId2" Type="http://schemas.openxmlformats.org/officeDocument/2006/relationships/hyperlink" Target="https://dtkaplan.github.io/CalcZ-notes/process-of-model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smos.com/calculator/pevdffd6d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3453908" y="2347023"/>
            <a:ext cx="5130487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>
                <a:effectLst/>
                <a:latin typeface="Trebuchet MS" panose="020B0603020202020204" pitchFamily="34" charset="0"/>
              </a:rPr>
              <a:t>Lesson 5:</a:t>
            </a:r>
          </a:p>
          <a:p>
            <a:pPr algn="ctr"/>
            <a:r>
              <a:rPr lang="en-US" kern="0" dirty="0">
                <a:effectLst/>
                <a:latin typeface="Trebuchet MS" panose="020B0603020202020204" pitchFamily="34" charset="0"/>
              </a:rPr>
              <a:t>Parameters of Functions</a:t>
            </a: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083277" y="4743731"/>
            <a:ext cx="3584847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dirty="0"/>
              <a:t>Captain Erika Gilts</a:t>
            </a:r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267" y="182880"/>
            <a:ext cx="7413413" cy="1097280"/>
          </a:xfrm>
        </p:spPr>
        <p:txBody>
          <a:bodyPr/>
          <a:lstStyle/>
          <a:p>
            <a:r>
              <a:rPr lang="en-US" dirty="0"/>
              <a:t>Estimating a Model for Real World Exponential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1BAD-A9BB-4C0B-82EB-D6CE0368B0CD}" type="slidenum">
              <a:rPr lang="en-US" smtClean="0"/>
              <a:t>10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4298" y="1651853"/>
            <a:ext cx="5166804" cy="4019389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932980"/>
              </p:ext>
            </p:extLst>
          </p:nvPr>
        </p:nvGraphicFramePr>
        <p:xfrm>
          <a:off x="7153308" y="1449995"/>
          <a:ext cx="1548902" cy="4937131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38284">
                  <a:extLst>
                    <a:ext uri="{9D8B030D-6E8A-4147-A177-3AD203B41FA5}">
                      <a16:colId xmlns:a16="http://schemas.microsoft.com/office/drawing/2014/main" val="2791591366"/>
                    </a:ext>
                  </a:extLst>
                </a:gridCol>
                <a:gridCol w="910618">
                  <a:extLst>
                    <a:ext uri="{9D8B030D-6E8A-4147-A177-3AD203B41FA5}">
                      <a16:colId xmlns:a16="http://schemas.microsoft.com/office/drawing/2014/main" val="1250853723"/>
                    </a:ext>
                  </a:extLst>
                </a:gridCol>
              </a:tblGrid>
              <a:tr h="324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Time (Minutes)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Temperature (Celsius)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extLst>
                  <a:ext uri="{0D108BD9-81ED-4DB2-BD59-A6C34878D82A}">
                    <a16:rowId xmlns:a16="http://schemas.microsoft.com/office/drawing/2014/main" val="3214481119"/>
                  </a:ext>
                </a:extLst>
              </a:tr>
              <a:tr h="170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98.2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extLst>
                  <a:ext uri="{0D108BD9-81ED-4DB2-BD59-A6C34878D82A}">
                    <a16:rowId xmlns:a16="http://schemas.microsoft.com/office/drawing/2014/main" val="1936904367"/>
                  </a:ext>
                </a:extLst>
              </a:tr>
              <a:tr h="170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extLst>
                  <a:ext uri="{0D108BD9-81ED-4DB2-BD59-A6C34878D82A}">
                    <a16:rowId xmlns:a16="http://schemas.microsoft.com/office/drawing/2014/main" val="3732917490"/>
                  </a:ext>
                </a:extLst>
              </a:tr>
              <a:tr h="170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69.3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extLst>
                  <a:ext uri="{0D108BD9-81ED-4DB2-BD59-A6C34878D82A}">
                    <a16:rowId xmlns:a16="http://schemas.microsoft.com/office/drawing/2014/main" val="290225825"/>
                  </a:ext>
                </a:extLst>
              </a:tr>
              <a:tr h="170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56.8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extLst>
                  <a:ext uri="{0D108BD9-81ED-4DB2-BD59-A6C34878D82A}">
                    <a16:rowId xmlns:a16="http://schemas.microsoft.com/office/drawing/2014/main" val="2830299717"/>
                  </a:ext>
                </a:extLst>
              </a:tr>
              <a:tr h="170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50.5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extLst>
                  <a:ext uri="{0D108BD9-81ED-4DB2-BD59-A6C34878D82A}">
                    <a16:rowId xmlns:a16="http://schemas.microsoft.com/office/drawing/2014/main" val="226915506"/>
                  </a:ext>
                </a:extLst>
              </a:tr>
              <a:tr h="170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45.1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extLst>
                  <a:ext uri="{0D108BD9-81ED-4DB2-BD59-A6C34878D82A}">
                    <a16:rowId xmlns:a16="http://schemas.microsoft.com/office/drawing/2014/main" val="2703060163"/>
                  </a:ext>
                </a:extLst>
              </a:tr>
              <a:tr h="170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44.2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extLst>
                  <a:ext uri="{0D108BD9-81ED-4DB2-BD59-A6C34878D82A}">
                    <a16:rowId xmlns:a16="http://schemas.microsoft.com/office/drawing/2014/main" val="2055036615"/>
                  </a:ext>
                </a:extLst>
              </a:tr>
              <a:tr h="170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43.8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extLst>
                  <a:ext uri="{0D108BD9-81ED-4DB2-BD59-A6C34878D82A}">
                    <a16:rowId xmlns:a16="http://schemas.microsoft.com/office/drawing/2014/main" val="80371285"/>
                  </a:ext>
                </a:extLst>
              </a:tr>
              <a:tr h="170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43.6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extLst>
                  <a:ext uri="{0D108BD9-81ED-4DB2-BD59-A6C34878D82A}">
                    <a16:rowId xmlns:a16="http://schemas.microsoft.com/office/drawing/2014/main" val="4112818800"/>
                  </a:ext>
                </a:extLst>
              </a:tr>
              <a:tr h="170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42.2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extLst>
                  <a:ext uri="{0D108BD9-81ED-4DB2-BD59-A6C34878D82A}">
                    <a16:rowId xmlns:a16="http://schemas.microsoft.com/office/drawing/2014/main" val="1797949037"/>
                  </a:ext>
                </a:extLst>
              </a:tr>
              <a:tr h="170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37.1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extLst>
                  <a:ext uri="{0D108BD9-81ED-4DB2-BD59-A6C34878D82A}">
                    <a16:rowId xmlns:a16="http://schemas.microsoft.com/office/drawing/2014/main" val="4290098573"/>
                  </a:ext>
                </a:extLst>
              </a:tr>
              <a:tr h="170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extLst>
                  <a:ext uri="{0D108BD9-81ED-4DB2-BD59-A6C34878D82A}">
                    <a16:rowId xmlns:a16="http://schemas.microsoft.com/office/drawing/2014/main" val="3101856178"/>
                  </a:ext>
                </a:extLst>
              </a:tr>
              <a:tr h="170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36.8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extLst>
                  <a:ext uri="{0D108BD9-81ED-4DB2-BD59-A6C34878D82A}">
                    <a16:rowId xmlns:a16="http://schemas.microsoft.com/office/drawing/2014/main" val="3391387721"/>
                  </a:ext>
                </a:extLst>
              </a:tr>
              <a:tr h="170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36.6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extLst>
                  <a:ext uri="{0D108BD9-81ED-4DB2-BD59-A6C34878D82A}">
                    <a16:rowId xmlns:a16="http://schemas.microsoft.com/office/drawing/2014/main" val="1205952030"/>
                  </a:ext>
                </a:extLst>
              </a:tr>
              <a:tr h="170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extLst>
                  <a:ext uri="{0D108BD9-81ED-4DB2-BD59-A6C34878D82A}">
                    <a16:rowId xmlns:a16="http://schemas.microsoft.com/office/drawing/2014/main" val="667402665"/>
                  </a:ext>
                </a:extLst>
              </a:tr>
              <a:tr h="170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36.3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extLst>
                  <a:ext uri="{0D108BD9-81ED-4DB2-BD59-A6C34878D82A}">
                    <a16:rowId xmlns:a16="http://schemas.microsoft.com/office/drawing/2014/main" val="2034146538"/>
                  </a:ext>
                </a:extLst>
              </a:tr>
              <a:tr h="170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32.3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extLst>
                  <a:ext uri="{0D108BD9-81ED-4DB2-BD59-A6C34878D82A}">
                    <a16:rowId xmlns:a16="http://schemas.microsoft.com/office/drawing/2014/main" val="2867816520"/>
                  </a:ext>
                </a:extLst>
              </a:tr>
              <a:tr h="170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31.9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extLst>
                  <a:ext uri="{0D108BD9-81ED-4DB2-BD59-A6C34878D82A}">
                    <a16:rowId xmlns:a16="http://schemas.microsoft.com/office/drawing/2014/main" val="2365033803"/>
                  </a:ext>
                </a:extLst>
              </a:tr>
              <a:tr h="170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29.2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extLst>
                  <a:ext uri="{0D108BD9-81ED-4DB2-BD59-A6C34878D82A}">
                    <a16:rowId xmlns:a16="http://schemas.microsoft.com/office/drawing/2014/main" val="2248764694"/>
                  </a:ext>
                </a:extLst>
              </a:tr>
              <a:tr h="170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extLst>
                  <a:ext uri="{0D108BD9-81ED-4DB2-BD59-A6C34878D82A}">
                    <a16:rowId xmlns:a16="http://schemas.microsoft.com/office/drawing/2014/main" val="1759495128"/>
                  </a:ext>
                </a:extLst>
              </a:tr>
              <a:tr h="170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27.5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extLst>
                  <a:ext uri="{0D108BD9-81ED-4DB2-BD59-A6C34878D82A}">
                    <a16:rowId xmlns:a16="http://schemas.microsoft.com/office/drawing/2014/main" val="842507165"/>
                  </a:ext>
                </a:extLst>
              </a:tr>
              <a:tr h="170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27.4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extLst>
                  <a:ext uri="{0D108BD9-81ED-4DB2-BD59-A6C34878D82A}">
                    <a16:rowId xmlns:a16="http://schemas.microsoft.com/office/drawing/2014/main" val="2363841379"/>
                  </a:ext>
                </a:extLst>
              </a:tr>
              <a:tr h="170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27.4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extLst>
                  <a:ext uri="{0D108BD9-81ED-4DB2-BD59-A6C34878D82A}">
                    <a16:rowId xmlns:a16="http://schemas.microsoft.com/office/drawing/2014/main" val="3574301062"/>
                  </a:ext>
                </a:extLst>
              </a:tr>
              <a:tr h="170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27.3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extLst>
                  <a:ext uri="{0D108BD9-81ED-4DB2-BD59-A6C34878D82A}">
                    <a16:rowId xmlns:a16="http://schemas.microsoft.com/office/drawing/2014/main" val="151925833"/>
                  </a:ext>
                </a:extLst>
              </a:tr>
              <a:tr h="170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26.2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extLst>
                  <a:ext uri="{0D108BD9-81ED-4DB2-BD59-A6C34878D82A}">
                    <a16:rowId xmlns:a16="http://schemas.microsoft.com/office/drawing/2014/main" val="58747610"/>
                  </a:ext>
                </a:extLst>
              </a:tr>
              <a:tr h="170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26.1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extLst>
                  <a:ext uri="{0D108BD9-81ED-4DB2-BD59-A6C34878D82A}">
                    <a16:rowId xmlns:a16="http://schemas.microsoft.com/office/drawing/2014/main" val="2841133242"/>
                  </a:ext>
                </a:extLst>
              </a:tr>
              <a:tr h="170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25.8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2" marR="8542" marT="8542" marB="0" anchor="b"/>
                </a:tc>
                <a:extLst>
                  <a:ext uri="{0D108BD9-81ED-4DB2-BD59-A6C34878D82A}">
                    <a16:rowId xmlns:a16="http://schemas.microsoft.com/office/drawing/2014/main" val="1863049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63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267" y="182880"/>
            <a:ext cx="7413413" cy="1097280"/>
          </a:xfrm>
        </p:spPr>
        <p:txBody>
          <a:bodyPr/>
          <a:lstStyle/>
          <a:p>
            <a:r>
              <a:rPr lang="en-US" dirty="0"/>
              <a:t>Estimating a Model for Real World Exponential Data -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1BAD-A9BB-4C0B-82EB-D6CE0368B0CD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28414" y="5733162"/>
            <a:ext cx="3929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sz="2800" b="1" dirty="0">
                <a:solidFill>
                  <a:srgbClr val="FF0000"/>
                </a:solidFill>
                <a:latin typeface="Trebuchet MS" panose="020B0603020202020204" pitchFamily="34" charset="0"/>
              </a:rPr>
              <a:t>f(x) = </a:t>
            </a:r>
            <a:r>
              <a:rPr lang="en-US" sz="2800" dirty="0">
                <a:solidFill>
                  <a:srgbClr val="FF0000"/>
                </a:solidFill>
                <a:latin typeface="Trebuchet MS" panose="020B0603020202020204" pitchFamily="34" charset="0"/>
              </a:rPr>
              <a:t>73.2e</a:t>
            </a:r>
            <a:r>
              <a:rPr lang="en-US" sz="2800" baseline="30000" dirty="0">
                <a:solidFill>
                  <a:srgbClr val="FF0000"/>
                </a:solidFill>
                <a:latin typeface="Trebuchet MS" panose="020B0603020202020204" pitchFamily="34" charset="0"/>
              </a:rPr>
              <a:t>-0.0198x</a:t>
            </a:r>
            <a:r>
              <a:rPr lang="en-US" sz="2800" dirty="0">
                <a:solidFill>
                  <a:srgbClr val="FF0000"/>
                </a:solidFill>
                <a:latin typeface="Trebuchet MS" panose="020B0603020202020204" pitchFamily="34" charset="0"/>
              </a:rPr>
              <a:t> +25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718" y="1612710"/>
            <a:ext cx="5826822" cy="399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75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Try! Estimating a Model for Real World Exponential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967" y="1463037"/>
            <a:ext cx="3786554" cy="3782201"/>
          </a:xfrm>
        </p:spPr>
        <p:txBody>
          <a:bodyPr/>
          <a:lstStyle/>
          <a:p>
            <a:r>
              <a:rPr lang="en-US" sz="2200" dirty="0"/>
              <a:t>The Gross Domestic Product (in British pounds) for the United Kingdom has been recorded from 1270 until 2016</a:t>
            </a:r>
          </a:p>
          <a:p>
            <a:r>
              <a:rPr lang="en-US" sz="2200" dirty="0"/>
              <a:t>Estimate a model to represent the relationship between time and the GDP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1BAD-A9BB-4C0B-82EB-D6CE0368B0CD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554" y="1501690"/>
            <a:ext cx="5200735" cy="35039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8185" y="5420072"/>
            <a:ext cx="6963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Table of data and skeleton formula in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Desmos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 Activity 4-GDP </a:t>
            </a:r>
          </a:p>
        </p:txBody>
      </p:sp>
    </p:spTree>
    <p:extLst>
      <p:ext uri="{BB962C8B-B14F-4D97-AF65-F5344CB8AC3E}">
        <p14:creationId xmlns:p14="http://schemas.microsoft.com/office/powerpoint/2010/main" val="2557885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What: Modeling with Parameterized Functions</a:t>
            </a:r>
          </a:p>
          <a:p>
            <a:r>
              <a:rPr lang="en-US" dirty="0"/>
              <a:t>When: M6 – Monday 23 August </a:t>
            </a:r>
          </a:p>
          <a:p>
            <a:r>
              <a:rPr lang="en-US" dirty="0"/>
              <a:t>Where: Assigned Classrooms on 5</a:t>
            </a:r>
            <a:r>
              <a:rPr lang="en-US" baseline="30000" dirty="0"/>
              <a:t>th</a:t>
            </a:r>
            <a:r>
              <a:rPr lang="en-US" dirty="0"/>
              <a:t> Floor</a:t>
            </a:r>
          </a:p>
          <a:p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u="sng" dirty="0"/>
              <a:t>Mission Prep (aka homework) </a:t>
            </a:r>
          </a:p>
          <a:p>
            <a:pPr lvl="1"/>
            <a:r>
              <a:rPr lang="en-US" sz="2400" dirty="0"/>
              <a:t>Read Chapter 8: Process of Modeling in text</a:t>
            </a:r>
          </a:p>
          <a:p>
            <a:pPr lvl="1"/>
            <a:r>
              <a:rPr lang="en-US" sz="2400" dirty="0"/>
              <a:t>DD05 – Due 24 August</a:t>
            </a:r>
          </a:p>
          <a:p>
            <a:pPr lvl="1"/>
            <a:r>
              <a:rPr lang="en-US" sz="2400" dirty="0"/>
              <a:t>DD06 – Due 26 August</a:t>
            </a:r>
          </a:p>
          <a:p>
            <a:pPr lvl="1"/>
            <a:r>
              <a:rPr lang="en-US" sz="2400" dirty="0"/>
              <a:t>HW02 –Due 1 September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1BAD-A9BB-4C0B-82EB-D6CE0368B0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53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shley.Murphy\Desktop\USAFA%20Logo%202%20Line%20CMY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88" y="1747388"/>
            <a:ext cx="6815137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47925" y="3743325"/>
            <a:ext cx="4600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rebuchet MS" panose="020B0603020202020204" pitchFamily="34" charset="0"/>
              </a:rPr>
              <a:t>Back Up Slides</a:t>
            </a:r>
          </a:p>
        </p:txBody>
      </p:sp>
    </p:spTree>
    <p:extLst>
      <p:ext uri="{BB962C8B-B14F-4D97-AF65-F5344CB8AC3E}">
        <p14:creationId xmlns:p14="http://schemas.microsoft.com/office/powerpoint/2010/main" val="216362645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Where does ln(2) come from for k value in exponential functions?</a:t>
                </a:r>
              </a:p>
              <a:p>
                <a:pPr marL="0" indent="0">
                  <a:buNone/>
                </a:pPr>
                <a:r>
                  <a:rPr lang="en-US" sz="2000" dirty="0"/>
                  <a:t>We are trying to find the value of k that gives an output value that is double the input value, which can be written:     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𝒍𝒏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𝒌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𝒌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𝒍𝒏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𝒌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𝒍𝒏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𝒌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𝒍𝒏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Therefore, we get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which is used for the k value when constructing an exponential function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7" t="-988" r="-1159" b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1BAD-A9BB-4C0B-82EB-D6CE0368B0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37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Links: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Text: </a:t>
            </a:r>
            <a:r>
              <a:rPr lang="en-US" sz="2200" dirty="0">
                <a:hlinkClick r:id="rId2"/>
              </a:rPr>
              <a:t>https://dtkaplan.github.io/CalcZ-notes/process-of-modeling.html</a:t>
            </a:r>
            <a:endParaRPr lang="en-US" sz="2200" dirty="0"/>
          </a:p>
          <a:p>
            <a:r>
              <a:rPr lang="en-US" sz="2200" dirty="0" err="1"/>
              <a:t>Desmos</a:t>
            </a:r>
            <a:r>
              <a:rPr lang="en-US" sz="2200" dirty="0"/>
              <a:t>: </a:t>
            </a:r>
            <a:r>
              <a:rPr lang="en-US" sz="2200" dirty="0">
                <a:hlinkClick r:id="rId3"/>
              </a:rPr>
              <a:t>https://student.desmos.com/</a:t>
            </a:r>
            <a:r>
              <a:rPr lang="en-US" sz="2200" dirty="0"/>
              <a:t>  Code: </a:t>
            </a:r>
            <a:r>
              <a:rPr lang="en-US" dirty="0"/>
              <a:t>MGHS4F </a:t>
            </a:r>
            <a:endParaRPr lang="en-US" sz="2200" dirty="0"/>
          </a:p>
          <a:p>
            <a:r>
              <a:rPr lang="en-US" sz="2200" dirty="0"/>
              <a:t>Estimation Model Practice </a:t>
            </a:r>
            <a:r>
              <a:rPr lang="en-US" sz="2200" dirty="0" err="1"/>
              <a:t>Desmos</a:t>
            </a:r>
            <a:r>
              <a:rPr lang="en-US" sz="2200" dirty="0"/>
              <a:t>: </a:t>
            </a:r>
            <a:r>
              <a:rPr lang="en-US" sz="2200" dirty="0">
                <a:hlinkClick r:id="rId4"/>
              </a:rPr>
              <a:t>https://www.desmos.com/calculator/pevdffd6dg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1BAD-A9BB-4C0B-82EB-D6CE0368B0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4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 for Quiz 1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1BAD-A9BB-4C0B-82EB-D6CE0368B0CD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5760" y="1463040"/>
            <a:ext cx="8412480" cy="493776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Please clear your desks of everything except your laptop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You will have 10 minutes to complete the quiz in </a:t>
            </a:r>
            <a:r>
              <a:rPr lang="en-US" sz="3200" dirty="0" err="1"/>
              <a:t>Gradscope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Today’s Instructor: Capt Erika Gilts</a:t>
            </a:r>
          </a:p>
        </p:txBody>
      </p:sp>
    </p:spTree>
    <p:extLst>
      <p:ext uri="{BB962C8B-B14F-4D97-AF65-F5344CB8AC3E}">
        <p14:creationId xmlns:p14="http://schemas.microsoft.com/office/powerpoint/2010/main" val="121228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>
              <a:spcBef>
                <a:spcPts val="0"/>
              </a:spcBef>
            </a:pPr>
            <a:r>
              <a:rPr lang="en-US" dirty="0"/>
              <a:t>Explore scaling functions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Discuss input/output scaling of functions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Discuss exponential model fitting process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Estimate a model for exponential real world data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1BAD-A9BB-4C0B-82EB-D6CE0368B0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1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Real World Data – Cooling Water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1BAD-A9BB-4C0B-82EB-D6CE0368B0CD}" type="slidenum">
              <a:rPr lang="en-US" smtClean="0"/>
              <a:t>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2064" y="5512710"/>
            <a:ext cx="7873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rebuchet MS" panose="020B0603020202020204" pitchFamily="34" charset="0"/>
              </a:rPr>
              <a:t>The above data is the temperature of water (Celsius) in a mug after pouring in boiling water at time zero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705" y="1645765"/>
            <a:ext cx="4584589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13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1869" y="2691178"/>
                <a:ext cx="8412480" cy="3028217"/>
              </a:xfrm>
            </p:spPr>
            <p:txBody>
              <a:bodyPr/>
              <a:lstStyle/>
              <a:p>
                <a:pPr marL="317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000" dirty="0"/>
              </a:p>
              <a:p>
                <a:pPr marL="3175" indent="0">
                  <a:buNone/>
                </a:pPr>
                <a:endParaRPr lang="en-US" sz="2000" b="1" dirty="0"/>
              </a:p>
              <a:p>
                <a:pPr marL="317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𝒎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000" dirty="0"/>
              </a:p>
              <a:p>
                <a:pPr marL="3175" indent="0">
                  <a:buNone/>
                </a:pPr>
                <a:endParaRPr lang="en-US" sz="2000" dirty="0"/>
              </a:p>
              <a:p>
                <a:pPr marL="317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𝑨𝒆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2000" b="1" dirty="0"/>
              </a:p>
              <a:p>
                <a:pPr marL="3175" indent="0">
                  <a:buNone/>
                </a:pPr>
                <a:endParaRPr lang="en-US" sz="2000" b="1" dirty="0"/>
              </a:p>
              <a:p>
                <a:pPr marL="317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𝒋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𝑨𝒔𝒊𝒏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2000" b="1" dirty="0"/>
              </a:p>
              <a:p>
                <a:pPr marL="3175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869" y="2691178"/>
                <a:ext cx="8412480" cy="302821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1BAD-A9BB-4C0B-82EB-D6CE0368B0CD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447060"/>
            <a:ext cx="9028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9300" lvl="1" indent="-34290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</a:pPr>
            <a:r>
              <a:rPr lang="en-US" sz="2000" b="1" dirty="0">
                <a:latin typeface="Trebuchet MS" panose="020B0603020202020204" pitchFamily="34" charset="0"/>
              </a:rPr>
              <a:t>Let’s investigate parameters for the pattern-book functions below</a:t>
            </a:r>
          </a:p>
          <a:p>
            <a:pPr marL="749300" lvl="1" indent="-34290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</a:pPr>
            <a:r>
              <a:rPr lang="en-US" sz="2000" b="1" dirty="0">
                <a:latin typeface="Trebuchet MS" panose="020B0603020202020204" pitchFamily="34" charset="0"/>
              </a:rPr>
              <a:t>Please WRITE THEM DOWN</a:t>
            </a:r>
          </a:p>
        </p:txBody>
      </p:sp>
    </p:spTree>
    <p:extLst>
      <p:ext uri="{BB962C8B-B14F-4D97-AF65-F5344CB8AC3E}">
        <p14:creationId xmlns:p14="http://schemas.microsoft.com/office/powerpoint/2010/main" val="55818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Open </a:t>
            </a:r>
            <a:r>
              <a:rPr lang="en-US" sz="2000" dirty="0" err="1"/>
              <a:t>Desmos</a:t>
            </a:r>
            <a:r>
              <a:rPr lang="en-US" sz="2000" dirty="0"/>
              <a:t>: student.desmos.com</a:t>
            </a:r>
          </a:p>
          <a:p>
            <a:pPr lvl="1"/>
            <a:r>
              <a:rPr lang="en-US" sz="1800" dirty="0"/>
              <a:t>Use code </a:t>
            </a:r>
            <a:r>
              <a:rPr lang="en-US" sz="1800" u="sng" dirty="0">
                <a:solidFill>
                  <a:srgbClr val="FF0000"/>
                </a:solidFill>
              </a:rPr>
              <a:t>MGHS4F</a:t>
            </a:r>
            <a:r>
              <a:rPr lang="en-US" sz="1800" dirty="0"/>
              <a:t>, no need to login, but please enter your last name</a:t>
            </a:r>
          </a:p>
          <a:p>
            <a:pPr marL="346075" indent="-342900"/>
            <a:r>
              <a:rPr lang="en-US" sz="2000" dirty="0"/>
              <a:t>Explore the effect of changing x</a:t>
            </a:r>
            <a:r>
              <a:rPr lang="en-US" sz="2000" baseline="-25000" dirty="0"/>
              <a:t>0</a:t>
            </a:r>
            <a:r>
              <a:rPr lang="en-US" sz="2000" dirty="0"/>
              <a:t> and m on functions f(x) and g(x)</a:t>
            </a:r>
          </a:p>
          <a:p>
            <a:pPr marL="749300" lvl="1" indent="-342900"/>
            <a:r>
              <a:rPr lang="en-US" dirty="0"/>
              <a:t>What does changing x</a:t>
            </a:r>
            <a:r>
              <a:rPr lang="en-US" baseline="-25000" dirty="0"/>
              <a:t>0</a:t>
            </a:r>
            <a:r>
              <a:rPr lang="en-US" dirty="0"/>
              <a:t> do to the function?</a:t>
            </a:r>
          </a:p>
          <a:p>
            <a:pPr marL="749300" lvl="1" indent="-342900"/>
            <a:r>
              <a:rPr lang="en-US" dirty="0"/>
              <a:t>What does changing m do to the function? </a:t>
            </a:r>
          </a:p>
          <a:p>
            <a:pPr marL="346075" indent="-342900"/>
            <a:r>
              <a:rPr lang="en-US" sz="2000" dirty="0"/>
              <a:t>Explore the effect of changing s, k and A for function h(x)</a:t>
            </a:r>
          </a:p>
          <a:p>
            <a:pPr marL="749300" lvl="1" indent="-342900"/>
            <a:r>
              <a:rPr lang="en-US" dirty="0"/>
              <a:t>What does changing s do to the function?</a:t>
            </a:r>
          </a:p>
          <a:p>
            <a:pPr marL="749300" lvl="1" indent="-342900"/>
            <a:r>
              <a:rPr lang="en-US" dirty="0"/>
              <a:t>What does changing k do to the function? </a:t>
            </a:r>
          </a:p>
          <a:p>
            <a:pPr marL="749300" lvl="1" indent="-342900"/>
            <a:r>
              <a:rPr lang="en-US" dirty="0"/>
              <a:t>What does changing A do to the function?</a:t>
            </a:r>
          </a:p>
          <a:p>
            <a:pPr marL="346075" indent="-342900"/>
            <a:r>
              <a:rPr lang="en-US" sz="2000" dirty="0"/>
              <a:t>Explore the effect of changing A,B and C for function j(x)</a:t>
            </a:r>
          </a:p>
          <a:p>
            <a:pPr marL="749300" lvl="1" indent="-342900"/>
            <a:r>
              <a:rPr lang="en-US" dirty="0"/>
              <a:t>What does changing A do to the function?</a:t>
            </a:r>
          </a:p>
          <a:p>
            <a:pPr marL="749300" lvl="1" indent="-342900"/>
            <a:r>
              <a:rPr lang="en-US" dirty="0"/>
              <a:t>What does changing B do to the function? </a:t>
            </a:r>
          </a:p>
          <a:p>
            <a:pPr marL="749300" lvl="1" indent="-342900"/>
            <a:r>
              <a:rPr lang="en-US" dirty="0"/>
              <a:t>What does changing C do to the function? </a:t>
            </a:r>
          </a:p>
          <a:p>
            <a:pPr marL="346075" indent="-342900"/>
            <a:endParaRPr lang="en-US" sz="2000" dirty="0"/>
          </a:p>
          <a:p>
            <a:pPr marL="3175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1BAD-A9BB-4C0B-82EB-D6CE0368B0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8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the value </a:t>
            </a:r>
            <a:r>
              <a:rPr lang="en-US" u="sng" dirty="0"/>
              <a:t>inside the parenthesis </a:t>
            </a:r>
            <a:r>
              <a:rPr lang="en-US" dirty="0"/>
              <a:t>with your variable do to the function? </a:t>
            </a:r>
          </a:p>
          <a:p>
            <a:pPr lvl="1"/>
            <a:r>
              <a:rPr lang="en-US" dirty="0"/>
              <a:t>Shift horizontally</a:t>
            </a:r>
          </a:p>
          <a:p>
            <a:pPr lvl="1"/>
            <a:r>
              <a:rPr lang="en-US" dirty="0"/>
              <a:t>This is an example of input scaling</a:t>
            </a:r>
          </a:p>
          <a:p>
            <a:r>
              <a:rPr lang="en-US" dirty="0"/>
              <a:t>What does a </a:t>
            </a:r>
            <a:r>
              <a:rPr lang="en-US" u="sng" dirty="0"/>
              <a:t>multiplier</a:t>
            </a:r>
            <a:r>
              <a:rPr lang="en-US" dirty="0"/>
              <a:t> do to the function?</a:t>
            </a:r>
          </a:p>
          <a:p>
            <a:pPr lvl="1"/>
            <a:r>
              <a:rPr lang="en-US" dirty="0"/>
              <a:t>Changes vertical behavior (slope/steepness/stretch) </a:t>
            </a:r>
          </a:p>
          <a:p>
            <a:pPr lvl="1"/>
            <a:r>
              <a:rPr lang="en-US" dirty="0"/>
              <a:t>A multiplier can be both an input (ex: k) and output (ex: A) scaler</a:t>
            </a:r>
          </a:p>
          <a:p>
            <a:r>
              <a:rPr lang="en-US" dirty="0"/>
              <a:t>What does the value that is </a:t>
            </a:r>
            <a:r>
              <a:rPr lang="en-US" u="sng" dirty="0"/>
              <a:t>added/subtracted outside of the parenthesis</a:t>
            </a:r>
            <a:r>
              <a:rPr lang="en-US" dirty="0"/>
              <a:t> do to the function? </a:t>
            </a:r>
          </a:p>
          <a:p>
            <a:pPr lvl="1"/>
            <a:r>
              <a:rPr lang="en-US" dirty="0"/>
              <a:t>Shift vertically</a:t>
            </a:r>
          </a:p>
          <a:p>
            <a:pPr lvl="1"/>
            <a:r>
              <a:rPr lang="en-US" dirty="0"/>
              <a:t>This is an example of output scaling </a:t>
            </a:r>
          </a:p>
          <a:p>
            <a:pPr marL="406400" lvl="1" indent="0">
              <a:buNone/>
            </a:pPr>
            <a:endParaRPr lang="en-US" dirty="0"/>
          </a:p>
          <a:p>
            <a:pPr marL="4064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1BAD-A9BB-4C0B-82EB-D6CE0368B0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1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267" y="182880"/>
            <a:ext cx="7413413" cy="1097280"/>
          </a:xfrm>
        </p:spPr>
        <p:txBody>
          <a:bodyPr/>
          <a:lstStyle/>
          <a:p>
            <a:r>
              <a:rPr lang="en-US" dirty="0"/>
              <a:t>Estimating a Model for Real World Exponential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1BAD-A9BB-4C0B-82EB-D6CE0368B0CD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760" y="1463040"/>
                <a:ext cx="8412480" cy="413877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</a:t>
                </a:r>
                <a:r>
                  <a:rPr lang="en-US" dirty="0" err="1"/>
                  <a:t>Desmos</a:t>
                </a:r>
                <a:r>
                  <a:rPr lang="en-US" dirty="0"/>
                  <a:t> Activity 3 Water Cooling, explore the parameters for f(x) to estimate the model for the water cooling data</a:t>
                </a:r>
              </a:p>
              <a:p>
                <a:pPr marL="0" indent="0">
                  <a:buNone/>
                </a:pPr>
                <a:r>
                  <a:rPr lang="en-US" dirty="0"/>
                  <a:t>			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𝑨𝒆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1463040"/>
                <a:ext cx="8412480" cy="4138770"/>
              </a:xfrm>
              <a:blipFill>
                <a:blip r:embed="rId3"/>
                <a:stretch>
                  <a:fillRect l="-1087" t="-1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48" y="3152807"/>
            <a:ext cx="3987931" cy="310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Estimating a Model for Real World Data – Exponential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1BAD-A9BB-4C0B-82EB-D6CE0368B0CD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4857" y="1481998"/>
                <a:ext cx="8582809" cy="52077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u="sng" dirty="0">
                    <a:solidFill>
                      <a:schemeClr val="accent6">
                        <a:lumMod val="75000"/>
                      </a:schemeClr>
                    </a:solidFill>
                  </a:rPr>
                  <a:t>Steps to Estimate Exponential Model: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0. Visually check that data appears exponential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1. Find baseline value C</a:t>
                </a:r>
              </a:p>
              <a:p>
                <a:pPr marL="403225" lvl="1" indent="0">
                  <a:buNone/>
                </a:pP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C= output value where data levels off, approaches horizontal asymptote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2. Find parameter A</a:t>
                </a:r>
              </a:p>
              <a:p>
                <a:pPr marL="403225" lvl="1" indent="0">
                  <a:buNone/>
                </a:pP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A = f(0) - C , where f(0) = output value at input value 0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3. Estimate parameter k</a:t>
                </a:r>
              </a:p>
              <a:p>
                <a:pPr lvl="1" indent="-285750"/>
                <a:r>
                  <a:rPr 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pick input value x</a:t>
                </a:r>
                <a:r>
                  <a:rPr lang="en-US" sz="18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2</a:t>
                </a:r>
                <a:r>
                  <a:rPr 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 with output f(x</a:t>
                </a:r>
                <a:r>
                  <a:rPr lang="en-US" sz="18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2</a:t>
                </a:r>
                <a:r>
                  <a:rPr 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) far from baseline</a:t>
                </a:r>
              </a:p>
              <a:p>
                <a:pPr lvl="1" indent="-285750"/>
                <a:r>
                  <a:rPr 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find input value x</a:t>
                </a:r>
                <a:r>
                  <a:rPr lang="en-US" sz="18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r>
                  <a:rPr 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 with output f(x</a:t>
                </a:r>
                <a:r>
                  <a:rPr lang="en-US" sz="18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r>
                  <a:rPr 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) halfway between baseline and f(x</a:t>
                </a:r>
                <a:r>
                  <a:rPr lang="en-US" sz="18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2</a:t>
                </a:r>
                <a:r>
                  <a:rPr 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) </a:t>
                </a:r>
              </a:p>
              <a:p>
                <a:pPr lvl="1" indent="-285750"/>
                <a:r>
                  <a:rPr 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Solve for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𝐤</m:t>
                    </m:r>
                    <m:r>
                      <a:rPr lang="en-US" sz="18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𝒍𝒏</m:t>
                        </m:r>
                        <m:r>
                          <a:rPr lang="en-US" sz="1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80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endParaRPr lang="en-US" sz="1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4. Graph estimated model function, adjust as needed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4857" y="1481998"/>
                <a:ext cx="8582809" cy="5207727"/>
              </a:xfrm>
              <a:blipFill>
                <a:blip r:embed="rId3"/>
                <a:stretch>
                  <a:fillRect l="-1065" t="-937" r="-1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807877"/>
      </p:ext>
    </p:extLst>
  </p:cSld>
  <p:clrMapOvr>
    <a:masterClrMapping/>
  </p:clrMapOvr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BBE8A3CB087D4498D5CB3A25408A13" ma:contentTypeVersion="7" ma:contentTypeDescription="Create a new document." ma:contentTypeScope="" ma:versionID="e769d9ace52a727fa59e31fec4dbc890">
  <xsd:schema xmlns:xsd="http://www.w3.org/2001/XMLSchema" xmlns:xs="http://www.w3.org/2001/XMLSchema" xmlns:p="http://schemas.microsoft.com/office/2006/metadata/properties" xmlns:ns2="b8a6526b-ecf8-409b-80d2-cdb83e5c9cfa" targetNamespace="http://schemas.microsoft.com/office/2006/metadata/properties" ma:root="true" ma:fieldsID="f4d4d958725984d0e0a09bd9dc2cf1cd" ns2:_="">
    <xsd:import namespace="b8a6526b-ecf8-409b-80d2-cdb83e5c9c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a6526b-ecf8-409b-80d2-cdb83e5c9c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6BADE1-4A4A-48A5-911B-5F6548B33A5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393fa4b6-197a-4942-866b-411d926cc3b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A41DF00-7D25-4508-861E-79716F5574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a6526b-ecf8-409b-80d2-cdb83e5c9c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149264</TotalTime>
  <Words>1014</Words>
  <Application>Microsoft Office PowerPoint</Application>
  <PresentationFormat>On-screen Show (4:3)</PresentationFormat>
  <Paragraphs>199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 Math</vt:lpstr>
      <vt:lpstr>Times New Roman</vt:lpstr>
      <vt:lpstr>Trebuchet MS</vt:lpstr>
      <vt:lpstr>Wingdings</vt:lpstr>
      <vt:lpstr>4_USAFA Standard</vt:lpstr>
      <vt:lpstr>5_USAFA Standard</vt:lpstr>
      <vt:lpstr>PowerPoint Presentation</vt:lpstr>
      <vt:lpstr>Prep for Quiz 1 !</vt:lpstr>
      <vt:lpstr>Flight Plan</vt:lpstr>
      <vt:lpstr>Real World Data – Cooling Water</vt:lpstr>
      <vt:lpstr>Explore Scaling</vt:lpstr>
      <vt:lpstr>Explore Scaling</vt:lpstr>
      <vt:lpstr>Scaling Functions</vt:lpstr>
      <vt:lpstr>Estimating a Model for Real World Exponential Data </vt:lpstr>
      <vt:lpstr>Estimating a Model for Real World Data – Exponential Process</vt:lpstr>
      <vt:lpstr>Estimating a Model for Real World Exponential Data</vt:lpstr>
      <vt:lpstr>Estimating a Model for Real World Exponential Data - Solution</vt:lpstr>
      <vt:lpstr>You Try! Estimating a Model for Real World Exponential Data</vt:lpstr>
      <vt:lpstr>Next Mission</vt:lpstr>
      <vt:lpstr>PowerPoint Presentation</vt:lpstr>
      <vt:lpstr>Back Up Slides</vt:lpstr>
      <vt:lpstr>Lesson Links:</vt:lpstr>
    </vt:vector>
  </TitlesOfParts>
  <Company>usafa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USAFA/CCX</dc:creator>
  <cp:lastModifiedBy>Davis, Austin L Maj USAF USAFA DF/DFMS</cp:lastModifiedBy>
  <cp:revision>4643</cp:revision>
  <cp:lastPrinted>2021-07-20T15:44:22Z</cp:lastPrinted>
  <dcterms:created xsi:type="dcterms:W3CDTF">2005-08-12T19:45:51Z</dcterms:created>
  <dcterms:modified xsi:type="dcterms:W3CDTF">2021-08-16T18:39:59Z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0x01010055BBE8A3CB087D4498D5CB3A25408A13</vt:lpwstr>
  </property>
  <property fmtid="{D5CDD505-2E9C-101B-9397-08002B2CF9AE}" pid="3" name="_dlc_DocIdItemGuid">
    <vt:lpwstr>6ff9f554-ebf1-45c3-aa70-90c8e9be162b</vt:lpwstr>
  </property>
</Properties>
</file>