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29" r:id="rId50"/>
    <p:sldId id="330" r:id="rId51"/>
    <p:sldId id="331" r:id="rId52"/>
    <p:sldId id="332" r:id="rId53"/>
    <p:sldId id="333" r:id="rId54"/>
    <p:sldId id="334" r:id="rId55"/>
    <p:sldId id="335" r:id="rId56"/>
    <p:sldId id="336" r:id="rId57"/>
    <p:sldId id="337" r:id="rId58"/>
    <p:sldId id="338" r:id="rId59"/>
    <p:sldId id="339" r:id="rId60"/>
    <p:sldId id="340" r:id="rId61"/>
    <p:sldId id="342" r:id="rId6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150" d="100"/>
          <a:sy n="150" d="100"/>
        </p:scale>
        <p:origin x="-1256" y="-10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5FE1D874-0E43-B046-9F47-941B2A6FD547}" type="datetime1">
              <a:rPr lang="en-US"/>
              <a:pPr>
                <a:defRPr/>
              </a:pPr>
              <a:t>11/29/11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4490217A-35E1-3D45-867E-F2863C6E65CC}" type="slidenum">
              <a:rPr lang="en-US"/>
              <a:pPr>
                <a:defRPr/>
              </a:pPr>
              <a:t>‹#›</a:t>
            </a:fld>
            <a:endParaRPr lang="en-US"/>
          </a:p>
        </p:txBody>
      </p:sp>
    </p:spTree>
    <p:extLst>
      <p:ext uri="{BB962C8B-B14F-4D97-AF65-F5344CB8AC3E}">
        <p14:creationId xmlns:p14="http://schemas.microsoft.com/office/powerpoint/2010/main" val="574873846"/>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40113AE-2514-814D-948A-468A594F2838}" type="slidenum">
              <a:rPr lang="en-US">
                <a:ea typeface="ＭＳ Ｐゴシック" charset="-128"/>
                <a:cs typeface="ＭＳ Ｐゴシック" charset="-128"/>
              </a:rPr>
              <a:pPr fontAlgn="base">
                <a:spcBef>
                  <a:spcPct val="0"/>
                </a:spcBef>
                <a:spcAft>
                  <a:spcPct val="0"/>
                </a:spcAft>
              </a:pPr>
              <a:t>7</a:t>
            </a:fld>
            <a:endParaRPr lang="en-US">
              <a:ea typeface="ＭＳ Ｐゴシック" charset="-128"/>
              <a:cs typeface="ＭＳ Ｐゴシック" charset="-128"/>
            </a:endParaRPr>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8" name="Rectangle 3"/>
          <p:cNvSpPr>
            <a:spLocks noGrp="1" noChangeArrowheads="1"/>
          </p:cNvSpPr>
          <p:nvPr>
            <p:ph type="body" idx="1"/>
          </p:nvPr>
        </p:nvSpPr>
        <p:spPr bwMode="auto">
          <a:xfrm>
            <a:off x="914400" y="4343400"/>
            <a:ext cx="5029200" cy="4114800"/>
          </a:xfrm>
          <a:noFill/>
        </p:spPr>
        <p:txBody>
          <a:bodyPr wrap="square" lIns="89995" tIns="44997" rIns="89995" bIns="44997" numCol="1" anchor="t" anchorCtr="0" compatLnSpc="1">
            <a:prstTxWarp prst="textNoShape">
              <a:avLst/>
            </a:prstTxWarp>
          </a:bodyPr>
          <a:lstStyle/>
          <a:p>
            <a:pPr>
              <a:spcBef>
                <a:spcPct val="0"/>
              </a:spcBef>
            </a:pPr>
            <a:r>
              <a:rPr lang="en-US"/>
              <a:t>Think how unsatisfactory it is when a “moral” decision is forced on a group.  Examples: therapeutic cloning of human cells; genetic engineering of plants in the face of uncertainty; abortion.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5DDF20-39B8-AA41-9589-6E5652AB645E}" type="slidenum">
              <a:rPr lang="en-US">
                <a:ea typeface="ＭＳ Ｐゴシック" charset="-128"/>
                <a:cs typeface="ＭＳ Ｐゴシック" charset="-128"/>
              </a:rPr>
              <a:pPr fontAlgn="base">
                <a:spcBef>
                  <a:spcPct val="0"/>
                </a:spcBef>
                <a:spcAft>
                  <a:spcPct val="0"/>
                </a:spcAft>
              </a:pPr>
              <a:t>48</a:t>
            </a:fld>
            <a:endParaRPr lang="en-US">
              <a:ea typeface="ＭＳ Ｐゴシック" charset="-128"/>
              <a:cs typeface="ＭＳ Ｐゴシック" charset="-128"/>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a:t>From the St. Paul, Pioneer Press, Sunday Feb 1, 2004, Travel Section, page 106</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E951DC5-7B30-B040-9858-7EC2F4109FDD}" type="datetime1">
              <a:rPr lang="en-US"/>
              <a:pPr>
                <a:defRPr/>
              </a:pPr>
              <a:t>11/29/11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9FD969E-28E6-884E-9686-BB5450A4DF4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A7D5722-A737-8446-BCB0-C4ACCA8DC7FB}" type="datetime1">
              <a:rPr lang="en-US"/>
              <a:pPr>
                <a:defRPr/>
              </a:pPr>
              <a:t>11/29/11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D1AD72-B660-E943-ACBE-B4FA972A805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99247EF-F5ED-0A46-B4F5-B62A56C34D18}" type="datetime1">
              <a:rPr lang="en-US"/>
              <a:pPr>
                <a:defRPr/>
              </a:pPr>
              <a:t>11/29/11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D5C1D2-3ACB-2143-A416-1EA4544EF8F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8ED0C15-0D17-8F4E-8E68-D3AD5A10004D}" type="datetime1">
              <a:rPr lang="en-US"/>
              <a:pPr>
                <a:defRPr/>
              </a:pPr>
              <a:t>11/29/11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590076-786F-0546-91B6-3B1D510EFB9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4C25518-5BA9-5542-BC4D-C5695EB4C256}" type="datetime1">
              <a:rPr lang="en-US"/>
              <a:pPr>
                <a:defRPr/>
              </a:pPr>
              <a:t>11/29/11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A6D0B4-FBFF-0B4E-9469-FAFC4FC0AC2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1EA2257-E855-0348-8FF4-63BB82AF8F4D}" type="datetime1">
              <a:rPr lang="en-US"/>
              <a:pPr>
                <a:defRPr/>
              </a:pPr>
              <a:t>11/29/11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8DFA04C-5526-D44D-BEF5-06867033BB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8EBE6D1-5E2B-704F-BB77-2CD978C8C471}" type="datetime1">
              <a:rPr lang="en-US"/>
              <a:pPr>
                <a:defRPr/>
              </a:pPr>
              <a:t>11/29/11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F42DF81-BA5C-014A-8EBC-95213D7B7D1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0DCEA04-EF21-6A41-9171-38A2F9743EDC}" type="datetime1">
              <a:rPr lang="en-US"/>
              <a:pPr>
                <a:defRPr/>
              </a:pPr>
              <a:t>11/29/11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2F79E19-CD2D-7449-95A9-516A806C080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1D10BCC-8BFB-B249-8CA9-1B7D68AEB4D2}" type="datetime1">
              <a:rPr lang="en-US"/>
              <a:pPr>
                <a:defRPr/>
              </a:pPr>
              <a:t>11/29/11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9FE104F-DA10-EB41-9E63-CF8797B421D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638325B-7724-8941-BC35-5F2EA39CDB39}" type="datetime1">
              <a:rPr lang="en-US"/>
              <a:pPr>
                <a:defRPr/>
              </a:pPr>
              <a:t>11/29/11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1DAF36-1713-BE40-BFE0-40669D231A1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2F40316-2627-0241-8751-4B30BAE19BF1}" type="datetime1">
              <a:rPr lang="en-US"/>
              <a:pPr>
                <a:defRPr/>
              </a:pPr>
              <a:t>11/29/11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62A478D-914B-2F4D-9EBC-F8F05D8B7D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6EFFAF75-8911-E549-9C44-9BA296D8DE23}" type="datetime1">
              <a:rPr lang="en-US"/>
              <a:pPr>
                <a:defRPr/>
              </a:pPr>
              <a:t>11/29/11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36BC918F-3A67-2844-96A5-088C557E44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fontAlgn="base">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eg"/><Relationship Id="rId3"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npr.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wmf"/><Relationship Id="rId3" Type="http://schemas.openxmlformats.org/officeDocument/2006/relationships/image" Target="../media/image16.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A “Typical” Algebra Problem</a:t>
            </a:r>
          </a:p>
        </p:txBody>
      </p:sp>
      <p:sp>
        <p:nvSpPr>
          <p:cNvPr id="14339" name="Rectangle 3"/>
          <p:cNvSpPr>
            <a:spLocks noGrp="1" noChangeArrowheads="1"/>
          </p:cNvSpPr>
          <p:nvPr>
            <p:ph type="body" sz="half" idx="1"/>
          </p:nvPr>
        </p:nvSpPr>
        <p:spPr>
          <a:xfrm>
            <a:off x="457200" y="1600200"/>
            <a:ext cx="4032250" cy="4525963"/>
          </a:xfrm>
        </p:spPr>
        <p:txBody>
          <a:bodyPr/>
          <a:lstStyle/>
          <a:p>
            <a:pPr>
              <a:buFontTx/>
              <a:buNone/>
            </a:pPr>
            <a:r>
              <a:rPr lang="en-US"/>
              <a:t>A canoe and a duck are moving toward one another from opposite ends of a 2 mile long lake.  The canoe moves at 3mph, the duck at 2 mph.  Where do they meet?</a:t>
            </a:r>
          </a:p>
        </p:txBody>
      </p:sp>
      <p:sp>
        <p:nvSpPr>
          <p:cNvPr id="14340" name="Rectangle 4"/>
          <p:cNvSpPr>
            <a:spLocks noGrp="1" noChangeArrowheads="1"/>
          </p:cNvSpPr>
          <p:nvPr>
            <p:ph type="body" sz="half" idx="2"/>
          </p:nvPr>
        </p:nvSpPr>
        <p:spPr>
          <a:xfrm>
            <a:off x="4654550" y="1600200"/>
            <a:ext cx="4032250" cy="4525963"/>
          </a:xfrm>
        </p:spPr>
        <p:txBody>
          <a:bodyPr/>
          <a:lstStyle/>
          <a:p>
            <a:r>
              <a:rPr lang="en-US"/>
              <a:t>Used to demonstrate general principles of solution, not because we are interested in canoes and ducks.</a:t>
            </a:r>
          </a:p>
          <a:p>
            <a:r>
              <a:rPr lang="en-US"/>
              <a:t>Has a unique, definitive answer.</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3600"/>
              <a:t>ICDs (continued 3)</a:t>
            </a:r>
          </a:p>
        </p:txBody>
      </p:sp>
      <p:sp>
        <p:nvSpPr>
          <p:cNvPr id="24579" name="Rectangle 3"/>
          <p:cNvSpPr>
            <a:spLocks noGrp="1" noChangeArrowheads="1"/>
          </p:cNvSpPr>
          <p:nvPr>
            <p:ph type="body" idx="1"/>
          </p:nvPr>
        </p:nvSpPr>
        <p:spPr/>
        <p:txBody>
          <a:bodyPr/>
          <a:lstStyle/>
          <a:p>
            <a:endParaRPr lang="en-US"/>
          </a:p>
        </p:txBody>
      </p:sp>
      <p:pic>
        <p:nvPicPr>
          <p:cNvPr id="24580" name="Picture 4" descr="msotw9_temp0"/>
          <p:cNvPicPr>
            <a:picLocks noChangeAspect="1" noChangeArrowheads="1"/>
          </p:cNvPicPr>
          <p:nvPr/>
        </p:nvPicPr>
        <p:blipFill>
          <a:blip r:embed="rId2"/>
          <a:srcRect/>
          <a:stretch>
            <a:fillRect/>
          </a:stretch>
        </p:blipFill>
        <p:spPr bwMode="auto">
          <a:xfrm>
            <a:off x="0" y="1436688"/>
            <a:ext cx="9144000" cy="4325937"/>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ICDs: the Trade-off</a:t>
            </a:r>
          </a:p>
        </p:txBody>
      </p:sp>
      <p:sp>
        <p:nvSpPr>
          <p:cNvPr id="25603" name="Rectangle 3"/>
          <p:cNvSpPr>
            <a:spLocks noGrp="1" noChangeArrowheads="1"/>
          </p:cNvSpPr>
          <p:nvPr>
            <p:ph type="body" idx="1"/>
          </p:nvPr>
        </p:nvSpPr>
        <p:spPr/>
        <p:txBody>
          <a:bodyPr/>
          <a:lstStyle/>
          <a:p>
            <a:pPr>
              <a:buFontTx/>
              <a:buNone/>
            </a:pPr>
            <a:r>
              <a:rPr lang="en-US"/>
              <a:t> </a:t>
            </a:r>
            <a:r>
              <a:rPr lang="en-US" sz="2000"/>
              <a:t>For every 20 such patients given an ICD, on average one life will be saved.</a:t>
            </a:r>
          </a:p>
          <a:p>
            <a:r>
              <a:rPr lang="en-US" sz="2000"/>
              <a:t> Cost: $30,000 x 20 = $600,000 per life</a:t>
            </a:r>
          </a:p>
          <a:p>
            <a:r>
              <a:rPr lang="en-US" sz="2000"/>
              <a:t> What else could we do with $600,000?  Drug treatment programs, head start, highway safety, pre-natal care.</a:t>
            </a:r>
          </a:p>
          <a:p>
            <a:r>
              <a:rPr lang="en-US" sz="2000"/>
              <a:t> What is the added survival time?</a:t>
            </a:r>
          </a:p>
          <a:p>
            <a:r>
              <a:rPr lang="en-US" sz="2000"/>
              <a:t> Personal versus societal decisions:</a:t>
            </a:r>
          </a:p>
        </p:txBody>
      </p:sp>
      <p:pic>
        <p:nvPicPr>
          <p:cNvPr id="25604" name="Picture 4" descr="msotw9_temp0"/>
          <p:cNvPicPr>
            <a:picLocks noChangeAspect="1" noChangeArrowheads="1"/>
          </p:cNvPicPr>
          <p:nvPr/>
        </p:nvPicPr>
        <p:blipFill>
          <a:blip r:embed="rId2"/>
          <a:srcRect/>
          <a:stretch>
            <a:fillRect/>
          </a:stretch>
        </p:blipFill>
        <p:spPr bwMode="auto">
          <a:xfrm>
            <a:off x="0" y="4398963"/>
            <a:ext cx="9144000" cy="21685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228600" y="381000"/>
            <a:ext cx="8610600" cy="3530600"/>
          </a:xfrm>
          <a:prstGeom prst="rect">
            <a:avLst/>
          </a:prstGeom>
          <a:noFill/>
          <a:ln w="9525">
            <a:noFill/>
            <a:miter lim="800000"/>
            <a:headEnd/>
            <a:tailEnd/>
          </a:ln>
        </p:spPr>
        <p:txBody>
          <a:bodyPr>
            <a:prstTxWarp prst="textNoShape">
              <a:avLst/>
            </a:prstTxWarp>
            <a:spAutoFit/>
          </a:bodyPr>
          <a:lstStyle/>
          <a:p>
            <a:pPr marL="342900" indent="-342900">
              <a:spcBef>
                <a:spcPct val="50000"/>
              </a:spcBef>
            </a:pPr>
            <a:r>
              <a:rPr lang="en-US">
                <a:latin typeface="Calibri" charset="0"/>
              </a:rPr>
              <a:t>Question: How much should the government be willing to spend to provide implantable cardioverters-defibrillators?</a:t>
            </a:r>
          </a:p>
          <a:p>
            <a:pPr marL="342900" indent="-342900">
              <a:spcBef>
                <a:spcPct val="50000"/>
              </a:spcBef>
              <a:buFontTx/>
              <a:buAutoNum type="arabicParenR"/>
            </a:pPr>
            <a:r>
              <a:rPr lang="en-US">
                <a:latin typeface="Calibri" charset="0"/>
              </a:rPr>
              <a:t>$50,000 per saved life</a:t>
            </a:r>
          </a:p>
          <a:p>
            <a:pPr marL="342900" indent="-342900">
              <a:spcBef>
                <a:spcPct val="50000"/>
              </a:spcBef>
              <a:buFontTx/>
              <a:buAutoNum type="arabicParenR"/>
            </a:pPr>
            <a:r>
              <a:rPr lang="en-US">
                <a:latin typeface="Calibri" charset="0"/>
              </a:rPr>
              <a:t>$200,000 per saved life</a:t>
            </a:r>
          </a:p>
          <a:p>
            <a:pPr marL="342900" indent="-342900">
              <a:spcBef>
                <a:spcPct val="50000"/>
              </a:spcBef>
              <a:buFontTx/>
              <a:buAutoNum type="arabicParenR"/>
            </a:pPr>
            <a:r>
              <a:rPr lang="en-US">
                <a:latin typeface="Calibri" charset="0"/>
              </a:rPr>
              <a:t>$400,000 per saved life</a:t>
            </a:r>
          </a:p>
          <a:p>
            <a:pPr marL="342900" indent="-342900">
              <a:spcBef>
                <a:spcPct val="50000"/>
              </a:spcBef>
              <a:buFontTx/>
              <a:buAutoNum type="arabicParenR"/>
            </a:pPr>
            <a:r>
              <a:rPr lang="en-US">
                <a:latin typeface="Calibri" charset="0"/>
              </a:rPr>
              <a:t>$600,000 per saved life</a:t>
            </a:r>
          </a:p>
          <a:p>
            <a:pPr marL="342900" indent="-342900">
              <a:spcBef>
                <a:spcPct val="50000"/>
              </a:spcBef>
              <a:buFontTx/>
              <a:buAutoNum type="arabicParenR"/>
            </a:pPr>
            <a:r>
              <a:rPr lang="en-US">
                <a:latin typeface="Calibri" charset="0"/>
              </a:rPr>
              <a:t>$800,000 per saved life</a:t>
            </a:r>
          </a:p>
          <a:p>
            <a:pPr marL="342900" indent="-342900">
              <a:spcBef>
                <a:spcPct val="50000"/>
              </a:spcBef>
              <a:buFontTx/>
              <a:buAutoNum type="arabicParenR"/>
            </a:pPr>
            <a:r>
              <a:rPr lang="en-US">
                <a:latin typeface="Calibri" charset="0"/>
              </a:rPr>
              <a:t>$1,000,000 per saved life</a:t>
            </a:r>
          </a:p>
          <a:p>
            <a:pPr marL="342900" indent="-342900">
              <a:spcBef>
                <a:spcPct val="50000"/>
              </a:spcBef>
              <a:buFontTx/>
              <a:buAutoNum type="arabicParenR"/>
            </a:pPr>
            <a:r>
              <a:rPr lang="en-US">
                <a:latin typeface="Calibri" charset="0"/>
              </a:rPr>
              <a:t>Don’t be crass, Kaplan.  You shouldn’t put a dollar value on life.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228600" y="381000"/>
            <a:ext cx="8686800" cy="2292350"/>
          </a:xfrm>
          <a:prstGeom prst="rect">
            <a:avLst/>
          </a:prstGeom>
          <a:noFill/>
          <a:ln w="9525">
            <a:noFill/>
            <a:miter lim="800000"/>
            <a:headEnd/>
            <a:tailEnd/>
          </a:ln>
        </p:spPr>
        <p:txBody>
          <a:bodyPr>
            <a:prstTxWarp prst="textNoShape">
              <a:avLst/>
            </a:prstTxWarp>
            <a:spAutoFit/>
          </a:bodyPr>
          <a:lstStyle/>
          <a:p>
            <a:pPr marL="342900" indent="-342900">
              <a:spcBef>
                <a:spcPct val="50000"/>
              </a:spcBef>
            </a:pPr>
            <a:r>
              <a:rPr lang="en-US">
                <a:latin typeface="Calibri" charset="0"/>
              </a:rPr>
              <a:t>Question: Would your answer to the previous question have changed if you took into account the age of the ICD recipient?</a:t>
            </a:r>
          </a:p>
          <a:p>
            <a:pPr marL="342900" indent="-342900">
              <a:spcBef>
                <a:spcPct val="50000"/>
              </a:spcBef>
              <a:buFontTx/>
              <a:buAutoNum type="arabicParenR"/>
            </a:pPr>
            <a:r>
              <a:rPr lang="en-US">
                <a:latin typeface="Calibri" charset="0"/>
              </a:rPr>
              <a:t>No.  The value of a life doesn’t depend on age.</a:t>
            </a:r>
          </a:p>
          <a:p>
            <a:pPr marL="342900" indent="-342900">
              <a:spcBef>
                <a:spcPct val="50000"/>
              </a:spcBef>
              <a:buFontTx/>
              <a:buAutoNum type="arabicParenR"/>
            </a:pPr>
            <a:r>
              <a:rPr lang="en-US">
                <a:latin typeface="Calibri" charset="0"/>
              </a:rPr>
              <a:t>No.  We told you not to be crass, Kaplan.  Now stop it.</a:t>
            </a:r>
          </a:p>
          <a:p>
            <a:pPr marL="342900" indent="-342900">
              <a:spcBef>
                <a:spcPct val="50000"/>
              </a:spcBef>
              <a:buFontTx/>
              <a:buAutoNum type="arabicParenR"/>
            </a:pPr>
            <a:r>
              <a:rPr lang="en-US">
                <a:latin typeface="Calibri" charset="0"/>
              </a:rPr>
              <a:t>Yes.  It’s reasonable to spend less on an older person.</a:t>
            </a:r>
          </a:p>
          <a:p>
            <a:pPr marL="342900" indent="-342900">
              <a:spcBef>
                <a:spcPct val="50000"/>
              </a:spcBef>
              <a:buFontTx/>
              <a:buAutoNum type="arabicParenR"/>
            </a:pPr>
            <a:r>
              <a:rPr lang="en-US">
                <a:latin typeface="Calibri" charset="0"/>
              </a:rPr>
              <a:t>Yes.  It’s reasonable to spend more on an older person.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Terminology</a:t>
            </a:r>
          </a:p>
        </p:txBody>
      </p:sp>
      <p:sp>
        <p:nvSpPr>
          <p:cNvPr id="28675" name="Rectangle 3"/>
          <p:cNvSpPr>
            <a:spLocks noGrp="1" noChangeArrowheads="1"/>
          </p:cNvSpPr>
          <p:nvPr>
            <p:ph type="body" idx="1"/>
          </p:nvPr>
        </p:nvSpPr>
        <p:spPr/>
        <p:txBody>
          <a:bodyPr/>
          <a:lstStyle/>
          <a:p>
            <a:pPr>
              <a:lnSpc>
                <a:spcPct val="90000"/>
              </a:lnSpc>
            </a:pPr>
            <a:r>
              <a:rPr lang="en-US" sz="2800" b="1"/>
              <a:t>Policy variables</a:t>
            </a:r>
            <a:r>
              <a:rPr lang="en-US" sz="2800"/>
              <a:t> --- the inputs that we can set.  Examples: quotas, employment certificates, border patrols, visa regulations, …</a:t>
            </a:r>
          </a:p>
          <a:p>
            <a:pPr>
              <a:lnSpc>
                <a:spcPct val="90000"/>
              </a:lnSpc>
            </a:pPr>
            <a:r>
              <a:rPr lang="en-US" sz="2800" b="1"/>
              <a:t>Policy </a:t>
            </a:r>
            <a:r>
              <a:rPr lang="en-US" sz="2800"/>
              <a:t>--- a setting of all the relevant policy variables.</a:t>
            </a:r>
          </a:p>
          <a:p>
            <a:pPr>
              <a:lnSpc>
                <a:spcPct val="90000"/>
              </a:lnSpc>
            </a:pPr>
            <a:r>
              <a:rPr lang="en-US" sz="2800" b="1"/>
              <a:t>Outputs</a:t>
            </a:r>
            <a:r>
              <a:rPr lang="en-US" sz="2800"/>
              <a:t> --- the quantities that we are interested in obtaining. Example: wages.</a:t>
            </a:r>
          </a:p>
          <a:p>
            <a:pPr>
              <a:lnSpc>
                <a:spcPct val="90000"/>
              </a:lnSpc>
            </a:pPr>
            <a:r>
              <a:rPr lang="en-US" sz="2800" b="1"/>
              <a:t>Mechanisms</a:t>
            </a:r>
            <a:r>
              <a:rPr lang="en-US" sz="2800"/>
              <a:t> --- how the policy variables influence the outputs. Example: supply elasticity of wages, relocation of natives and immigrants</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Optimization</a:t>
            </a:r>
          </a:p>
        </p:txBody>
      </p:sp>
      <p:sp>
        <p:nvSpPr>
          <p:cNvPr id="29699" name="Rectangle 3"/>
          <p:cNvSpPr>
            <a:spLocks noGrp="1" noChangeArrowheads="1"/>
          </p:cNvSpPr>
          <p:nvPr>
            <p:ph type="body" idx="1"/>
          </p:nvPr>
        </p:nvSpPr>
        <p:spPr/>
        <p:txBody>
          <a:bodyPr/>
          <a:lstStyle/>
          <a:p>
            <a:pPr>
              <a:buFontTx/>
              <a:buNone/>
            </a:pPr>
            <a:r>
              <a:rPr lang="en-US"/>
              <a:t>When there is a single output, we can adjust the policy variables to optimize the output. </a:t>
            </a:r>
          </a:p>
          <a:p>
            <a:pPr>
              <a:buFontTx/>
              <a:buNone/>
            </a:pPr>
            <a:endParaRPr lang="en-US"/>
          </a:p>
          <a:p>
            <a:pPr>
              <a:buFontTx/>
              <a:buNone/>
            </a:pPr>
            <a:r>
              <a:rPr lang="en-US"/>
              <a:t>Optimization lets you make the best out of your resources.  But it requires a quantitative scale of output, which isn’t always possible.</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Discrete Policy Variables</a:t>
            </a:r>
          </a:p>
        </p:txBody>
      </p:sp>
      <p:sp>
        <p:nvSpPr>
          <p:cNvPr id="30723" name="Rectangle 3"/>
          <p:cNvSpPr>
            <a:spLocks noGrp="1" noChangeArrowheads="1"/>
          </p:cNvSpPr>
          <p:nvPr>
            <p:ph type="body" idx="1"/>
          </p:nvPr>
        </p:nvSpPr>
        <p:spPr>
          <a:xfrm>
            <a:off x="762000" y="1828800"/>
            <a:ext cx="7772400" cy="4114800"/>
          </a:xfrm>
        </p:spPr>
        <p:txBody>
          <a:bodyPr/>
          <a:lstStyle/>
          <a:p>
            <a:pPr>
              <a:buFontTx/>
              <a:buNone/>
            </a:pPr>
            <a:r>
              <a:rPr lang="en-US"/>
              <a:t>.  Choose the policy that gives the best value of the output.</a:t>
            </a:r>
          </a:p>
          <a:p>
            <a:pPr>
              <a:buFontTx/>
              <a:buNone/>
            </a:pPr>
            <a:endParaRPr lang="en-US"/>
          </a:p>
        </p:txBody>
      </p:sp>
      <p:grpSp>
        <p:nvGrpSpPr>
          <p:cNvPr id="30724" name="Group 4"/>
          <p:cNvGrpSpPr>
            <a:grpSpLocks/>
          </p:cNvGrpSpPr>
          <p:nvPr/>
        </p:nvGrpSpPr>
        <p:grpSpPr bwMode="auto">
          <a:xfrm>
            <a:off x="1066800" y="3652838"/>
            <a:ext cx="7262813" cy="2747962"/>
            <a:chOff x="672" y="2301"/>
            <a:chExt cx="4575" cy="1731"/>
          </a:xfrm>
        </p:grpSpPr>
        <p:sp>
          <p:nvSpPr>
            <p:cNvPr id="30725" name="Line 5"/>
            <p:cNvSpPr>
              <a:spLocks noChangeShapeType="1"/>
            </p:cNvSpPr>
            <p:nvPr/>
          </p:nvSpPr>
          <p:spPr bwMode="auto">
            <a:xfrm>
              <a:off x="768" y="3216"/>
              <a:ext cx="4272" cy="0"/>
            </a:xfrm>
            <a:prstGeom prst="line">
              <a:avLst/>
            </a:prstGeom>
            <a:noFill/>
            <a:ln w="38100">
              <a:solidFill>
                <a:srgbClr val="000000"/>
              </a:solidFill>
              <a:round/>
              <a:headEnd type="triangle" w="med" len="med"/>
              <a:tailEnd type="triangle" w="med" len="med"/>
            </a:ln>
          </p:spPr>
          <p:txBody>
            <a:bodyPr wrap="none">
              <a:prstTxWarp prst="textNoShape">
                <a:avLst/>
              </a:prstTxWarp>
            </a:bodyPr>
            <a:lstStyle/>
            <a:p>
              <a:endParaRPr lang="en-US"/>
            </a:p>
          </p:txBody>
        </p:sp>
        <p:sp>
          <p:nvSpPr>
            <p:cNvPr id="30726" name="Text Box 6"/>
            <p:cNvSpPr txBox="1">
              <a:spLocks noChangeArrowheads="1"/>
            </p:cNvSpPr>
            <p:nvPr/>
          </p:nvSpPr>
          <p:spPr bwMode="auto">
            <a:xfrm>
              <a:off x="4598" y="3429"/>
              <a:ext cx="649" cy="288"/>
            </a:xfrm>
            <a:prstGeom prst="rect">
              <a:avLst/>
            </a:prstGeom>
            <a:noFill/>
            <a:ln w="9525">
              <a:noFill/>
              <a:miter lim="800000"/>
              <a:headEnd/>
              <a:tailEnd/>
            </a:ln>
          </p:spPr>
          <p:txBody>
            <a:bodyPr wrap="none">
              <a:prstTxWarp prst="textNoShape">
                <a:avLst/>
              </a:prstTxWarp>
              <a:spAutoFit/>
            </a:bodyPr>
            <a:lstStyle/>
            <a:p>
              <a:r>
                <a:rPr lang="en-US" sz="2400">
                  <a:solidFill>
                    <a:srgbClr val="000000"/>
                  </a:solidFill>
                  <a:latin typeface="Tahoma" charset="0"/>
                </a:rPr>
                <a:t>Worse</a:t>
              </a:r>
            </a:p>
          </p:txBody>
        </p:sp>
        <p:sp>
          <p:nvSpPr>
            <p:cNvPr id="30727" name="Text Box 7"/>
            <p:cNvSpPr txBox="1">
              <a:spLocks noChangeArrowheads="1"/>
            </p:cNvSpPr>
            <p:nvPr/>
          </p:nvSpPr>
          <p:spPr bwMode="auto">
            <a:xfrm>
              <a:off x="672" y="3408"/>
              <a:ext cx="628" cy="288"/>
            </a:xfrm>
            <a:prstGeom prst="rect">
              <a:avLst/>
            </a:prstGeom>
            <a:noFill/>
            <a:ln w="9525">
              <a:noFill/>
              <a:miter lim="800000"/>
              <a:headEnd/>
              <a:tailEnd/>
            </a:ln>
          </p:spPr>
          <p:txBody>
            <a:bodyPr wrap="none">
              <a:prstTxWarp prst="textNoShape">
                <a:avLst/>
              </a:prstTxWarp>
              <a:spAutoFit/>
            </a:bodyPr>
            <a:lstStyle/>
            <a:p>
              <a:r>
                <a:rPr lang="en-US" sz="2400">
                  <a:solidFill>
                    <a:srgbClr val="000000"/>
                  </a:solidFill>
                  <a:latin typeface="Tahoma" charset="0"/>
                </a:rPr>
                <a:t>Better</a:t>
              </a:r>
            </a:p>
          </p:txBody>
        </p:sp>
        <p:sp>
          <p:nvSpPr>
            <p:cNvPr id="30728" name="Oval 8"/>
            <p:cNvSpPr>
              <a:spLocks noChangeArrowheads="1"/>
            </p:cNvSpPr>
            <p:nvPr/>
          </p:nvSpPr>
          <p:spPr bwMode="auto">
            <a:xfrm>
              <a:off x="1632" y="3120"/>
              <a:ext cx="192" cy="19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0729" name="Oval 9"/>
            <p:cNvSpPr>
              <a:spLocks noChangeArrowheads="1"/>
            </p:cNvSpPr>
            <p:nvPr/>
          </p:nvSpPr>
          <p:spPr bwMode="auto">
            <a:xfrm>
              <a:off x="1872" y="3120"/>
              <a:ext cx="192" cy="19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0730" name="Oval 10"/>
            <p:cNvSpPr>
              <a:spLocks noChangeArrowheads="1"/>
            </p:cNvSpPr>
            <p:nvPr/>
          </p:nvSpPr>
          <p:spPr bwMode="auto">
            <a:xfrm>
              <a:off x="2928" y="3120"/>
              <a:ext cx="192" cy="19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0731" name="Oval 11"/>
            <p:cNvSpPr>
              <a:spLocks noChangeArrowheads="1"/>
            </p:cNvSpPr>
            <p:nvPr/>
          </p:nvSpPr>
          <p:spPr bwMode="auto">
            <a:xfrm>
              <a:off x="4128" y="3120"/>
              <a:ext cx="192" cy="19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0732" name="Text Box 12"/>
            <p:cNvSpPr txBox="1">
              <a:spLocks noChangeArrowheads="1"/>
            </p:cNvSpPr>
            <p:nvPr/>
          </p:nvSpPr>
          <p:spPr bwMode="auto">
            <a:xfrm rot="-5400000">
              <a:off x="1342" y="2594"/>
              <a:ext cx="772" cy="288"/>
            </a:xfrm>
            <a:prstGeom prst="rect">
              <a:avLst/>
            </a:prstGeom>
            <a:noFill/>
            <a:ln w="9525">
              <a:noFill/>
              <a:miter lim="800000"/>
              <a:headEnd/>
              <a:tailEnd/>
            </a:ln>
          </p:spPr>
          <p:txBody>
            <a:bodyPr wrap="none">
              <a:prstTxWarp prst="textNoShape">
                <a:avLst/>
              </a:prstTxWarp>
              <a:spAutoFit/>
            </a:bodyPr>
            <a:lstStyle/>
            <a:p>
              <a:r>
                <a:rPr lang="en-US" sz="2400">
                  <a:latin typeface="Tahoma" charset="0"/>
                </a:rPr>
                <a:t>Policy B</a:t>
              </a:r>
            </a:p>
          </p:txBody>
        </p:sp>
        <p:sp>
          <p:nvSpPr>
            <p:cNvPr id="30733" name="Text Box 13"/>
            <p:cNvSpPr txBox="1">
              <a:spLocks noChangeArrowheads="1"/>
            </p:cNvSpPr>
            <p:nvPr/>
          </p:nvSpPr>
          <p:spPr bwMode="auto">
            <a:xfrm rot="-5400000">
              <a:off x="1572" y="2585"/>
              <a:ext cx="789" cy="288"/>
            </a:xfrm>
            <a:prstGeom prst="rect">
              <a:avLst/>
            </a:prstGeom>
            <a:noFill/>
            <a:ln w="9525">
              <a:noFill/>
              <a:miter lim="800000"/>
              <a:headEnd/>
              <a:tailEnd/>
            </a:ln>
          </p:spPr>
          <p:txBody>
            <a:bodyPr wrap="none">
              <a:prstTxWarp prst="textNoShape">
                <a:avLst/>
              </a:prstTxWarp>
              <a:spAutoFit/>
            </a:bodyPr>
            <a:lstStyle/>
            <a:p>
              <a:r>
                <a:rPr lang="en-US" sz="2400">
                  <a:latin typeface="Tahoma" charset="0"/>
                </a:rPr>
                <a:t>Policy D</a:t>
              </a:r>
            </a:p>
          </p:txBody>
        </p:sp>
        <p:sp>
          <p:nvSpPr>
            <p:cNvPr id="30734" name="Text Box 14"/>
            <p:cNvSpPr txBox="1">
              <a:spLocks noChangeArrowheads="1"/>
            </p:cNvSpPr>
            <p:nvPr/>
          </p:nvSpPr>
          <p:spPr bwMode="auto">
            <a:xfrm rot="-5400000">
              <a:off x="2636" y="2592"/>
              <a:ext cx="774" cy="288"/>
            </a:xfrm>
            <a:prstGeom prst="rect">
              <a:avLst/>
            </a:prstGeom>
            <a:noFill/>
            <a:ln w="9525">
              <a:noFill/>
              <a:miter lim="800000"/>
              <a:headEnd/>
              <a:tailEnd/>
            </a:ln>
          </p:spPr>
          <p:txBody>
            <a:bodyPr wrap="none">
              <a:prstTxWarp prst="textNoShape">
                <a:avLst/>
              </a:prstTxWarp>
              <a:spAutoFit/>
            </a:bodyPr>
            <a:lstStyle/>
            <a:p>
              <a:r>
                <a:rPr lang="en-US" sz="2400">
                  <a:latin typeface="Tahoma" charset="0"/>
                </a:rPr>
                <a:t>Policy A</a:t>
              </a:r>
            </a:p>
          </p:txBody>
        </p:sp>
        <p:sp>
          <p:nvSpPr>
            <p:cNvPr id="30735" name="Text Box 15"/>
            <p:cNvSpPr txBox="1">
              <a:spLocks noChangeArrowheads="1"/>
            </p:cNvSpPr>
            <p:nvPr/>
          </p:nvSpPr>
          <p:spPr bwMode="auto">
            <a:xfrm rot="-5400000">
              <a:off x="3836" y="2544"/>
              <a:ext cx="774" cy="288"/>
            </a:xfrm>
            <a:prstGeom prst="rect">
              <a:avLst/>
            </a:prstGeom>
            <a:noFill/>
            <a:ln w="9525">
              <a:noFill/>
              <a:miter lim="800000"/>
              <a:headEnd/>
              <a:tailEnd/>
            </a:ln>
          </p:spPr>
          <p:txBody>
            <a:bodyPr wrap="none">
              <a:prstTxWarp prst="textNoShape">
                <a:avLst/>
              </a:prstTxWarp>
              <a:spAutoFit/>
            </a:bodyPr>
            <a:lstStyle/>
            <a:p>
              <a:r>
                <a:rPr lang="en-US" sz="2400">
                  <a:latin typeface="Tahoma" charset="0"/>
                </a:rPr>
                <a:t>Policy C</a:t>
              </a:r>
            </a:p>
          </p:txBody>
        </p:sp>
        <p:sp>
          <p:nvSpPr>
            <p:cNvPr id="30736" name="Line 16"/>
            <p:cNvSpPr>
              <a:spLocks noChangeShapeType="1"/>
            </p:cNvSpPr>
            <p:nvPr/>
          </p:nvSpPr>
          <p:spPr bwMode="auto">
            <a:xfrm flipH="1" flipV="1">
              <a:off x="1776" y="3360"/>
              <a:ext cx="384" cy="432"/>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0737" name="Text Box 17"/>
            <p:cNvSpPr txBox="1">
              <a:spLocks noChangeArrowheads="1"/>
            </p:cNvSpPr>
            <p:nvPr/>
          </p:nvSpPr>
          <p:spPr bwMode="auto">
            <a:xfrm>
              <a:off x="1728" y="3744"/>
              <a:ext cx="1161" cy="288"/>
            </a:xfrm>
            <a:prstGeom prst="rect">
              <a:avLst/>
            </a:prstGeom>
            <a:noFill/>
            <a:ln w="9525">
              <a:noFill/>
              <a:miter lim="800000"/>
              <a:headEnd/>
              <a:tailEnd/>
            </a:ln>
          </p:spPr>
          <p:txBody>
            <a:bodyPr wrap="none">
              <a:prstTxWarp prst="textNoShape">
                <a:avLst/>
              </a:prstTxWarp>
              <a:spAutoFit/>
            </a:bodyPr>
            <a:lstStyle/>
            <a:p>
              <a:r>
                <a:rPr lang="en-US" sz="2400">
                  <a:latin typeface="Tahoma" charset="0"/>
                </a:rPr>
                <a:t>The Winner!</a:t>
              </a:r>
            </a:p>
          </p:txBody>
        </p:sp>
      </p:gr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Continuous Policy Variables</a:t>
            </a:r>
          </a:p>
        </p:txBody>
      </p:sp>
      <p:sp>
        <p:nvSpPr>
          <p:cNvPr id="31747" name="Rectangle 3"/>
          <p:cNvSpPr>
            <a:spLocks noGrp="1" noChangeArrowheads="1"/>
          </p:cNvSpPr>
          <p:nvPr>
            <p:ph type="body" idx="1"/>
          </p:nvPr>
        </p:nvSpPr>
        <p:spPr/>
        <p:txBody>
          <a:bodyPr/>
          <a:lstStyle/>
          <a:p>
            <a:pPr>
              <a:lnSpc>
                <a:spcPct val="90000"/>
              </a:lnSpc>
              <a:buFontTx/>
              <a:buNone/>
            </a:pPr>
            <a:r>
              <a:rPr lang="en-US"/>
              <a:t>Example: Immigration quota as input, GDP per capita as output.</a:t>
            </a:r>
          </a:p>
          <a:p>
            <a:pPr>
              <a:lnSpc>
                <a:spcPct val="90000"/>
              </a:lnSpc>
              <a:buFontTx/>
              <a:buNone/>
            </a:pPr>
            <a:r>
              <a:rPr lang="en-US"/>
              <a:t>Mechanisms:</a:t>
            </a:r>
          </a:p>
          <a:p>
            <a:pPr>
              <a:lnSpc>
                <a:spcPct val="90000"/>
              </a:lnSpc>
            </a:pPr>
            <a:r>
              <a:rPr lang="en-US"/>
              <a:t>Higher quota leads to more GDP</a:t>
            </a:r>
          </a:p>
          <a:p>
            <a:pPr>
              <a:lnSpc>
                <a:spcPct val="90000"/>
              </a:lnSpc>
            </a:pPr>
            <a:r>
              <a:rPr lang="en-US"/>
              <a:t>But there are more people so per capita GDP might be lower.</a:t>
            </a:r>
          </a:p>
          <a:p>
            <a:pPr>
              <a:lnSpc>
                <a:spcPct val="90000"/>
              </a:lnSpc>
              <a:buFontTx/>
              <a:buNone/>
            </a:pPr>
            <a:r>
              <a:rPr lang="en-US"/>
              <a:t>Although the mechanisms conflict, there is a single output so optimization is possible.</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l="8247" b="6288"/>
          <a:stretch>
            <a:fillRect/>
          </a:stretch>
        </p:blipFill>
        <p:spPr bwMode="auto">
          <a:xfrm>
            <a:off x="1676400" y="1066800"/>
            <a:ext cx="6781800" cy="5181600"/>
          </a:xfrm>
          <a:prstGeom prst="rect">
            <a:avLst/>
          </a:prstGeom>
          <a:noFill/>
          <a:ln w="9525">
            <a:noFill/>
            <a:miter lim="800000"/>
            <a:headEnd/>
            <a:tailEnd/>
          </a:ln>
        </p:spPr>
      </p:pic>
      <p:sp>
        <p:nvSpPr>
          <p:cNvPr id="32771" name="Rectangle 3"/>
          <p:cNvSpPr>
            <a:spLocks noGrp="1" noChangeArrowheads="1"/>
          </p:cNvSpPr>
          <p:nvPr>
            <p:ph type="title"/>
          </p:nvPr>
        </p:nvSpPr>
        <p:spPr/>
        <p:txBody>
          <a:bodyPr/>
          <a:lstStyle/>
          <a:p>
            <a:r>
              <a:rPr lang="en-US"/>
              <a:t>Continuous Policy Variables</a:t>
            </a:r>
          </a:p>
        </p:txBody>
      </p:sp>
      <p:sp>
        <p:nvSpPr>
          <p:cNvPr id="32772" name="Text Box 4"/>
          <p:cNvSpPr txBox="1">
            <a:spLocks noChangeArrowheads="1"/>
          </p:cNvSpPr>
          <p:nvPr/>
        </p:nvSpPr>
        <p:spPr bwMode="auto">
          <a:xfrm>
            <a:off x="2590800" y="1447800"/>
            <a:ext cx="4800600" cy="457200"/>
          </a:xfrm>
          <a:prstGeom prst="rect">
            <a:avLst/>
          </a:prstGeom>
          <a:noFill/>
          <a:ln w="9525">
            <a:noFill/>
            <a:miter lim="800000"/>
            <a:headEnd/>
            <a:tailEnd/>
          </a:ln>
        </p:spPr>
        <p:txBody>
          <a:bodyPr>
            <a:prstTxWarp prst="textNoShape">
              <a:avLst/>
            </a:prstTxWarp>
            <a:spAutoFit/>
          </a:bodyPr>
          <a:lstStyle/>
          <a:p>
            <a:pPr>
              <a:spcBef>
                <a:spcPct val="50000"/>
              </a:spcBef>
            </a:pPr>
            <a:endParaRPr lang="en-US" sz="2400">
              <a:latin typeface="Times New Roman" charset="0"/>
            </a:endParaRPr>
          </a:p>
        </p:txBody>
      </p:sp>
      <p:sp>
        <p:nvSpPr>
          <p:cNvPr id="32773" name="Rectangle 5"/>
          <p:cNvSpPr>
            <a:spLocks noChangeArrowheads="1"/>
          </p:cNvSpPr>
          <p:nvPr/>
        </p:nvSpPr>
        <p:spPr bwMode="auto">
          <a:xfrm>
            <a:off x="2133600" y="3810000"/>
            <a:ext cx="1447800" cy="533400"/>
          </a:xfrm>
          <a:prstGeom prst="rect">
            <a:avLst/>
          </a:prstGeom>
          <a:solidFill>
            <a:schemeClr val="bg1"/>
          </a:solidFill>
          <a:ln w="9525">
            <a:noFill/>
            <a:miter lim="800000"/>
            <a:headEnd/>
            <a:tailEnd/>
          </a:ln>
        </p:spPr>
        <p:txBody>
          <a:bodyPr wrap="none" anchor="ctr">
            <a:prstTxWarp prst="textNoShape">
              <a:avLst/>
            </a:prstTxWarp>
          </a:bodyPr>
          <a:lstStyle/>
          <a:p>
            <a:endParaRPr lang="en-US">
              <a:latin typeface="Calibri" charset="0"/>
            </a:endParaRPr>
          </a:p>
        </p:txBody>
      </p:sp>
      <p:sp>
        <p:nvSpPr>
          <p:cNvPr id="32774" name="Rectangle 6"/>
          <p:cNvSpPr>
            <a:spLocks noChangeArrowheads="1"/>
          </p:cNvSpPr>
          <p:nvPr/>
        </p:nvSpPr>
        <p:spPr bwMode="auto">
          <a:xfrm>
            <a:off x="5867400" y="2667000"/>
            <a:ext cx="1600200" cy="762000"/>
          </a:xfrm>
          <a:prstGeom prst="rect">
            <a:avLst/>
          </a:prstGeom>
          <a:solidFill>
            <a:schemeClr val="bg1"/>
          </a:solidFill>
          <a:ln w="9525">
            <a:noFill/>
            <a:miter lim="800000"/>
            <a:headEnd/>
            <a:tailEnd/>
          </a:ln>
        </p:spPr>
        <p:txBody>
          <a:bodyPr wrap="none" anchor="ctr">
            <a:prstTxWarp prst="textNoShape">
              <a:avLst/>
            </a:prstTxWarp>
          </a:bodyPr>
          <a:lstStyle/>
          <a:p>
            <a:endParaRPr lang="en-US">
              <a:latin typeface="Calibri" charset="0"/>
            </a:endParaRPr>
          </a:p>
        </p:txBody>
      </p:sp>
      <p:sp>
        <p:nvSpPr>
          <p:cNvPr id="32775" name="Rectangle 7"/>
          <p:cNvSpPr>
            <a:spLocks noChangeArrowheads="1"/>
          </p:cNvSpPr>
          <p:nvPr/>
        </p:nvSpPr>
        <p:spPr bwMode="auto">
          <a:xfrm>
            <a:off x="4267200" y="2286000"/>
            <a:ext cx="1066800" cy="304800"/>
          </a:xfrm>
          <a:prstGeom prst="rect">
            <a:avLst/>
          </a:prstGeom>
          <a:solidFill>
            <a:schemeClr val="bg1"/>
          </a:solidFill>
          <a:ln w="9525">
            <a:noFill/>
            <a:miter lim="800000"/>
            <a:headEnd/>
            <a:tailEnd/>
          </a:ln>
        </p:spPr>
        <p:txBody>
          <a:bodyPr wrap="none" anchor="ctr">
            <a:prstTxWarp prst="textNoShape">
              <a:avLst/>
            </a:prstTxWarp>
          </a:bodyPr>
          <a:lstStyle/>
          <a:p>
            <a:endParaRPr lang="en-US">
              <a:latin typeface="Calibri" charset="0"/>
            </a:endParaRPr>
          </a:p>
        </p:txBody>
      </p:sp>
      <p:sp>
        <p:nvSpPr>
          <p:cNvPr id="32776" name="Text Box 8"/>
          <p:cNvSpPr txBox="1">
            <a:spLocks noChangeArrowheads="1"/>
          </p:cNvSpPr>
          <p:nvPr/>
        </p:nvSpPr>
        <p:spPr bwMode="auto">
          <a:xfrm rot="10800000">
            <a:off x="1143000" y="1981200"/>
            <a:ext cx="549275" cy="3962400"/>
          </a:xfrm>
          <a:prstGeom prst="rect">
            <a:avLst/>
          </a:prstGeom>
          <a:noFill/>
          <a:ln w="9525">
            <a:noFill/>
            <a:miter lim="800000"/>
            <a:headEnd/>
            <a:tailEnd/>
          </a:ln>
        </p:spPr>
        <p:txBody>
          <a:bodyPr vert="eaVert">
            <a:prstTxWarp prst="textNoShape">
              <a:avLst/>
            </a:prstTxWarp>
            <a:spAutoFit/>
          </a:bodyPr>
          <a:lstStyle/>
          <a:p>
            <a:pPr algn="ctr">
              <a:spcBef>
                <a:spcPct val="50000"/>
              </a:spcBef>
            </a:pPr>
            <a:r>
              <a:rPr lang="en-US" sz="2400">
                <a:latin typeface="Calibri" charset="0"/>
              </a:rPr>
              <a:t>GDP per capita</a:t>
            </a:r>
          </a:p>
        </p:txBody>
      </p:sp>
      <p:sp>
        <p:nvSpPr>
          <p:cNvPr id="32777" name="Text Box 9"/>
          <p:cNvSpPr txBox="1">
            <a:spLocks noChangeArrowheads="1"/>
          </p:cNvSpPr>
          <p:nvPr/>
        </p:nvSpPr>
        <p:spPr bwMode="auto">
          <a:xfrm>
            <a:off x="1981200" y="6400800"/>
            <a:ext cx="5791200" cy="4572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2400">
                <a:latin typeface="Calibri" charset="0"/>
              </a:rPr>
              <a:t>Immigration Quota 10,000s</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Quick Quiz</a:t>
            </a:r>
          </a:p>
        </p:txBody>
      </p:sp>
      <p:sp>
        <p:nvSpPr>
          <p:cNvPr id="33795" name="Rectangle 3"/>
          <p:cNvSpPr>
            <a:spLocks noGrp="1" noChangeArrowheads="1"/>
          </p:cNvSpPr>
          <p:nvPr>
            <p:ph type="body" idx="1"/>
          </p:nvPr>
        </p:nvSpPr>
        <p:spPr/>
        <p:txBody>
          <a:bodyPr/>
          <a:lstStyle/>
          <a:p>
            <a:r>
              <a:rPr lang="en-US" sz="2800"/>
              <a:t>Consider 4 policies, labeled A,B,C, &amp; D</a:t>
            </a:r>
          </a:p>
          <a:p>
            <a:r>
              <a:rPr lang="en-US" sz="2800"/>
              <a:t>Each policy is evaluated on two outputs: black and </a:t>
            </a:r>
            <a:r>
              <a:rPr lang="en-US" sz="2800">
                <a:solidFill>
                  <a:srgbClr val="006600"/>
                </a:solidFill>
              </a:rPr>
              <a:t>green</a:t>
            </a:r>
            <a:r>
              <a:rPr lang="en-US" sz="2800"/>
              <a:t>.</a:t>
            </a:r>
          </a:p>
          <a:p>
            <a:r>
              <a:rPr lang="en-US" sz="2800"/>
              <a:t>Next slide shows a plot of the values of the black and </a:t>
            </a:r>
            <a:r>
              <a:rPr lang="en-US" sz="2800">
                <a:solidFill>
                  <a:srgbClr val="006600"/>
                </a:solidFill>
              </a:rPr>
              <a:t>green</a:t>
            </a:r>
            <a:r>
              <a:rPr lang="en-US" sz="2800"/>
              <a:t> outputs for each of the 4 policies. </a:t>
            </a:r>
          </a:p>
          <a:p>
            <a:pPr>
              <a:buFontTx/>
              <a:buNone/>
            </a:pPr>
            <a:endParaRPr lang="en-US" sz="2800"/>
          </a:p>
          <a:p>
            <a:r>
              <a:rPr lang="en-US" sz="2800" u="sng"/>
              <a:t>Which is the best policy?</a:t>
            </a:r>
          </a:p>
          <a:p>
            <a:r>
              <a:rPr lang="en-US" sz="2800" u="sng"/>
              <a:t>Which policies are better than others?</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rtlCol="0">
            <a:normAutofit fontScale="90000"/>
          </a:bodyPr>
          <a:lstStyle/>
          <a:p>
            <a:pPr fontAlgn="auto">
              <a:spcAft>
                <a:spcPts val="0"/>
              </a:spcAft>
              <a:defRPr/>
            </a:pPr>
            <a:r>
              <a:rPr lang="en-US">
                <a:ea typeface="+mj-ea"/>
                <a:cs typeface="+mj-cs"/>
              </a:rPr>
              <a:t>“Typical” Trade-off Problem: </a:t>
            </a:r>
            <a:br>
              <a:rPr lang="en-US">
                <a:ea typeface="+mj-ea"/>
                <a:cs typeface="+mj-cs"/>
              </a:rPr>
            </a:br>
            <a:r>
              <a:rPr lang="en-US">
                <a:ea typeface="+mj-ea"/>
                <a:cs typeface="+mj-cs"/>
              </a:rPr>
              <a:t>A Dilemma</a:t>
            </a:r>
          </a:p>
        </p:txBody>
      </p:sp>
      <p:sp>
        <p:nvSpPr>
          <p:cNvPr id="15363" name="Rectangle 3"/>
          <p:cNvSpPr>
            <a:spLocks noGrp="1" noChangeArrowheads="1"/>
          </p:cNvSpPr>
          <p:nvPr>
            <p:ph type="body" idx="1"/>
          </p:nvPr>
        </p:nvSpPr>
        <p:spPr/>
        <p:txBody>
          <a:bodyPr/>
          <a:lstStyle/>
          <a:p>
            <a:pPr>
              <a:buFontTx/>
              <a:buNone/>
            </a:pPr>
            <a:r>
              <a:rPr lang="en-US"/>
              <a:t>You are alone at an isolated beach with your two children, Anna and Bob, ages 5 and 1.  Anna goes swimming and is caught in an undertow.  You cannot swim well; you have a 50:50 chance of rescuing Anna or drowning yourself.</a:t>
            </a:r>
          </a:p>
          <a:p>
            <a:pPr>
              <a:buFontTx/>
              <a:buNone/>
            </a:pPr>
            <a:r>
              <a:rPr lang="en-US" i="1"/>
              <a:t>What should you do?</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Which is the best policy?</a:t>
            </a:r>
          </a:p>
        </p:txBody>
      </p:sp>
      <p:grpSp>
        <p:nvGrpSpPr>
          <p:cNvPr id="34819" name="Group 3"/>
          <p:cNvGrpSpPr>
            <a:grpSpLocks/>
          </p:cNvGrpSpPr>
          <p:nvPr/>
        </p:nvGrpSpPr>
        <p:grpSpPr bwMode="auto">
          <a:xfrm>
            <a:off x="1524000" y="1752600"/>
            <a:ext cx="6669088" cy="4081463"/>
            <a:chOff x="902" y="1749"/>
            <a:chExt cx="4201" cy="2571"/>
          </a:xfrm>
        </p:grpSpPr>
        <p:sp>
          <p:nvSpPr>
            <p:cNvPr id="34821" name="Line 4"/>
            <p:cNvSpPr>
              <a:spLocks noChangeShapeType="1"/>
            </p:cNvSpPr>
            <p:nvPr/>
          </p:nvSpPr>
          <p:spPr bwMode="auto">
            <a:xfrm flipV="1">
              <a:off x="2832" y="1920"/>
              <a:ext cx="0" cy="2160"/>
            </a:xfrm>
            <a:prstGeom prst="line">
              <a:avLst/>
            </a:prstGeom>
            <a:noFill/>
            <a:ln w="28575">
              <a:solidFill>
                <a:srgbClr val="006600"/>
              </a:solidFill>
              <a:round/>
              <a:headEnd type="triangle" w="med" len="med"/>
              <a:tailEnd type="triangle" w="med" len="med"/>
            </a:ln>
          </p:spPr>
          <p:txBody>
            <a:bodyPr wrap="none">
              <a:prstTxWarp prst="textNoShape">
                <a:avLst/>
              </a:prstTxWarp>
            </a:bodyPr>
            <a:lstStyle/>
            <a:p>
              <a:endParaRPr lang="en-US"/>
            </a:p>
          </p:txBody>
        </p:sp>
        <p:sp>
          <p:nvSpPr>
            <p:cNvPr id="34822" name="Line 5"/>
            <p:cNvSpPr>
              <a:spLocks noChangeShapeType="1"/>
            </p:cNvSpPr>
            <p:nvPr/>
          </p:nvSpPr>
          <p:spPr bwMode="auto">
            <a:xfrm flipV="1">
              <a:off x="1056" y="2880"/>
              <a:ext cx="3744" cy="0"/>
            </a:xfrm>
            <a:prstGeom prst="line">
              <a:avLst/>
            </a:prstGeom>
            <a:noFill/>
            <a:ln w="28575">
              <a:solidFill>
                <a:srgbClr val="000000"/>
              </a:solidFill>
              <a:round/>
              <a:headEnd type="triangle" w="med" len="med"/>
              <a:tailEnd type="triangle" w="med" len="med"/>
            </a:ln>
          </p:spPr>
          <p:txBody>
            <a:bodyPr wrap="none">
              <a:prstTxWarp prst="textNoShape">
                <a:avLst/>
              </a:prstTxWarp>
            </a:bodyPr>
            <a:lstStyle/>
            <a:p>
              <a:endParaRPr lang="en-US"/>
            </a:p>
          </p:txBody>
        </p:sp>
        <p:sp>
          <p:nvSpPr>
            <p:cNvPr id="34823" name="Text Box 6"/>
            <p:cNvSpPr txBox="1">
              <a:spLocks noChangeArrowheads="1"/>
            </p:cNvSpPr>
            <p:nvPr/>
          </p:nvSpPr>
          <p:spPr bwMode="auto">
            <a:xfrm>
              <a:off x="902" y="2901"/>
              <a:ext cx="628" cy="288"/>
            </a:xfrm>
            <a:prstGeom prst="rect">
              <a:avLst/>
            </a:prstGeom>
            <a:noFill/>
            <a:ln w="9525">
              <a:noFill/>
              <a:miter lim="800000"/>
              <a:headEnd/>
              <a:tailEnd/>
            </a:ln>
          </p:spPr>
          <p:txBody>
            <a:bodyPr wrap="none">
              <a:prstTxWarp prst="textNoShape">
                <a:avLst/>
              </a:prstTxWarp>
              <a:spAutoFit/>
            </a:bodyPr>
            <a:lstStyle/>
            <a:p>
              <a:r>
                <a:rPr lang="en-US" sz="2400">
                  <a:solidFill>
                    <a:srgbClr val="000000"/>
                  </a:solidFill>
                  <a:latin typeface="Tahoma" charset="0"/>
                </a:rPr>
                <a:t>Better</a:t>
              </a:r>
            </a:p>
          </p:txBody>
        </p:sp>
        <p:sp>
          <p:nvSpPr>
            <p:cNvPr id="34824" name="Text Box 7"/>
            <p:cNvSpPr txBox="1">
              <a:spLocks noChangeArrowheads="1"/>
            </p:cNvSpPr>
            <p:nvPr/>
          </p:nvSpPr>
          <p:spPr bwMode="auto">
            <a:xfrm>
              <a:off x="4454" y="2901"/>
              <a:ext cx="649" cy="288"/>
            </a:xfrm>
            <a:prstGeom prst="rect">
              <a:avLst/>
            </a:prstGeom>
            <a:noFill/>
            <a:ln w="9525">
              <a:noFill/>
              <a:miter lim="800000"/>
              <a:headEnd/>
              <a:tailEnd/>
            </a:ln>
          </p:spPr>
          <p:txBody>
            <a:bodyPr wrap="none">
              <a:prstTxWarp prst="textNoShape">
                <a:avLst/>
              </a:prstTxWarp>
              <a:spAutoFit/>
            </a:bodyPr>
            <a:lstStyle/>
            <a:p>
              <a:r>
                <a:rPr lang="en-US" sz="2400">
                  <a:solidFill>
                    <a:srgbClr val="000000"/>
                  </a:solidFill>
                  <a:latin typeface="Tahoma" charset="0"/>
                </a:rPr>
                <a:t>Worse</a:t>
              </a:r>
            </a:p>
          </p:txBody>
        </p:sp>
        <p:sp>
          <p:nvSpPr>
            <p:cNvPr id="34825" name="Text Box 8"/>
            <p:cNvSpPr txBox="1">
              <a:spLocks noChangeArrowheads="1"/>
            </p:cNvSpPr>
            <p:nvPr/>
          </p:nvSpPr>
          <p:spPr bwMode="auto">
            <a:xfrm>
              <a:off x="2544" y="4032"/>
              <a:ext cx="628" cy="288"/>
            </a:xfrm>
            <a:prstGeom prst="rect">
              <a:avLst/>
            </a:prstGeom>
            <a:noFill/>
            <a:ln w="9525">
              <a:noFill/>
              <a:miter lim="800000"/>
              <a:headEnd/>
              <a:tailEnd/>
            </a:ln>
          </p:spPr>
          <p:txBody>
            <a:bodyPr wrap="none">
              <a:prstTxWarp prst="textNoShape">
                <a:avLst/>
              </a:prstTxWarp>
              <a:spAutoFit/>
            </a:bodyPr>
            <a:lstStyle/>
            <a:p>
              <a:r>
                <a:rPr lang="en-US" sz="2400">
                  <a:solidFill>
                    <a:srgbClr val="006600"/>
                  </a:solidFill>
                  <a:latin typeface="Tahoma" charset="0"/>
                </a:rPr>
                <a:t>Better</a:t>
              </a:r>
            </a:p>
          </p:txBody>
        </p:sp>
        <p:sp>
          <p:nvSpPr>
            <p:cNvPr id="34826" name="Text Box 9"/>
            <p:cNvSpPr txBox="1">
              <a:spLocks noChangeArrowheads="1"/>
            </p:cNvSpPr>
            <p:nvPr/>
          </p:nvSpPr>
          <p:spPr bwMode="auto">
            <a:xfrm>
              <a:off x="2918" y="1749"/>
              <a:ext cx="649" cy="288"/>
            </a:xfrm>
            <a:prstGeom prst="rect">
              <a:avLst/>
            </a:prstGeom>
            <a:noFill/>
            <a:ln w="9525">
              <a:noFill/>
              <a:miter lim="800000"/>
              <a:headEnd/>
              <a:tailEnd/>
            </a:ln>
          </p:spPr>
          <p:txBody>
            <a:bodyPr wrap="none">
              <a:prstTxWarp prst="textNoShape">
                <a:avLst/>
              </a:prstTxWarp>
              <a:spAutoFit/>
            </a:bodyPr>
            <a:lstStyle/>
            <a:p>
              <a:r>
                <a:rPr lang="en-US" sz="2400">
                  <a:solidFill>
                    <a:srgbClr val="006600"/>
                  </a:solidFill>
                  <a:latin typeface="Tahoma" charset="0"/>
                </a:rPr>
                <a:t>Worse</a:t>
              </a:r>
            </a:p>
          </p:txBody>
        </p:sp>
        <p:sp>
          <p:nvSpPr>
            <p:cNvPr id="34827" name="Oval 10"/>
            <p:cNvSpPr>
              <a:spLocks noChangeArrowheads="1"/>
            </p:cNvSpPr>
            <p:nvPr/>
          </p:nvSpPr>
          <p:spPr bwMode="auto">
            <a:xfrm>
              <a:off x="3312" y="2064"/>
              <a:ext cx="192" cy="19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4828" name="Oval 11"/>
            <p:cNvSpPr>
              <a:spLocks noChangeArrowheads="1"/>
            </p:cNvSpPr>
            <p:nvPr/>
          </p:nvSpPr>
          <p:spPr bwMode="auto">
            <a:xfrm>
              <a:off x="2112" y="3264"/>
              <a:ext cx="192" cy="19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4829" name="Oval 12"/>
            <p:cNvSpPr>
              <a:spLocks noChangeArrowheads="1"/>
            </p:cNvSpPr>
            <p:nvPr/>
          </p:nvSpPr>
          <p:spPr bwMode="auto">
            <a:xfrm>
              <a:off x="1728" y="2208"/>
              <a:ext cx="192" cy="19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4830" name="Oval 13"/>
            <p:cNvSpPr>
              <a:spLocks noChangeArrowheads="1"/>
            </p:cNvSpPr>
            <p:nvPr/>
          </p:nvSpPr>
          <p:spPr bwMode="auto">
            <a:xfrm>
              <a:off x="4032" y="3744"/>
              <a:ext cx="192" cy="19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4831" name="Text Box 14"/>
            <p:cNvSpPr txBox="1">
              <a:spLocks noChangeArrowheads="1"/>
            </p:cNvSpPr>
            <p:nvPr/>
          </p:nvSpPr>
          <p:spPr bwMode="auto">
            <a:xfrm>
              <a:off x="1968" y="2160"/>
              <a:ext cx="772" cy="288"/>
            </a:xfrm>
            <a:prstGeom prst="rect">
              <a:avLst/>
            </a:prstGeom>
            <a:noFill/>
            <a:ln w="9525">
              <a:noFill/>
              <a:miter lim="800000"/>
              <a:headEnd/>
              <a:tailEnd/>
            </a:ln>
          </p:spPr>
          <p:txBody>
            <a:bodyPr wrap="none">
              <a:prstTxWarp prst="textNoShape">
                <a:avLst/>
              </a:prstTxWarp>
              <a:spAutoFit/>
            </a:bodyPr>
            <a:lstStyle/>
            <a:p>
              <a:r>
                <a:rPr lang="en-US" sz="2400">
                  <a:latin typeface="Tahoma" charset="0"/>
                </a:rPr>
                <a:t>Policy B</a:t>
              </a:r>
            </a:p>
          </p:txBody>
        </p:sp>
        <p:sp>
          <p:nvSpPr>
            <p:cNvPr id="34832" name="Text Box 15"/>
            <p:cNvSpPr txBox="1">
              <a:spLocks noChangeArrowheads="1"/>
            </p:cNvSpPr>
            <p:nvPr/>
          </p:nvSpPr>
          <p:spPr bwMode="auto">
            <a:xfrm>
              <a:off x="1440" y="3408"/>
              <a:ext cx="789" cy="288"/>
            </a:xfrm>
            <a:prstGeom prst="rect">
              <a:avLst/>
            </a:prstGeom>
            <a:noFill/>
            <a:ln w="9525">
              <a:noFill/>
              <a:miter lim="800000"/>
              <a:headEnd/>
              <a:tailEnd/>
            </a:ln>
          </p:spPr>
          <p:txBody>
            <a:bodyPr wrap="none">
              <a:prstTxWarp prst="textNoShape">
                <a:avLst/>
              </a:prstTxWarp>
              <a:spAutoFit/>
            </a:bodyPr>
            <a:lstStyle/>
            <a:p>
              <a:r>
                <a:rPr lang="en-US" sz="2400">
                  <a:latin typeface="Tahoma" charset="0"/>
                </a:rPr>
                <a:t>Policy D</a:t>
              </a:r>
            </a:p>
          </p:txBody>
        </p:sp>
        <p:sp>
          <p:nvSpPr>
            <p:cNvPr id="34833" name="Text Box 16"/>
            <p:cNvSpPr txBox="1">
              <a:spLocks noChangeArrowheads="1"/>
            </p:cNvSpPr>
            <p:nvPr/>
          </p:nvSpPr>
          <p:spPr bwMode="auto">
            <a:xfrm>
              <a:off x="4224" y="3504"/>
              <a:ext cx="774" cy="288"/>
            </a:xfrm>
            <a:prstGeom prst="rect">
              <a:avLst/>
            </a:prstGeom>
            <a:noFill/>
            <a:ln w="9525">
              <a:noFill/>
              <a:miter lim="800000"/>
              <a:headEnd/>
              <a:tailEnd/>
            </a:ln>
          </p:spPr>
          <p:txBody>
            <a:bodyPr wrap="none">
              <a:prstTxWarp prst="textNoShape">
                <a:avLst/>
              </a:prstTxWarp>
              <a:spAutoFit/>
            </a:bodyPr>
            <a:lstStyle/>
            <a:p>
              <a:r>
                <a:rPr lang="en-US" sz="2400">
                  <a:latin typeface="Tahoma" charset="0"/>
                </a:rPr>
                <a:t>Policy C</a:t>
              </a:r>
            </a:p>
          </p:txBody>
        </p:sp>
        <p:sp>
          <p:nvSpPr>
            <p:cNvPr id="34834" name="Text Box 17"/>
            <p:cNvSpPr txBox="1">
              <a:spLocks noChangeArrowheads="1"/>
            </p:cNvSpPr>
            <p:nvPr/>
          </p:nvSpPr>
          <p:spPr bwMode="auto">
            <a:xfrm>
              <a:off x="3552" y="1968"/>
              <a:ext cx="774" cy="288"/>
            </a:xfrm>
            <a:prstGeom prst="rect">
              <a:avLst/>
            </a:prstGeom>
            <a:noFill/>
            <a:ln w="9525">
              <a:noFill/>
              <a:miter lim="800000"/>
              <a:headEnd/>
              <a:tailEnd/>
            </a:ln>
          </p:spPr>
          <p:txBody>
            <a:bodyPr wrap="none">
              <a:prstTxWarp prst="textNoShape">
                <a:avLst/>
              </a:prstTxWarp>
              <a:spAutoFit/>
            </a:bodyPr>
            <a:lstStyle/>
            <a:p>
              <a:r>
                <a:rPr lang="en-US" sz="2400">
                  <a:latin typeface="Tahoma" charset="0"/>
                </a:rPr>
                <a:t>Policy A</a:t>
              </a:r>
            </a:p>
          </p:txBody>
        </p:sp>
      </p:grpSp>
      <p:sp>
        <p:nvSpPr>
          <p:cNvPr id="34820" name="Text Box 18"/>
          <p:cNvSpPr txBox="1">
            <a:spLocks noChangeArrowheads="1"/>
          </p:cNvSpPr>
          <p:nvPr/>
        </p:nvSpPr>
        <p:spPr bwMode="auto">
          <a:xfrm>
            <a:off x="457200" y="6248400"/>
            <a:ext cx="84582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a:latin typeface="Calibri" charset="0"/>
              </a:rPr>
              <a:t>A – 1 ;    B – 2 ;    C – 3;   D – 4;</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Answer to Quiz</a:t>
            </a:r>
          </a:p>
        </p:txBody>
      </p:sp>
      <p:sp>
        <p:nvSpPr>
          <p:cNvPr id="35843" name="Rectangle 3"/>
          <p:cNvSpPr>
            <a:spLocks noGrp="1" noChangeArrowheads="1"/>
          </p:cNvSpPr>
          <p:nvPr>
            <p:ph type="body" idx="1"/>
          </p:nvPr>
        </p:nvSpPr>
        <p:spPr/>
        <p:txBody>
          <a:bodyPr/>
          <a:lstStyle/>
          <a:p>
            <a:r>
              <a:rPr lang="en-US"/>
              <a:t>A is clearly worse than B or D.</a:t>
            </a:r>
          </a:p>
          <a:p>
            <a:r>
              <a:rPr lang="en-US"/>
              <a:t>A might be better or worse than C.</a:t>
            </a:r>
          </a:p>
          <a:p>
            <a:r>
              <a:rPr lang="en-US"/>
              <a:t>C might be better or worse than B or D.</a:t>
            </a:r>
          </a:p>
          <a:p>
            <a:r>
              <a:rPr lang="en-US"/>
              <a:t>B might be better or worse than D.</a:t>
            </a:r>
          </a:p>
        </p:txBody>
      </p:sp>
      <p:sp>
        <p:nvSpPr>
          <p:cNvPr id="35844" name="Text Box 4"/>
          <p:cNvSpPr txBox="1">
            <a:spLocks noChangeArrowheads="1"/>
          </p:cNvSpPr>
          <p:nvPr/>
        </p:nvSpPr>
        <p:spPr bwMode="auto">
          <a:xfrm>
            <a:off x="5546725" y="4953000"/>
            <a:ext cx="1030288" cy="457200"/>
          </a:xfrm>
          <a:prstGeom prst="rect">
            <a:avLst/>
          </a:prstGeom>
          <a:noFill/>
          <a:ln w="9525">
            <a:noFill/>
            <a:miter lim="800000"/>
            <a:headEnd/>
            <a:tailEnd/>
          </a:ln>
        </p:spPr>
        <p:txBody>
          <a:bodyPr wrap="none">
            <a:prstTxWarp prst="textNoShape">
              <a:avLst/>
            </a:prstTxWarp>
            <a:spAutoFit/>
          </a:bodyPr>
          <a:lstStyle/>
          <a:p>
            <a:r>
              <a:rPr lang="en-US" sz="2400">
                <a:solidFill>
                  <a:srgbClr val="000000"/>
                </a:solidFill>
                <a:latin typeface="Tahoma" charset="0"/>
              </a:rPr>
              <a:t>Worse</a:t>
            </a:r>
          </a:p>
        </p:txBody>
      </p:sp>
      <p:grpSp>
        <p:nvGrpSpPr>
          <p:cNvPr id="35845" name="Group 5"/>
          <p:cNvGrpSpPr>
            <a:grpSpLocks/>
          </p:cNvGrpSpPr>
          <p:nvPr/>
        </p:nvGrpSpPr>
        <p:grpSpPr bwMode="auto">
          <a:xfrm>
            <a:off x="2743200" y="3962400"/>
            <a:ext cx="3076575" cy="2271713"/>
            <a:chOff x="1728" y="2496"/>
            <a:chExt cx="1938" cy="1431"/>
          </a:xfrm>
        </p:grpSpPr>
        <p:sp>
          <p:nvSpPr>
            <p:cNvPr id="35846" name="Line 6"/>
            <p:cNvSpPr>
              <a:spLocks noChangeShapeType="1"/>
            </p:cNvSpPr>
            <p:nvPr/>
          </p:nvSpPr>
          <p:spPr bwMode="auto">
            <a:xfrm flipV="1">
              <a:off x="2688" y="2670"/>
              <a:ext cx="0" cy="991"/>
            </a:xfrm>
            <a:prstGeom prst="line">
              <a:avLst/>
            </a:prstGeom>
            <a:noFill/>
            <a:ln w="28575">
              <a:solidFill>
                <a:srgbClr val="006600"/>
              </a:solidFill>
              <a:round/>
              <a:headEnd type="triangle" w="med" len="med"/>
              <a:tailEnd type="triangle" w="med" len="med"/>
            </a:ln>
          </p:spPr>
          <p:txBody>
            <a:bodyPr wrap="none">
              <a:prstTxWarp prst="textNoShape">
                <a:avLst/>
              </a:prstTxWarp>
            </a:bodyPr>
            <a:lstStyle/>
            <a:p>
              <a:endParaRPr lang="en-US"/>
            </a:p>
          </p:txBody>
        </p:sp>
        <p:sp>
          <p:nvSpPr>
            <p:cNvPr id="35847" name="Line 7"/>
            <p:cNvSpPr>
              <a:spLocks noChangeShapeType="1"/>
            </p:cNvSpPr>
            <p:nvPr/>
          </p:nvSpPr>
          <p:spPr bwMode="auto">
            <a:xfrm flipV="1">
              <a:off x="1805" y="3111"/>
              <a:ext cx="1861" cy="0"/>
            </a:xfrm>
            <a:prstGeom prst="line">
              <a:avLst/>
            </a:prstGeom>
            <a:noFill/>
            <a:ln w="28575">
              <a:solidFill>
                <a:srgbClr val="000000"/>
              </a:solidFill>
              <a:round/>
              <a:headEnd type="triangle" w="med" len="med"/>
              <a:tailEnd type="triangle" w="med" len="med"/>
            </a:ln>
          </p:spPr>
          <p:txBody>
            <a:bodyPr wrap="none">
              <a:prstTxWarp prst="textNoShape">
                <a:avLst/>
              </a:prstTxWarp>
            </a:bodyPr>
            <a:lstStyle/>
            <a:p>
              <a:endParaRPr lang="en-US"/>
            </a:p>
          </p:txBody>
        </p:sp>
        <p:sp>
          <p:nvSpPr>
            <p:cNvPr id="35848" name="Text Box 8"/>
            <p:cNvSpPr txBox="1">
              <a:spLocks noChangeArrowheads="1"/>
            </p:cNvSpPr>
            <p:nvPr/>
          </p:nvSpPr>
          <p:spPr bwMode="auto">
            <a:xfrm>
              <a:off x="1728" y="3120"/>
              <a:ext cx="628" cy="288"/>
            </a:xfrm>
            <a:prstGeom prst="rect">
              <a:avLst/>
            </a:prstGeom>
            <a:noFill/>
            <a:ln w="9525">
              <a:noFill/>
              <a:miter lim="800000"/>
              <a:headEnd/>
              <a:tailEnd/>
            </a:ln>
          </p:spPr>
          <p:txBody>
            <a:bodyPr wrap="none">
              <a:prstTxWarp prst="textNoShape">
                <a:avLst/>
              </a:prstTxWarp>
              <a:spAutoFit/>
            </a:bodyPr>
            <a:lstStyle/>
            <a:p>
              <a:r>
                <a:rPr lang="en-US" sz="2400">
                  <a:solidFill>
                    <a:srgbClr val="000000"/>
                  </a:solidFill>
                  <a:latin typeface="Tahoma" charset="0"/>
                </a:rPr>
                <a:t>Better</a:t>
              </a:r>
            </a:p>
          </p:txBody>
        </p:sp>
        <p:sp>
          <p:nvSpPr>
            <p:cNvPr id="35849" name="Text Box 9"/>
            <p:cNvSpPr txBox="1">
              <a:spLocks noChangeArrowheads="1"/>
            </p:cNvSpPr>
            <p:nvPr/>
          </p:nvSpPr>
          <p:spPr bwMode="auto">
            <a:xfrm>
              <a:off x="2544" y="3639"/>
              <a:ext cx="628" cy="288"/>
            </a:xfrm>
            <a:prstGeom prst="rect">
              <a:avLst/>
            </a:prstGeom>
            <a:noFill/>
            <a:ln w="9525">
              <a:noFill/>
              <a:miter lim="800000"/>
              <a:headEnd/>
              <a:tailEnd/>
            </a:ln>
          </p:spPr>
          <p:txBody>
            <a:bodyPr wrap="none">
              <a:prstTxWarp prst="textNoShape">
                <a:avLst/>
              </a:prstTxWarp>
              <a:spAutoFit/>
            </a:bodyPr>
            <a:lstStyle/>
            <a:p>
              <a:r>
                <a:rPr lang="en-US" sz="2400">
                  <a:solidFill>
                    <a:srgbClr val="006600"/>
                  </a:solidFill>
                  <a:latin typeface="Tahoma" charset="0"/>
                </a:rPr>
                <a:t>Better</a:t>
              </a:r>
            </a:p>
          </p:txBody>
        </p:sp>
        <p:sp>
          <p:nvSpPr>
            <p:cNvPr id="35850" name="Text Box 10"/>
            <p:cNvSpPr txBox="1">
              <a:spLocks noChangeArrowheads="1"/>
            </p:cNvSpPr>
            <p:nvPr/>
          </p:nvSpPr>
          <p:spPr bwMode="auto">
            <a:xfrm>
              <a:off x="2400" y="2496"/>
              <a:ext cx="649" cy="288"/>
            </a:xfrm>
            <a:prstGeom prst="rect">
              <a:avLst/>
            </a:prstGeom>
            <a:noFill/>
            <a:ln w="9525">
              <a:noFill/>
              <a:miter lim="800000"/>
              <a:headEnd/>
              <a:tailEnd/>
            </a:ln>
          </p:spPr>
          <p:txBody>
            <a:bodyPr wrap="none">
              <a:prstTxWarp prst="textNoShape">
                <a:avLst/>
              </a:prstTxWarp>
              <a:spAutoFit/>
            </a:bodyPr>
            <a:lstStyle/>
            <a:p>
              <a:r>
                <a:rPr lang="en-US" sz="2400">
                  <a:solidFill>
                    <a:srgbClr val="006600"/>
                  </a:solidFill>
                  <a:latin typeface="Tahoma" charset="0"/>
                </a:rPr>
                <a:t>Worse</a:t>
              </a:r>
            </a:p>
          </p:txBody>
        </p:sp>
        <p:sp>
          <p:nvSpPr>
            <p:cNvPr id="35851" name="Oval 11"/>
            <p:cNvSpPr>
              <a:spLocks noChangeArrowheads="1"/>
            </p:cNvSpPr>
            <p:nvPr/>
          </p:nvSpPr>
          <p:spPr bwMode="auto">
            <a:xfrm>
              <a:off x="2926" y="2736"/>
              <a:ext cx="96" cy="89"/>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5852" name="Oval 12"/>
            <p:cNvSpPr>
              <a:spLocks noChangeArrowheads="1"/>
            </p:cNvSpPr>
            <p:nvPr/>
          </p:nvSpPr>
          <p:spPr bwMode="auto">
            <a:xfrm>
              <a:off x="2330" y="3287"/>
              <a:ext cx="95" cy="88"/>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5853" name="Oval 13"/>
            <p:cNvSpPr>
              <a:spLocks noChangeArrowheads="1"/>
            </p:cNvSpPr>
            <p:nvPr/>
          </p:nvSpPr>
          <p:spPr bwMode="auto">
            <a:xfrm>
              <a:off x="2139" y="2802"/>
              <a:ext cx="95" cy="89"/>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5854" name="Oval 14"/>
            <p:cNvSpPr>
              <a:spLocks noChangeArrowheads="1"/>
            </p:cNvSpPr>
            <p:nvPr/>
          </p:nvSpPr>
          <p:spPr bwMode="auto">
            <a:xfrm>
              <a:off x="3284" y="3507"/>
              <a:ext cx="96" cy="88"/>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5855" name="Text Box 15"/>
            <p:cNvSpPr txBox="1">
              <a:spLocks noChangeArrowheads="1"/>
            </p:cNvSpPr>
            <p:nvPr/>
          </p:nvSpPr>
          <p:spPr bwMode="auto">
            <a:xfrm>
              <a:off x="2258" y="2780"/>
              <a:ext cx="229" cy="288"/>
            </a:xfrm>
            <a:prstGeom prst="rect">
              <a:avLst/>
            </a:prstGeom>
            <a:noFill/>
            <a:ln w="9525">
              <a:noFill/>
              <a:miter lim="800000"/>
              <a:headEnd/>
              <a:tailEnd/>
            </a:ln>
          </p:spPr>
          <p:txBody>
            <a:bodyPr wrap="none">
              <a:prstTxWarp prst="textNoShape">
                <a:avLst/>
              </a:prstTxWarp>
              <a:spAutoFit/>
            </a:bodyPr>
            <a:lstStyle/>
            <a:p>
              <a:r>
                <a:rPr lang="en-US" sz="2400">
                  <a:latin typeface="Tahoma" charset="0"/>
                </a:rPr>
                <a:t>B</a:t>
              </a:r>
            </a:p>
          </p:txBody>
        </p:sp>
        <p:sp>
          <p:nvSpPr>
            <p:cNvPr id="35856" name="Text Box 16"/>
            <p:cNvSpPr txBox="1">
              <a:spLocks noChangeArrowheads="1"/>
            </p:cNvSpPr>
            <p:nvPr/>
          </p:nvSpPr>
          <p:spPr bwMode="auto">
            <a:xfrm>
              <a:off x="2304" y="3360"/>
              <a:ext cx="246" cy="288"/>
            </a:xfrm>
            <a:prstGeom prst="rect">
              <a:avLst/>
            </a:prstGeom>
            <a:noFill/>
            <a:ln w="9525">
              <a:noFill/>
              <a:miter lim="800000"/>
              <a:headEnd/>
              <a:tailEnd/>
            </a:ln>
          </p:spPr>
          <p:txBody>
            <a:bodyPr wrap="none">
              <a:prstTxWarp prst="textNoShape">
                <a:avLst/>
              </a:prstTxWarp>
              <a:spAutoFit/>
            </a:bodyPr>
            <a:lstStyle/>
            <a:p>
              <a:r>
                <a:rPr lang="en-US" sz="2400">
                  <a:latin typeface="Tahoma" charset="0"/>
                </a:rPr>
                <a:t>D</a:t>
              </a:r>
            </a:p>
          </p:txBody>
        </p:sp>
        <p:sp>
          <p:nvSpPr>
            <p:cNvPr id="35857" name="Text Box 17"/>
            <p:cNvSpPr txBox="1">
              <a:spLocks noChangeArrowheads="1"/>
            </p:cNvSpPr>
            <p:nvPr/>
          </p:nvSpPr>
          <p:spPr bwMode="auto">
            <a:xfrm>
              <a:off x="3380" y="3397"/>
              <a:ext cx="231" cy="288"/>
            </a:xfrm>
            <a:prstGeom prst="rect">
              <a:avLst/>
            </a:prstGeom>
            <a:noFill/>
            <a:ln w="9525">
              <a:noFill/>
              <a:miter lim="800000"/>
              <a:headEnd/>
              <a:tailEnd/>
            </a:ln>
          </p:spPr>
          <p:txBody>
            <a:bodyPr wrap="none">
              <a:prstTxWarp prst="textNoShape">
                <a:avLst/>
              </a:prstTxWarp>
              <a:spAutoFit/>
            </a:bodyPr>
            <a:lstStyle/>
            <a:p>
              <a:r>
                <a:rPr lang="en-US" sz="2400">
                  <a:latin typeface="Tahoma" charset="0"/>
                </a:rPr>
                <a:t>C</a:t>
              </a:r>
            </a:p>
          </p:txBody>
        </p:sp>
        <p:sp>
          <p:nvSpPr>
            <p:cNvPr id="35858" name="Text Box 18"/>
            <p:cNvSpPr txBox="1">
              <a:spLocks noChangeArrowheads="1"/>
            </p:cNvSpPr>
            <p:nvPr/>
          </p:nvSpPr>
          <p:spPr bwMode="auto">
            <a:xfrm>
              <a:off x="2928" y="2736"/>
              <a:ext cx="231" cy="288"/>
            </a:xfrm>
            <a:prstGeom prst="rect">
              <a:avLst/>
            </a:prstGeom>
            <a:noFill/>
            <a:ln w="9525">
              <a:noFill/>
              <a:miter lim="800000"/>
              <a:headEnd/>
              <a:tailEnd/>
            </a:ln>
          </p:spPr>
          <p:txBody>
            <a:bodyPr wrap="none">
              <a:prstTxWarp prst="textNoShape">
                <a:avLst/>
              </a:prstTxWarp>
              <a:spAutoFit/>
            </a:bodyPr>
            <a:lstStyle/>
            <a:p>
              <a:r>
                <a:rPr lang="en-US" sz="2400">
                  <a:latin typeface="Tahoma" charset="0"/>
                </a:rPr>
                <a:t>A</a:t>
              </a:r>
            </a:p>
          </p:txBody>
        </p:sp>
      </p:gr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p:txBody>
          <a:bodyPr/>
          <a:lstStyle/>
          <a:p>
            <a:r>
              <a:rPr lang="en-US"/>
              <a:t>Multiple Outputs have no Optimium (in general)</a:t>
            </a:r>
          </a:p>
        </p:txBody>
      </p:sp>
      <p:sp>
        <p:nvSpPr>
          <p:cNvPr id="76803" name="Rectangle 3"/>
          <p:cNvSpPr>
            <a:spLocks noGrp="1" noChangeArrowheads="1"/>
          </p:cNvSpPr>
          <p:nvPr>
            <p:ph type="subTitle" idx="1"/>
          </p:nvPr>
        </p:nvSpPr>
        <p:spPr/>
        <p:txBody>
          <a:bodyPr rtlCol="0">
            <a:normAutofit/>
          </a:bodyPr>
          <a:lstStyle/>
          <a:p>
            <a:pPr fontAlgn="auto">
              <a:spcAft>
                <a:spcPts val="0"/>
              </a:spcAft>
              <a:buFont typeface="Arial"/>
              <a:buNone/>
              <a:defRPr/>
            </a:pPr>
            <a:r>
              <a:rPr lang="en-US" sz="2800">
                <a:ea typeface="+mn-ea"/>
                <a:cs typeface="+mn-cs"/>
              </a:rPr>
              <a:t>The word “best” has no mathematical meaning when there is more than one output.</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But Not All Situations Are Hard</a:t>
            </a:r>
          </a:p>
        </p:txBody>
      </p:sp>
      <p:sp>
        <p:nvSpPr>
          <p:cNvPr id="37891" name="Rectangle 3"/>
          <p:cNvSpPr>
            <a:spLocks noGrp="1" noChangeArrowheads="1"/>
          </p:cNvSpPr>
          <p:nvPr>
            <p:ph type="body" idx="1"/>
          </p:nvPr>
        </p:nvSpPr>
        <p:spPr/>
        <p:txBody>
          <a:bodyPr/>
          <a:lstStyle/>
          <a:p>
            <a:endParaRPr lang="en-US"/>
          </a:p>
          <a:p>
            <a:endParaRPr lang="en-US"/>
          </a:p>
        </p:txBody>
      </p:sp>
      <p:sp>
        <p:nvSpPr>
          <p:cNvPr id="37892" name="Text Box 4"/>
          <p:cNvSpPr txBox="1">
            <a:spLocks noChangeArrowheads="1"/>
          </p:cNvSpPr>
          <p:nvPr/>
        </p:nvSpPr>
        <p:spPr bwMode="auto">
          <a:xfrm>
            <a:off x="6705600" y="4038600"/>
            <a:ext cx="1030288" cy="457200"/>
          </a:xfrm>
          <a:prstGeom prst="rect">
            <a:avLst/>
          </a:prstGeom>
          <a:noFill/>
          <a:ln w="9525">
            <a:noFill/>
            <a:miter lim="800000"/>
            <a:headEnd/>
            <a:tailEnd/>
          </a:ln>
        </p:spPr>
        <p:txBody>
          <a:bodyPr wrap="none">
            <a:prstTxWarp prst="textNoShape">
              <a:avLst/>
            </a:prstTxWarp>
            <a:spAutoFit/>
          </a:bodyPr>
          <a:lstStyle/>
          <a:p>
            <a:r>
              <a:rPr lang="en-US" sz="2400">
                <a:solidFill>
                  <a:srgbClr val="000000"/>
                </a:solidFill>
                <a:latin typeface="Tahoma" charset="0"/>
              </a:rPr>
              <a:t>Worse</a:t>
            </a:r>
          </a:p>
        </p:txBody>
      </p:sp>
      <p:grpSp>
        <p:nvGrpSpPr>
          <p:cNvPr id="37893" name="Group 5"/>
          <p:cNvGrpSpPr>
            <a:grpSpLocks/>
          </p:cNvGrpSpPr>
          <p:nvPr/>
        </p:nvGrpSpPr>
        <p:grpSpPr bwMode="auto">
          <a:xfrm>
            <a:off x="1066800" y="1905000"/>
            <a:ext cx="6188075" cy="4310063"/>
            <a:chOff x="672" y="1248"/>
            <a:chExt cx="3898" cy="2715"/>
          </a:xfrm>
        </p:grpSpPr>
        <p:sp>
          <p:nvSpPr>
            <p:cNvPr id="37895" name="Line 6"/>
            <p:cNvSpPr>
              <a:spLocks noChangeShapeType="1"/>
            </p:cNvSpPr>
            <p:nvPr/>
          </p:nvSpPr>
          <p:spPr bwMode="auto">
            <a:xfrm flipV="1">
              <a:off x="2602" y="1563"/>
              <a:ext cx="0" cy="2160"/>
            </a:xfrm>
            <a:prstGeom prst="line">
              <a:avLst/>
            </a:prstGeom>
            <a:noFill/>
            <a:ln w="28575">
              <a:solidFill>
                <a:srgbClr val="006600"/>
              </a:solidFill>
              <a:round/>
              <a:headEnd type="triangle" w="med" len="med"/>
              <a:tailEnd type="triangle" w="med" len="med"/>
            </a:ln>
          </p:spPr>
          <p:txBody>
            <a:bodyPr wrap="none">
              <a:prstTxWarp prst="textNoShape">
                <a:avLst/>
              </a:prstTxWarp>
            </a:bodyPr>
            <a:lstStyle/>
            <a:p>
              <a:endParaRPr lang="en-US"/>
            </a:p>
          </p:txBody>
        </p:sp>
        <p:sp>
          <p:nvSpPr>
            <p:cNvPr id="37896" name="Line 7"/>
            <p:cNvSpPr>
              <a:spLocks noChangeShapeType="1"/>
            </p:cNvSpPr>
            <p:nvPr/>
          </p:nvSpPr>
          <p:spPr bwMode="auto">
            <a:xfrm flipV="1">
              <a:off x="826" y="2523"/>
              <a:ext cx="3744" cy="0"/>
            </a:xfrm>
            <a:prstGeom prst="line">
              <a:avLst/>
            </a:prstGeom>
            <a:noFill/>
            <a:ln w="28575">
              <a:solidFill>
                <a:srgbClr val="000000"/>
              </a:solidFill>
              <a:round/>
              <a:headEnd type="triangle" w="med" len="med"/>
              <a:tailEnd type="triangle" w="med" len="med"/>
            </a:ln>
          </p:spPr>
          <p:txBody>
            <a:bodyPr wrap="none">
              <a:prstTxWarp prst="textNoShape">
                <a:avLst/>
              </a:prstTxWarp>
            </a:bodyPr>
            <a:lstStyle/>
            <a:p>
              <a:endParaRPr lang="en-US"/>
            </a:p>
          </p:txBody>
        </p:sp>
        <p:sp>
          <p:nvSpPr>
            <p:cNvPr id="37897" name="Text Box 8"/>
            <p:cNvSpPr txBox="1">
              <a:spLocks noChangeArrowheads="1"/>
            </p:cNvSpPr>
            <p:nvPr/>
          </p:nvSpPr>
          <p:spPr bwMode="auto">
            <a:xfrm>
              <a:off x="672" y="2544"/>
              <a:ext cx="628" cy="288"/>
            </a:xfrm>
            <a:prstGeom prst="rect">
              <a:avLst/>
            </a:prstGeom>
            <a:noFill/>
            <a:ln w="9525">
              <a:noFill/>
              <a:miter lim="800000"/>
              <a:headEnd/>
              <a:tailEnd/>
            </a:ln>
          </p:spPr>
          <p:txBody>
            <a:bodyPr wrap="none">
              <a:prstTxWarp prst="textNoShape">
                <a:avLst/>
              </a:prstTxWarp>
              <a:spAutoFit/>
            </a:bodyPr>
            <a:lstStyle/>
            <a:p>
              <a:r>
                <a:rPr lang="en-US" sz="2400">
                  <a:solidFill>
                    <a:srgbClr val="000000"/>
                  </a:solidFill>
                  <a:latin typeface="Tahoma" charset="0"/>
                </a:rPr>
                <a:t>Better</a:t>
              </a:r>
            </a:p>
          </p:txBody>
        </p:sp>
        <p:sp>
          <p:nvSpPr>
            <p:cNvPr id="37898" name="Text Box 9"/>
            <p:cNvSpPr txBox="1">
              <a:spLocks noChangeArrowheads="1"/>
            </p:cNvSpPr>
            <p:nvPr/>
          </p:nvSpPr>
          <p:spPr bwMode="auto">
            <a:xfrm>
              <a:off x="2314" y="3675"/>
              <a:ext cx="628" cy="288"/>
            </a:xfrm>
            <a:prstGeom prst="rect">
              <a:avLst/>
            </a:prstGeom>
            <a:noFill/>
            <a:ln w="9525">
              <a:noFill/>
              <a:miter lim="800000"/>
              <a:headEnd/>
              <a:tailEnd/>
            </a:ln>
          </p:spPr>
          <p:txBody>
            <a:bodyPr wrap="none">
              <a:prstTxWarp prst="textNoShape">
                <a:avLst/>
              </a:prstTxWarp>
              <a:spAutoFit/>
            </a:bodyPr>
            <a:lstStyle/>
            <a:p>
              <a:r>
                <a:rPr lang="en-US" sz="2400">
                  <a:solidFill>
                    <a:srgbClr val="006600"/>
                  </a:solidFill>
                  <a:latin typeface="Tahoma" charset="0"/>
                </a:rPr>
                <a:t>Better</a:t>
              </a:r>
            </a:p>
          </p:txBody>
        </p:sp>
        <p:sp>
          <p:nvSpPr>
            <p:cNvPr id="37899" name="Text Box 10"/>
            <p:cNvSpPr txBox="1">
              <a:spLocks noChangeArrowheads="1"/>
            </p:cNvSpPr>
            <p:nvPr/>
          </p:nvSpPr>
          <p:spPr bwMode="auto">
            <a:xfrm>
              <a:off x="2304" y="1248"/>
              <a:ext cx="649" cy="288"/>
            </a:xfrm>
            <a:prstGeom prst="rect">
              <a:avLst/>
            </a:prstGeom>
            <a:noFill/>
            <a:ln w="9525">
              <a:noFill/>
              <a:miter lim="800000"/>
              <a:headEnd/>
              <a:tailEnd/>
            </a:ln>
          </p:spPr>
          <p:txBody>
            <a:bodyPr wrap="none">
              <a:prstTxWarp prst="textNoShape">
                <a:avLst/>
              </a:prstTxWarp>
              <a:spAutoFit/>
            </a:bodyPr>
            <a:lstStyle/>
            <a:p>
              <a:r>
                <a:rPr lang="en-US" sz="2400">
                  <a:solidFill>
                    <a:srgbClr val="006600"/>
                  </a:solidFill>
                  <a:latin typeface="Tahoma" charset="0"/>
                </a:rPr>
                <a:t>Worse</a:t>
              </a:r>
            </a:p>
          </p:txBody>
        </p:sp>
        <p:grpSp>
          <p:nvGrpSpPr>
            <p:cNvPr id="37900" name="Group 11"/>
            <p:cNvGrpSpPr>
              <a:grpSpLocks/>
            </p:cNvGrpSpPr>
            <p:nvPr/>
          </p:nvGrpSpPr>
          <p:grpSpPr bwMode="auto">
            <a:xfrm>
              <a:off x="1440" y="3072"/>
              <a:ext cx="1012" cy="288"/>
              <a:chOff x="1498" y="1803"/>
              <a:chExt cx="1012" cy="288"/>
            </a:xfrm>
          </p:grpSpPr>
          <p:sp>
            <p:nvSpPr>
              <p:cNvPr id="37910" name="Oval 12"/>
              <p:cNvSpPr>
                <a:spLocks noChangeArrowheads="1"/>
              </p:cNvSpPr>
              <p:nvPr/>
            </p:nvSpPr>
            <p:spPr bwMode="auto">
              <a:xfrm>
                <a:off x="1498" y="1851"/>
                <a:ext cx="192" cy="19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7911" name="Text Box 13"/>
              <p:cNvSpPr txBox="1">
                <a:spLocks noChangeArrowheads="1"/>
              </p:cNvSpPr>
              <p:nvPr/>
            </p:nvSpPr>
            <p:spPr bwMode="auto">
              <a:xfrm>
                <a:off x="1738" y="1803"/>
                <a:ext cx="772" cy="288"/>
              </a:xfrm>
              <a:prstGeom prst="rect">
                <a:avLst/>
              </a:prstGeom>
              <a:noFill/>
              <a:ln w="9525">
                <a:noFill/>
                <a:miter lim="800000"/>
                <a:headEnd/>
                <a:tailEnd/>
              </a:ln>
            </p:spPr>
            <p:txBody>
              <a:bodyPr wrap="none">
                <a:prstTxWarp prst="textNoShape">
                  <a:avLst/>
                </a:prstTxWarp>
                <a:spAutoFit/>
              </a:bodyPr>
              <a:lstStyle/>
              <a:p>
                <a:r>
                  <a:rPr lang="en-US" sz="2400">
                    <a:latin typeface="Tahoma" charset="0"/>
                  </a:rPr>
                  <a:t>Policy B</a:t>
                </a:r>
              </a:p>
            </p:txBody>
          </p:sp>
        </p:grpSp>
        <p:grpSp>
          <p:nvGrpSpPr>
            <p:cNvPr id="37901" name="Group 14"/>
            <p:cNvGrpSpPr>
              <a:grpSpLocks/>
            </p:cNvGrpSpPr>
            <p:nvPr/>
          </p:nvGrpSpPr>
          <p:grpSpPr bwMode="auto">
            <a:xfrm>
              <a:off x="1680" y="2352"/>
              <a:ext cx="864" cy="432"/>
              <a:chOff x="1210" y="2907"/>
              <a:chExt cx="864" cy="432"/>
            </a:xfrm>
          </p:grpSpPr>
          <p:sp>
            <p:nvSpPr>
              <p:cNvPr id="37908" name="Oval 15"/>
              <p:cNvSpPr>
                <a:spLocks noChangeArrowheads="1"/>
              </p:cNvSpPr>
              <p:nvPr/>
            </p:nvSpPr>
            <p:spPr bwMode="auto">
              <a:xfrm>
                <a:off x="1882" y="2907"/>
                <a:ext cx="192" cy="19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7909" name="Text Box 16"/>
              <p:cNvSpPr txBox="1">
                <a:spLocks noChangeArrowheads="1"/>
              </p:cNvSpPr>
              <p:nvPr/>
            </p:nvSpPr>
            <p:spPr bwMode="auto">
              <a:xfrm>
                <a:off x="1210" y="3051"/>
                <a:ext cx="789" cy="288"/>
              </a:xfrm>
              <a:prstGeom prst="rect">
                <a:avLst/>
              </a:prstGeom>
              <a:noFill/>
              <a:ln w="9525">
                <a:noFill/>
                <a:miter lim="800000"/>
                <a:headEnd/>
                <a:tailEnd/>
              </a:ln>
            </p:spPr>
            <p:txBody>
              <a:bodyPr wrap="none">
                <a:prstTxWarp prst="textNoShape">
                  <a:avLst/>
                </a:prstTxWarp>
                <a:spAutoFit/>
              </a:bodyPr>
              <a:lstStyle/>
              <a:p>
                <a:r>
                  <a:rPr lang="en-US" sz="2400">
                    <a:latin typeface="Tahoma" charset="0"/>
                  </a:rPr>
                  <a:t>Policy D</a:t>
                </a:r>
              </a:p>
            </p:txBody>
          </p:sp>
        </p:grpSp>
        <p:grpSp>
          <p:nvGrpSpPr>
            <p:cNvPr id="37902" name="Group 17"/>
            <p:cNvGrpSpPr>
              <a:grpSpLocks/>
            </p:cNvGrpSpPr>
            <p:nvPr/>
          </p:nvGrpSpPr>
          <p:grpSpPr bwMode="auto">
            <a:xfrm>
              <a:off x="3456" y="2352"/>
              <a:ext cx="966" cy="432"/>
              <a:chOff x="3802" y="3147"/>
              <a:chExt cx="966" cy="432"/>
            </a:xfrm>
          </p:grpSpPr>
          <p:sp>
            <p:nvSpPr>
              <p:cNvPr id="37906" name="Oval 18"/>
              <p:cNvSpPr>
                <a:spLocks noChangeArrowheads="1"/>
              </p:cNvSpPr>
              <p:nvPr/>
            </p:nvSpPr>
            <p:spPr bwMode="auto">
              <a:xfrm>
                <a:off x="3802" y="3387"/>
                <a:ext cx="192" cy="19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7907" name="Text Box 19"/>
              <p:cNvSpPr txBox="1">
                <a:spLocks noChangeArrowheads="1"/>
              </p:cNvSpPr>
              <p:nvPr/>
            </p:nvSpPr>
            <p:spPr bwMode="auto">
              <a:xfrm>
                <a:off x="3994" y="3147"/>
                <a:ext cx="774" cy="288"/>
              </a:xfrm>
              <a:prstGeom prst="rect">
                <a:avLst/>
              </a:prstGeom>
              <a:noFill/>
              <a:ln w="9525">
                <a:noFill/>
                <a:miter lim="800000"/>
                <a:headEnd/>
                <a:tailEnd/>
              </a:ln>
            </p:spPr>
            <p:txBody>
              <a:bodyPr wrap="none">
                <a:prstTxWarp prst="textNoShape">
                  <a:avLst/>
                </a:prstTxWarp>
                <a:spAutoFit/>
              </a:bodyPr>
              <a:lstStyle/>
              <a:p>
                <a:r>
                  <a:rPr lang="en-US" sz="2400">
                    <a:latin typeface="Tahoma" charset="0"/>
                  </a:rPr>
                  <a:t>Policy C</a:t>
                </a:r>
              </a:p>
            </p:txBody>
          </p:sp>
        </p:grpSp>
        <p:grpSp>
          <p:nvGrpSpPr>
            <p:cNvPr id="37903" name="Group 20"/>
            <p:cNvGrpSpPr>
              <a:grpSpLocks/>
            </p:cNvGrpSpPr>
            <p:nvPr/>
          </p:nvGrpSpPr>
          <p:grpSpPr bwMode="auto">
            <a:xfrm>
              <a:off x="3082" y="1611"/>
              <a:ext cx="1014" cy="288"/>
              <a:chOff x="3082" y="1611"/>
              <a:chExt cx="1014" cy="288"/>
            </a:xfrm>
          </p:grpSpPr>
          <p:sp>
            <p:nvSpPr>
              <p:cNvPr id="37904" name="Oval 21"/>
              <p:cNvSpPr>
                <a:spLocks noChangeArrowheads="1"/>
              </p:cNvSpPr>
              <p:nvPr/>
            </p:nvSpPr>
            <p:spPr bwMode="auto">
              <a:xfrm>
                <a:off x="3082" y="1707"/>
                <a:ext cx="192" cy="19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7905" name="Text Box 22"/>
              <p:cNvSpPr txBox="1">
                <a:spLocks noChangeArrowheads="1"/>
              </p:cNvSpPr>
              <p:nvPr/>
            </p:nvSpPr>
            <p:spPr bwMode="auto">
              <a:xfrm>
                <a:off x="3322" y="1611"/>
                <a:ext cx="774" cy="288"/>
              </a:xfrm>
              <a:prstGeom prst="rect">
                <a:avLst/>
              </a:prstGeom>
              <a:noFill/>
              <a:ln w="9525">
                <a:noFill/>
                <a:miter lim="800000"/>
                <a:headEnd/>
                <a:tailEnd/>
              </a:ln>
            </p:spPr>
            <p:txBody>
              <a:bodyPr wrap="none">
                <a:prstTxWarp prst="textNoShape">
                  <a:avLst/>
                </a:prstTxWarp>
                <a:spAutoFit/>
              </a:bodyPr>
              <a:lstStyle/>
              <a:p>
                <a:r>
                  <a:rPr lang="en-US" sz="2400">
                    <a:latin typeface="Tahoma" charset="0"/>
                  </a:rPr>
                  <a:t>Policy A</a:t>
                </a:r>
              </a:p>
            </p:txBody>
          </p:sp>
        </p:grpSp>
      </p:grpSp>
      <p:sp>
        <p:nvSpPr>
          <p:cNvPr id="37894" name="Text Box 23"/>
          <p:cNvSpPr txBox="1">
            <a:spLocks noChangeArrowheads="1"/>
          </p:cNvSpPr>
          <p:nvPr/>
        </p:nvSpPr>
        <p:spPr bwMode="auto">
          <a:xfrm>
            <a:off x="974725" y="6205538"/>
            <a:ext cx="6130925" cy="457200"/>
          </a:xfrm>
          <a:prstGeom prst="rect">
            <a:avLst/>
          </a:prstGeom>
          <a:noFill/>
          <a:ln w="9525">
            <a:noFill/>
            <a:miter lim="800000"/>
            <a:headEnd/>
            <a:tailEnd/>
          </a:ln>
        </p:spPr>
        <p:txBody>
          <a:bodyPr wrap="none">
            <a:prstTxWarp prst="textNoShape">
              <a:avLst/>
            </a:prstTxWarp>
            <a:spAutoFit/>
          </a:bodyPr>
          <a:lstStyle/>
          <a:p>
            <a:r>
              <a:rPr lang="en-US" sz="2400">
                <a:latin typeface="Tahoma" charset="0"/>
              </a:rPr>
              <a:t>Policy B is the best; it dominates the others.</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More Terminology</a:t>
            </a:r>
          </a:p>
        </p:txBody>
      </p:sp>
      <p:sp>
        <p:nvSpPr>
          <p:cNvPr id="38915" name="Rectangle 3"/>
          <p:cNvSpPr>
            <a:spLocks noGrp="1" noChangeArrowheads="1"/>
          </p:cNvSpPr>
          <p:nvPr>
            <p:ph type="body" idx="1"/>
          </p:nvPr>
        </p:nvSpPr>
        <p:spPr/>
        <p:txBody>
          <a:bodyPr/>
          <a:lstStyle/>
          <a:p>
            <a:pPr>
              <a:lnSpc>
                <a:spcPct val="90000"/>
              </a:lnSpc>
              <a:buFontTx/>
              <a:buNone/>
            </a:pPr>
            <a:r>
              <a:rPr lang="en-US" sz="3600" b="1"/>
              <a:t>Incommensurate.</a:t>
            </a:r>
            <a:r>
              <a:rPr lang="en-US"/>
              <a:t>  Two quantities are incommensurate when they cannot be directed compared.  Example: Inches and Liters.  Example: Human rights &amp; GDP.  CO</a:t>
            </a:r>
            <a:r>
              <a:rPr lang="en-US" baseline="-25000"/>
              <a:t>2</a:t>
            </a:r>
            <a:r>
              <a:rPr lang="en-US"/>
              <a:t> &amp; GDP.</a:t>
            </a:r>
          </a:p>
          <a:p>
            <a:pPr>
              <a:lnSpc>
                <a:spcPct val="90000"/>
              </a:lnSpc>
              <a:buFontTx/>
              <a:buNone/>
            </a:pPr>
            <a:r>
              <a:rPr lang="en-US" sz="3600" b="1"/>
              <a:t>Domination.</a:t>
            </a:r>
            <a:r>
              <a:rPr lang="en-US"/>
              <a:t>  One policy dominates another when all the outputs are better  than the outputs for another policy.</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rtlCol="0">
            <a:normAutofit fontScale="90000"/>
          </a:bodyPr>
          <a:lstStyle/>
          <a:p>
            <a:pPr fontAlgn="auto">
              <a:spcAft>
                <a:spcPts val="0"/>
              </a:spcAft>
              <a:defRPr/>
            </a:pPr>
            <a:r>
              <a:rPr lang="en-US" sz="4000">
                <a:ea typeface="+mj-ea"/>
                <a:cs typeface="+mj-cs"/>
              </a:rPr>
              <a:t>Some Policy Choices in Global Warming</a:t>
            </a:r>
          </a:p>
        </p:txBody>
      </p:sp>
      <p:sp>
        <p:nvSpPr>
          <p:cNvPr id="39939" name="Line 4"/>
          <p:cNvSpPr>
            <a:spLocks noChangeShapeType="1"/>
          </p:cNvSpPr>
          <p:nvPr/>
        </p:nvSpPr>
        <p:spPr bwMode="auto">
          <a:xfrm flipV="1">
            <a:off x="4587875" y="2024063"/>
            <a:ext cx="0" cy="3429000"/>
          </a:xfrm>
          <a:prstGeom prst="line">
            <a:avLst/>
          </a:prstGeom>
          <a:noFill/>
          <a:ln w="28575">
            <a:solidFill>
              <a:srgbClr val="006600"/>
            </a:solidFill>
            <a:round/>
            <a:headEnd type="triangle" w="med" len="med"/>
            <a:tailEnd type="triangle" w="med" len="med"/>
          </a:ln>
        </p:spPr>
        <p:txBody>
          <a:bodyPr wrap="none">
            <a:prstTxWarp prst="textNoShape">
              <a:avLst/>
            </a:prstTxWarp>
          </a:bodyPr>
          <a:lstStyle/>
          <a:p>
            <a:endParaRPr lang="en-US"/>
          </a:p>
        </p:txBody>
      </p:sp>
      <p:sp>
        <p:nvSpPr>
          <p:cNvPr id="39940" name="Line 5"/>
          <p:cNvSpPr>
            <a:spLocks noChangeShapeType="1"/>
          </p:cNvSpPr>
          <p:nvPr/>
        </p:nvSpPr>
        <p:spPr bwMode="auto">
          <a:xfrm flipV="1">
            <a:off x="1768475" y="3548063"/>
            <a:ext cx="5943600" cy="0"/>
          </a:xfrm>
          <a:prstGeom prst="line">
            <a:avLst/>
          </a:prstGeom>
          <a:noFill/>
          <a:ln w="28575">
            <a:solidFill>
              <a:srgbClr val="000000"/>
            </a:solidFill>
            <a:round/>
            <a:headEnd type="triangle" w="med" len="med"/>
            <a:tailEnd type="triangle" w="med" len="med"/>
          </a:ln>
        </p:spPr>
        <p:txBody>
          <a:bodyPr wrap="none">
            <a:prstTxWarp prst="textNoShape">
              <a:avLst/>
            </a:prstTxWarp>
          </a:bodyPr>
          <a:lstStyle/>
          <a:p>
            <a:endParaRPr lang="en-US"/>
          </a:p>
        </p:txBody>
      </p:sp>
      <p:sp>
        <p:nvSpPr>
          <p:cNvPr id="39941" name="Text Box 6"/>
          <p:cNvSpPr txBox="1">
            <a:spLocks noChangeArrowheads="1"/>
          </p:cNvSpPr>
          <p:nvPr/>
        </p:nvSpPr>
        <p:spPr bwMode="auto">
          <a:xfrm>
            <a:off x="1524000" y="3581400"/>
            <a:ext cx="996950" cy="457200"/>
          </a:xfrm>
          <a:prstGeom prst="rect">
            <a:avLst/>
          </a:prstGeom>
          <a:noFill/>
          <a:ln w="9525">
            <a:noFill/>
            <a:miter lim="800000"/>
            <a:headEnd/>
            <a:tailEnd/>
          </a:ln>
        </p:spPr>
        <p:txBody>
          <a:bodyPr wrap="none">
            <a:prstTxWarp prst="textNoShape">
              <a:avLst/>
            </a:prstTxWarp>
            <a:spAutoFit/>
          </a:bodyPr>
          <a:lstStyle/>
          <a:p>
            <a:r>
              <a:rPr lang="en-US" sz="2400">
                <a:solidFill>
                  <a:srgbClr val="000000"/>
                </a:solidFill>
                <a:latin typeface="Tahoma" charset="0"/>
              </a:rPr>
              <a:t>Better</a:t>
            </a:r>
          </a:p>
        </p:txBody>
      </p:sp>
      <p:sp>
        <p:nvSpPr>
          <p:cNvPr id="39942" name="Text Box 7"/>
          <p:cNvSpPr txBox="1">
            <a:spLocks noChangeArrowheads="1"/>
          </p:cNvSpPr>
          <p:nvPr/>
        </p:nvSpPr>
        <p:spPr bwMode="auto">
          <a:xfrm>
            <a:off x="6629400" y="3657600"/>
            <a:ext cx="2211388" cy="822325"/>
          </a:xfrm>
          <a:prstGeom prst="rect">
            <a:avLst/>
          </a:prstGeom>
          <a:noFill/>
          <a:ln w="9525">
            <a:noFill/>
            <a:miter lim="800000"/>
            <a:headEnd/>
            <a:tailEnd/>
          </a:ln>
        </p:spPr>
        <p:txBody>
          <a:bodyPr wrap="none">
            <a:prstTxWarp prst="textNoShape">
              <a:avLst/>
            </a:prstTxWarp>
            <a:spAutoFit/>
          </a:bodyPr>
          <a:lstStyle/>
          <a:p>
            <a:r>
              <a:rPr lang="en-US" sz="2400">
                <a:solidFill>
                  <a:srgbClr val="000000"/>
                </a:solidFill>
                <a:latin typeface="Tahoma" charset="0"/>
              </a:rPr>
              <a:t>Nuclear/Hydro </a:t>
            </a:r>
          </a:p>
          <a:p>
            <a:r>
              <a:rPr lang="en-US" sz="2400">
                <a:solidFill>
                  <a:srgbClr val="000000"/>
                </a:solidFill>
                <a:latin typeface="Tahoma" charset="0"/>
              </a:rPr>
              <a:t>problems</a:t>
            </a:r>
          </a:p>
        </p:txBody>
      </p:sp>
      <p:sp>
        <p:nvSpPr>
          <p:cNvPr id="39943" name="Text Box 8"/>
          <p:cNvSpPr txBox="1">
            <a:spLocks noChangeArrowheads="1"/>
          </p:cNvSpPr>
          <p:nvPr/>
        </p:nvSpPr>
        <p:spPr bwMode="auto">
          <a:xfrm>
            <a:off x="4130675" y="5376863"/>
            <a:ext cx="996950" cy="457200"/>
          </a:xfrm>
          <a:prstGeom prst="rect">
            <a:avLst/>
          </a:prstGeom>
          <a:noFill/>
          <a:ln w="9525">
            <a:noFill/>
            <a:miter lim="800000"/>
            <a:headEnd/>
            <a:tailEnd/>
          </a:ln>
        </p:spPr>
        <p:txBody>
          <a:bodyPr wrap="none">
            <a:prstTxWarp prst="textNoShape">
              <a:avLst/>
            </a:prstTxWarp>
            <a:spAutoFit/>
          </a:bodyPr>
          <a:lstStyle/>
          <a:p>
            <a:r>
              <a:rPr lang="en-US" sz="2400">
                <a:solidFill>
                  <a:srgbClr val="006600"/>
                </a:solidFill>
                <a:latin typeface="Tahoma" charset="0"/>
              </a:rPr>
              <a:t>Better</a:t>
            </a:r>
          </a:p>
        </p:txBody>
      </p:sp>
      <p:sp>
        <p:nvSpPr>
          <p:cNvPr id="39944" name="Text Box 9"/>
          <p:cNvSpPr txBox="1">
            <a:spLocks noChangeArrowheads="1"/>
          </p:cNvSpPr>
          <p:nvPr/>
        </p:nvSpPr>
        <p:spPr bwMode="auto">
          <a:xfrm>
            <a:off x="3733800" y="1600200"/>
            <a:ext cx="2273300" cy="457200"/>
          </a:xfrm>
          <a:prstGeom prst="rect">
            <a:avLst/>
          </a:prstGeom>
          <a:noFill/>
          <a:ln w="9525">
            <a:noFill/>
            <a:miter lim="800000"/>
            <a:headEnd/>
            <a:tailEnd/>
          </a:ln>
        </p:spPr>
        <p:txBody>
          <a:bodyPr wrap="none">
            <a:prstTxWarp prst="textNoShape">
              <a:avLst/>
            </a:prstTxWarp>
            <a:spAutoFit/>
          </a:bodyPr>
          <a:lstStyle/>
          <a:p>
            <a:r>
              <a:rPr lang="en-US" sz="2400">
                <a:solidFill>
                  <a:srgbClr val="006600"/>
                </a:solidFill>
                <a:latin typeface="Tahoma" charset="0"/>
              </a:rPr>
              <a:t>CO2 production</a:t>
            </a:r>
          </a:p>
        </p:txBody>
      </p:sp>
      <p:sp>
        <p:nvSpPr>
          <p:cNvPr id="39945" name="Oval 10"/>
          <p:cNvSpPr>
            <a:spLocks noChangeArrowheads="1"/>
          </p:cNvSpPr>
          <p:nvPr/>
        </p:nvSpPr>
        <p:spPr bwMode="auto">
          <a:xfrm>
            <a:off x="5349875" y="2252663"/>
            <a:ext cx="304800" cy="3048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9946" name="Oval 13"/>
          <p:cNvSpPr>
            <a:spLocks noChangeArrowheads="1"/>
          </p:cNvSpPr>
          <p:nvPr/>
        </p:nvSpPr>
        <p:spPr bwMode="auto">
          <a:xfrm>
            <a:off x="6492875" y="4919663"/>
            <a:ext cx="304800" cy="3048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latin typeface="Calibri" charset="0"/>
            </a:endParaRPr>
          </a:p>
        </p:txBody>
      </p:sp>
      <p:grpSp>
        <p:nvGrpSpPr>
          <p:cNvPr id="2" name="Group 34"/>
          <p:cNvGrpSpPr>
            <a:grpSpLocks/>
          </p:cNvGrpSpPr>
          <p:nvPr/>
        </p:nvGrpSpPr>
        <p:grpSpPr bwMode="auto">
          <a:xfrm>
            <a:off x="2378075" y="4157663"/>
            <a:ext cx="2282825" cy="1050925"/>
            <a:chOff x="1498" y="2619"/>
            <a:chExt cx="1438" cy="662"/>
          </a:xfrm>
        </p:grpSpPr>
        <p:sp>
          <p:nvSpPr>
            <p:cNvPr id="39951" name="Oval 11"/>
            <p:cNvSpPr>
              <a:spLocks noChangeArrowheads="1"/>
            </p:cNvSpPr>
            <p:nvPr/>
          </p:nvSpPr>
          <p:spPr bwMode="auto">
            <a:xfrm>
              <a:off x="2170" y="2619"/>
              <a:ext cx="192" cy="192"/>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39952" name="Text Box 15"/>
            <p:cNvSpPr txBox="1">
              <a:spLocks noChangeArrowheads="1"/>
            </p:cNvSpPr>
            <p:nvPr/>
          </p:nvSpPr>
          <p:spPr bwMode="auto">
            <a:xfrm>
              <a:off x="1498" y="2763"/>
              <a:ext cx="1438" cy="518"/>
            </a:xfrm>
            <a:prstGeom prst="rect">
              <a:avLst/>
            </a:prstGeom>
            <a:noFill/>
            <a:ln w="9525">
              <a:noFill/>
              <a:miter lim="800000"/>
              <a:headEnd/>
              <a:tailEnd/>
            </a:ln>
          </p:spPr>
          <p:txBody>
            <a:bodyPr wrap="none">
              <a:prstTxWarp prst="textNoShape">
                <a:avLst/>
              </a:prstTxWarp>
              <a:spAutoFit/>
            </a:bodyPr>
            <a:lstStyle/>
            <a:p>
              <a:r>
                <a:rPr lang="en-US" sz="2400">
                  <a:latin typeface="Tahoma" charset="0"/>
                </a:rPr>
                <a:t>Wind/Hydrogen</a:t>
              </a:r>
            </a:p>
            <a:p>
              <a:r>
                <a:rPr lang="en-US" sz="2400">
                  <a:latin typeface="Tahoma" charset="0"/>
                </a:rPr>
                <a:t>Storage</a:t>
              </a:r>
            </a:p>
          </p:txBody>
        </p:sp>
      </p:grpSp>
      <p:sp>
        <p:nvSpPr>
          <p:cNvPr id="39948" name="Text Box 16"/>
          <p:cNvSpPr txBox="1">
            <a:spLocks noChangeArrowheads="1"/>
          </p:cNvSpPr>
          <p:nvPr/>
        </p:nvSpPr>
        <p:spPr bwMode="auto">
          <a:xfrm>
            <a:off x="6797675" y="4538663"/>
            <a:ext cx="1084263" cy="457200"/>
          </a:xfrm>
          <a:prstGeom prst="rect">
            <a:avLst/>
          </a:prstGeom>
          <a:noFill/>
          <a:ln w="9525">
            <a:noFill/>
            <a:miter lim="800000"/>
            <a:headEnd/>
            <a:tailEnd/>
          </a:ln>
        </p:spPr>
        <p:txBody>
          <a:bodyPr wrap="none">
            <a:prstTxWarp prst="textNoShape">
              <a:avLst/>
            </a:prstTxWarp>
            <a:spAutoFit/>
          </a:bodyPr>
          <a:lstStyle/>
          <a:p>
            <a:r>
              <a:rPr lang="en-US" sz="2400">
                <a:latin typeface="Tahoma" charset="0"/>
              </a:rPr>
              <a:t>France</a:t>
            </a:r>
          </a:p>
        </p:txBody>
      </p:sp>
      <p:sp>
        <p:nvSpPr>
          <p:cNvPr id="39949" name="Text Box 17"/>
          <p:cNvSpPr txBox="1">
            <a:spLocks noChangeArrowheads="1"/>
          </p:cNvSpPr>
          <p:nvPr/>
        </p:nvSpPr>
        <p:spPr bwMode="auto">
          <a:xfrm>
            <a:off x="5730875" y="2100263"/>
            <a:ext cx="554038" cy="457200"/>
          </a:xfrm>
          <a:prstGeom prst="rect">
            <a:avLst/>
          </a:prstGeom>
          <a:noFill/>
          <a:ln w="9525">
            <a:noFill/>
            <a:miter lim="800000"/>
            <a:headEnd/>
            <a:tailEnd/>
          </a:ln>
        </p:spPr>
        <p:txBody>
          <a:bodyPr wrap="none">
            <a:prstTxWarp prst="textNoShape">
              <a:avLst/>
            </a:prstTxWarp>
            <a:spAutoFit/>
          </a:bodyPr>
          <a:lstStyle/>
          <a:p>
            <a:r>
              <a:rPr lang="en-US" sz="2400">
                <a:latin typeface="Tahoma" charset="0"/>
              </a:rPr>
              <a:t>US</a:t>
            </a:r>
          </a:p>
        </p:txBody>
      </p:sp>
      <p:sp>
        <p:nvSpPr>
          <p:cNvPr id="39950" name="Text Box 18"/>
          <p:cNvSpPr txBox="1">
            <a:spLocks noChangeArrowheads="1"/>
          </p:cNvSpPr>
          <p:nvPr/>
        </p:nvSpPr>
        <p:spPr bwMode="auto">
          <a:xfrm>
            <a:off x="457200" y="6248400"/>
            <a:ext cx="84582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a:latin typeface="Calibri" charset="0"/>
              </a:rPr>
              <a:t>A – 1 ;    B – 2 ;    C – 3;   D – 4;</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Situations with Trade-Offs </a:t>
            </a:r>
          </a:p>
        </p:txBody>
      </p:sp>
      <p:sp>
        <p:nvSpPr>
          <p:cNvPr id="40963" name="Rectangle 3"/>
          <p:cNvSpPr>
            <a:spLocks noGrp="1" noChangeArrowheads="1"/>
          </p:cNvSpPr>
          <p:nvPr>
            <p:ph type="body" idx="1"/>
          </p:nvPr>
        </p:nvSpPr>
        <p:spPr/>
        <p:txBody>
          <a:bodyPr/>
          <a:lstStyle/>
          <a:p>
            <a:pPr>
              <a:lnSpc>
                <a:spcPct val="90000"/>
              </a:lnSpc>
              <a:buFontTx/>
              <a:buNone/>
            </a:pPr>
            <a:r>
              <a:rPr lang="en-US"/>
              <a:t>Design trade-offs:</a:t>
            </a:r>
          </a:p>
          <a:p>
            <a:pPr>
              <a:lnSpc>
                <a:spcPct val="90000"/>
              </a:lnSpc>
            </a:pPr>
            <a:r>
              <a:rPr lang="en-US"/>
              <a:t>In detection: Sensitivity v. Specificity</a:t>
            </a:r>
          </a:p>
          <a:p>
            <a:pPr>
              <a:lnSpc>
                <a:spcPct val="90000"/>
              </a:lnSpc>
            </a:pPr>
            <a:r>
              <a:rPr lang="en-US"/>
              <a:t>In hypothesis testing: significance v. power</a:t>
            </a:r>
          </a:p>
          <a:p>
            <a:pPr>
              <a:lnSpc>
                <a:spcPct val="90000"/>
              </a:lnSpc>
            </a:pPr>
            <a:r>
              <a:rPr lang="en-US"/>
              <a:t>Design generally</a:t>
            </a:r>
          </a:p>
          <a:p>
            <a:pPr>
              <a:lnSpc>
                <a:spcPct val="90000"/>
              </a:lnSpc>
              <a:buFontTx/>
              <a:buNone/>
            </a:pPr>
            <a:r>
              <a:rPr lang="en-US"/>
              <a:t>Mine versus yours / zero-sum situation:</a:t>
            </a:r>
          </a:p>
          <a:p>
            <a:pPr>
              <a:lnSpc>
                <a:spcPct val="90000"/>
              </a:lnSpc>
            </a:pPr>
            <a:r>
              <a:rPr lang="en-US"/>
              <a:t>Allocation of resources to competing parties or goals: more low-income workers may benefit high-income families.</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Design Trade-Offs</a:t>
            </a:r>
          </a:p>
        </p:txBody>
      </p:sp>
      <p:sp>
        <p:nvSpPr>
          <p:cNvPr id="41987" name="Rectangle 3"/>
          <p:cNvSpPr>
            <a:spLocks noGrp="1" noChangeArrowheads="1"/>
          </p:cNvSpPr>
          <p:nvPr>
            <p:ph type="body" idx="1"/>
          </p:nvPr>
        </p:nvSpPr>
        <p:spPr/>
        <p:txBody>
          <a:bodyPr/>
          <a:lstStyle/>
          <a:p>
            <a:r>
              <a:rPr lang="en-US"/>
              <a:t>Fuel economy/performance versus comfort/safety. </a:t>
            </a:r>
          </a:p>
          <a:p>
            <a:r>
              <a:rPr lang="en-US"/>
              <a:t>Weight v. security in aircraft.   As values change, the configuration changes.  Cockpit doors are heavier post 9/11.</a:t>
            </a:r>
          </a:p>
          <a:p>
            <a:r>
              <a:rPr lang="en-US"/>
              <a:t>U.S. vs German Tanks in WWII</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Car Design</a:t>
            </a:r>
          </a:p>
        </p:txBody>
      </p:sp>
      <p:pic>
        <p:nvPicPr>
          <p:cNvPr id="43011" name="Picture 3" descr="formula1"/>
          <p:cNvPicPr>
            <a:picLocks noChangeAspect="1" noChangeArrowheads="1"/>
          </p:cNvPicPr>
          <p:nvPr/>
        </p:nvPicPr>
        <p:blipFill>
          <a:blip r:embed="rId2"/>
          <a:srcRect/>
          <a:stretch>
            <a:fillRect/>
          </a:stretch>
        </p:blipFill>
        <p:spPr bwMode="auto">
          <a:xfrm>
            <a:off x="4724400" y="1752600"/>
            <a:ext cx="4152900" cy="1604963"/>
          </a:xfrm>
          <a:prstGeom prst="rect">
            <a:avLst/>
          </a:prstGeom>
          <a:noFill/>
          <a:ln w="9525">
            <a:noFill/>
            <a:miter lim="800000"/>
            <a:headEnd/>
            <a:tailEnd/>
          </a:ln>
        </p:spPr>
      </p:pic>
      <p:pic>
        <p:nvPicPr>
          <p:cNvPr id="43012" name="Picture 4" descr="humvee"/>
          <p:cNvPicPr>
            <a:picLocks noChangeAspect="1" noChangeArrowheads="1"/>
          </p:cNvPicPr>
          <p:nvPr/>
        </p:nvPicPr>
        <p:blipFill>
          <a:blip r:embed="rId3"/>
          <a:srcRect/>
          <a:stretch>
            <a:fillRect/>
          </a:stretch>
        </p:blipFill>
        <p:spPr bwMode="auto">
          <a:xfrm>
            <a:off x="914400" y="1676400"/>
            <a:ext cx="3429000" cy="1962150"/>
          </a:xfrm>
          <a:prstGeom prst="rect">
            <a:avLst/>
          </a:prstGeom>
          <a:noFill/>
          <a:ln w="9525">
            <a:noFill/>
            <a:miter lim="800000"/>
            <a:headEnd/>
            <a:tailEnd/>
          </a:ln>
        </p:spPr>
      </p:pic>
      <p:sp>
        <p:nvSpPr>
          <p:cNvPr id="43013" name="Text Box 5"/>
          <p:cNvSpPr txBox="1">
            <a:spLocks noChangeArrowheads="1"/>
          </p:cNvSpPr>
          <p:nvPr/>
        </p:nvSpPr>
        <p:spPr bwMode="auto">
          <a:xfrm>
            <a:off x="4495800" y="2209800"/>
            <a:ext cx="381000" cy="457200"/>
          </a:xfrm>
          <a:prstGeom prst="rect">
            <a:avLst/>
          </a:prstGeom>
          <a:noFill/>
          <a:ln w="9525">
            <a:noFill/>
            <a:miter lim="800000"/>
            <a:headEnd/>
            <a:tailEnd/>
          </a:ln>
        </p:spPr>
        <p:txBody>
          <a:bodyPr>
            <a:prstTxWarp prst="textNoShape">
              <a:avLst/>
            </a:prstTxWarp>
            <a:spAutoFit/>
          </a:bodyPr>
          <a:lstStyle/>
          <a:p>
            <a:pPr>
              <a:spcBef>
                <a:spcPct val="50000"/>
              </a:spcBef>
            </a:pPr>
            <a:r>
              <a:rPr lang="en-US" sz="2400">
                <a:latin typeface="Times New Roman" charset="0"/>
              </a:rPr>
              <a:t>v</a:t>
            </a:r>
          </a:p>
        </p:txBody>
      </p:sp>
      <p:sp>
        <p:nvSpPr>
          <p:cNvPr id="43014" name="Text Box 6"/>
          <p:cNvSpPr txBox="1">
            <a:spLocks noChangeArrowheads="1"/>
          </p:cNvSpPr>
          <p:nvPr/>
        </p:nvSpPr>
        <p:spPr bwMode="auto">
          <a:xfrm>
            <a:off x="2057400" y="3733800"/>
            <a:ext cx="5638800" cy="1370013"/>
          </a:xfrm>
          <a:prstGeom prst="rect">
            <a:avLst/>
          </a:prstGeom>
          <a:noFill/>
          <a:ln w="9525">
            <a:noFill/>
            <a:miter lim="800000"/>
            <a:headEnd/>
            <a:tailEnd/>
          </a:ln>
        </p:spPr>
        <p:txBody>
          <a:bodyPr>
            <a:prstTxWarp prst="textNoShape">
              <a:avLst/>
            </a:prstTxWarp>
            <a:spAutoFit/>
          </a:bodyPr>
          <a:lstStyle/>
          <a:p>
            <a:pPr>
              <a:spcBef>
                <a:spcPct val="50000"/>
              </a:spcBef>
            </a:pPr>
            <a:r>
              <a:rPr lang="en-US" sz="2400">
                <a:latin typeface="Times New Roman" charset="0"/>
              </a:rPr>
              <a:t>Which is the better vehicle?  </a:t>
            </a:r>
          </a:p>
          <a:p>
            <a:pPr>
              <a:spcBef>
                <a:spcPct val="50000"/>
              </a:spcBef>
            </a:pPr>
            <a:r>
              <a:rPr lang="en-US" sz="2400">
                <a:latin typeface="Times New Roman" charset="0"/>
              </a:rPr>
              <a:t>Outputs: Expense, comfort, speed, off-road capability, capacity, …</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Tank Design</a:t>
            </a:r>
          </a:p>
        </p:txBody>
      </p:sp>
      <p:pic>
        <p:nvPicPr>
          <p:cNvPr id="44035" name="Picture 3" descr="sherman"/>
          <p:cNvPicPr>
            <a:picLocks noChangeAspect="1" noChangeArrowheads="1"/>
          </p:cNvPicPr>
          <p:nvPr/>
        </p:nvPicPr>
        <p:blipFill>
          <a:blip r:embed="rId2"/>
          <a:srcRect/>
          <a:stretch>
            <a:fillRect/>
          </a:stretch>
        </p:blipFill>
        <p:spPr bwMode="auto">
          <a:xfrm>
            <a:off x="1143000" y="2362200"/>
            <a:ext cx="3124200" cy="2262188"/>
          </a:xfrm>
          <a:prstGeom prst="rect">
            <a:avLst/>
          </a:prstGeom>
          <a:noFill/>
          <a:ln w="9525">
            <a:noFill/>
            <a:miter lim="800000"/>
            <a:headEnd/>
            <a:tailEnd/>
          </a:ln>
        </p:spPr>
      </p:pic>
      <p:pic>
        <p:nvPicPr>
          <p:cNvPr id="44036" name="Picture 4" descr="tiger"/>
          <p:cNvPicPr>
            <a:picLocks noChangeAspect="1" noChangeArrowheads="1"/>
          </p:cNvPicPr>
          <p:nvPr/>
        </p:nvPicPr>
        <p:blipFill>
          <a:blip r:embed="rId3"/>
          <a:srcRect/>
          <a:stretch>
            <a:fillRect/>
          </a:stretch>
        </p:blipFill>
        <p:spPr bwMode="auto">
          <a:xfrm>
            <a:off x="4648200" y="2362200"/>
            <a:ext cx="3949700" cy="2336800"/>
          </a:xfrm>
          <a:prstGeom prst="rect">
            <a:avLst/>
          </a:prstGeom>
          <a:noFill/>
          <a:ln w="9525">
            <a:noFill/>
            <a:miter lim="800000"/>
            <a:headEnd/>
            <a:tailEnd/>
          </a:ln>
        </p:spPr>
      </p:pic>
      <p:sp>
        <p:nvSpPr>
          <p:cNvPr id="44037" name="Text Box 5"/>
          <p:cNvSpPr txBox="1">
            <a:spLocks noChangeArrowheads="1"/>
          </p:cNvSpPr>
          <p:nvPr/>
        </p:nvSpPr>
        <p:spPr bwMode="auto">
          <a:xfrm>
            <a:off x="1905000" y="4876800"/>
            <a:ext cx="1371600" cy="457200"/>
          </a:xfrm>
          <a:prstGeom prst="rect">
            <a:avLst/>
          </a:prstGeom>
          <a:noFill/>
          <a:ln w="9525">
            <a:noFill/>
            <a:miter lim="800000"/>
            <a:headEnd/>
            <a:tailEnd/>
          </a:ln>
        </p:spPr>
        <p:txBody>
          <a:bodyPr>
            <a:prstTxWarp prst="textNoShape">
              <a:avLst/>
            </a:prstTxWarp>
            <a:spAutoFit/>
          </a:bodyPr>
          <a:lstStyle/>
          <a:p>
            <a:pPr>
              <a:spcBef>
                <a:spcPct val="50000"/>
              </a:spcBef>
            </a:pPr>
            <a:r>
              <a:rPr lang="en-US" sz="2400">
                <a:latin typeface="Times New Roman" charset="0"/>
              </a:rPr>
              <a:t>Sherman</a:t>
            </a:r>
          </a:p>
        </p:txBody>
      </p:sp>
      <p:sp>
        <p:nvSpPr>
          <p:cNvPr id="44038" name="Text Box 6"/>
          <p:cNvSpPr txBox="1">
            <a:spLocks noChangeArrowheads="1"/>
          </p:cNvSpPr>
          <p:nvPr/>
        </p:nvSpPr>
        <p:spPr bwMode="auto">
          <a:xfrm>
            <a:off x="6324600" y="4876800"/>
            <a:ext cx="990600" cy="457200"/>
          </a:xfrm>
          <a:prstGeom prst="rect">
            <a:avLst/>
          </a:prstGeom>
          <a:noFill/>
          <a:ln w="9525">
            <a:noFill/>
            <a:miter lim="800000"/>
            <a:headEnd/>
            <a:tailEnd/>
          </a:ln>
        </p:spPr>
        <p:txBody>
          <a:bodyPr>
            <a:prstTxWarp prst="textNoShape">
              <a:avLst/>
            </a:prstTxWarp>
            <a:spAutoFit/>
          </a:bodyPr>
          <a:lstStyle/>
          <a:p>
            <a:pPr>
              <a:spcBef>
                <a:spcPct val="50000"/>
              </a:spcBef>
            </a:pPr>
            <a:r>
              <a:rPr lang="en-US" sz="2400">
                <a:latin typeface="Times New Roman" charset="0"/>
              </a:rPr>
              <a:t>Tiger</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381000" y="304800"/>
            <a:ext cx="8458200" cy="3297238"/>
          </a:xfrm>
          <a:prstGeom prst="rect">
            <a:avLst/>
          </a:prstGeom>
          <a:noFill/>
          <a:ln w="9525">
            <a:noFill/>
            <a:miter lim="800000"/>
            <a:headEnd/>
            <a:tailEnd/>
          </a:ln>
        </p:spPr>
        <p:txBody>
          <a:bodyPr>
            <a:prstTxWarp prst="textNoShape">
              <a:avLst/>
            </a:prstTxWarp>
            <a:spAutoFit/>
          </a:bodyPr>
          <a:lstStyle/>
          <a:p>
            <a:pPr marL="342900" indent="-342900">
              <a:spcBef>
                <a:spcPct val="50000"/>
              </a:spcBef>
              <a:buFontTx/>
              <a:buAutoNum type="arabicParenR"/>
            </a:pPr>
            <a:r>
              <a:rPr lang="en-US" sz="2800">
                <a:latin typeface="Calibri" charset="0"/>
              </a:rPr>
              <a:t>Save Anna (age 5) and leave Bob (age 1) on deserted beach risking drowning yourself (50% chance).</a:t>
            </a:r>
          </a:p>
          <a:p>
            <a:pPr marL="342900" indent="-342900">
              <a:spcBef>
                <a:spcPct val="50000"/>
              </a:spcBef>
              <a:buFontTx/>
              <a:buAutoNum type="arabicParenR"/>
            </a:pPr>
            <a:r>
              <a:rPr lang="en-US" sz="2800">
                <a:latin typeface="Calibri" charset="0"/>
              </a:rPr>
              <a:t>Stay with Bob and hope for the best with Anna.</a:t>
            </a:r>
          </a:p>
          <a:p>
            <a:pPr marL="342900" indent="-342900">
              <a:spcBef>
                <a:spcPct val="50000"/>
              </a:spcBef>
              <a:buFontTx/>
              <a:buAutoNum type="arabicParenR"/>
            </a:pPr>
            <a:r>
              <a:rPr lang="en-US" sz="2800">
                <a:latin typeface="Calibri" charset="0"/>
              </a:rPr>
              <a:t>Take Bob with you to try to rescue Anna.</a:t>
            </a:r>
          </a:p>
          <a:p>
            <a:pPr marL="342900" indent="-342900">
              <a:spcBef>
                <a:spcPct val="50000"/>
              </a:spcBef>
              <a:buFontTx/>
              <a:buAutoNum type="arabicParenR"/>
            </a:pPr>
            <a:endParaRPr lang="en-US" sz="2800">
              <a:latin typeface="Calibri" charset="0"/>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Tank Design in World War II</a:t>
            </a:r>
          </a:p>
        </p:txBody>
      </p:sp>
      <p:sp>
        <p:nvSpPr>
          <p:cNvPr id="45059" name="Rectangle 3"/>
          <p:cNvSpPr>
            <a:spLocks noGrp="1" noChangeArrowheads="1"/>
          </p:cNvSpPr>
          <p:nvPr>
            <p:ph type="body" idx="1"/>
          </p:nvPr>
        </p:nvSpPr>
        <p:spPr/>
        <p:txBody>
          <a:bodyPr/>
          <a:lstStyle/>
          <a:p>
            <a:pPr>
              <a:lnSpc>
                <a:spcPct val="90000"/>
              </a:lnSpc>
              <a:buFontTx/>
              <a:buNone/>
            </a:pPr>
            <a:r>
              <a:rPr lang="en-US" sz="2000"/>
              <a:t>…Overall, however, Americans in Normandy gladly would have traded weapons with the Germans.  Especially the tankers.  There was a barely suppressed fury among American tankers about the inferiority of the Sherman tank (thirty-two tons) to the latest German models, the Panther (forty-three tons) and the Tiger (fifty-six tons).  German tanks had heavier armor, too heavy for the Sherman’s 75mm cannon to penetrate, while the Panther and Tiger, armed with 88s, easily penetrated the Sherman.  The discrepancy was so great it has led military historian Max Hastings to wonder how in the world “could American and British industries produce a host of superb aircraft, an astonishing variety of radar equipment, the proximity fuse, the DUKW [amphibious vehicle], the jeep [not to mention the atomic bomb and Ultra] yet still ask their armies to join battle against the Wehrmacht equipped with a range of tanks utterly inferior in armor and killing power.”</a:t>
            </a:r>
          </a:p>
        </p:txBody>
      </p:sp>
      <p:sp>
        <p:nvSpPr>
          <p:cNvPr id="45060" name="Text Box 4"/>
          <p:cNvSpPr txBox="1">
            <a:spLocks noChangeArrowheads="1"/>
          </p:cNvSpPr>
          <p:nvPr/>
        </p:nvSpPr>
        <p:spPr bwMode="auto">
          <a:xfrm>
            <a:off x="2743200" y="5943600"/>
            <a:ext cx="57912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i="1">
                <a:latin typeface="Times New Roman" charset="0"/>
              </a:rPr>
              <a:t>Stephen Ambrose, “Citizen Soldiers” p. 63</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Tank Design: Trade-Offs</a:t>
            </a:r>
          </a:p>
        </p:txBody>
      </p:sp>
      <p:sp>
        <p:nvSpPr>
          <p:cNvPr id="46083" name="Rectangle 3"/>
          <p:cNvSpPr>
            <a:spLocks noGrp="1" noChangeArrowheads="1"/>
          </p:cNvSpPr>
          <p:nvPr>
            <p:ph type="body" idx="1"/>
          </p:nvPr>
        </p:nvSpPr>
        <p:spPr/>
        <p:txBody>
          <a:bodyPr/>
          <a:lstStyle/>
          <a:p>
            <a:pPr>
              <a:lnSpc>
                <a:spcPct val="90000"/>
              </a:lnSpc>
              <a:buFontTx/>
              <a:buNone/>
            </a:pPr>
            <a:r>
              <a:rPr lang="en-US" sz="2400"/>
              <a:t>“The Sherman was universally denounced by anyone who had to fight in one against a Panzer or Tiger.  But one thing about the Shermans --- there were a lot more of them than there were Panthers or Tigers.  Quantity over quality and size was General Marshall’s deliberate choice.  He wanted more, faster (and thus lighter) tanks, in accord with American doctrine, which held that tanks should exploit a breakthrough, not fight other tanks.</a:t>
            </a:r>
          </a:p>
          <a:p>
            <a:pPr>
              <a:lnSpc>
                <a:spcPct val="90000"/>
              </a:lnSpc>
              <a:buFontTx/>
              <a:buNone/>
            </a:pPr>
            <a:r>
              <a:rPr lang="en-US" sz="2400"/>
              <a:t> “Marshall’s first problem was that American tanks had to cross the Atlantic to get to the battle, and the number one strategic shortage of the Allies was shipping.  Experiment showed that you could get two Shermans into the space required by one larger tank on an LST.”</a:t>
            </a:r>
          </a:p>
        </p:txBody>
      </p:sp>
      <p:sp>
        <p:nvSpPr>
          <p:cNvPr id="46084" name="Text Box 4"/>
          <p:cNvSpPr txBox="1">
            <a:spLocks noChangeArrowheads="1"/>
          </p:cNvSpPr>
          <p:nvPr/>
        </p:nvSpPr>
        <p:spPr bwMode="auto">
          <a:xfrm>
            <a:off x="6477000" y="6096000"/>
            <a:ext cx="1066800" cy="457200"/>
          </a:xfrm>
          <a:prstGeom prst="rect">
            <a:avLst/>
          </a:prstGeom>
          <a:noFill/>
          <a:ln w="9525">
            <a:noFill/>
            <a:miter lim="800000"/>
            <a:headEnd/>
            <a:tailEnd/>
          </a:ln>
        </p:spPr>
        <p:txBody>
          <a:bodyPr>
            <a:prstTxWarp prst="textNoShape">
              <a:avLst/>
            </a:prstTxWarp>
            <a:spAutoFit/>
          </a:bodyPr>
          <a:lstStyle/>
          <a:p>
            <a:pPr>
              <a:spcBef>
                <a:spcPct val="50000"/>
              </a:spcBef>
            </a:pPr>
            <a:r>
              <a:rPr lang="en-US" sz="2400">
                <a:latin typeface="Times New Roman" charset="0"/>
              </a:rPr>
              <a:t>ibid</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rtlCol="0">
            <a:normAutofit fontScale="90000"/>
          </a:bodyPr>
          <a:lstStyle/>
          <a:p>
            <a:pPr fontAlgn="auto">
              <a:spcAft>
                <a:spcPts val="0"/>
              </a:spcAft>
              <a:defRPr/>
            </a:pPr>
            <a:r>
              <a:rPr lang="en-US">
                <a:ea typeface="+mj-ea"/>
                <a:cs typeface="+mj-cs"/>
              </a:rPr>
              <a:t>Mine vs Yours / </a:t>
            </a:r>
            <a:br>
              <a:rPr lang="en-US">
                <a:ea typeface="+mj-ea"/>
                <a:cs typeface="+mj-cs"/>
              </a:rPr>
            </a:br>
            <a:r>
              <a:rPr lang="en-US">
                <a:ea typeface="+mj-ea"/>
                <a:cs typeface="+mj-cs"/>
              </a:rPr>
              <a:t>Zero-Sum Situation</a:t>
            </a:r>
          </a:p>
        </p:txBody>
      </p:sp>
      <p:sp>
        <p:nvSpPr>
          <p:cNvPr id="47107" name="Rectangle 3"/>
          <p:cNvSpPr>
            <a:spLocks noGrp="1" noChangeArrowheads="1"/>
          </p:cNvSpPr>
          <p:nvPr>
            <p:ph type="body" idx="1"/>
          </p:nvPr>
        </p:nvSpPr>
        <p:spPr/>
        <p:txBody>
          <a:bodyPr/>
          <a:lstStyle/>
          <a:p>
            <a:pPr>
              <a:lnSpc>
                <a:spcPct val="90000"/>
              </a:lnSpc>
            </a:pPr>
            <a:r>
              <a:rPr lang="en-US"/>
              <a:t>Air travel safety versus highway safety</a:t>
            </a:r>
          </a:p>
          <a:p>
            <a:pPr>
              <a:lnSpc>
                <a:spcPct val="90000"/>
              </a:lnSpc>
            </a:pPr>
            <a:r>
              <a:rPr lang="en-US"/>
              <a:t>Mainstreaming special education: special ed students versus regular ed students</a:t>
            </a:r>
          </a:p>
          <a:p>
            <a:pPr>
              <a:lnSpc>
                <a:spcPct val="90000"/>
              </a:lnSpc>
            </a:pPr>
            <a:r>
              <a:rPr lang="en-US"/>
              <a:t>Pro-life versus pro-choice</a:t>
            </a:r>
          </a:p>
          <a:p>
            <a:pPr>
              <a:lnSpc>
                <a:spcPct val="90000"/>
              </a:lnSpc>
            </a:pPr>
            <a:r>
              <a:rPr lang="en-US"/>
              <a:t>Tax cuts versus welfare state</a:t>
            </a:r>
          </a:p>
          <a:p>
            <a:pPr>
              <a:lnSpc>
                <a:spcPct val="90000"/>
              </a:lnSpc>
            </a:pPr>
            <a:r>
              <a:rPr lang="en-US"/>
              <a:t>Native workers versus immigrants</a:t>
            </a:r>
          </a:p>
          <a:p>
            <a:pPr>
              <a:lnSpc>
                <a:spcPct val="90000"/>
              </a:lnSpc>
            </a:pPr>
            <a:r>
              <a:rPr lang="en-US"/>
              <a:t>Retirees versus workers</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rtlCol="0">
            <a:normAutofit fontScale="90000"/>
          </a:bodyPr>
          <a:lstStyle/>
          <a:p>
            <a:pPr fontAlgn="auto">
              <a:spcAft>
                <a:spcPts val="0"/>
              </a:spcAft>
              <a:defRPr/>
            </a:pPr>
            <a:r>
              <a:rPr lang="en-US">
                <a:ea typeface="+mj-ea"/>
                <a:cs typeface="+mj-cs"/>
              </a:rPr>
              <a:t>Multiple Outputs Lead to Suboptimal Policies</a:t>
            </a:r>
          </a:p>
        </p:txBody>
      </p:sp>
      <p:sp>
        <p:nvSpPr>
          <p:cNvPr id="48131" name="Rectangle 3"/>
          <p:cNvSpPr>
            <a:spLocks noGrp="1" noChangeArrowheads="1"/>
          </p:cNvSpPr>
          <p:nvPr>
            <p:ph type="body" idx="1"/>
          </p:nvPr>
        </p:nvSpPr>
        <p:spPr/>
        <p:txBody>
          <a:bodyPr/>
          <a:lstStyle/>
          <a:p>
            <a:pPr>
              <a:lnSpc>
                <a:spcPct val="90000"/>
              </a:lnSpc>
            </a:pPr>
            <a:r>
              <a:rPr lang="en-US" sz="2400"/>
              <a:t>When there is a single output we can optimize the policy.</a:t>
            </a:r>
          </a:p>
          <a:p>
            <a:pPr>
              <a:lnSpc>
                <a:spcPct val="90000"/>
              </a:lnSpc>
            </a:pPr>
            <a:r>
              <a:rPr lang="en-US" sz="2400"/>
              <a:t>When there are multiple (conflicting) outputs the selected policy will not be optimal for all outputs.</a:t>
            </a:r>
          </a:p>
          <a:p>
            <a:pPr>
              <a:lnSpc>
                <a:spcPct val="90000"/>
              </a:lnSpc>
            </a:pPr>
            <a:r>
              <a:rPr lang="en-US" sz="2400"/>
              <a:t>We tend to compromise, making each output somewhat sub-optimal.</a:t>
            </a:r>
          </a:p>
          <a:p>
            <a:pPr>
              <a:lnSpc>
                <a:spcPct val="90000"/>
              </a:lnSpc>
            </a:pPr>
            <a:r>
              <a:rPr lang="en-US" sz="2400"/>
              <a:t>In comparing two systems (e.g., public v. private schools), it’s important to look at all the outputs and not just a single one.</a:t>
            </a:r>
          </a:p>
          <a:p>
            <a:pPr>
              <a:lnSpc>
                <a:spcPct val="90000"/>
              </a:lnSpc>
            </a:pPr>
            <a:r>
              <a:rPr lang="en-US" sz="2400"/>
              <a:t>Race cars and bicycles compare differently when evaluated on different scales.  I prefer a bicycle for my purposes but that doesn’t mean a bicycle is better for all purposes.</a:t>
            </a:r>
          </a:p>
          <a:p>
            <a:pPr>
              <a:lnSpc>
                <a:spcPct val="90000"/>
              </a:lnSpc>
              <a:buFontTx/>
              <a:buNone/>
            </a:pPr>
            <a:endParaRPr lang="en-US" sz="240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Dealing with Trade-Offs</a:t>
            </a:r>
          </a:p>
        </p:txBody>
      </p:sp>
      <p:sp>
        <p:nvSpPr>
          <p:cNvPr id="49155" name="Rectangle 3"/>
          <p:cNvSpPr>
            <a:spLocks noGrp="1" noChangeArrowheads="1"/>
          </p:cNvSpPr>
          <p:nvPr>
            <p:ph type="body" idx="1"/>
          </p:nvPr>
        </p:nvSpPr>
        <p:spPr/>
        <p:txBody>
          <a:bodyPr/>
          <a:lstStyle/>
          <a:p>
            <a:r>
              <a:rPr lang="en-US" sz="2800"/>
              <a:t>Make trade-offs explicit; acknowledging them</a:t>
            </a:r>
          </a:p>
          <a:p>
            <a:r>
              <a:rPr lang="en-US" sz="2800"/>
              <a:t>Look for dominating policy</a:t>
            </a:r>
          </a:p>
          <a:p>
            <a:r>
              <a:rPr lang="en-US" sz="2800"/>
              <a:t>Talk in other people’s terms</a:t>
            </a:r>
          </a:p>
          <a:p>
            <a:r>
              <a:rPr lang="en-US" sz="2800"/>
              <a:t>Ignore the trade-off</a:t>
            </a:r>
          </a:p>
          <a:p>
            <a:r>
              <a:rPr lang="en-US" sz="2800"/>
              <a:t>Reduction to a single goal: bottom line, loss function, present value</a:t>
            </a:r>
          </a:p>
          <a:p>
            <a:r>
              <a:rPr lang="en-US" sz="2800"/>
              <a:t>Conversion via a market price</a:t>
            </a:r>
          </a:p>
          <a:p>
            <a:r>
              <a:rPr lang="en-US" sz="2800"/>
              <a:t>Conversion via shadow prices</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4000"/>
              <a:t>Acknowledging Multiple Outputs</a:t>
            </a:r>
          </a:p>
        </p:txBody>
      </p:sp>
      <p:sp>
        <p:nvSpPr>
          <p:cNvPr id="50179" name="Rectangle 3"/>
          <p:cNvSpPr>
            <a:spLocks noGrp="1" noChangeArrowheads="1"/>
          </p:cNvSpPr>
          <p:nvPr>
            <p:ph type="body" idx="1"/>
          </p:nvPr>
        </p:nvSpPr>
        <p:spPr/>
        <p:txBody>
          <a:bodyPr/>
          <a:lstStyle/>
          <a:p>
            <a:pPr>
              <a:lnSpc>
                <a:spcPct val="90000"/>
              </a:lnSpc>
            </a:pPr>
            <a:r>
              <a:rPr lang="en-US" sz="2400"/>
              <a:t>per capita GDP</a:t>
            </a:r>
          </a:p>
          <a:p>
            <a:pPr>
              <a:lnSpc>
                <a:spcPct val="90000"/>
              </a:lnSpc>
            </a:pPr>
            <a:r>
              <a:rPr lang="en-US" sz="2400"/>
              <a:t>total GDP (buying our way out of debt)</a:t>
            </a:r>
          </a:p>
          <a:p>
            <a:pPr>
              <a:lnSpc>
                <a:spcPct val="90000"/>
              </a:lnSpc>
            </a:pPr>
            <a:r>
              <a:rPr lang="en-US" sz="2400"/>
              <a:t>Wages (</a:t>
            </a:r>
            <a:r>
              <a:rPr lang="en-US" sz="2000"/>
              <a:t>employees want them high, employers low) </a:t>
            </a:r>
          </a:p>
          <a:p>
            <a:pPr>
              <a:lnSpc>
                <a:spcPct val="90000"/>
              </a:lnSpc>
            </a:pPr>
            <a:r>
              <a:rPr lang="en-US" sz="2400"/>
              <a:t>Finding labor for jobs not desired by US citizens</a:t>
            </a:r>
          </a:p>
          <a:p>
            <a:pPr>
              <a:lnSpc>
                <a:spcPct val="90000"/>
              </a:lnSpc>
            </a:pPr>
            <a:r>
              <a:rPr lang="en-US" sz="2400"/>
              <a:t>Providing refuge or asylum</a:t>
            </a:r>
          </a:p>
          <a:p>
            <a:pPr>
              <a:lnSpc>
                <a:spcPct val="90000"/>
              </a:lnSpc>
            </a:pPr>
            <a:r>
              <a:rPr lang="en-US" sz="2400"/>
              <a:t>Increasing population diversity</a:t>
            </a:r>
          </a:p>
          <a:p>
            <a:pPr>
              <a:lnSpc>
                <a:spcPct val="90000"/>
              </a:lnSpc>
            </a:pPr>
            <a:r>
              <a:rPr lang="en-US" sz="2400"/>
              <a:t>Providing support for domestic retirees</a:t>
            </a:r>
          </a:p>
          <a:p>
            <a:pPr>
              <a:lnSpc>
                <a:spcPct val="90000"/>
              </a:lnSpc>
            </a:pPr>
            <a:r>
              <a:rPr lang="en-US" sz="2400"/>
              <a:t>Avoiding environmental effects/congestion</a:t>
            </a:r>
          </a:p>
          <a:p>
            <a:pPr>
              <a:lnSpc>
                <a:spcPct val="90000"/>
              </a:lnSpc>
            </a:pPr>
            <a:r>
              <a:rPr lang="en-US" sz="2400"/>
              <a:t>Attracting “desirable” people to the US</a:t>
            </a:r>
          </a:p>
          <a:p>
            <a:pPr>
              <a:lnSpc>
                <a:spcPct val="90000"/>
              </a:lnSpc>
            </a:pPr>
            <a:r>
              <a:rPr lang="en-US" sz="2400"/>
              <a:t>Keeping out undesirables</a:t>
            </a:r>
          </a:p>
          <a:p>
            <a:pPr>
              <a:lnSpc>
                <a:spcPct val="90000"/>
              </a:lnSpc>
            </a:pPr>
            <a:r>
              <a:rPr lang="en-US" sz="2400"/>
              <a:t>ESL teaching load in schools</a:t>
            </a:r>
          </a:p>
          <a:p>
            <a:pPr>
              <a:lnSpc>
                <a:spcPct val="90000"/>
              </a:lnSpc>
              <a:buFontTx/>
              <a:buNone/>
            </a:pPr>
            <a:endParaRPr lang="en-US" sz="240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4000"/>
              <a:t>Multiple outputs for global warming</a:t>
            </a:r>
          </a:p>
        </p:txBody>
      </p:sp>
      <p:sp>
        <p:nvSpPr>
          <p:cNvPr id="51203" name="Rectangle 3"/>
          <p:cNvSpPr>
            <a:spLocks noGrp="1" noChangeArrowheads="1"/>
          </p:cNvSpPr>
          <p:nvPr>
            <p:ph type="body" idx="1"/>
          </p:nvPr>
        </p:nvSpPr>
        <p:spPr/>
        <p:txBody>
          <a:bodyPr/>
          <a:lstStyle/>
          <a:p>
            <a:r>
              <a:rPr lang="en-US"/>
              <a:t>Avoiding climate change</a:t>
            </a:r>
          </a:p>
          <a:p>
            <a:r>
              <a:rPr lang="en-US"/>
              <a:t>Keeping high GDP</a:t>
            </a:r>
          </a:p>
          <a:p>
            <a:r>
              <a:rPr lang="en-US"/>
              <a:t>Allowing developing countries to develop.</a:t>
            </a:r>
          </a:p>
          <a:p>
            <a:r>
              <a:rPr lang="en-US"/>
              <a:t>Non-CO2 environmental issues</a:t>
            </a:r>
          </a:p>
          <a:p>
            <a:pPr lvl="1"/>
            <a:r>
              <a:rPr lang="en-US"/>
              <a:t>Nuclear proliferation, accidents</a:t>
            </a:r>
          </a:p>
          <a:p>
            <a:pPr lvl="1"/>
            <a:r>
              <a:rPr lang="en-US"/>
              <a:t>Damage due to hydro-electric projects</a:t>
            </a:r>
          </a:p>
          <a:p>
            <a:r>
              <a:rPr lang="en-US"/>
              <a:t>Security implications of reliance on oil.</a:t>
            </a:r>
          </a:p>
          <a:p>
            <a:pPr lvl="1"/>
            <a:endParaRPr lang="en-US"/>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Look for Dominating Policy</a:t>
            </a:r>
          </a:p>
        </p:txBody>
      </p:sp>
      <p:sp>
        <p:nvSpPr>
          <p:cNvPr id="52227" name="Rectangle 3"/>
          <p:cNvSpPr>
            <a:spLocks noGrp="1" noChangeArrowheads="1"/>
          </p:cNvSpPr>
          <p:nvPr>
            <p:ph type="body" idx="1"/>
          </p:nvPr>
        </p:nvSpPr>
        <p:spPr/>
        <p:txBody>
          <a:bodyPr/>
          <a:lstStyle/>
          <a:p>
            <a:pPr>
              <a:lnSpc>
                <a:spcPct val="90000"/>
              </a:lnSpc>
            </a:pPr>
            <a:r>
              <a:rPr lang="en-US"/>
              <a:t>Best solution by all measures. But there may not be such a policy. </a:t>
            </a:r>
          </a:p>
          <a:p>
            <a:pPr>
              <a:lnSpc>
                <a:spcPct val="90000"/>
              </a:lnSpc>
            </a:pPr>
            <a:r>
              <a:rPr lang="en-US"/>
              <a:t>Simplify: Ignore policies that are dominated by others.</a:t>
            </a:r>
          </a:p>
          <a:p>
            <a:pPr>
              <a:lnSpc>
                <a:spcPct val="90000"/>
              </a:lnSpc>
            </a:pPr>
            <a:r>
              <a:rPr lang="en-US" b="1"/>
              <a:t>Pareto optimality</a:t>
            </a:r>
            <a:r>
              <a:rPr lang="en-US"/>
              <a:t>: accept only policies that dominate the status quo.  Unfortunately, this gives the status quo a privileged status. </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z="4000"/>
              <a:t>Pareto Optimality in Global Warming</a:t>
            </a:r>
          </a:p>
        </p:txBody>
      </p:sp>
      <p:sp>
        <p:nvSpPr>
          <p:cNvPr id="53251" name="Rectangle 3"/>
          <p:cNvSpPr>
            <a:spLocks noGrp="1" noChangeArrowheads="1"/>
          </p:cNvSpPr>
          <p:nvPr>
            <p:ph type="body" idx="1"/>
          </p:nvPr>
        </p:nvSpPr>
        <p:spPr/>
        <p:txBody>
          <a:bodyPr/>
          <a:lstStyle/>
          <a:p>
            <a:pPr>
              <a:buFontTx/>
              <a:buNone/>
            </a:pPr>
            <a:r>
              <a:rPr lang="en-US"/>
              <a:t>Kyoto puts CO2 constraints on many countries including US, but not including China and India.</a:t>
            </a:r>
          </a:p>
          <a:p>
            <a:pPr>
              <a:buFontTx/>
              <a:buNone/>
            </a:pPr>
            <a:r>
              <a:rPr lang="en-US"/>
              <a:t>This isn’t a pareto optimal change, since the change effectively transfers wealth from the Kyoto countries to China and India.</a:t>
            </a:r>
          </a:p>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z="3600"/>
              <a:t>Speaking in the Other Side’s Terms</a:t>
            </a:r>
          </a:p>
        </p:txBody>
      </p:sp>
      <p:pic>
        <p:nvPicPr>
          <p:cNvPr id="54275" name="Picture 3" descr="msotw9_temp0"/>
          <p:cNvPicPr>
            <a:picLocks noChangeAspect="1" noChangeArrowheads="1"/>
          </p:cNvPicPr>
          <p:nvPr/>
        </p:nvPicPr>
        <p:blipFill>
          <a:blip r:embed="rId2"/>
          <a:srcRect r="1266" b="61230"/>
          <a:stretch>
            <a:fillRect/>
          </a:stretch>
        </p:blipFill>
        <p:spPr bwMode="auto">
          <a:xfrm>
            <a:off x="762000" y="2286000"/>
            <a:ext cx="3124200" cy="2524125"/>
          </a:xfrm>
          <a:prstGeom prst="rect">
            <a:avLst/>
          </a:prstGeom>
          <a:noFill/>
          <a:ln w="9525">
            <a:noFill/>
            <a:miter lim="800000"/>
            <a:headEnd/>
            <a:tailEnd/>
          </a:ln>
        </p:spPr>
      </p:pic>
      <p:pic>
        <p:nvPicPr>
          <p:cNvPr id="54276" name="Picture 4" descr="msotw9_temp0"/>
          <p:cNvPicPr>
            <a:picLocks noGrp="1" noChangeAspect="1" noChangeArrowheads="1"/>
          </p:cNvPicPr>
          <p:nvPr>
            <p:ph type="body" idx="1"/>
          </p:nvPr>
        </p:nvPicPr>
        <p:blipFill>
          <a:blip r:embed="rId2"/>
          <a:srcRect t="38889" r="4199" b="970"/>
          <a:stretch>
            <a:fillRect/>
          </a:stretch>
        </p:blipFill>
        <p:spPr>
          <a:xfrm>
            <a:off x="3886200" y="1143000"/>
            <a:ext cx="3952875" cy="5105400"/>
          </a:xfrm>
          <a:noFill/>
        </p:spPr>
      </p:pic>
      <p:sp>
        <p:nvSpPr>
          <p:cNvPr id="54277" name="Text Box 5"/>
          <p:cNvSpPr txBox="1">
            <a:spLocks noChangeArrowheads="1"/>
          </p:cNvSpPr>
          <p:nvPr/>
        </p:nvSpPr>
        <p:spPr bwMode="auto">
          <a:xfrm>
            <a:off x="365125" y="6205538"/>
            <a:ext cx="7959725" cy="457200"/>
          </a:xfrm>
          <a:prstGeom prst="rect">
            <a:avLst/>
          </a:prstGeom>
          <a:noFill/>
          <a:ln w="9525">
            <a:noFill/>
            <a:miter lim="800000"/>
            <a:headEnd/>
            <a:tailEnd/>
          </a:ln>
        </p:spPr>
        <p:txBody>
          <a:bodyPr wrap="none">
            <a:prstTxWarp prst="textNoShape">
              <a:avLst/>
            </a:prstTxWarp>
            <a:spAutoFit/>
          </a:bodyPr>
          <a:lstStyle/>
          <a:p>
            <a:r>
              <a:rPr lang="en-US" sz="2400">
                <a:latin typeface="Tahoma" charset="0"/>
              </a:rPr>
              <a:t>New York </a:t>
            </a:r>
            <a:r>
              <a:rPr lang="en-US" sz="2400" i="1">
                <a:latin typeface="Tahoma" charset="0"/>
              </a:rPr>
              <a:t>Times</a:t>
            </a:r>
            <a:r>
              <a:rPr lang="en-US" sz="2400">
                <a:latin typeface="Tahoma" charset="0"/>
              </a:rPr>
              <a:t>, Sunday 7 April 2002, International p. 11</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4000"/>
              <a:t>The Mathematics of this Problem</a:t>
            </a:r>
          </a:p>
        </p:txBody>
      </p:sp>
      <p:sp>
        <p:nvSpPr>
          <p:cNvPr id="17411" name="Rectangle 3"/>
          <p:cNvSpPr>
            <a:spLocks noGrp="1" noChangeArrowheads="1"/>
          </p:cNvSpPr>
          <p:nvPr>
            <p:ph type="body" idx="1"/>
          </p:nvPr>
        </p:nvSpPr>
        <p:spPr/>
        <p:txBody>
          <a:bodyPr/>
          <a:lstStyle/>
          <a:p>
            <a:pPr>
              <a:buFontTx/>
              <a:buNone/>
            </a:pPr>
            <a:r>
              <a:rPr lang="en-US" sz="2800"/>
              <a:t>You might think that mathematics has nothing to say here.</a:t>
            </a:r>
          </a:p>
          <a:p>
            <a:pPr>
              <a:buFontTx/>
              <a:buNone/>
            </a:pPr>
            <a:r>
              <a:rPr lang="en-US" sz="2800"/>
              <a:t>Most people are taught that in math every problem has a right and wrong answer, and this problem has no right answer.  This is a problem of intuition and morality, not logical deduction.  Two reasonable people may well reach different conclusions about the right course of action. </a:t>
            </a:r>
          </a:p>
          <a:p>
            <a:pPr>
              <a:buFontTx/>
              <a:buNone/>
            </a:pPr>
            <a:endParaRPr lang="en-US" sz="280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abortion2"/>
          <p:cNvPicPr>
            <a:picLocks noChangeAspect="1" noChangeArrowheads="1"/>
          </p:cNvPicPr>
          <p:nvPr/>
        </p:nvPicPr>
        <p:blipFill>
          <a:blip r:embed="rId2"/>
          <a:srcRect/>
          <a:stretch>
            <a:fillRect/>
          </a:stretch>
        </p:blipFill>
        <p:spPr bwMode="auto">
          <a:xfrm>
            <a:off x="990600" y="215900"/>
            <a:ext cx="7391400" cy="643731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Ignore the Trade-Off</a:t>
            </a:r>
          </a:p>
        </p:txBody>
      </p:sp>
      <p:sp>
        <p:nvSpPr>
          <p:cNvPr id="56323" name="Rectangle 3"/>
          <p:cNvSpPr>
            <a:spLocks noGrp="1" noChangeArrowheads="1"/>
          </p:cNvSpPr>
          <p:nvPr>
            <p:ph type="body" idx="1"/>
          </p:nvPr>
        </p:nvSpPr>
        <p:spPr/>
        <p:txBody>
          <a:bodyPr/>
          <a:lstStyle/>
          <a:p>
            <a:pPr>
              <a:buFontTx/>
              <a:buNone/>
            </a:pPr>
            <a:r>
              <a:rPr lang="en-US"/>
              <a:t>Choose one output. Optimize policies for that.</a:t>
            </a:r>
          </a:p>
          <a:p>
            <a:r>
              <a:rPr lang="en-US"/>
              <a:t>Example: majority rule.  Effective, but crude.</a:t>
            </a:r>
          </a:p>
          <a:p>
            <a:r>
              <a:rPr lang="en-US"/>
              <a:t>Example: split the difference.  Give something to everyone.</a:t>
            </a:r>
          </a:p>
          <a:p>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taxbenefits"/>
          <p:cNvPicPr>
            <a:picLocks noChangeAspect="1" noChangeArrowheads="1"/>
          </p:cNvPicPr>
          <p:nvPr/>
        </p:nvPicPr>
        <p:blipFill>
          <a:blip r:embed="rId2"/>
          <a:srcRect/>
          <a:stretch>
            <a:fillRect/>
          </a:stretch>
        </p:blipFill>
        <p:spPr bwMode="auto">
          <a:xfrm>
            <a:off x="1066800" y="211138"/>
            <a:ext cx="7086600" cy="6408737"/>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Reduction to a Single Output</a:t>
            </a:r>
          </a:p>
        </p:txBody>
      </p:sp>
      <p:sp>
        <p:nvSpPr>
          <p:cNvPr id="58371" name="Rectangle 3"/>
          <p:cNvSpPr>
            <a:spLocks noGrp="1" noChangeArrowheads="1"/>
          </p:cNvSpPr>
          <p:nvPr>
            <p:ph type="body" idx="1"/>
          </p:nvPr>
        </p:nvSpPr>
        <p:spPr/>
        <p:txBody>
          <a:bodyPr/>
          <a:lstStyle/>
          <a:p>
            <a:pPr>
              <a:lnSpc>
                <a:spcPct val="90000"/>
              </a:lnSpc>
            </a:pPr>
            <a:r>
              <a:rPr lang="en-US" sz="2800"/>
              <a:t>“Bottom Line” in business, or stock price</a:t>
            </a:r>
          </a:p>
          <a:p>
            <a:pPr>
              <a:lnSpc>
                <a:spcPct val="90000"/>
              </a:lnSpc>
            </a:pPr>
            <a:r>
              <a:rPr lang="en-US" sz="2800"/>
              <a:t>Present Value when comparing today with the future. (Covered in cost/benefit class session.)</a:t>
            </a:r>
          </a:p>
          <a:p>
            <a:pPr>
              <a:lnSpc>
                <a:spcPct val="90000"/>
              </a:lnSpc>
            </a:pPr>
            <a:r>
              <a:rPr lang="en-US" sz="2800"/>
              <a:t>Value of a human life when evaluating safety policies.</a:t>
            </a:r>
          </a:p>
          <a:p>
            <a:pPr>
              <a:lnSpc>
                <a:spcPct val="90000"/>
              </a:lnSpc>
            </a:pPr>
            <a:r>
              <a:rPr lang="en-US" sz="2800"/>
              <a:t>Reduction of immigration policy to issues of race.</a:t>
            </a:r>
          </a:p>
          <a:p>
            <a:pPr>
              <a:lnSpc>
                <a:spcPct val="90000"/>
              </a:lnSpc>
            </a:pPr>
            <a:r>
              <a:rPr lang="en-US" sz="2800"/>
              <a:t>Reduction of immigration policy to labor availability.</a:t>
            </a:r>
          </a:p>
          <a:p>
            <a:pPr>
              <a:lnSpc>
                <a:spcPct val="90000"/>
              </a:lnSpc>
            </a:pPr>
            <a:r>
              <a:rPr lang="en-US" sz="2800"/>
              <a:t>Reduction of immigration policy to asylum issues or to social security issues or to …</a:t>
            </a:r>
          </a:p>
          <a:p>
            <a:pPr>
              <a:lnSpc>
                <a:spcPct val="90000"/>
              </a:lnSpc>
            </a:pPr>
            <a:endParaRPr lang="en-US" sz="280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rtlCol="0">
            <a:normAutofit fontScale="90000"/>
          </a:bodyPr>
          <a:lstStyle/>
          <a:p>
            <a:pPr fontAlgn="auto">
              <a:spcAft>
                <a:spcPts val="0"/>
              </a:spcAft>
              <a:defRPr/>
            </a:pPr>
            <a:r>
              <a:rPr lang="en-US" sz="4000">
                <a:ea typeface="+mj-ea"/>
                <a:cs typeface="+mj-cs"/>
              </a:rPr>
              <a:t>Reduction to a single output in Global Warming</a:t>
            </a:r>
          </a:p>
        </p:txBody>
      </p:sp>
      <p:sp>
        <p:nvSpPr>
          <p:cNvPr id="59395" name="Rectangle 3"/>
          <p:cNvSpPr>
            <a:spLocks noGrp="1" noChangeArrowheads="1"/>
          </p:cNvSpPr>
          <p:nvPr>
            <p:ph type="body" idx="1"/>
          </p:nvPr>
        </p:nvSpPr>
        <p:spPr/>
        <p:txBody>
          <a:bodyPr/>
          <a:lstStyle/>
          <a:p>
            <a:r>
              <a:rPr lang="en-US" b="1"/>
              <a:t>President Bush</a:t>
            </a:r>
            <a:r>
              <a:rPr lang="en-US"/>
              <a:t>: Emphasize uncertainties in the projections.  Maybe global warming isn’t happening or isn’t caused by CO</a:t>
            </a:r>
            <a:r>
              <a:rPr lang="en-US" baseline="-25000"/>
              <a:t>2</a:t>
            </a:r>
            <a:r>
              <a:rPr lang="en-US"/>
              <a:t>.</a:t>
            </a:r>
          </a:p>
          <a:p>
            <a:r>
              <a:rPr lang="en-US" b="1"/>
              <a:t>Some environmentalists</a:t>
            </a:r>
            <a:r>
              <a:rPr lang="en-US"/>
              <a:t>: Ignore GDP-related issues.</a:t>
            </a:r>
          </a:p>
          <a:p>
            <a:r>
              <a:rPr lang="en-US" b="1"/>
              <a:t>Hollywood</a:t>
            </a:r>
            <a:r>
              <a:rPr lang="en-US"/>
              <a:t>: Amplify risks of global warming to make it a simple matter of survival.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Reduction (cont.)</a:t>
            </a:r>
          </a:p>
        </p:txBody>
      </p:sp>
      <p:sp>
        <p:nvSpPr>
          <p:cNvPr id="60419" name="Rectangle 3"/>
          <p:cNvSpPr>
            <a:spLocks noGrp="1" noChangeArrowheads="1"/>
          </p:cNvSpPr>
          <p:nvPr>
            <p:ph type="body" idx="1"/>
          </p:nvPr>
        </p:nvSpPr>
        <p:spPr/>
        <p:txBody>
          <a:bodyPr/>
          <a:lstStyle/>
          <a:p>
            <a:pPr>
              <a:lnSpc>
                <a:spcPct val="90000"/>
              </a:lnSpc>
            </a:pPr>
            <a:r>
              <a:rPr lang="en-US" sz="2800"/>
              <a:t>Such reductions may distort evaluations.</a:t>
            </a:r>
          </a:p>
          <a:p>
            <a:pPr>
              <a:lnSpc>
                <a:spcPct val="90000"/>
              </a:lnSpc>
            </a:pPr>
            <a:r>
              <a:rPr lang="en-US" sz="2800"/>
              <a:t>Tendency to rely on anything that can be quantified. (e.g., Student-faculty ratios rather than educational outcomes.)</a:t>
            </a:r>
          </a:p>
          <a:p>
            <a:pPr>
              <a:lnSpc>
                <a:spcPct val="90000"/>
              </a:lnSpc>
            </a:pPr>
            <a:r>
              <a:rPr lang="en-US" sz="2800"/>
              <a:t>Manipulation of stock prices by CEOs.</a:t>
            </a:r>
          </a:p>
          <a:p>
            <a:pPr>
              <a:lnSpc>
                <a:spcPct val="90000"/>
              </a:lnSpc>
            </a:pPr>
            <a:r>
              <a:rPr lang="en-US" sz="2800"/>
              <a:t>Foolishness of standardized tests such as SATs.</a:t>
            </a:r>
          </a:p>
          <a:p>
            <a:pPr>
              <a:lnSpc>
                <a:spcPct val="90000"/>
              </a:lnSpc>
              <a:buFontTx/>
              <a:buNone/>
            </a:pPr>
            <a:r>
              <a:rPr lang="en-US" sz="2800"/>
              <a:t>Stock analysts would have done better if they looked at many outputs of a company rather than the single output, stock price.  Lesson: </a:t>
            </a:r>
            <a:r>
              <a:rPr lang="en-US" sz="2800" b="1"/>
              <a:t>Don’t be lazy.</a:t>
            </a:r>
          </a:p>
          <a:p>
            <a:pPr>
              <a:lnSpc>
                <a:spcPct val="90000"/>
              </a:lnSpc>
              <a:buFontTx/>
              <a:buNone/>
            </a:pPr>
            <a:r>
              <a:rPr lang="en-US" sz="2800" b="1"/>
              <a:t>But don’t ignore situations where reduction works!</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Need-blind Admissions</a:t>
            </a:r>
          </a:p>
        </p:txBody>
      </p:sp>
      <p:sp>
        <p:nvSpPr>
          <p:cNvPr id="61443" name="Rectangle 3"/>
          <p:cNvSpPr>
            <a:spLocks noGrp="1" noChangeArrowheads="1"/>
          </p:cNvSpPr>
          <p:nvPr>
            <p:ph type="body" idx="1"/>
          </p:nvPr>
        </p:nvSpPr>
        <p:spPr/>
        <p:txBody>
          <a:bodyPr/>
          <a:lstStyle/>
          <a:p>
            <a:pPr>
              <a:lnSpc>
                <a:spcPct val="80000"/>
              </a:lnSpc>
              <a:buFontTx/>
              <a:buNone/>
            </a:pPr>
            <a:r>
              <a:rPr lang="en-US" sz="2800"/>
              <a:t>Trade-off between “access” and “quality.”</a:t>
            </a:r>
          </a:p>
          <a:p>
            <a:pPr>
              <a:lnSpc>
                <a:spcPct val="80000"/>
              </a:lnSpc>
            </a:pPr>
            <a:r>
              <a:rPr lang="en-US" sz="2800"/>
              <a:t>RPC perspective: trying to balance these two goods.</a:t>
            </a:r>
          </a:p>
          <a:p>
            <a:pPr>
              <a:lnSpc>
                <a:spcPct val="80000"/>
              </a:lnSpc>
            </a:pPr>
            <a:r>
              <a:rPr lang="en-US" sz="2800"/>
              <a:t>Attempts to reduce to a single good. </a:t>
            </a:r>
          </a:p>
          <a:p>
            <a:pPr lvl="1">
              <a:lnSpc>
                <a:spcPct val="80000"/>
              </a:lnSpc>
            </a:pPr>
            <a:r>
              <a:rPr lang="en-US" sz="2400"/>
              <a:t>Immoral to deny access to anyone (because of inability to pay)</a:t>
            </a:r>
          </a:p>
          <a:p>
            <a:pPr lvl="2">
              <a:lnSpc>
                <a:spcPct val="80000"/>
              </a:lnSpc>
            </a:pPr>
            <a:r>
              <a:rPr lang="en-US" sz="2000"/>
              <a:t>Rebuttal: So why is it moral for transfer and foreign students? </a:t>
            </a:r>
          </a:p>
          <a:p>
            <a:pPr lvl="2">
              <a:lnSpc>
                <a:spcPct val="80000"/>
              </a:lnSpc>
            </a:pPr>
            <a:r>
              <a:rPr lang="en-US" sz="2000"/>
              <a:t>Our financial aid doesn’t include opportunity costs.</a:t>
            </a:r>
          </a:p>
          <a:p>
            <a:pPr lvl="1">
              <a:lnSpc>
                <a:spcPct val="80000"/>
              </a:lnSpc>
            </a:pPr>
            <a:r>
              <a:rPr lang="en-US" sz="2400"/>
              <a:t>Denying access will lessen quality</a:t>
            </a:r>
          </a:p>
          <a:p>
            <a:pPr lvl="1">
              <a:lnSpc>
                <a:spcPct val="80000"/>
              </a:lnSpc>
            </a:pPr>
            <a:r>
              <a:rPr lang="en-US" sz="2400"/>
              <a:t>Access is meaningless except in the context of quality</a:t>
            </a:r>
          </a:p>
          <a:p>
            <a:pPr>
              <a:lnSpc>
                <a:spcPct val="80000"/>
              </a:lnSpc>
            </a:pPr>
            <a:r>
              <a:rPr lang="en-US" sz="2800"/>
              <a:t>Attempts to deny the trade-off:</a:t>
            </a:r>
          </a:p>
          <a:p>
            <a:pPr lvl="1">
              <a:lnSpc>
                <a:spcPct val="80000"/>
              </a:lnSpc>
            </a:pPr>
            <a:r>
              <a:rPr lang="en-US" sz="2400"/>
              <a:t>We’ll raise more money for financial aid</a:t>
            </a:r>
          </a:p>
          <a:p>
            <a:pPr lvl="1">
              <a:lnSpc>
                <a:spcPct val="80000"/>
              </a:lnSpc>
            </a:pPr>
            <a:endParaRPr 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z="4000"/>
              <a:t>Child seats on Airplanes</a:t>
            </a:r>
            <a:br>
              <a:rPr lang="en-US" sz="4000"/>
            </a:br>
            <a:r>
              <a:rPr lang="en-US" sz="2000"/>
              <a:t>from St. Paul Pioneer Press, Sun. 1 Feb, 2004, Travel Section p. 106</a:t>
            </a:r>
          </a:p>
        </p:txBody>
      </p:sp>
      <p:sp>
        <p:nvSpPr>
          <p:cNvPr id="62467" name="Rectangle 3"/>
          <p:cNvSpPr>
            <a:spLocks noGrp="1" noChangeArrowheads="1"/>
          </p:cNvSpPr>
          <p:nvPr>
            <p:ph type="body" sz="half" idx="1"/>
          </p:nvPr>
        </p:nvSpPr>
        <p:spPr/>
        <p:txBody>
          <a:bodyPr/>
          <a:lstStyle/>
          <a:p>
            <a:pPr>
              <a:buFontTx/>
              <a:buNone/>
            </a:pPr>
            <a:r>
              <a:rPr lang="en-US" sz="2400"/>
              <a:t>Q: We are flying to Europe with our 1½-year-old and have purchased a seat for her.  We are confused about the rules regarding car seat use on planes. </a:t>
            </a:r>
          </a:p>
        </p:txBody>
      </p:sp>
      <p:sp>
        <p:nvSpPr>
          <p:cNvPr id="62468" name="Rectangle 4"/>
          <p:cNvSpPr>
            <a:spLocks noGrp="1" noChangeArrowheads="1"/>
          </p:cNvSpPr>
          <p:nvPr>
            <p:ph type="body" sz="half" idx="2"/>
          </p:nvPr>
        </p:nvSpPr>
        <p:spPr/>
        <p:txBody>
          <a:bodyPr/>
          <a:lstStyle/>
          <a:p>
            <a:pPr>
              <a:buFontTx/>
              <a:buNone/>
            </a:pPr>
            <a:r>
              <a:rPr lang="en-US" sz="2400"/>
              <a:t>A: You don’t need a child restraint seat for children under age 2 on airplanes. Alison Duquett, a spokeswoman for the Federal Aviation Administration, said, “The FAA does not require parents to use a child restraint seat.  </a:t>
            </a:r>
            <a:r>
              <a:rPr lang="en-US" sz="2400" b="1"/>
              <a:t>However, we strongly encourage it</a:t>
            </a:r>
            <a:r>
              <a:rPr lang="en-US" sz="2400"/>
              <a:t>.”</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rtlCol="0">
            <a:normAutofit fontScale="90000"/>
          </a:bodyPr>
          <a:lstStyle/>
          <a:p>
            <a:pPr fontAlgn="auto">
              <a:spcAft>
                <a:spcPts val="0"/>
              </a:spcAft>
              <a:defRPr/>
            </a:pPr>
            <a:r>
              <a:rPr lang="en-US" sz="4000">
                <a:ea typeface="+mj-ea"/>
                <a:cs typeface="+mj-cs"/>
              </a:rPr>
              <a:t>Airline Child Safety (cont.)</a:t>
            </a:r>
            <a:br>
              <a:rPr lang="en-US" sz="4000">
                <a:ea typeface="+mj-ea"/>
                <a:cs typeface="+mj-cs"/>
              </a:rPr>
            </a:br>
            <a:r>
              <a:rPr lang="en-US" sz="4000">
                <a:ea typeface="+mj-ea"/>
                <a:cs typeface="+mj-cs"/>
              </a:rPr>
              <a:t>Lives vs Money or Lives vs Lives</a:t>
            </a:r>
          </a:p>
        </p:txBody>
      </p:sp>
      <p:sp>
        <p:nvSpPr>
          <p:cNvPr id="63491" name="Rectangle 3"/>
          <p:cNvSpPr>
            <a:spLocks noGrp="1" noChangeArrowheads="1"/>
          </p:cNvSpPr>
          <p:nvPr>
            <p:ph type="body" idx="1"/>
          </p:nvPr>
        </p:nvSpPr>
        <p:spPr/>
        <p:txBody>
          <a:bodyPr/>
          <a:lstStyle/>
          <a:p>
            <a:pPr>
              <a:lnSpc>
                <a:spcPct val="80000"/>
              </a:lnSpc>
              <a:buFontTx/>
              <a:buNone/>
            </a:pPr>
            <a:r>
              <a:rPr lang="en-US" sz="2400"/>
              <a:t>“The issue of whether children under 2 should be permitted to sit on parents’ laps while flying has been debated for years.  The American Academy of Pediatrics and the government’s National Transportation Safety Board are among the groups that have been lobbying the FAA to mandate child-safety restraints aboard airliners.  The FAA has responded by strongly recommending that parents use child-restraint systems but has not adopted the rule, citing arguments, including the results of a recent study, that conclude that such a law may cause an increase in deaths if parents switch from air to car travel to avoid paying for the extra plane ticket.  Most airlines offer discounts of up to 50 percent on seats for children younger than 2.  Children in laps travel free.”</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0" y="1905000"/>
            <a:ext cx="9144000" cy="4760913"/>
          </a:xfrm>
          <a:prstGeom prst="rect">
            <a:avLst/>
          </a:prstGeom>
          <a:noFill/>
          <a:ln w="9525">
            <a:noFill/>
            <a:miter lim="800000"/>
            <a:headEnd/>
            <a:tailEnd/>
          </a:ln>
        </p:spPr>
        <p:txBody>
          <a:bodyPr>
            <a:prstTxWarp prst="textNoShape">
              <a:avLst/>
            </a:prstTxWarp>
            <a:spAutoFit/>
          </a:bodyPr>
          <a:lstStyle/>
          <a:p>
            <a:r>
              <a:rPr lang="en-US" i="1">
                <a:latin typeface="Calibri" charset="0"/>
                <a:hlinkClick r:id="rId2"/>
              </a:rPr>
              <a:t>NPR.org</a:t>
            </a:r>
            <a:r>
              <a:rPr lang="en-US" i="1">
                <a:latin typeface="Calibri" charset="0"/>
              </a:rPr>
              <a:t>, </a:t>
            </a:r>
            <a:r>
              <a:rPr lang="en-US">
                <a:latin typeface="Calibri" charset="0"/>
              </a:rPr>
              <a:t>February 16, 2005 · Under the Kyoto Protocol, many developed nations have agreed to roll back their emissions of carbon dioxide and other gases that contribute to global warming. One way they hope to achieve the cuts is through "emissions trading."</a:t>
            </a:r>
          </a:p>
          <a:p>
            <a:endParaRPr lang="en-US">
              <a:latin typeface="Calibri" charset="0"/>
            </a:endParaRPr>
          </a:p>
          <a:p>
            <a:r>
              <a:rPr lang="en-US">
                <a:latin typeface="Calibri" charset="0"/>
              </a:rPr>
              <a:t>Under [the Kyoto] rules, each country or region is allowed to assign a cap on emissions of carbon dioxide, which is typically created by the burning of fossil fuels such as coal. Countries or companies that are over their assigned caps can buy permits from countries or companies that are under their caps. </a:t>
            </a:r>
          </a:p>
          <a:p>
            <a:endParaRPr lang="en-US">
              <a:latin typeface="Calibri" charset="0"/>
            </a:endParaRPr>
          </a:p>
          <a:p>
            <a:r>
              <a:rPr lang="en-US">
                <a:latin typeface="Calibri" charset="0"/>
              </a:rPr>
              <a:t>Russia, for instance, is expected to have extra credits available for sale for at least the next five years. Europe has chosen this method to reach the reduction targets it agreed to under the Kyoto Protocol. </a:t>
            </a:r>
          </a:p>
          <a:p>
            <a:endParaRPr lang="en-US">
              <a:latin typeface="Calibri" charset="0"/>
            </a:endParaRPr>
          </a:p>
          <a:p>
            <a:r>
              <a:rPr lang="en-US">
                <a:latin typeface="Calibri" charset="0"/>
              </a:rPr>
              <a:t>The protocol also provides another way for countries to exceed their carbon caps. They can fund projects in developing nations that either capture and store carbon, or promote the development of less polluting energy sources. For instance, a country can earn more credits by reducing emissions at power plants in the developing world.</a:t>
            </a:r>
          </a:p>
        </p:txBody>
      </p:sp>
      <p:sp>
        <p:nvSpPr>
          <p:cNvPr id="65539" name="Text Box 3"/>
          <p:cNvSpPr txBox="1">
            <a:spLocks noChangeArrowheads="1"/>
          </p:cNvSpPr>
          <p:nvPr/>
        </p:nvSpPr>
        <p:spPr bwMode="auto">
          <a:xfrm>
            <a:off x="152400" y="381000"/>
            <a:ext cx="8991600" cy="64135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3600">
                <a:latin typeface="Calibri" charset="0"/>
              </a:rPr>
              <a:t>Emissions Trading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There’s no good answer</a:t>
            </a:r>
          </a:p>
        </p:txBody>
      </p:sp>
      <p:sp>
        <p:nvSpPr>
          <p:cNvPr id="18435" name="Rectangle 3"/>
          <p:cNvSpPr>
            <a:spLocks noGrp="1" noChangeArrowheads="1"/>
          </p:cNvSpPr>
          <p:nvPr>
            <p:ph type="body" idx="1"/>
          </p:nvPr>
        </p:nvSpPr>
        <p:spPr/>
        <p:txBody>
          <a:bodyPr/>
          <a:lstStyle/>
          <a:p>
            <a:pPr>
              <a:lnSpc>
                <a:spcPct val="90000"/>
              </a:lnSpc>
              <a:buFontTx/>
              <a:buNone/>
            </a:pPr>
            <a:r>
              <a:rPr lang="en-US" sz="2800"/>
              <a:t>There is a trade-off between two goods: rescuing Anna and caring for Bob.</a:t>
            </a:r>
          </a:p>
          <a:p>
            <a:pPr>
              <a:lnSpc>
                <a:spcPct val="90000"/>
              </a:lnSpc>
              <a:buFontTx/>
              <a:buNone/>
            </a:pPr>
            <a:r>
              <a:rPr lang="en-US" sz="2800"/>
              <a:t>Although there is no unique “right” answer, there is something to consider. If I change the problem a bit, your answer may change:</a:t>
            </a:r>
          </a:p>
          <a:p>
            <a:pPr>
              <a:lnSpc>
                <a:spcPct val="90000"/>
              </a:lnSpc>
            </a:pPr>
            <a:r>
              <a:rPr lang="en-US" sz="2400"/>
              <a:t>Is there another parent to take care of the surviving child?  Is there anyone else on the beach?</a:t>
            </a:r>
          </a:p>
          <a:p>
            <a:pPr>
              <a:lnSpc>
                <a:spcPct val="90000"/>
              </a:lnSpc>
            </a:pPr>
            <a:r>
              <a:rPr lang="en-US" sz="2400"/>
              <a:t>Is there any hope of rescue from someone else?</a:t>
            </a:r>
          </a:p>
          <a:p>
            <a:pPr>
              <a:lnSpc>
                <a:spcPct val="90000"/>
              </a:lnSpc>
            </a:pPr>
            <a:r>
              <a:rPr lang="en-US" sz="2400"/>
              <a:t>Your chances of successful rescue are 99:1 instead of 50:50.</a:t>
            </a:r>
          </a:p>
          <a:p>
            <a:pPr>
              <a:lnSpc>
                <a:spcPct val="90000"/>
              </a:lnSpc>
            </a:pPr>
            <a:endParaRPr lang="en-US" sz="240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Shadow Prices</a:t>
            </a:r>
          </a:p>
        </p:txBody>
      </p:sp>
      <p:pic>
        <p:nvPicPr>
          <p:cNvPr id="66563" name="Picture 5"/>
          <p:cNvPicPr>
            <a:picLocks noGrp="1" noChangeAspect="1" noChangeArrowheads="1"/>
          </p:cNvPicPr>
          <p:nvPr>
            <p:ph idx="1"/>
          </p:nvPr>
        </p:nvPicPr>
        <p:blipFill>
          <a:blip r:embed="rId2"/>
          <a:srcRect/>
          <a:stretch>
            <a:fillRect/>
          </a:stretch>
        </p:blipFill>
        <p:spPr>
          <a:xfrm>
            <a:off x="990600" y="1177925"/>
            <a:ext cx="7391400" cy="5541963"/>
          </a:xfrm>
          <a:noFill/>
        </p:spPr>
      </p:pic>
      <p:grpSp>
        <p:nvGrpSpPr>
          <p:cNvPr id="2" name="Group 9"/>
          <p:cNvGrpSpPr>
            <a:grpSpLocks/>
          </p:cNvGrpSpPr>
          <p:nvPr/>
        </p:nvGrpSpPr>
        <p:grpSpPr bwMode="auto">
          <a:xfrm>
            <a:off x="5851525" y="2246313"/>
            <a:ext cx="2051050" cy="3697287"/>
            <a:chOff x="3686" y="1415"/>
            <a:chExt cx="1292" cy="2329"/>
          </a:xfrm>
        </p:grpSpPr>
        <p:sp>
          <p:nvSpPr>
            <p:cNvPr id="66565" name="Oval 6"/>
            <p:cNvSpPr>
              <a:spLocks noChangeArrowheads="1"/>
            </p:cNvSpPr>
            <p:nvPr/>
          </p:nvSpPr>
          <p:spPr bwMode="auto">
            <a:xfrm>
              <a:off x="4080" y="1872"/>
              <a:ext cx="96" cy="96"/>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66566" name="Line 7"/>
            <p:cNvSpPr>
              <a:spLocks noChangeShapeType="1"/>
            </p:cNvSpPr>
            <p:nvPr/>
          </p:nvSpPr>
          <p:spPr bwMode="auto">
            <a:xfrm flipH="1" flipV="1">
              <a:off x="4128" y="2112"/>
              <a:ext cx="0" cy="1632"/>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67" name="Text Box 8"/>
            <p:cNvSpPr txBox="1">
              <a:spLocks noChangeArrowheads="1"/>
            </p:cNvSpPr>
            <p:nvPr/>
          </p:nvSpPr>
          <p:spPr bwMode="auto">
            <a:xfrm>
              <a:off x="3686" y="1415"/>
              <a:ext cx="1292" cy="404"/>
            </a:xfrm>
            <a:prstGeom prst="rect">
              <a:avLst/>
            </a:prstGeom>
            <a:noFill/>
            <a:ln w="9525">
              <a:noFill/>
              <a:miter lim="800000"/>
              <a:headEnd/>
              <a:tailEnd/>
            </a:ln>
          </p:spPr>
          <p:txBody>
            <a:bodyPr wrap="none">
              <a:prstTxWarp prst="textNoShape">
                <a:avLst/>
              </a:prstTxWarp>
              <a:spAutoFit/>
            </a:bodyPr>
            <a:lstStyle/>
            <a:p>
              <a:r>
                <a:rPr lang="en-US">
                  <a:latin typeface="Calibri" charset="0"/>
                </a:rPr>
                <a:t>Optimum with</a:t>
              </a:r>
            </a:p>
            <a:p>
              <a:r>
                <a:rPr lang="en-US">
                  <a:latin typeface="Calibri" charset="0"/>
                </a:rPr>
                <a:t>relaxed constraint.</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Trading Constraints</a:t>
            </a:r>
          </a:p>
        </p:txBody>
      </p:sp>
      <p:pic>
        <p:nvPicPr>
          <p:cNvPr id="67587" name="Picture 5"/>
          <p:cNvPicPr>
            <a:picLocks noGrp="1" noChangeAspect="1" noChangeArrowheads="1"/>
          </p:cNvPicPr>
          <p:nvPr>
            <p:ph idx="1"/>
          </p:nvPr>
        </p:nvPicPr>
        <p:blipFill>
          <a:blip r:embed="rId2"/>
          <a:srcRect/>
          <a:stretch>
            <a:fillRect/>
          </a:stretch>
        </p:blipFill>
        <p:spPr>
          <a:xfrm>
            <a:off x="990600" y="1143000"/>
            <a:ext cx="7391400" cy="5541963"/>
          </a:xfrm>
          <a:noFill/>
        </p:spPr>
      </p:pic>
      <p:grpSp>
        <p:nvGrpSpPr>
          <p:cNvPr id="2" name="Group 9"/>
          <p:cNvGrpSpPr>
            <a:grpSpLocks/>
          </p:cNvGrpSpPr>
          <p:nvPr/>
        </p:nvGrpSpPr>
        <p:grpSpPr bwMode="auto">
          <a:xfrm>
            <a:off x="5013325" y="2093913"/>
            <a:ext cx="2427288" cy="2097087"/>
            <a:chOff x="3158" y="1319"/>
            <a:chExt cx="1529" cy="1321"/>
          </a:xfrm>
        </p:grpSpPr>
        <p:sp>
          <p:nvSpPr>
            <p:cNvPr id="67589" name="Oval 6"/>
            <p:cNvSpPr>
              <a:spLocks noChangeArrowheads="1"/>
            </p:cNvSpPr>
            <p:nvPr/>
          </p:nvSpPr>
          <p:spPr bwMode="auto">
            <a:xfrm>
              <a:off x="3984" y="1968"/>
              <a:ext cx="96" cy="96"/>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67590" name="Oval 7"/>
            <p:cNvSpPr>
              <a:spLocks noChangeArrowheads="1"/>
            </p:cNvSpPr>
            <p:nvPr/>
          </p:nvSpPr>
          <p:spPr bwMode="auto">
            <a:xfrm>
              <a:off x="4176" y="2544"/>
              <a:ext cx="96" cy="96"/>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latin typeface="Calibri" charset="0"/>
              </a:endParaRPr>
            </a:p>
          </p:txBody>
        </p:sp>
        <p:sp>
          <p:nvSpPr>
            <p:cNvPr id="67591" name="Text Box 8"/>
            <p:cNvSpPr txBox="1">
              <a:spLocks noChangeArrowheads="1"/>
            </p:cNvSpPr>
            <p:nvPr/>
          </p:nvSpPr>
          <p:spPr bwMode="auto">
            <a:xfrm>
              <a:off x="3158" y="1319"/>
              <a:ext cx="1529" cy="231"/>
            </a:xfrm>
            <a:prstGeom prst="rect">
              <a:avLst/>
            </a:prstGeom>
            <a:noFill/>
            <a:ln w="9525">
              <a:noFill/>
              <a:miter lim="800000"/>
              <a:headEnd/>
              <a:tailEnd/>
            </a:ln>
          </p:spPr>
          <p:txBody>
            <a:bodyPr wrap="none">
              <a:prstTxWarp prst="textNoShape">
                <a:avLst/>
              </a:prstTxWarp>
              <a:spAutoFit/>
            </a:bodyPr>
            <a:lstStyle/>
            <a:p>
              <a:r>
                <a:rPr lang="en-US">
                  <a:latin typeface="Calibri" charset="0"/>
                </a:rPr>
                <a:t>China sells CO</a:t>
              </a:r>
              <a:r>
                <a:rPr lang="en-US" baseline="-25000">
                  <a:latin typeface="Calibri" charset="0"/>
                </a:rPr>
                <a:t>2</a:t>
              </a:r>
              <a:r>
                <a:rPr lang="en-US">
                  <a:latin typeface="Calibri" charset="0"/>
                </a:rPr>
                <a:t> to US</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4"/>
          <p:cNvPicPr>
            <a:picLocks noChangeAspect="1" noChangeArrowheads="1"/>
          </p:cNvPicPr>
          <p:nvPr/>
        </p:nvPicPr>
        <p:blipFill>
          <a:blip r:embed="rId2"/>
          <a:srcRect/>
          <a:stretch>
            <a:fillRect/>
          </a:stretch>
        </p:blipFill>
        <p:spPr bwMode="auto">
          <a:xfrm>
            <a:off x="381000" y="914400"/>
            <a:ext cx="4114800" cy="4114800"/>
          </a:xfrm>
          <a:prstGeom prst="rect">
            <a:avLst/>
          </a:prstGeom>
          <a:noFill/>
          <a:ln w="9525">
            <a:noFill/>
            <a:miter lim="800000"/>
            <a:headEnd/>
            <a:tailEnd/>
          </a:ln>
        </p:spPr>
      </p:pic>
      <p:pic>
        <p:nvPicPr>
          <p:cNvPr id="68611" name="Picture 5"/>
          <p:cNvPicPr>
            <a:picLocks noChangeAspect="1" noChangeArrowheads="1"/>
          </p:cNvPicPr>
          <p:nvPr/>
        </p:nvPicPr>
        <p:blipFill>
          <a:blip r:embed="rId3"/>
          <a:srcRect/>
          <a:stretch>
            <a:fillRect/>
          </a:stretch>
        </p:blipFill>
        <p:spPr bwMode="auto">
          <a:xfrm>
            <a:off x="4648200" y="838200"/>
            <a:ext cx="4114800" cy="4114800"/>
          </a:xfrm>
          <a:prstGeom prst="rect">
            <a:avLst/>
          </a:prstGeom>
          <a:noFill/>
          <a:ln w="9525">
            <a:noFill/>
            <a:miter lim="800000"/>
            <a:headEnd/>
            <a:tailEnd/>
          </a:ln>
        </p:spPr>
      </p:pic>
      <p:sp>
        <p:nvSpPr>
          <p:cNvPr id="68612" name="Text Box 6"/>
          <p:cNvSpPr txBox="1">
            <a:spLocks noChangeArrowheads="1"/>
          </p:cNvSpPr>
          <p:nvPr/>
        </p:nvSpPr>
        <p:spPr bwMode="auto">
          <a:xfrm>
            <a:off x="1905000" y="5867400"/>
            <a:ext cx="60198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a:latin typeface="Calibri" charset="0"/>
              </a:rPr>
              <a:t>MENA = Middle East, North Africa</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Trade and Pareto-Optimality</a:t>
            </a:r>
          </a:p>
        </p:txBody>
      </p:sp>
      <p:sp>
        <p:nvSpPr>
          <p:cNvPr id="69635" name="Rectangle 3"/>
          <p:cNvSpPr>
            <a:spLocks noGrp="1" noChangeArrowheads="1"/>
          </p:cNvSpPr>
          <p:nvPr>
            <p:ph type="body" idx="1"/>
          </p:nvPr>
        </p:nvSpPr>
        <p:spPr/>
        <p:txBody>
          <a:bodyPr/>
          <a:lstStyle/>
          <a:p>
            <a:r>
              <a:rPr lang="en-US"/>
              <a:t>Trading allows you to achieve a Pareto-optimal result: each party considers themselves to be better off as a result of the trade.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Shadow Prices</a:t>
            </a:r>
          </a:p>
        </p:txBody>
      </p:sp>
      <p:sp>
        <p:nvSpPr>
          <p:cNvPr id="70659" name="Rectangle 3"/>
          <p:cNvSpPr>
            <a:spLocks noGrp="1" noChangeArrowheads="1"/>
          </p:cNvSpPr>
          <p:nvPr>
            <p:ph type="body" idx="1"/>
          </p:nvPr>
        </p:nvSpPr>
        <p:spPr/>
        <p:txBody>
          <a:bodyPr/>
          <a:lstStyle/>
          <a:p>
            <a:pPr>
              <a:lnSpc>
                <a:spcPct val="80000"/>
              </a:lnSpc>
            </a:pPr>
            <a:r>
              <a:rPr lang="en-US" sz="2800"/>
              <a:t>Need a lot of detailed information to compute these.</a:t>
            </a:r>
          </a:p>
          <a:p>
            <a:pPr>
              <a:lnSpc>
                <a:spcPct val="80000"/>
              </a:lnSpc>
            </a:pPr>
            <a:r>
              <a:rPr lang="en-US" sz="2800"/>
              <a:t>Probably not feasible in most immigration issues.</a:t>
            </a:r>
          </a:p>
          <a:p>
            <a:pPr>
              <a:lnSpc>
                <a:spcPct val="80000"/>
              </a:lnSpc>
            </a:pPr>
            <a:r>
              <a:rPr lang="en-US" sz="2800"/>
              <a:t>Widely used in energy, pollution, etc. where good production data are available.</a:t>
            </a:r>
          </a:p>
          <a:p>
            <a:pPr>
              <a:lnSpc>
                <a:spcPct val="80000"/>
              </a:lnSpc>
            </a:pPr>
            <a:r>
              <a:rPr lang="en-US" sz="2800"/>
              <a:t>When there are multiple constraints, some will be inactive.  These aren’t worth anything and expect skilled negotiators to know which constraints these are and be willing to “trade” them for better terms on active constraints.</a:t>
            </a: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rtlCol="0">
            <a:normAutofit fontScale="90000"/>
          </a:bodyPr>
          <a:lstStyle/>
          <a:p>
            <a:pPr fontAlgn="auto">
              <a:spcAft>
                <a:spcPts val="0"/>
              </a:spcAft>
              <a:defRPr/>
            </a:pPr>
            <a:r>
              <a:rPr lang="en-US" sz="4000">
                <a:ea typeface="+mj-ea"/>
                <a:cs typeface="+mj-cs"/>
              </a:rPr>
              <a:t>Value of a Human Life </a:t>
            </a:r>
            <a:br>
              <a:rPr lang="en-US" sz="4000">
                <a:ea typeface="+mj-ea"/>
                <a:cs typeface="+mj-cs"/>
              </a:rPr>
            </a:br>
            <a:r>
              <a:rPr lang="en-US" sz="4000">
                <a:ea typeface="+mj-ea"/>
                <a:cs typeface="+mj-cs"/>
              </a:rPr>
              <a:t>(non-crass version)</a:t>
            </a:r>
          </a:p>
        </p:txBody>
      </p:sp>
      <p:pic>
        <p:nvPicPr>
          <p:cNvPr id="71683" name="Picture 3"/>
          <p:cNvPicPr>
            <a:picLocks noGrp="1" noChangeAspect="1" noChangeArrowheads="1"/>
          </p:cNvPicPr>
          <p:nvPr>
            <p:ph idx="1"/>
          </p:nvPr>
        </p:nvPicPr>
        <p:blipFill>
          <a:blip r:embed="rId2"/>
          <a:srcRect/>
          <a:stretch>
            <a:fillRect/>
          </a:stretch>
        </p:blipFill>
        <p:spPr>
          <a:xfrm>
            <a:off x="914400" y="1354138"/>
            <a:ext cx="7239000" cy="5427662"/>
          </a:xfrm>
          <a:noFill/>
        </p:spPr>
      </p:pic>
      <p:sp>
        <p:nvSpPr>
          <p:cNvPr id="71684" name="Text Box 4"/>
          <p:cNvSpPr txBox="1">
            <a:spLocks noChangeArrowheads="1"/>
          </p:cNvSpPr>
          <p:nvPr/>
        </p:nvSpPr>
        <p:spPr bwMode="auto">
          <a:xfrm>
            <a:off x="7696200" y="4953000"/>
            <a:ext cx="14478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a:latin typeface="Calibri" charset="0"/>
              </a:rPr>
              <a:t>Lives saved from ICDs</a:t>
            </a:r>
          </a:p>
        </p:txBody>
      </p:sp>
      <p:sp>
        <p:nvSpPr>
          <p:cNvPr id="71685" name="Text Box 5"/>
          <p:cNvSpPr txBox="1">
            <a:spLocks noChangeArrowheads="1"/>
          </p:cNvSpPr>
          <p:nvPr/>
        </p:nvSpPr>
        <p:spPr bwMode="auto">
          <a:xfrm>
            <a:off x="7772400" y="1828800"/>
            <a:ext cx="1143000" cy="1465263"/>
          </a:xfrm>
          <a:prstGeom prst="rect">
            <a:avLst/>
          </a:prstGeom>
          <a:noFill/>
          <a:ln w="9525">
            <a:noFill/>
            <a:miter lim="800000"/>
            <a:headEnd/>
            <a:tailEnd/>
          </a:ln>
        </p:spPr>
        <p:txBody>
          <a:bodyPr>
            <a:prstTxWarp prst="textNoShape">
              <a:avLst/>
            </a:prstTxWarp>
            <a:spAutoFit/>
          </a:bodyPr>
          <a:lstStyle/>
          <a:p>
            <a:pPr>
              <a:spcBef>
                <a:spcPct val="50000"/>
              </a:spcBef>
            </a:pPr>
            <a:r>
              <a:rPr lang="en-US">
                <a:latin typeface="Calibri" charset="0"/>
              </a:rPr>
              <a:t>Lives saved from auto safety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4"/>
          <p:cNvSpPr txBox="1">
            <a:spLocks noChangeArrowheads="1"/>
          </p:cNvSpPr>
          <p:nvPr/>
        </p:nvSpPr>
        <p:spPr bwMode="auto">
          <a:xfrm>
            <a:off x="228600" y="304800"/>
            <a:ext cx="8686800" cy="2292350"/>
          </a:xfrm>
          <a:prstGeom prst="rect">
            <a:avLst/>
          </a:prstGeom>
          <a:noFill/>
          <a:ln w="9525">
            <a:noFill/>
            <a:miter lim="800000"/>
            <a:headEnd/>
            <a:tailEnd/>
          </a:ln>
        </p:spPr>
        <p:txBody>
          <a:bodyPr>
            <a:prstTxWarp prst="textNoShape">
              <a:avLst/>
            </a:prstTxWarp>
            <a:spAutoFit/>
          </a:bodyPr>
          <a:lstStyle/>
          <a:p>
            <a:pPr marL="342900" indent="-342900">
              <a:spcBef>
                <a:spcPct val="50000"/>
              </a:spcBef>
            </a:pPr>
            <a:r>
              <a:rPr lang="en-US">
                <a:latin typeface="Calibri" charset="0"/>
              </a:rPr>
              <a:t>Question: Given these (hypothetical) data on lives saved in auto safety or from  ICDs, would you reduce the ICD budget in favor of auto safety?</a:t>
            </a:r>
          </a:p>
          <a:p>
            <a:pPr marL="342900" indent="-342900">
              <a:spcBef>
                <a:spcPct val="50000"/>
              </a:spcBef>
              <a:buFontTx/>
              <a:buAutoNum type="arabicParenR"/>
            </a:pPr>
            <a:r>
              <a:rPr lang="en-US">
                <a:latin typeface="Calibri" charset="0"/>
              </a:rPr>
              <a:t>Yes, reduce the budget a lot, until the shadow prices balance.</a:t>
            </a:r>
          </a:p>
          <a:p>
            <a:pPr marL="342900" indent="-342900">
              <a:spcBef>
                <a:spcPct val="50000"/>
              </a:spcBef>
              <a:buFontTx/>
              <a:buAutoNum type="arabicParenR"/>
            </a:pPr>
            <a:r>
              <a:rPr lang="en-US">
                <a:latin typeface="Calibri" charset="0"/>
              </a:rPr>
              <a:t>Yes, reduce the budget a little, but not too much.</a:t>
            </a:r>
          </a:p>
          <a:p>
            <a:pPr marL="342900" indent="-342900">
              <a:spcBef>
                <a:spcPct val="50000"/>
              </a:spcBef>
              <a:buFontTx/>
              <a:buAutoNum type="arabicParenR"/>
            </a:pPr>
            <a:r>
              <a:rPr lang="en-US">
                <a:latin typeface="Calibri" charset="0"/>
              </a:rPr>
              <a:t>No, keep things they way they are.  That’s Pareto optimal</a:t>
            </a:r>
          </a:p>
          <a:p>
            <a:pPr marL="342900" indent="-342900">
              <a:spcBef>
                <a:spcPct val="50000"/>
              </a:spcBef>
              <a:buFontTx/>
              <a:buAutoNum type="arabicParenR"/>
            </a:pPr>
            <a:r>
              <a:rPr lang="en-US">
                <a:latin typeface="Calibri" charset="0"/>
              </a:rPr>
              <a:t>No, don’t keep trying to put a $ value on life, Kaplan.  You are soooo crass.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A Social Dilemma Game</a:t>
            </a:r>
          </a:p>
        </p:txBody>
      </p:sp>
      <p:sp>
        <p:nvSpPr>
          <p:cNvPr id="73731" name="Rectangle 3"/>
          <p:cNvSpPr>
            <a:spLocks noGrp="1" noChangeArrowheads="1"/>
          </p:cNvSpPr>
          <p:nvPr>
            <p:ph type="body" idx="1"/>
          </p:nvPr>
        </p:nvSpPr>
        <p:spPr/>
        <p:txBody>
          <a:bodyPr/>
          <a:lstStyle/>
          <a:p>
            <a:pPr>
              <a:lnSpc>
                <a:spcPct val="90000"/>
              </a:lnSpc>
              <a:buFontTx/>
              <a:buNone/>
            </a:pPr>
            <a:r>
              <a:rPr lang="en-US" sz="2800"/>
              <a:t>Each of us can choose to play either strategy C or D.  Our payoff depends both on which strategy we choose as an individual, and what strategy others choose.</a:t>
            </a:r>
          </a:p>
          <a:p>
            <a:pPr>
              <a:lnSpc>
                <a:spcPct val="90000"/>
              </a:lnSpc>
              <a:buFontTx/>
              <a:buNone/>
            </a:pPr>
            <a:r>
              <a:rPr lang="en-US" sz="2800"/>
              <a:t>D-players get $1 for every C player.</a:t>
            </a:r>
          </a:p>
          <a:p>
            <a:pPr>
              <a:lnSpc>
                <a:spcPct val="90000"/>
              </a:lnSpc>
              <a:buFontTx/>
              <a:buNone/>
            </a:pPr>
            <a:r>
              <a:rPr lang="en-US" sz="2800"/>
              <a:t>C-players get $1 for every C player - $20</a:t>
            </a:r>
          </a:p>
          <a:p>
            <a:pPr>
              <a:lnSpc>
                <a:spcPct val="90000"/>
              </a:lnSpc>
              <a:buFontTx/>
              <a:buNone/>
            </a:pPr>
            <a:r>
              <a:rPr lang="en-US" sz="2800"/>
              <a:t>Example: If 15 of 30 choose D, then each D player gets $15.  Each C player </a:t>
            </a:r>
            <a:r>
              <a:rPr lang="en-US" sz="2800" b="1"/>
              <a:t>pays</a:t>
            </a:r>
            <a:r>
              <a:rPr lang="en-US" sz="2800"/>
              <a:t> $5.</a:t>
            </a:r>
          </a:p>
          <a:p>
            <a:pPr>
              <a:lnSpc>
                <a:spcPct val="90000"/>
              </a:lnSpc>
              <a:buFontTx/>
              <a:buNone/>
            </a:pPr>
            <a:r>
              <a:rPr lang="en-US" sz="2800"/>
              <a:t>1 --- C player</a:t>
            </a:r>
          </a:p>
          <a:p>
            <a:pPr>
              <a:lnSpc>
                <a:spcPct val="90000"/>
              </a:lnSpc>
              <a:buFontTx/>
              <a:buNone/>
            </a:pPr>
            <a:r>
              <a:rPr lang="en-US" sz="2800"/>
              <a:t>5 --- D player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rtlCol="0">
            <a:normAutofit fontScale="90000"/>
          </a:bodyPr>
          <a:lstStyle/>
          <a:p>
            <a:pPr fontAlgn="auto">
              <a:spcAft>
                <a:spcPts val="0"/>
              </a:spcAft>
              <a:defRPr/>
            </a:pPr>
            <a:r>
              <a:rPr lang="en-US" sz="4000">
                <a:ea typeface="+mj-ea"/>
                <a:cs typeface="+mj-cs"/>
              </a:rPr>
              <a:t>What should we do to get people to cooperate?</a:t>
            </a:r>
          </a:p>
        </p:txBody>
      </p:sp>
      <p:sp>
        <p:nvSpPr>
          <p:cNvPr id="74755" name="Rectangle 3"/>
          <p:cNvSpPr>
            <a:spLocks noGrp="1" noChangeArrowheads="1"/>
          </p:cNvSpPr>
          <p:nvPr>
            <p:ph type="body" idx="1"/>
          </p:nvPr>
        </p:nvSpPr>
        <p:spPr/>
        <p:txBody>
          <a:bodyPr/>
          <a:lstStyle/>
          <a:p>
            <a:r>
              <a:rPr lang="en-US"/>
              <a:t>Play the game again, but two students get to address the class beforehand.</a:t>
            </a:r>
          </a:p>
          <a:p>
            <a:endParaRPr lang="en-US"/>
          </a:p>
          <a:p>
            <a:r>
              <a:rPr lang="en-US"/>
              <a:t>1 =&gt; C player</a:t>
            </a:r>
          </a:p>
          <a:p>
            <a:r>
              <a:rPr lang="en-US"/>
              <a:t>5 =&gt; D player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Peer-pressure</a:t>
            </a:r>
          </a:p>
        </p:txBody>
      </p:sp>
      <p:sp>
        <p:nvSpPr>
          <p:cNvPr id="75779" name="Rectangle 3"/>
          <p:cNvSpPr>
            <a:spLocks noGrp="1" noChangeArrowheads="1"/>
          </p:cNvSpPr>
          <p:nvPr>
            <p:ph type="body" idx="1"/>
          </p:nvPr>
        </p:nvSpPr>
        <p:spPr/>
        <p:txBody>
          <a:bodyPr/>
          <a:lstStyle/>
          <a:p>
            <a:r>
              <a:rPr lang="en-US"/>
              <a:t>Play the game again, but with a show of hands for C and D, not the anonymous clickers.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81000" y="304800"/>
            <a:ext cx="8458200" cy="3297238"/>
          </a:xfrm>
          <a:prstGeom prst="rect">
            <a:avLst/>
          </a:prstGeom>
          <a:noFill/>
          <a:ln w="9525">
            <a:noFill/>
            <a:miter lim="800000"/>
            <a:headEnd/>
            <a:tailEnd/>
          </a:ln>
        </p:spPr>
        <p:txBody>
          <a:bodyPr>
            <a:prstTxWarp prst="textNoShape">
              <a:avLst/>
            </a:prstTxWarp>
            <a:spAutoFit/>
          </a:bodyPr>
          <a:lstStyle/>
          <a:p>
            <a:pPr marL="342900" indent="-342900">
              <a:spcBef>
                <a:spcPct val="50000"/>
              </a:spcBef>
              <a:buFontTx/>
              <a:buAutoNum type="arabicParenR"/>
            </a:pPr>
            <a:r>
              <a:rPr lang="en-US" sz="2800">
                <a:latin typeface="Calibri" charset="0"/>
              </a:rPr>
              <a:t>Save Anna (age 5) and leave Bob (age 1) on deserted beach risking drowning yourself (1% chance).</a:t>
            </a:r>
          </a:p>
          <a:p>
            <a:pPr marL="342900" indent="-342900">
              <a:spcBef>
                <a:spcPct val="50000"/>
              </a:spcBef>
              <a:buFontTx/>
              <a:buAutoNum type="arabicParenR"/>
            </a:pPr>
            <a:r>
              <a:rPr lang="en-US" sz="2800">
                <a:latin typeface="Calibri" charset="0"/>
              </a:rPr>
              <a:t>Stay with Bob and hope for the best with Anna.</a:t>
            </a:r>
          </a:p>
          <a:p>
            <a:pPr marL="342900" indent="-342900">
              <a:spcBef>
                <a:spcPct val="50000"/>
              </a:spcBef>
              <a:buFontTx/>
              <a:buAutoNum type="arabicParenR"/>
            </a:pPr>
            <a:r>
              <a:rPr lang="en-US" sz="2800">
                <a:latin typeface="Calibri" charset="0"/>
              </a:rPr>
              <a:t>Take Bob with you to try to rescue Anna.</a:t>
            </a:r>
          </a:p>
          <a:p>
            <a:pPr marL="342900" indent="-342900">
              <a:spcBef>
                <a:spcPct val="50000"/>
              </a:spcBef>
              <a:buFontTx/>
              <a:buAutoNum type="arabicParenR"/>
            </a:pPr>
            <a:endParaRPr lang="en-US" sz="2800">
              <a:latin typeface="Calibri" charset="0"/>
            </a:endParaRP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rtlCol="0">
            <a:normAutofit fontScale="90000"/>
          </a:bodyPr>
          <a:lstStyle/>
          <a:p>
            <a:pPr fontAlgn="auto">
              <a:spcAft>
                <a:spcPts val="0"/>
              </a:spcAft>
              <a:defRPr/>
            </a:pPr>
            <a:r>
              <a:rPr lang="en-US" sz="4000">
                <a:ea typeface="+mj-ea"/>
                <a:cs typeface="+mj-cs"/>
              </a:rPr>
              <a:t>Real situations in which this dilemma arises.</a:t>
            </a:r>
          </a:p>
        </p:txBody>
      </p:sp>
      <p:sp>
        <p:nvSpPr>
          <p:cNvPr id="76803" name="Rectangle 3"/>
          <p:cNvSpPr>
            <a:spLocks noGrp="1" noChangeArrowheads="1"/>
          </p:cNvSpPr>
          <p:nvPr>
            <p:ph type="body" idx="1"/>
          </p:nvPr>
        </p:nvSpPr>
        <p:spPr/>
        <p:txBody>
          <a:bodyPr/>
          <a:lstStyle/>
          <a:p>
            <a:pPr>
              <a:lnSpc>
                <a:spcPct val="90000"/>
              </a:lnSpc>
              <a:buFontTx/>
              <a:buNone/>
            </a:pPr>
            <a:r>
              <a:rPr lang="en-US" sz="2800"/>
              <a:t>Origin of the dilemma: </a:t>
            </a:r>
          </a:p>
          <a:p>
            <a:pPr>
              <a:lnSpc>
                <a:spcPct val="90000"/>
              </a:lnSpc>
              <a:buFontTx/>
              <a:buNone/>
            </a:pPr>
            <a:r>
              <a:rPr lang="en-US" sz="2800"/>
              <a:t>	The individual benefits are different and conflicting with the group benefits, even though both are denominated in dollars.</a:t>
            </a:r>
          </a:p>
          <a:p>
            <a:pPr>
              <a:lnSpc>
                <a:spcPct val="90000"/>
              </a:lnSpc>
            </a:pPr>
            <a:r>
              <a:rPr lang="en-US" sz="2800"/>
              <a:t>Vaccination</a:t>
            </a:r>
          </a:p>
          <a:p>
            <a:pPr>
              <a:lnSpc>
                <a:spcPct val="90000"/>
              </a:lnSpc>
            </a:pPr>
            <a:r>
              <a:rPr lang="en-US" sz="2800"/>
              <a:t>Driving at the speed limit</a:t>
            </a:r>
          </a:p>
          <a:p>
            <a:pPr>
              <a:lnSpc>
                <a:spcPct val="90000"/>
              </a:lnSpc>
            </a:pPr>
            <a:r>
              <a:rPr lang="en-US" sz="2800"/>
              <a:t>Goods held in common: clean air, clean water, space, quiet.  “The Tragedy of the Commons.”</a:t>
            </a:r>
          </a:p>
          <a:p>
            <a:pPr>
              <a:lnSpc>
                <a:spcPct val="90000"/>
              </a:lnSpc>
            </a:pPr>
            <a:r>
              <a:rPr lang="en-US" sz="2800"/>
              <a:t>Paying taxes honestly</a:t>
            </a:r>
          </a:p>
          <a:p>
            <a:pPr>
              <a:lnSpc>
                <a:spcPct val="90000"/>
              </a:lnSpc>
            </a:pPr>
            <a:r>
              <a:rPr lang="en-US" sz="2800"/>
              <a:t>Financial aid at Macalester</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1066800" y="381000"/>
            <a:ext cx="7620000" cy="5751513"/>
          </a:xfrm>
          <a:prstGeom prst="rect">
            <a:avLst/>
          </a:prstGeom>
          <a:noFill/>
          <a:ln w="9525">
            <a:noFill/>
            <a:miter lim="800000"/>
            <a:headEnd/>
            <a:tailEnd/>
          </a:ln>
        </p:spPr>
        <p:txBody>
          <a:bodyPr>
            <a:prstTxWarp prst="textNoShape">
              <a:avLst/>
            </a:prstTxWarp>
            <a:spAutoFit/>
          </a:bodyPr>
          <a:lstStyle/>
          <a:p>
            <a:pPr>
              <a:spcBef>
                <a:spcPct val="50000"/>
              </a:spcBef>
            </a:pPr>
            <a:r>
              <a:rPr lang="en-US" sz="2400">
                <a:latin typeface="Times New Roman" charset="0"/>
              </a:rPr>
              <a:t>“As a practical matter, we probably won’t be able to change our constitutional system in any truly significant way.  But we can, as Dahl suggests, change the way we think about it.  If we worshipped the framers a little less, we might respect ourselves a little more.  If we kept in mind the ways in which our constitutional arrangements distort our democracy and hobble our politic, we might gain a deeper, more useful understanding of the sources of our various national discontents.  If we didn’t assume that the system was perfect, we wouldn’t assume that everything we don’t like is the fault of bad people.  We’d judge our politicians more shrewdly, and more charitably, if we reminded ourselves regularly of the constraints that the system imposes on them.  We’d be less tempted by lazy moralism.”</a:t>
            </a:r>
          </a:p>
          <a:p>
            <a:pPr>
              <a:spcBef>
                <a:spcPct val="50000"/>
              </a:spcBef>
            </a:pPr>
            <a:r>
              <a:rPr lang="en-US" sz="2400">
                <a:latin typeface="Times New Roman" charset="0"/>
              </a:rPr>
              <a:t>				</a:t>
            </a:r>
          </a:p>
        </p:txBody>
      </p:sp>
      <p:sp>
        <p:nvSpPr>
          <p:cNvPr id="77827" name="Text Box 3"/>
          <p:cNvSpPr txBox="1">
            <a:spLocks noChangeArrowheads="1"/>
          </p:cNvSpPr>
          <p:nvPr/>
        </p:nvSpPr>
        <p:spPr bwMode="auto">
          <a:xfrm>
            <a:off x="1981200" y="5487988"/>
            <a:ext cx="6019800" cy="1006475"/>
          </a:xfrm>
          <a:prstGeom prst="rect">
            <a:avLst/>
          </a:prstGeom>
          <a:noFill/>
          <a:ln w="9525">
            <a:noFill/>
            <a:miter lim="800000"/>
            <a:headEnd/>
            <a:tailEnd/>
          </a:ln>
        </p:spPr>
        <p:txBody>
          <a:bodyPr>
            <a:prstTxWarp prst="textNoShape">
              <a:avLst/>
            </a:prstTxWarp>
            <a:spAutoFit/>
          </a:bodyPr>
          <a:lstStyle/>
          <a:p>
            <a:pPr>
              <a:spcBef>
                <a:spcPct val="50000"/>
              </a:spcBef>
            </a:pPr>
            <a:r>
              <a:rPr lang="en-US" sz="2000">
                <a:latin typeface="Times New Roman" charset="0"/>
              </a:rPr>
              <a:t>Hendrik Hertzberg, The </a:t>
            </a:r>
            <a:r>
              <a:rPr lang="en-US" sz="2000" i="1">
                <a:latin typeface="Times New Roman" charset="0"/>
              </a:rPr>
              <a:t>New Yorker </a:t>
            </a:r>
            <a:r>
              <a:rPr lang="en-US" sz="2000">
                <a:latin typeface="Times New Roman" charset="0"/>
              </a:rPr>
              <a:t>July 29, 2002, p.90, in a review of R.A. Dahl, “How Democratic is the American Constitution?”</a:t>
            </a:r>
            <a:endParaRPr lang="en-US" sz="2400">
              <a:latin typeface="Times New Roman" charset="0"/>
            </a:endParaRPr>
          </a:p>
        </p:txBody>
      </p:sp>
      <p:sp>
        <p:nvSpPr>
          <p:cNvPr id="109572" name="Rectangle 4"/>
          <p:cNvSpPr>
            <a:spLocks noGrp="1" noChangeArrowheads="1"/>
          </p:cNvSpPr>
          <p:nvPr>
            <p:ph type="title" idx="4294967295"/>
          </p:nvPr>
        </p:nvSpPr>
        <p:spPr>
          <a:xfrm>
            <a:off x="685800" y="-1981200"/>
            <a:ext cx="7620000" cy="1143000"/>
          </a:xfrm>
        </p:spPr>
        <p:txBody>
          <a:bodyPr rtlCol="0">
            <a:normAutofit fontScale="90000"/>
          </a:bodyPr>
          <a:lstStyle/>
          <a:p>
            <a:pPr fontAlgn="auto">
              <a:spcAft>
                <a:spcPts val="0"/>
              </a:spcAft>
              <a:defRPr/>
            </a:pPr>
            <a:r>
              <a:rPr lang="en-US">
                <a:ea typeface="+mj-ea"/>
                <a:cs typeface="+mj-cs"/>
              </a:rPr>
              <a:t>Summary on why we study tradeoffs</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Individual vs Social Decisions</a:t>
            </a:r>
          </a:p>
        </p:txBody>
      </p:sp>
      <p:sp>
        <p:nvSpPr>
          <p:cNvPr id="20483" name="Rectangle 3"/>
          <p:cNvSpPr>
            <a:spLocks noGrp="1" noChangeArrowheads="1"/>
          </p:cNvSpPr>
          <p:nvPr>
            <p:ph type="body" idx="1"/>
          </p:nvPr>
        </p:nvSpPr>
        <p:spPr/>
        <p:txBody>
          <a:bodyPr/>
          <a:lstStyle/>
          <a:p>
            <a:pPr>
              <a:lnSpc>
                <a:spcPct val="90000"/>
              </a:lnSpc>
            </a:pPr>
            <a:r>
              <a:rPr lang="en-US" sz="2800"/>
              <a:t> In an decision made by an individual, you are entitled to use intuition.</a:t>
            </a:r>
          </a:p>
          <a:p>
            <a:pPr>
              <a:lnSpc>
                <a:spcPct val="90000"/>
              </a:lnSpc>
            </a:pPr>
            <a:r>
              <a:rPr lang="en-US" sz="2800"/>
              <a:t> Social decisions, if made by groups, must involve discussion and debate.</a:t>
            </a:r>
          </a:p>
          <a:p>
            <a:pPr>
              <a:lnSpc>
                <a:spcPct val="90000"/>
              </a:lnSpc>
            </a:pPr>
            <a:endParaRPr lang="en-US" sz="2800"/>
          </a:p>
          <a:p>
            <a:pPr>
              <a:lnSpc>
                <a:spcPct val="90000"/>
              </a:lnSpc>
              <a:buFontTx/>
              <a:buNone/>
            </a:pPr>
            <a:r>
              <a:rPr lang="en-US" sz="2800"/>
              <a:t>Mathematics provides a framework for discussing dilemmas and evaluating trade-offs.</a:t>
            </a:r>
          </a:p>
          <a:p>
            <a:pPr>
              <a:lnSpc>
                <a:spcPct val="90000"/>
              </a:lnSpc>
              <a:buFontTx/>
              <a:buNone/>
            </a:pPr>
            <a:r>
              <a:rPr lang="en-US" sz="2800"/>
              <a:t>It doesn’t provide the answer, just a way of making comparisons explicit.</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A Social Dilemma</a:t>
            </a:r>
          </a:p>
        </p:txBody>
      </p:sp>
      <p:sp>
        <p:nvSpPr>
          <p:cNvPr id="22531" name="Rectangle 3"/>
          <p:cNvSpPr>
            <a:spLocks noGrp="1" noChangeArrowheads="1"/>
          </p:cNvSpPr>
          <p:nvPr>
            <p:ph type="body" idx="1"/>
          </p:nvPr>
        </p:nvSpPr>
        <p:spPr/>
        <p:txBody>
          <a:bodyPr/>
          <a:lstStyle/>
          <a:p>
            <a:pPr>
              <a:buFontTx/>
              <a:buNone/>
            </a:pPr>
            <a:endParaRPr lang="en-US"/>
          </a:p>
        </p:txBody>
      </p:sp>
      <p:pic>
        <p:nvPicPr>
          <p:cNvPr id="22532" name="Picture 4" descr="msotw9_temp0"/>
          <p:cNvPicPr>
            <a:picLocks noChangeAspect="1" noChangeArrowheads="1"/>
          </p:cNvPicPr>
          <p:nvPr/>
        </p:nvPicPr>
        <p:blipFill>
          <a:blip r:embed="rId2">
            <a:clrChange>
              <a:clrFrom>
                <a:srgbClr val="FEFEFE"/>
              </a:clrFrom>
              <a:clrTo>
                <a:srgbClr val="FEFEFE">
                  <a:alpha val="0"/>
                </a:srgbClr>
              </a:clrTo>
            </a:clrChange>
          </a:blip>
          <a:srcRect/>
          <a:stretch>
            <a:fillRect/>
          </a:stretch>
        </p:blipFill>
        <p:spPr bwMode="auto">
          <a:xfrm>
            <a:off x="685800" y="863600"/>
            <a:ext cx="7924800" cy="560863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600"/>
              <a:t>ICDs (continued 2)</a:t>
            </a:r>
          </a:p>
        </p:txBody>
      </p:sp>
      <p:pic>
        <p:nvPicPr>
          <p:cNvPr id="23555" name="Picture 3" descr="msotw9_temp0"/>
          <p:cNvPicPr>
            <a:picLocks noGrp="1" noChangeAspect="1" noChangeArrowheads="1"/>
          </p:cNvPicPr>
          <p:nvPr>
            <p:ph type="body" idx="1"/>
          </p:nvPr>
        </p:nvPicPr>
        <p:blipFill>
          <a:blip r:embed="rId2"/>
          <a:srcRect/>
          <a:stretch>
            <a:fillRect/>
          </a:stretch>
        </p:blipFill>
        <p:spPr>
          <a:xfrm>
            <a:off x="0" y="1446213"/>
            <a:ext cx="9144000" cy="4594225"/>
          </a:xfrm>
          <a:noFill/>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TotalTime>
  <Words>3522</Words>
  <Application>Microsoft Macintosh PowerPoint</Application>
  <PresentationFormat>On-screen Show (4:3)</PresentationFormat>
  <Paragraphs>305</Paragraphs>
  <Slides>61</Slides>
  <Notes>2</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A “Typical” Algebra Problem</vt:lpstr>
      <vt:lpstr>“Typical” Trade-off Problem:  A Dilemma</vt:lpstr>
      <vt:lpstr>PowerPoint Presentation</vt:lpstr>
      <vt:lpstr>The Mathematics of this Problem</vt:lpstr>
      <vt:lpstr>There’s no good answer</vt:lpstr>
      <vt:lpstr>PowerPoint Presentation</vt:lpstr>
      <vt:lpstr>Individual vs Social Decisions</vt:lpstr>
      <vt:lpstr>A Social Dilemma</vt:lpstr>
      <vt:lpstr>ICDs (continued 2)</vt:lpstr>
      <vt:lpstr>ICDs (continued 3)</vt:lpstr>
      <vt:lpstr>ICDs: the Trade-off</vt:lpstr>
      <vt:lpstr>PowerPoint Presentation</vt:lpstr>
      <vt:lpstr>PowerPoint Presentation</vt:lpstr>
      <vt:lpstr>Terminology</vt:lpstr>
      <vt:lpstr>Optimization</vt:lpstr>
      <vt:lpstr>Discrete Policy Variables</vt:lpstr>
      <vt:lpstr>Continuous Policy Variables</vt:lpstr>
      <vt:lpstr>Continuous Policy Variables</vt:lpstr>
      <vt:lpstr>Quick Quiz</vt:lpstr>
      <vt:lpstr>Which is the best policy?</vt:lpstr>
      <vt:lpstr>Answer to Quiz</vt:lpstr>
      <vt:lpstr>Multiple Outputs have no Optimium (in general)</vt:lpstr>
      <vt:lpstr>But Not All Situations Are Hard</vt:lpstr>
      <vt:lpstr>More Terminology</vt:lpstr>
      <vt:lpstr>Some Policy Choices in Global Warming</vt:lpstr>
      <vt:lpstr>Situations with Trade-Offs </vt:lpstr>
      <vt:lpstr>Design Trade-Offs</vt:lpstr>
      <vt:lpstr>Car Design</vt:lpstr>
      <vt:lpstr>Tank Design</vt:lpstr>
      <vt:lpstr>Tank Design in World War II</vt:lpstr>
      <vt:lpstr>Tank Design: Trade-Offs</vt:lpstr>
      <vt:lpstr>Mine vs Yours /  Zero-Sum Situation</vt:lpstr>
      <vt:lpstr>Multiple Outputs Lead to Suboptimal Policies</vt:lpstr>
      <vt:lpstr>Dealing with Trade-Offs</vt:lpstr>
      <vt:lpstr>Acknowledging Multiple Outputs</vt:lpstr>
      <vt:lpstr>Multiple outputs for global warming</vt:lpstr>
      <vt:lpstr>Look for Dominating Policy</vt:lpstr>
      <vt:lpstr>Pareto Optimality in Global Warming</vt:lpstr>
      <vt:lpstr>Speaking in the Other Side’s Terms</vt:lpstr>
      <vt:lpstr>PowerPoint Presentation</vt:lpstr>
      <vt:lpstr>Ignore the Trade-Off</vt:lpstr>
      <vt:lpstr>PowerPoint Presentation</vt:lpstr>
      <vt:lpstr>Reduction to a Single Output</vt:lpstr>
      <vt:lpstr>Reduction to a single output in Global Warming</vt:lpstr>
      <vt:lpstr>Reduction (cont.)</vt:lpstr>
      <vt:lpstr>Need-blind Admissions</vt:lpstr>
      <vt:lpstr>Child seats on Airplanes from St. Paul Pioneer Press, Sun. 1 Feb, 2004, Travel Section p. 106</vt:lpstr>
      <vt:lpstr>Airline Child Safety (cont.) Lives vs Money or Lives vs Lives</vt:lpstr>
      <vt:lpstr>PowerPoint Presentation</vt:lpstr>
      <vt:lpstr>Shadow Prices</vt:lpstr>
      <vt:lpstr>Trading Constraints</vt:lpstr>
      <vt:lpstr>PowerPoint Presentation</vt:lpstr>
      <vt:lpstr>Trade and Pareto-Optimality</vt:lpstr>
      <vt:lpstr>Shadow Prices</vt:lpstr>
      <vt:lpstr>Value of a Human Life  (non-crass version)</vt:lpstr>
      <vt:lpstr>PowerPoint Presentation</vt:lpstr>
      <vt:lpstr>A Social Dilemma Game</vt:lpstr>
      <vt:lpstr>What should we do to get people to cooperate?</vt:lpstr>
      <vt:lpstr>Peer-pressure</vt:lpstr>
      <vt:lpstr>Real situations in which this dilemma arises.</vt:lpstr>
      <vt:lpstr>Summary on why we study tradeoffs</vt:lpstr>
    </vt:vector>
  </TitlesOfParts>
  <Company>Macalester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“Typical” Algebra Problem</dc:title>
  <dc:creator>Daniel Kaplan</dc:creator>
  <cp:lastModifiedBy>Macalester College</cp:lastModifiedBy>
  <cp:revision>2</cp:revision>
  <dcterms:created xsi:type="dcterms:W3CDTF">2010-11-23T18:56:07Z</dcterms:created>
  <dcterms:modified xsi:type="dcterms:W3CDTF">2011-11-29T15:47:15Z</dcterms:modified>
</cp:coreProperties>
</file>