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er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fo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at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ur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h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Kl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ic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n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ar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ei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te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A804342-8A75-47C8-B365-204981A552FD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04/03/24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696C49-A106-4A48-84E2-02DE276FFE0C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Titelmasterformat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durch Klicken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Formatvorlagen des Textmasters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112525F-5B8B-48EB-9EFD-C00009E43638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04/03/24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277F0C-BB56-426B-BDED-8F3C9B39111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Tumor microbiome establishing script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50616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Linh Dang, Areej Shahbaz, Christoph Ammer-Herrmenau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180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AS Coverage Benchmarking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81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2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183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4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CustomShape 6"/>
          <p:cNvSpPr/>
          <p:nvPr/>
        </p:nvSpPr>
        <p:spPr>
          <a:xfrm>
            <a:off x="4253040" y="3727440"/>
            <a:ext cx="3685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Qscore 15, Min 1100bp, Max 1800bp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4884120" y="968400"/>
            <a:ext cx="2423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Qscore 9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87" name="Table 8"/>
          <p:cNvGraphicFramePr/>
          <p:nvPr/>
        </p:nvGraphicFramePr>
        <p:xfrm>
          <a:off x="2847960" y="1417320"/>
          <a:ext cx="6857640" cy="1523520"/>
        </p:xfrm>
        <a:graphic>
          <a:graphicData uri="http://schemas.openxmlformats.org/drawingml/2006/table">
            <a:tbl>
              <a:tblPr/>
              <a:tblGrid>
                <a:gridCol w="939960"/>
                <a:gridCol w="583560"/>
                <a:gridCol w="761760"/>
                <a:gridCol w="761760"/>
                <a:gridCol w="761760"/>
                <a:gridCol w="761760"/>
                <a:gridCol w="761760"/>
                <a:gridCol w="761760"/>
                <a:gridCol w="763560"/>
              </a:tblGrid>
              <a:tr h="6793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Thresholds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 taxID Metapont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 species phyloseq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Proportion high abundant species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 abundance threshold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 reads Metapont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 reads Infoseq Metapont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 reads Phyloseq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 reads/ sample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AS1000Cov50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1522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968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0,04028926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2138115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2214099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1734681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216835,125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AS1000Cov90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1393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0,04290429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2058170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2214099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1683260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210407,5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AS1000Cov100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1286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853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0,04454865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1738126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2214099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1479702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184962,75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AS1500Cov50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813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0,06276151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1581703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2214099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1268985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158623,125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AS1500Cov90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0,06622517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1524177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2214099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1234008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154251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AS1500Cov100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0,06833713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1271843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2214099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1175466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146933,25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AS1750Cov90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0,11235955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1100688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2214099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953218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119152,25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Table 9"/>
          <p:cNvGraphicFramePr/>
          <p:nvPr/>
        </p:nvGraphicFramePr>
        <p:xfrm>
          <a:off x="2844720" y="4088160"/>
          <a:ext cx="6857640" cy="1523520"/>
        </p:xfrm>
        <a:graphic>
          <a:graphicData uri="http://schemas.openxmlformats.org/drawingml/2006/table">
            <a:tbl>
              <a:tblPr/>
              <a:tblGrid>
                <a:gridCol w="951840"/>
                <a:gridCol w="571680"/>
                <a:gridCol w="761760"/>
                <a:gridCol w="761760"/>
                <a:gridCol w="761760"/>
                <a:gridCol w="761760"/>
                <a:gridCol w="761760"/>
                <a:gridCol w="761760"/>
                <a:gridCol w="763560"/>
              </a:tblGrid>
              <a:tr h="6793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Thresholds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 taxID Metapont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 species phyloseq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Proportion high abundant species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 abundance threshold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 reads Metapont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 reads Infoseq Metapont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 reads Phyloseq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 reads/ sample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AS1000Cov50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1522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0,05769231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2138115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1421238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1220299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152537,375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AS1000Cov90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1393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0,05794948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2058170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1421238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1210069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151258,625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AS1000Cov100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1286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659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0,05918058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1738126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1421238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1083220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135402,5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AS1500Cov50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813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0,08130081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1581703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1421238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979782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122472,75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AS1500Cov90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0,08264463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1524177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1421238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972850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121606,25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AS1500Cov100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0,08547009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1271843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1421238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921200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115150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77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AS1750Cov90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0,16216216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1100688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1421238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848836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106104,5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rafik 4" descr=""/>
          <p:cNvPicPr/>
          <p:nvPr/>
        </p:nvPicPr>
        <p:blipFill>
          <a:blip r:embed="rId1"/>
          <a:srcRect l="0" t="0" r="18307" b="0"/>
          <a:stretch/>
        </p:blipFill>
        <p:spPr>
          <a:xfrm>
            <a:off x="8525880" y="1934280"/>
            <a:ext cx="3422520" cy="2992320"/>
          </a:xfrm>
          <a:prstGeom prst="rect">
            <a:avLst/>
          </a:prstGeom>
          <a:ln>
            <a:noFill/>
          </a:ln>
        </p:spPr>
      </p:pic>
      <p:pic>
        <p:nvPicPr>
          <p:cNvPr id="190" name="Grafik 3" descr=""/>
          <p:cNvPicPr/>
          <p:nvPr/>
        </p:nvPicPr>
        <p:blipFill>
          <a:blip r:embed="rId2"/>
          <a:srcRect l="0" t="0" r="17908" b="0"/>
          <a:stretch/>
        </p:blipFill>
        <p:spPr>
          <a:xfrm>
            <a:off x="4538520" y="1906560"/>
            <a:ext cx="3439080" cy="2992320"/>
          </a:xfrm>
          <a:prstGeom prst="rect">
            <a:avLst/>
          </a:prstGeom>
          <a:ln>
            <a:noFill/>
          </a:ln>
        </p:spPr>
      </p:pic>
      <p:pic>
        <p:nvPicPr>
          <p:cNvPr id="191" name="Grafik 1" descr=""/>
          <p:cNvPicPr/>
          <p:nvPr/>
        </p:nvPicPr>
        <p:blipFill>
          <a:blip r:embed="rId3"/>
          <a:stretch/>
        </p:blipFill>
        <p:spPr>
          <a:xfrm>
            <a:off x="109080" y="1906560"/>
            <a:ext cx="4189320" cy="2992320"/>
          </a:xfrm>
          <a:prstGeom prst="rect">
            <a:avLst/>
          </a:prstGeom>
          <a:ln>
            <a:noFill/>
          </a:ln>
        </p:spPr>
      </p:pic>
      <p:grpSp>
        <p:nvGrpSpPr>
          <p:cNvPr id="192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193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AS Coverage Benchmarking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94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5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196" name="Grafik 33" descr=""/>
            <p:cNvPicPr/>
            <p:nvPr/>
          </p:nvPicPr>
          <p:blipFill>
            <a:blip r:embed="rId4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7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199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AS Coverage Benchmarking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00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1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202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3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4" name="CustomShape 6"/>
          <p:cNvSpPr/>
          <p:nvPr/>
        </p:nvSpPr>
        <p:spPr>
          <a:xfrm>
            <a:off x="1197000" y="879120"/>
            <a:ext cx="9917640" cy="521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Conclusions: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Qscore 9 vs. 15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~ 100 species less in phyloseq object (1500_90: 453 vs. 363 species)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Qscore 9 vs. 15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30% more high abundant species (1500_90: 0.6 vs. 0.8 species &gt; 2% in at least one sample)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</a:rPr>
              <a:t>Coverage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does significantly affect sequencing depth between 90 and 100 without reducing species count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90 cov as default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AS is driving factor.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Mean read count per samples reduce less dramatic as species count. Therefore, AS should be as high as possible. 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With higher AS the sequencing depth does not decrease in this extend as the species count decline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low abundant species rather bioinformatical garbage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AS1750 Cov90 q15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has lowest species count but reasonable sequencing depth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default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206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NCT - AS Coverage Benchmarking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07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8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209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0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1" name="Grafik 1" descr=""/>
          <p:cNvPicPr/>
          <p:nvPr/>
        </p:nvPicPr>
        <p:blipFill>
          <a:blip r:embed="rId2"/>
          <a:stretch/>
        </p:blipFill>
        <p:spPr>
          <a:xfrm>
            <a:off x="91080" y="1960200"/>
            <a:ext cx="4482000" cy="3201480"/>
          </a:xfrm>
          <a:prstGeom prst="rect">
            <a:avLst/>
          </a:prstGeom>
          <a:ln>
            <a:noFill/>
          </a:ln>
        </p:spPr>
      </p:pic>
      <p:pic>
        <p:nvPicPr>
          <p:cNvPr id="212" name="Grafik 2" descr=""/>
          <p:cNvPicPr/>
          <p:nvPr/>
        </p:nvPicPr>
        <p:blipFill>
          <a:blip r:embed="rId3"/>
          <a:srcRect l="0" t="0" r="18245" b="0"/>
          <a:stretch/>
        </p:blipFill>
        <p:spPr>
          <a:xfrm>
            <a:off x="4573440" y="1971720"/>
            <a:ext cx="3664080" cy="3201480"/>
          </a:xfrm>
          <a:prstGeom prst="rect">
            <a:avLst/>
          </a:prstGeom>
          <a:ln>
            <a:noFill/>
          </a:ln>
        </p:spPr>
      </p:pic>
      <p:pic>
        <p:nvPicPr>
          <p:cNvPr id="213" name="Grafik 3" descr=""/>
          <p:cNvPicPr/>
          <p:nvPr/>
        </p:nvPicPr>
        <p:blipFill>
          <a:blip r:embed="rId4"/>
          <a:srcRect l="0" t="0" r="17683" b="0"/>
          <a:stretch/>
        </p:blipFill>
        <p:spPr>
          <a:xfrm>
            <a:off x="8373600" y="1960200"/>
            <a:ext cx="3689280" cy="320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215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NCT - AS Coverage Benchmarking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16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7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218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9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0" name="CustomShape 6"/>
          <p:cNvSpPr/>
          <p:nvPr/>
        </p:nvSpPr>
        <p:spPr>
          <a:xfrm>
            <a:off x="1197000" y="879120"/>
            <a:ext cx="9917640" cy="4845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Conclusions: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Qscore 9 vs. 15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~ 200 species less in phyloseq object 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Qscore 9 vs. 15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30% more high abundant species (1500_90: 1.5 vs. 2.0 species &gt; 2% in at least one sample)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</a:rPr>
              <a:t>Coverage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does significantly affect sequencing depth between 90 and 100 without reducing species count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90 cov as default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AS is driving factor.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Mean read count per samples reduce less dramatic as species count. Therefore, AS should be as high as possible. 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With higher AS the sequencing depth does not decrease in this extend as the species count decline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low abundant species rather bioinformatical garbage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AS1750 Cov90 q15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has lowest species count but reasonable sequencing depth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default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222" name="CustomShape 2"/>
            <p:cNvSpPr/>
            <p:nvPr/>
          </p:nvSpPr>
          <p:spPr>
            <a:xfrm>
              <a:off x="1197000" y="181080"/>
              <a:ext cx="739980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Overview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23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4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225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6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7" name="CustomShape 6"/>
          <p:cNvSpPr/>
          <p:nvPr/>
        </p:nvSpPr>
        <p:spPr>
          <a:xfrm>
            <a:off x="361440" y="399060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Decontamination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361440" y="307512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Prevalence filtering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361440" y="124416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Basecalling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361440" y="215964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Classification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361440" y="490608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Normalization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>
            <a:off x="3704760" y="1351440"/>
            <a:ext cx="433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New basecaller (Dorado), Qscore adjustment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12"/>
          <p:cNvSpPr/>
          <p:nvPr/>
        </p:nvSpPr>
        <p:spPr>
          <a:xfrm>
            <a:off x="3710160" y="2196000"/>
            <a:ext cx="452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Alignment scores, different coverages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13"/>
          <p:cNvSpPr/>
          <p:nvPr/>
        </p:nvSpPr>
        <p:spPr>
          <a:xfrm>
            <a:off x="3696840" y="3138120"/>
            <a:ext cx="185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cut-offs?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14"/>
          <p:cNvSpPr/>
          <p:nvPr/>
        </p:nvSpPr>
        <p:spPr>
          <a:xfrm>
            <a:off x="3693600" y="4041000"/>
            <a:ext cx="212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approaches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15"/>
          <p:cNvSpPr/>
          <p:nvPr/>
        </p:nvSpPr>
        <p:spPr>
          <a:xfrm>
            <a:off x="3693600" y="5005800"/>
            <a:ext cx="212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approaches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16"/>
          <p:cNvSpPr/>
          <p:nvPr/>
        </p:nvSpPr>
        <p:spPr>
          <a:xfrm>
            <a:off x="117000" y="3749040"/>
            <a:ext cx="8149320" cy="106272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239" name="CustomShape 2"/>
            <p:cNvSpPr/>
            <p:nvPr/>
          </p:nvSpPr>
          <p:spPr>
            <a:xfrm>
              <a:off x="1197000" y="181080"/>
              <a:ext cx="739980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Decontamination overview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40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1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242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3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4" name="CustomShape 6"/>
          <p:cNvSpPr/>
          <p:nvPr/>
        </p:nvSpPr>
        <p:spPr>
          <a:xfrm>
            <a:off x="1307880" y="1297080"/>
            <a:ext cx="68576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Decontam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SCRuB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Nejman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Recentrifuge 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classification based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Sqeegee 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classification based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Grimer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5" name="Grafik 4" descr=""/>
          <p:cNvPicPr/>
          <p:nvPr/>
        </p:nvPicPr>
        <p:blipFill>
          <a:blip r:embed="rId2"/>
          <a:stretch/>
        </p:blipFill>
        <p:spPr>
          <a:xfrm>
            <a:off x="4742280" y="2860200"/>
            <a:ext cx="6501600" cy="285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247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Questions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48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9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250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1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2" name="CustomShape 6"/>
          <p:cNvSpPr/>
          <p:nvPr/>
        </p:nvSpPr>
        <p:spPr>
          <a:xfrm>
            <a:off x="1754640" y="1581840"/>
            <a:ext cx="8682120" cy="17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457200" indent="-456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Does the Qscore, AS and Cov thresholds affects the decontamination process?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Does more NCTs (8 vs. 4) discriminate better?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Does different decontamination approach define different contaminants?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Does a decontamination process on genus level is even more sufficient?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254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Answers 1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55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6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257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8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259" name="Table 6"/>
          <p:cNvGraphicFramePr/>
          <p:nvPr/>
        </p:nvGraphicFramePr>
        <p:xfrm>
          <a:off x="2481840" y="1351080"/>
          <a:ext cx="6250680" cy="2364840"/>
        </p:xfrm>
        <a:graphic>
          <a:graphicData uri="http://schemas.openxmlformats.org/drawingml/2006/table">
            <a:tbl>
              <a:tblPr/>
              <a:tblGrid>
                <a:gridCol w="1762920"/>
                <a:gridCol w="905760"/>
                <a:gridCol w="1110240"/>
                <a:gridCol w="823680"/>
                <a:gridCol w="823680"/>
                <a:gridCol w="824400"/>
              </a:tblGrid>
              <a:tr h="5954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Decontamination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TRUE Taxa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COntaminants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Low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61708,5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29235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116994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Low Scores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61105,25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30516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117276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High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48442,5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8277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116500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Low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59518,125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27450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114924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Low Scores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59640,625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27446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114880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High Scores4xNCT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94504,875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74777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120050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Nejman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30397,625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92766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2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Nejman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43605,625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2374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116141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260" name="CustomShape 7"/>
          <p:cNvSpPr/>
          <p:nvPr/>
        </p:nvSpPr>
        <p:spPr>
          <a:xfrm>
            <a:off x="1458360" y="4211280"/>
            <a:ext cx="96303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Low scores means: qscore9, AS1000, Cov50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High scores: qscore15, AS1750, Cov90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With high scores the sequences controls have no reads. Therefore, nejman could not be applied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High scores leads to less taxa in NCTs and consecutively less detected contamination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Low score NCT to increase sensitivity of contamination detection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0" y="874080"/>
            <a:ext cx="807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Does the Qscore, AS and Cov thresholds affects the decontamination process?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263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Answers 2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64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5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266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7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268" name="Table 6"/>
          <p:cNvGraphicFramePr/>
          <p:nvPr/>
        </p:nvGraphicFramePr>
        <p:xfrm>
          <a:off x="2473560" y="1534680"/>
          <a:ext cx="6250680" cy="2364840"/>
        </p:xfrm>
        <a:graphic>
          <a:graphicData uri="http://schemas.openxmlformats.org/drawingml/2006/table">
            <a:tbl>
              <a:tblPr/>
              <a:tblGrid>
                <a:gridCol w="1762920"/>
                <a:gridCol w="905760"/>
                <a:gridCol w="1110240"/>
                <a:gridCol w="823680"/>
                <a:gridCol w="823680"/>
                <a:gridCol w="824400"/>
              </a:tblGrid>
              <a:tr h="5954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Decontamination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TRUE Taxa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COntaminants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Low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61708,5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29235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116994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Low Scores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61105,25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30516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117276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High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48442,5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8277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116500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Low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59518,125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27450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114924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Low Scores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59640,625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27446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114880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High Scores4xNCT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94504,875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74777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120050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Nejman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30397,625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92766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222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Nejman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43605,625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2374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116141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269" name="CustomShape 7"/>
          <p:cNvSpPr/>
          <p:nvPr/>
        </p:nvSpPr>
        <p:spPr>
          <a:xfrm>
            <a:off x="1458360" y="4211280"/>
            <a:ext cx="9630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More NCTs leads to less true taxa and more contaminants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More NCTs are accompanied with higher read counts assuming that more low abundant species were identified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As more NCT as better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26640" y="858960"/>
            <a:ext cx="439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Does more NCTs (8 vs. 4) discriminate better?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85" name="CustomShape 2"/>
            <p:cNvSpPr/>
            <p:nvPr/>
          </p:nvSpPr>
          <p:spPr>
            <a:xfrm>
              <a:off x="1197000" y="181080"/>
              <a:ext cx="739980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Overview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86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7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88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89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0" name="CustomShape 6"/>
          <p:cNvSpPr/>
          <p:nvPr/>
        </p:nvSpPr>
        <p:spPr>
          <a:xfrm>
            <a:off x="361440" y="399060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Decontamination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361440" y="307512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Prevalence filtering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361440" y="124416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Basecalling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361440" y="215964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Classification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361440" y="490608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Normalization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CustomShape 11"/>
          <p:cNvSpPr/>
          <p:nvPr/>
        </p:nvSpPr>
        <p:spPr>
          <a:xfrm>
            <a:off x="3704760" y="1351440"/>
            <a:ext cx="433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New basecaller (Dorado), Qscore adjustment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3710160" y="2196000"/>
            <a:ext cx="452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Alignment scores, different coverages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3696840" y="3138120"/>
            <a:ext cx="185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cut-offs?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4"/>
          <p:cNvSpPr/>
          <p:nvPr/>
        </p:nvSpPr>
        <p:spPr>
          <a:xfrm>
            <a:off x="3693600" y="4041000"/>
            <a:ext cx="212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approaches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5"/>
          <p:cNvSpPr/>
          <p:nvPr/>
        </p:nvSpPr>
        <p:spPr>
          <a:xfrm>
            <a:off x="3693600" y="5005800"/>
            <a:ext cx="212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approaches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272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Answers 3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73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4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275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6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277" name="Table 6"/>
          <p:cNvGraphicFramePr/>
          <p:nvPr/>
        </p:nvGraphicFramePr>
        <p:xfrm>
          <a:off x="2466360" y="1351080"/>
          <a:ext cx="6266160" cy="2364840"/>
        </p:xfrm>
        <a:graphic>
          <a:graphicData uri="http://schemas.openxmlformats.org/drawingml/2006/table">
            <a:tbl>
              <a:tblPr/>
              <a:tblGrid>
                <a:gridCol w="1778400"/>
                <a:gridCol w="905760"/>
                <a:gridCol w="1110240"/>
                <a:gridCol w="823680"/>
                <a:gridCol w="823680"/>
                <a:gridCol w="824400"/>
              </a:tblGrid>
              <a:tr h="5954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Decontamination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TRUE Taxa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COntaminants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Low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61708,5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29235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116994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Low Scores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61105,25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30516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117276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High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48442,5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8277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116500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Low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59518,125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27450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114924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Low Scores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59640,625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27446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114880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High Scores4xNCT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94504,875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74777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120050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Nejman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30397,625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92766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2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Nejman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43605,625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2374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116141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sp>
        <p:nvSpPr>
          <p:cNvPr id="278" name="CustomShape 7"/>
          <p:cNvSpPr/>
          <p:nvPr/>
        </p:nvSpPr>
        <p:spPr>
          <a:xfrm>
            <a:off x="1458360" y="4211280"/>
            <a:ext cx="9630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Count of defined contaminations are equal in Scrub and Decontam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Scrub defined higher abundant species as contaiminants.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Nejaman defined most species as contaminants leading to a strong decrease of read counts in minimum reads.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0" y="888120"/>
            <a:ext cx="774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Does different decontamination approach define different contaminants?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281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Answers 3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82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3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284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5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286" name="Table 6"/>
          <p:cNvGraphicFramePr/>
          <p:nvPr/>
        </p:nvGraphicFramePr>
        <p:xfrm>
          <a:off x="2466360" y="1351080"/>
          <a:ext cx="6266160" cy="2364840"/>
        </p:xfrm>
        <a:graphic>
          <a:graphicData uri="http://schemas.openxmlformats.org/drawingml/2006/table">
            <a:tbl>
              <a:tblPr/>
              <a:tblGrid>
                <a:gridCol w="1778400"/>
                <a:gridCol w="905760"/>
                <a:gridCol w="1110240"/>
                <a:gridCol w="823680"/>
                <a:gridCol w="823680"/>
                <a:gridCol w="824400"/>
              </a:tblGrid>
              <a:tr h="5954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Decontamination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TRUE Taxa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COntaminants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 read Count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Low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61708,5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29235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116994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Low Scores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61105,25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30516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117276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 High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48442,5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8277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116500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Low Scores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59518,125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27450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114924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Low Scores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59640,625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27446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114880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 High Scores4xNCT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94504,875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74777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120050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1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Nejman 4xNCT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30397,625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92766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222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Nejman 8xNCT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43605,625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2374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116141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sp>
        <p:nvSpPr>
          <p:cNvPr id="287" name="CustomShape 7"/>
          <p:cNvSpPr/>
          <p:nvPr/>
        </p:nvSpPr>
        <p:spPr>
          <a:xfrm>
            <a:off x="0" y="888120"/>
            <a:ext cx="774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Does different decontamination approach define different contaminants?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8" name="Grafik 4" descr=""/>
          <p:cNvPicPr/>
          <p:nvPr/>
        </p:nvPicPr>
        <p:blipFill>
          <a:blip r:embed="rId2"/>
          <a:srcRect l="9415" t="18669" r="8543" b="21150"/>
          <a:stretch/>
        </p:blipFill>
        <p:spPr>
          <a:xfrm>
            <a:off x="3380760" y="3792600"/>
            <a:ext cx="4596840" cy="240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290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Answers 3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91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2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293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4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5" name="CustomShape 6"/>
          <p:cNvSpPr/>
          <p:nvPr/>
        </p:nvSpPr>
        <p:spPr>
          <a:xfrm>
            <a:off x="0" y="888120"/>
            <a:ext cx="774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Does different decontamination approach define different contaminants?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6" name="Grafik 2" descr=""/>
          <p:cNvPicPr/>
          <p:nvPr/>
        </p:nvPicPr>
        <p:blipFill>
          <a:blip r:embed="rId2"/>
          <a:srcRect l="7711" t="10780" r="6839" b="16008"/>
          <a:stretch/>
        </p:blipFill>
        <p:spPr>
          <a:xfrm>
            <a:off x="804240" y="1990440"/>
            <a:ext cx="5469120" cy="3346920"/>
          </a:xfrm>
          <a:prstGeom prst="rect">
            <a:avLst/>
          </a:prstGeom>
          <a:ln>
            <a:noFill/>
          </a:ln>
        </p:spPr>
      </p:pic>
      <p:graphicFrame>
        <p:nvGraphicFramePr>
          <p:cNvPr id="297" name="Table 7"/>
          <p:cNvGraphicFramePr/>
          <p:nvPr/>
        </p:nvGraphicFramePr>
        <p:xfrm>
          <a:off x="8144280" y="1257480"/>
          <a:ext cx="2400120" cy="1680480"/>
        </p:xfrm>
        <a:graphic>
          <a:graphicData uri="http://schemas.openxmlformats.org/drawingml/2006/table">
            <a:tbl>
              <a:tblPr/>
              <a:tblGrid>
                <a:gridCol w="1200240"/>
                <a:gridCol w="1200240"/>
              </a:tblGrid>
              <a:tr h="55656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Approach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Overlap [%]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5656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Decontam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45,83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368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SCRuB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46,81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368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Nejman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38,89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98" name="CustomShape 8"/>
          <p:cNvSpPr/>
          <p:nvPr/>
        </p:nvSpPr>
        <p:spPr>
          <a:xfrm>
            <a:off x="7087680" y="3878640"/>
            <a:ext cx="4338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Despite high overlap a lot of taxa can be both: environmental bacs or human commensals. Please refer to detailed genera list.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300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Answers 3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301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2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303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4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5" name="CustomShape 6"/>
          <p:cNvSpPr/>
          <p:nvPr/>
        </p:nvSpPr>
        <p:spPr>
          <a:xfrm>
            <a:off x="0" y="888120"/>
            <a:ext cx="774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Does different decontamination approach define different contaminants?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6" name="Grafik 1" descr=""/>
          <p:cNvPicPr/>
          <p:nvPr/>
        </p:nvPicPr>
        <p:blipFill>
          <a:blip r:embed="rId2"/>
          <a:stretch/>
        </p:blipFill>
        <p:spPr>
          <a:xfrm>
            <a:off x="4155120" y="1713240"/>
            <a:ext cx="4395600" cy="2930040"/>
          </a:xfrm>
          <a:prstGeom prst="rect">
            <a:avLst/>
          </a:prstGeom>
          <a:ln>
            <a:noFill/>
          </a:ln>
        </p:spPr>
      </p:pic>
      <p:pic>
        <p:nvPicPr>
          <p:cNvPr id="307" name="Grafik 4" descr=""/>
          <p:cNvPicPr/>
          <p:nvPr/>
        </p:nvPicPr>
        <p:blipFill>
          <a:blip r:embed="rId3"/>
          <a:stretch/>
        </p:blipFill>
        <p:spPr>
          <a:xfrm>
            <a:off x="-419760" y="1713240"/>
            <a:ext cx="4395600" cy="2930040"/>
          </a:xfrm>
          <a:prstGeom prst="rect">
            <a:avLst/>
          </a:prstGeom>
          <a:ln>
            <a:noFill/>
          </a:ln>
        </p:spPr>
      </p:pic>
      <p:pic>
        <p:nvPicPr>
          <p:cNvPr id="308" name="Grafik 7" descr=""/>
          <p:cNvPicPr/>
          <p:nvPr/>
        </p:nvPicPr>
        <p:blipFill>
          <a:blip r:embed="rId4"/>
          <a:stretch/>
        </p:blipFill>
        <p:spPr>
          <a:xfrm>
            <a:off x="8673840" y="1713240"/>
            <a:ext cx="4395600" cy="293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310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Answers 3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311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2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313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4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5" name="CustomShape 6"/>
          <p:cNvSpPr/>
          <p:nvPr/>
        </p:nvSpPr>
        <p:spPr>
          <a:xfrm>
            <a:off x="0" y="888120"/>
            <a:ext cx="774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Does different decontamination approach define different contaminants?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6" name="Grafik 2" descr=""/>
          <p:cNvPicPr/>
          <p:nvPr/>
        </p:nvPicPr>
        <p:blipFill>
          <a:blip r:embed="rId2"/>
          <a:stretch/>
        </p:blipFill>
        <p:spPr>
          <a:xfrm>
            <a:off x="340560" y="2052720"/>
            <a:ext cx="3713760" cy="2652480"/>
          </a:xfrm>
          <a:prstGeom prst="rect">
            <a:avLst/>
          </a:prstGeom>
          <a:ln>
            <a:noFill/>
          </a:ln>
        </p:spPr>
      </p:pic>
      <p:pic>
        <p:nvPicPr>
          <p:cNvPr id="317" name="Grafik 5" descr=""/>
          <p:cNvPicPr/>
          <p:nvPr/>
        </p:nvPicPr>
        <p:blipFill>
          <a:blip r:embed="rId3"/>
          <a:stretch/>
        </p:blipFill>
        <p:spPr>
          <a:xfrm>
            <a:off x="4167360" y="2057400"/>
            <a:ext cx="3706920" cy="2647800"/>
          </a:xfrm>
          <a:prstGeom prst="rect">
            <a:avLst/>
          </a:prstGeom>
          <a:ln>
            <a:noFill/>
          </a:ln>
        </p:spPr>
      </p:pic>
      <p:pic>
        <p:nvPicPr>
          <p:cNvPr id="318" name="Grafik 6" descr=""/>
          <p:cNvPicPr/>
          <p:nvPr/>
        </p:nvPicPr>
        <p:blipFill>
          <a:blip r:embed="rId4"/>
          <a:stretch/>
        </p:blipFill>
        <p:spPr>
          <a:xfrm>
            <a:off x="8182800" y="2052720"/>
            <a:ext cx="3713760" cy="265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320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How to proceed?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321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2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323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4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5" name="CustomShape 6"/>
          <p:cNvSpPr/>
          <p:nvPr/>
        </p:nvSpPr>
        <p:spPr>
          <a:xfrm>
            <a:off x="461520" y="1182960"/>
            <a:ext cx="2348640" cy="1450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Assessing high prevalent contaminating species based on 200 NCT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7"/>
          <p:cNvSpPr/>
          <p:nvPr/>
        </p:nvSpPr>
        <p:spPr>
          <a:xfrm>
            <a:off x="3456360" y="1205280"/>
            <a:ext cx="2348640" cy="1450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Low biomass samples like tumor. What decontamination process is the most suitable?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8"/>
          <p:cNvSpPr/>
          <p:nvPr/>
        </p:nvSpPr>
        <p:spPr>
          <a:xfrm>
            <a:off x="6816240" y="1182960"/>
            <a:ext cx="2348640" cy="1450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How many NCT are needed? 8vs.4, 200 vs.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9"/>
          <p:cNvSpPr/>
          <p:nvPr/>
        </p:nvSpPr>
        <p:spPr>
          <a:xfrm>
            <a:off x="3295080" y="2656440"/>
            <a:ext cx="269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In line with RIDE guidelines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10"/>
          <p:cNvSpPr/>
          <p:nvPr/>
        </p:nvSpPr>
        <p:spPr>
          <a:xfrm>
            <a:off x="9672480" y="1182960"/>
            <a:ext cx="2348640" cy="1450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How to address the cross-contamintaion (bioinformatics)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11"/>
          <p:cNvSpPr/>
          <p:nvPr/>
        </p:nvSpPr>
        <p:spPr>
          <a:xfrm>
            <a:off x="288000" y="3286080"/>
            <a:ext cx="7910280" cy="950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3-4 Datasets: 1. Mock community, Gemcitabine, acid treated, (FFPE vs. bulk tissue) 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1750AS 90 Cov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12"/>
          <p:cNvSpPr/>
          <p:nvPr/>
        </p:nvSpPr>
        <p:spPr>
          <a:xfrm>
            <a:off x="288000" y="4259520"/>
            <a:ext cx="7910280" cy="9504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3 Decontamination approaches: Decontam, SCRuB, Nejman 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NCTs from DNA extraction, PCR, sequencing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13"/>
          <p:cNvSpPr/>
          <p:nvPr/>
        </p:nvSpPr>
        <p:spPr>
          <a:xfrm>
            <a:off x="275760" y="5203080"/>
            <a:ext cx="7910280" cy="9504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3 Normalization approaches: Rarifiying, wrench normailzation, ALDEX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14"/>
          <p:cNvSpPr/>
          <p:nvPr/>
        </p:nvSpPr>
        <p:spPr>
          <a:xfrm>
            <a:off x="8271720" y="3221280"/>
            <a:ext cx="385560" cy="29318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15"/>
          <p:cNvSpPr/>
          <p:nvPr/>
        </p:nvSpPr>
        <p:spPr>
          <a:xfrm>
            <a:off x="8934120" y="3286080"/>
            <a:ext cx="2952720" cy="28670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Alpha Diversity, Beta diversity, Differential abundances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Overlap with contamiinations (published and self-determined)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600800" y="182880"/>
            <a:ext cx="2348640" cy="1450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Assessing high 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prevalent 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contaminating 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species based on 200 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NCT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822960" y="2286000"/>
            <a:ext cx="2743200" cy="1005840"/>
          </a:xfrm>
          <a:custGeom>
            <a:avLst/>
            <a:gdLst/>
            <a:ahLst/>
            <a:rect l="0" t="0" r="r" b="b"/>
            <a:pathLst>
              <a:path w="7622" h="2796">
                <a:moveTo>
                  <a:pt x="465" y="0"/>
                </a:moveTo>
                <a:lnTo>
                  <a:pt x="466" y="0"/>
                </a:lnTo>
                <a:cubicBezTo>
                  <a:pt x="384" y="0"/>
                  <a:pt x="304" y="22"/>
                  <a:pt x="233" y="62"/>
                </a:cubicBezTo>
                <a:cubicBezTo>
                  <a:pt x="162" y="103"/>
                  <a:pt x="103" y="162"/>
                  <a:pt x="62" y="233"/>
                </a:cubicBezTo>
                <a:cubicBezTo>
                  <a:pt x="22" y="304"/>
                  <a:pt x="0" y="384"/>
                  <a:pt x="0" y="466"/>
                </a:cubicBezTo>
                <a:lnTo>
                  <a:pt x="0" y="2329"/>
                </a:lnTo>
                <a:lnTo>
                  <a:pt x="0" y="2329"/>
                </a:lnTo>
                <a:cubicBezTo>
                  <a:pt x="0" y="2411"/>
                  <a:pt x="22" y="2491"/>
                  <a:pt x="62" y="2562"/>
                </a:cubicBezTo>
                <a:cubicBezTo>
                  <a:pt x="103" y="2633"/>
                  <a:pt x="162" y="2692"/>
                  <a:pt x="233" y="2733"/>
                </a:cubicBezTo>
                <a:cubicBezTo>
                  <a:pt x="304" y="2773"/>
                  <a:pt x="384" y="2795"/>
                  <a:pt x="466" y="2795"/>
                </a:cubicBezTo>
                <a:lnTo>
                  <a:pt x="7155" y="2795"/>
                </a:lnTo>
                <a:lnTo>
                  <a:pt x="7155" y="2795"/>
                </a:lnTo>
                <a:cubicBezTo>
                  <a:pt x="7237" y="2795"/>
                  <a:pt x="7317" y="2773"/>
                  <a:pt x="7388" y="2733"/>
                </a:cubicBezTo>
                <a:cubicBezTo>
                  <a:pt x="7459" y="2692"/>
                  <a:pt x="7518" y="2633"/>
                  <a:pt x="7559" y="2562"/>
                </a:cubicBezTo>
                <a:cubicBezTo>
                  <a:pt x="7599" y="2491"/>
                  <a:pt x="7621" y="2411"/>
                  <a:pt x="7621" y="2329"/>
                </a:cubicBezTo>
                <a:lnTo>
                  <a:pt x="7621" y="465"/>
                </a:lnTo>
                <a:lnTo>
                  <a:pt x="7621" y="466"/>
                </a:lnTo>
                <a:lnTo>
                  <a:pt x="7621" y="466"/>
                </a:lnTo>
                <a:cubicBezTo>
                  <a:pt x="7621" y="384"/>
                  <a:pt x="7599" y="304"/>
                  <a:pt x="7559" y="233"/>
                </a:cubicBezTo>
                <a:cubicBezTo>
                  <a:pt x="7518" y="162"/>
                  <a:pt x="7459" y="103"/>
                  <a:pt x="7388" y="62"/>
                </a:cubicBezTo>
                <a:cubicBezTo>
                  <a:pt x="7317" y="22"/>
                  <a:pt x="7237" y="0"/>
                  <a:pt x="7155" y="0"/>
                </a:cubicBezTo>
                <a:lnTo>
                  <a:pt x="46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Prevalence of </a:t>
            </a:r>
            <a:r>
              <a:rPr b="0" lang="en-US" sz="1800" spc="-1" strike="noStrike">
                <a:latin typeface="Arial"/>
              </a:rPr>
              <a:t>known </a:t>
            </a:r>
            <a:r>
              <a:rPr b="0" lang="en-US" sz="1800" spc="-1" strike="noStrike">
                <a:latin typeface="Arial"/>
              </a:rPr>
              <a:t>contaminants taxa </a:t>
            </a:r>
            <a:r>
              <a:rPr b="0" lang="en-US" sz="1800" spc="-1" strike="noStrike">
                <a:latin typeface="Arial"/>
              </a:rPr>
              <a:t>over time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4297680" y="2011680"/>
            <a:ext cx="2834640" cy="1005840"/>
          </a:xfrm>
          <a:custGeom>
            <a:avLst/>
            <a:gdLst/>
            <a:ahLst/>
            <a:rect l="0" t="0" r="r" b="b"/>
            <a:pathLst>
              <a:path w="7876" h="2796">
                <a:moveTo>
                  <a:pt x="465" y="0"/>
                </a:moveTo>
                <a:lnTo>
                  <a:pt x="466" y="0"/>
                </a:lnTo>
                <a:cubicBezTo>
                  <a:pt x="384" y="0"/>
                  <a:pt x="304" y="22"/>
                  <a:pt x="233" y="62"/>
                </a:cubicBezTo>
                <a:cubicBezTo>
                  <a:pt x="162" y="103"/>
                  <a:pt x="103" y="162"/>
                  <a:pt x="62" y="233"/>
                </a:cubicBezTo>
                <a:cubicBezTo>
                  <a:pt x="22" y="304"/>
                  <a:pt x="0" y="384"/>
                  <a:pt x="0" y="466"/>
                </a:cubicBezTo>
                <a:lnTo>
                  <a:pt x="0" y="2329"/>
                </a:lnTo>
                <a:lnTo>
                  <a:pt x="0" y="2329"/>
                </a:lnTo>
                <a:cubicBezTo>
                  <a:pt x="0" y="2411"/>
                  <a:pt x="22" y="2491"/>
                  <a:pt x="62" y="2562"/>
                </a:cubicBezTo>
                <a:cubicBezTo>
                  <a:pt x="103" y="2633"/>
                  <a:pt x="162" y="2692"/>
                  <a:pt x="233" y="2733"/>
                </a:cubicBezTo>
                <a:cubicBezTo>
                  <a:pt x="304" y="2773"/>
                  <a:pt x="384" y="2795"/>
                  <a:pt x="466" y="2795"/>
                </a:cubicBezTo>
                <a:lnTo>
                  <a:pt x="7409" y="2795"/>
                </a:lnTo>
                <a:lnTo>
                  <a:pt x="7409" y="2795"/>
                </a:lnTo>
                <a:cubicBezTo>
                  <a:pt x="7491" y="2795"/>
                  <a:pt x="7571" y="2773"/>
                  <a:pt x="7642" y="2733"/>
                </a:cubicBezTo>
                <a:cubicBezTo>
                  <a:pt x="7713" y="2692"/>
                  <a:pt x="7772" y="2633"/>
                  <a:pt x="7813" y="2562"/>
                </a:cubicBezTo>
                <a:cubicBezTo>
                  <a:pt x="7853" y="2491"/>
                  <a:pt x="7875" y="2411"/>
                  <a:pt x="7875" y="2329"/>
                </a:cubicBezTo>
                <a:lnTo>
                  <a:pt x="7875" y="465"/>
                </a:lnTo>
                <a:lnTo>
                  <a:pt x="7875" y="466"/>
                </a:lnTo>
                <a:lnTo>
                  <a:pt x="7875" y="466"/>
                </a:lnTo>
                <a:cubicBezTo>
                  <a:pt x="7875" y="384"/>
                  <a:pt x="7853" y="304"/>
                  <a:pt x="7813" y="233"/>
                </a:cubicBezTo>
                <a:cubicBezTo>
                  <a:pt x="7772" y="162"/>
                  <a:pt x="7713" y="103"/>
                  <a:pt x="7642" y="62"/>
                </a:cubicBezTo>
                <a:cubicBezTo>
                  <a:pt x="7571" y="22"/>
                  <a:pt x="7491" y="0"/>
                  <a:pt x="7409" y="0"/>
                </a:cubicBezTo>
                <a:lnTo>
                  <a:pt x="46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Batch effects on </a:t>
            </a:r>
            <a:r>
              <a:rPr b="0" lang="en-US" sz="1800" spc="-1" strike="noStrike">
                <a:latin typeface="Arial"/>
              </a:rPr>
              <a:t>taxa prevalence </a:t>
            </a:r>
            <a:r>
              <a:rPr b="0" lang="en-US" sz="1800" spc="-1" strike="noStrike">
                <a:latin typeface="Arial"/>
              </a:rPr>
              <a:t>and abundance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7863840" y="2286000"/>
            <a:ext cx="3291840" cy="914400"/>
          </a:xfrm>
          <a:custGeom>
            <a:avLst/>
            <a:gdLst/>
            <a:ahLst/>
            <a:rect l="0" t="0" r="r" b="b"/>
            <a:pathLst>
              <a:path w="9146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8721" y="2541"/>
                </a:lnTo>
                <a:lnTo>
                  <a:pt x="8722" y="2541"/>
                </a:lnTo>
                <a:cubicBezTo>
                  <a:pt x="8796" y="2541"/>
                  <a:pt x="8869" y="2521"/>
                  <a:pt x="8933" y="2484"/>
                </a:cubicBezTo>
                <a:cubicBezTo>
                  <a:pt x="8998" y="2447"/>
                  <a:pt x="9051" y="2394"/>
                  <a:pt x="9088" y="2329"/>
                </a:cubicBezTo>
                <a:cubicBezTo>
                  <a:pt x="9125" y="2265"/>
                  <a:pt x="9145" y="2192"/>
                  <a:pt x="9145" y="2118"/>
                </a:cubicBezTo>
                <a:lnTo>
                  <a:pt x="9145" y="423"/>
                </a:lnTo>
                <a:lnTo>
                  <a:pt x="9145" y="424"/>
                </a:lnTo>
                <a:lnTo>
                  <a:pt x="9145" y="424"/>
                </a:lnTo>
                <a:cubicBezTo>
                  <a:pt x="9145" y="349"/>
                  <a:pt x="9125" y="276"/>
                  <a:pt x="9088" y="212"/>
                </a:cubicBezTo>
                <a:cubicBezTo>
                  <a:pt x="9051" y="147"/>
                  <a:pt x="8998" y="94"/>
                  <a:pt x="8933" y="57"/>
                </a:cubicBezTo>
                <a:cubicBezTo>
                  <a:pt x="8869" y="20"/>
                  <a:pt x="8796" y="0"/>
                  <a:pt x="8722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Same batch </a:t>
            </a:r>
            <a:r>
              <a:rPr b="0" lang="en-US" sz="1800" spc="-1" strike="noStrike">
                <a:latin typeface="Arial"/>
              </a:rPr>
              <a:t>NCTs vs random </a:t>
            </a:r>
            <a:r>
              <a:rPr b="0" lang="en-US" sz="1800" spc="-1" strike="noStrike">
                <a:latin typeface="Arial"/>
              </a:rPr>
              <a:t>NCTs on </a:t>
            </a:r>
            <a:r>
              <a:rPr b="0" lang="en-US" sz="1800" spc="-1" strike="noStrike">
                <a:latin typeface="Arial"/>
              </a:rPr>
              <a:t>decontamination </a:t>
            </a:r>
            <a:r>
              <a:rPr b="0" lang="en-US" sz="1800" spc="-1" strike="noStrike">
                <a:latin typeface="Arial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548640" y="4114800"/>
            <a:ext cx="2377440" cy="1005840"/>
          </a:xfrm>
          <a:custGeom>
            <a:avLst/>
            <a:gdLst/>
            <a:ahLst/>
            <a:rect l="0" t="0" r="r" b="b"/>
            <a:pathLst>
              <a:path w="6606" h="2796">
                <a:moveTo>
                  <a:pt x="465" y="0"/>
                </a:moveTo>
                <a:lnTo>
                  <a:pt x="466" y="0"/>
                </a:lnTo>
                <a:cubicBezTo>
                  <a:pt x="384" y="0"/>
                  <a:pt x="304" y="22"/>
                  <a:pt x="233" y="62"/>
                </a:cubicBezTo>
                <a:cubicBezTo>
                  <a:pt x="162" y="103"/>
                  <a:pt x="103" y="162"/>
                  <a:pt x="62" y="233"/>
                </a:cubicBezTo>
                <a:cubicBezTo>
                  <a:pt x="22" y="304"/>
                  <a:pt x="0" y="384"/>
                  <a:pt x="0" y="466"/>
                </a:cubicBezTo>
                <a:lnTo>
                  <a:pt x="0" y="2329"/>
                </a:lnTo>
                <a:lnTo>
                  <a:pt x="0" y="2329"/>
                </a:lnTo>
                <a:cubicBezTo>
                  <a:pt x="0" y="2411"/>
                  <a:pt x="22" y="2491"/>
                  <a:pt x="62" y="2562"/>
                </a:cubicBezTo>
                <a:cubicBezTo>
                  <a:pt x="103" y="2633"/>
                  <a:pt x="162" y="2692"/>
                  <a:pt x="233" y="2733"/>
                </a:cubicBezTo>
                <a:cubicBezTo>
                  <a:pt x="304" y="2773"/>
                  <a:pt x="384" y="2795"/>
                  <a:pt x="466" y="2795"/>
                </a:cubicBezTo>
                <a:lnTo>
                  <a:pt x="6139" y="2795"/>
                </a:lnTo>
                <a:lnTo>
                  <a:pt x="6139" y="2795"/>
                </a:lnTo>
                <a:cubicBezTo>
                  <a:pt x="6221" y="2795"/>
                  <a:pt x="6301" y="2773"/>
                  <a:pt x="6372" y="2733"/>
                </a:cubicBezTo>
                <a:cubicBezTo>
                  <a:pt x="6443" y="2692"/>
                  <a:pt x="6502" y="2633"/>
                  <a:pt x="6543" y="2562"/>
                </a:cubicBezTo>
                <a:cubicBezTo>
                  <a:pt x="6583" y="2491"/>
                  <a:pt x="6605" y="2411"/>
                  <a:pt x="6605" y="2329"/>
                </a:cubicBezTo>
                <a:lnTo>
                  <a:pt x="6605" y="465"/>
                </a:lnTo>
                <a:lnTo>
                  <a:pt x="6605" y="466"/>
                </a:lnTo>
                <a:lnTo>
                  <a:pt x="6605" y="466"/>
                </a:lnTo>
                <a:cubicBezTo>
                  <a:pt x="6605" y="384"/>
                  <a:pt x="6583" y="304"/>
                  <a:pt x="6543" y="233"/>
                </a:cubicBezTo>
                <a:cubicBezTo>
                  <a:pt x="6502" y="162"/>
                  <a:pt x="6443" y="103"/>
                  <a:pt x="6372" y="62"/>
                </a:cubicBezTo>
                <a:cubicBezTo>
                  <a:pt x="6301" y="22"/>
                  <a:pt x="6221" y="0"/>
                  <a:pt x="6139" y="0"/>
                </a:cubicBezTo>
                <a:lnTo>
                  <a:pt x="46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 contaminants </a:t>
            </a:r>
            <a:r>
              <a:rPr b="0" lang="en-US" sz="1800" spc="-1" strike="noStrike">
                <a:latin typeface="Arial"/>
              </a:rPr>
              <a:t>taxa whose </a:t>
            </a:r>
            <a:r>
              <a:rPr b="0" lang="en-US" sz="1800" spc="-1" strike="noStrike">
                <a:latin typeface="Arial"/>
              </a:rPr>
              <a:t>prevalence is </a:t>
            </a:r>
            <a:r>
              <a:rPr b="0" lang="en-US" sz="1800" spc="-1" strike="noStrike">
                <a:latin typeface="Arial"/>
              </a:rPr>
              <a:t>highest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4297680" y="3931920"/>
            <a:ext cx="283464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Are NCTs very </a:t>
            </a:r>
            <a:r>
              <a:rPr b="0" lang="en-US" sz="1800" spc="-1" strike="noStrike">
                <a:latin typeface="Arial"/>
              </a:rPr>
              <a:t>unique upon </a:t>
            </a:r>
            <a:r>
              <a:rPr b="0" lang="en-US" sz="1800" spc="-1" strike="noStrike">
                <a:latin typeface="Arial"/>
              </a:rPr>
              <a:t>batchs, or they </a:t>
            </a:r>
            <a:r>
              <a:rPr b="0" lang="en-US" sz="1800" spc="-1" strike="noStrike">
                <a:latin typeface="Arial"/>
              </a:rPr>
              <a:t>have some </a:t>
            </a:r>
            <a:r>
              <a:rPr b="0" lang="en-US" sz="1800" spc="-1" strike="noStrike">
                <a:latin typeface="Arial"/>
              </a:rPr>
              <a:t>overlap features </a:t>
            </a:r>
            <a:r>
              <a:rPr b="0" lang="en-US" sz="1800" spc="-1" strike="noStrike">
                <a:latin typeface="Arial"/>
              </a:rPr>
              <a:t>specific with the </a:t>
            </a:r>
            <a:r>
              <a:rPr b="0" lang="en-US" sz="1800" spc="-1" strike="noStrike">
                <a:latin typeface="Arial"/>
              </a:rPr>
              <a:t>lab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8046720" y="4023360"/>
            <a:ext cx="365760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Does every </a:t>
            </a:r>
            <a:r>
              <a:rPr b="0" lang="en-US" sz="1800" spc="-1" strike="noStrike">
                <a:latin typeface="Arial"/>
              </a:rPr>
              <a:t>sequencing run </a:t>
            </a:r>
            <a:r>
              <a:rPr b="0" lang="en-US" sz="1800" spc="-1" strike="noStrike">
                <a:latin typeface="Arial"/>
              </a:rPr>
              <a:t>need its own NCTs? </a:t>
            </a:r>
            <a:r>
              <a:rPr b="0" lang="en-US" sz="1800" spc="-1" strike="noStrike">
                <a:latin typeface="Arial"/>
              </a:rPr>
              <a:t>Assume </a:t>
            </a:r>
            <a:r>
              <a:rPr b="0" lang="en-US" sz="1800" spc="-1" strike="noStrike">
                <a:latin typeface="Arial"/>
              </a:rPr>
              <a:t>contaminants </a:t>
            </a:r>
            <a:r>
              <a:rPr b="0" lang="en-US" sz="1800" spc="-1" strike="noStrike">
                <a:latin typeface="Arial"/>
              </a:rPr>
              <a:t>mostly from </a:t>
            </a:r>
            <a:r>
              <a:rPr b="0" lang="en-US" sz="1800" spc="-1" strike="noStrike">
                <a:latin typeface="Arial"/>
              </a:rPr>
              <a:t>environment and </a:t>
            </a:r>
            <a:r>
              <a:rPr b="0" lang="en-US" sz="1800" spc="-1" strike="noStrike">
                <a:latin typeface="Arial"/>
              </a:rPr>
              <a:t>lab/technician, thus </a:t>
            </a:r>
            <a:r>
              <a:rPr b="0" lang="en-US" sz="1800" spc="-1" strike="noStrike">
                <a:latin typeface="Arial"/>
              </a:rPr>
              <a:t>one can reuse </a:t>
            </a:r>
            <a:r>
              <a:rPr b="0" lang="en-US" sz="1800" spc="-1" strike="noStrike">
                <a:latin typeface="Arial"/>
              </a:rPr>
              <a:t>NCTs from other </a:t>
            </a:r>
            <a:r>
              <a:rPr b="0" lang="en-US" sz="1800" spc="-1" strike="noStrike">
                <a:latin typeface="Arial"/>
              </a:rPr>
              <a:t>seq runs??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108960" y="182880"/>
            <a:ext cx="6583680" cy="9144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Low biomass samples 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like tumor. What 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decontamination 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process is the most 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suitable?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65760" y="2377440"/>
            <a:ext cx="1645920" cy="457200"/>
          </a:xfrm>
          <a:custGeom>
            <a:avLst/>
            <a:gdLst/>
            <a:ahLst/>
            <a:rect l="0" t="0" r="r" b="b"/>
            <a:pathLst>
              <a:path w="4574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4361" y="1271"/>
                </a:lnTo>
                <a:lnTo>
                  <a:pt x="4361" y="1271"/>
                </a:lnTo>
                <a:cubicBezTo>
                  <a:pt x="4398" y="1271"/>
                  <a:pt x="4435" y="1261"/>
                  <a:pt x="4467" y="1243"/>
                </a:cubicBezTo>
                <a:cubicBezTo>
                  <a:pt x="4499" y="1224"/>
                  <a:pt x="4526" y="1197"/>
                  <a:pt x="4545" y="1165"/>
                </a:cubicBezTo>
                <a:cubicBezTo>
                  <a:pt x="4563" y="1133"/>
                  <a:pt x="4573" y="1096"/>
                  <a:pt x="4573" y="1059"/>
                </a:cubicBezTo>
                <a:lnTo>
                  <a:pt x="4573" y="211"/>
                </a:lnTo>
                <a:lnTo>
                  <a:pt x="4573" y="212"/>
                </a:lnTo>
                <a:lnTo>
                  <a:pt x="4573" y="212"/>
                </a:lnTo>
                <a:cubicBezTo>
                  <a:pt x="4573" y="175"/>
                  <a:pt x="4563" y="138"/>
                  <a:pt x="4545" y="106"/>
                </a:cubicBezTo>
                <a:cubicBezTo>
                  <a:pt x="4526" y="74"/>
                  <a:pt x="4499" y="47"/>
                  <a:pt x="4467" y="28"/>
                </a:cubicBezTo>
                <a:cubicBezTo>
                  <a:pt x="4435" y="10"/>
                  <a:pt x="4398" y="0"/>
                  <a:pt x="4361" y="0"/>
                </a:cubicBezTo>
                <a:lnTo>
                  <a:pt x="21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Alpha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457200" y="3200400"/>
            <a:ext cx="1463040" cy="548640"/>
          </a:xfrm>
          <a:custGeom>
            <a:avLst/>
            <a:gdLst/>
            <a:ahLst/>
            <a:rect l="0" t="0" r="r" b="b"/>
            <a:pathLst>
              <a:path w="4066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3810" y="1524"/>
                </a:lnTo>
                <a:lnTo>
                  <a:pt x="3811" y="1525"/>
                </a:lnTo>
                <a:cubicBezTo>
                  <a:pt x="3855" y="1525"/>
                  <a:pt x="3899" y="1513"/>
                  <a:pt x="3938" y="1491"/>
                </a:cubicBezTo>
                <a:cubicBezTo>
                  <a:pt x="3977" y="1469"/>
                  <a:pt x="4009" y="1437"/>
                  <a:pt x="4031" y="1398"/>
                </a:cubicBezTo>
                <a:cubicBezTo>
                  <a:pt x="4053" y="1359"/>
                  <a:pt x="4065" y="1315"/>
                  <a:pt x="4065" y="1271"/>
                </a:cubicBezTo>
                <a:lnTo>
                  <a:pt x="4065" y="254"/>
                </a:lnTo>
                <a:lnTo>
                  <a:pt x="4065" y="254"/>
                </a:lnTo>
                <a:lnTo>
                  <a:pt x="4065" y="254"/>
                </a:lnTo>
                <a:cubicBezTo>
                  <a:pt x="4065" y="210"/>
                  <a:pt x="4053" y="166"/>
                  <a:pt x="4031" y="127"/>
                </a:cubicBezTo>
                <a:cubicBezTo>
                  <a:pt x="4009" y="88"/>
                  <a:pt x="3977" y="56"/>
                  <a:pt x="3938" y="34"/>
                </a:cubicBezTo>
                <a:cubicBezTo>
                  <a:pt x="3899" y="12"/>
                  <a:pt x="3855" y="0"/>
                  <a:pt x="3811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Beta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365760" y="4114800"/>
            <a:ext cx="1737360" cy="640080"/>
          </a:xfrm>
          <a:custGeom>
            <a:avLst/>
            <a:gdLst/>
            <a:ahLst/>
            <a:rect l="0" t="0" r="r" b="b"/>
            <a:pathLst>
              <a:path w="4828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4530" y="1779"/>
                </a:lnTo>
                <a:lnTo>
                  <a:pt x="4531" y="1779"/>
                </a:lnTo>
                <a:cubicBezTo>
                  <a:pt x="4583" y="1779"/>
                  <a:pt x="4634" y="1765"/>
                  <a:pt x="4679" y="1739"/>
                </a:cubicBezTo>
                <a:cubicBezTo>
                  <a:pt x="4724" y="1713"/>
                  <a:pt x="4761" y="1676"/>
                  <a:pt x="4787" y="1631"/>
                </a:cubicBezTo>
                <a:cubicBezTo>
                  <a:pt x="4813" y="1586"/>
                  <a:pt x="4827" y="1535"/>
                  <a:pt x="4827" y="1483"/>
                </a:cubicBezTo>
                <a:lnTo>
                  <a:pt x="4827" y="296"/>
                </a:lnTo>
                <a:lnTo>
                  <a:pt x="4827" y="297"/>
                </a:lnTo>
                <a:lnTo>
                  <a:pt x="4827" y="297"/>
                </a:lnTo>
                <a:cubicBezTo>
                  <a:pt x="4827" y="244"/>
                  <a:pt x="4813" y="193"/>
                  <a:pt x="4787" y="148"/>
                </a:cubicBezTo>
                <a:cubicBezTo>
                  <a:pt x="4761" y="103"/>
                  <a:pt x="4724" y="66"/>
                  <a:pt x="4679" y="40"/>
                </a:cubicBezTo>
                <a:cubicBezTo>
                  <a:pt x="4634" y="14"/>
                  <a:pt x="4583" y="0"/>
                  <a:pt x="4531" y="0"/>
                </a:cubicBezTo>
                <a:lnTo>
                  <a:pt x="29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Compositional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274320" y="5212080"/>
            <a:ext cx="2194560" cy="822960"/>
          </a:xfrm>
          <a:custGeom>
            <a:avLst/>
            <a:gdLst/>
            <a:ahLst/>
            <a:rect l="0" t="0" r="r" b="b"/>
            <a:pathLst>
              <a:path w="6098" h="2288">
                <a:moveTo>
                  <a:pt x="381" y="0"/>
                </a:moveTo>
                <a:lnTo>
                  <a:pt x="381" y="0"/>
                </a:lnTo>
                <a:cubicBezTo>
                  <a:pt x="314" y="0"/>
                  <a:pt x="249" y="18"/>
                  <a:pt x="191" y="51"/>
                </a:cubicBezTo>
                <a:cubicBezTo>
                  <a:pt x="133" y="85"/>
                  <a:pt x="85" y="133"/>
                  <a:pt x="51" y="191"/>
                </a:cubicBezTo>
                <a:cubicBezTo>
                  <a:pt x="18" y="249"/>
                  <a:pt x="0" y="314"/>
                  <a:pt x="0" y="381"/>
                </a:cubicBezTo>
                <a:lnTo>
                  <a:pt x="0" y="1905"/>
                </a:lnTo>
                <a:lnTo>
                  <a:pt x="0" y="1906"/>
                </a:lnTo>
                <a:cubicBezTo>
                  <a:pt x="0" y="1973"/>
                  <a:pt x="18" y="2038"/>
                  <a:pt x="51" y="2096"/>
                </a:cubicBezTo>
                <a:cubicBezTo>
                  <a:pt x="85" y="2154"/>
                  <a:pt x="133" y="2202"/>
                  <a:pt x="191" y="2236"/>
                </a:cubicBezTo>
                <a:cubicBezTo>
                  <a:pt x="249" y="2269"/>
                  <a:pt x="314" y="2287"/>
                  <a:pt x="381" y="2287"/>
                </a:cubicBezTo>
                <a:lnTo>
                  <a:pt x="5715" y="2287"/>
                </a:lnTo>
                <a:lnTo>
                  <a:pt x="5716" y="2287"/>
                </a:lnTo>
                <a:cubicBezTo>
                  <a:pt x="5783" y="2287"/>
                  <a:pt x="5848" y="2269"/>
                  <a:pt x="5906" y="2236"/>
                </a:cubicBezTo>
                <a:cubicBezTo>
                  <a:pt x="5964" y="2202"/>
                  <a:pt x="6012" y="2154"/>
                  <a:pt x="6046" y="2096"/>
                </a:cubicBezTo>
                <a:cubicBezTo>
                  <a:pt x="6079" y="2038"/>
                  <a:pt x="6097" y="1973"/>
                  <a:pt x="6097" y="1906"/>
                </a:cubicBezTo>
                <a:lnTo>
                  <a:pt x="6097" y="381"/>
                </a:lnTo>
                <a:lnTo>
                  <a:pt x="6097" y="381"/>
                </a:lnTo>
                <a:lnTo>
                  <a:pt x="6097" y="381"/>
                </a:lnTo>
                <a:cubicBezTo>
                  <a:pt x="6097" y="314"/>
                  <a:pt x="6079" y="249"/>
                  <a:pt x="6046" y="191"/>
                </a:cubicBezTo>
                <a:cubicBezTo>
                  <a:pt x="6012" y="133"/>
                  <a:pt x="5964" y="85"/>
                  <a:pt x="5906" y="51"/>
                </a:cubicBezTo>
                <a:cubicBezTo>
                  <a:pt x="5848" y="18"/>
                  <a:pt x="5783" y="0"/>
                  <a:pt x="5716" y="0"/>
                </a:cubicBez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Differential Analysis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(Taxa/functions level)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182880" y="1828800"/>
            <a:ext cx="2560320" cy="4572000"/>
          </a:xfrm>
          <a:custGeom>
            <a:avLst/>
            <a:gdLst/>
            <a:ahLst/>
            <a:rect l="0" t="0" r="r" b="b"/>
            <a:pathLst>
              <a:path w="7114" h="12702">
                <a:moveTo>
                  <a:pt x="1185" y="0"/>
                </a:moveTo>
                <a:lnTo>
                  <a:pt x="1185" y="0"/>
                </a:lnTo>
                <a:cubicBezTo>
                  <a:pt x="977" y="0"/>
                  <a:pt x="773" y="55"/>
                  <a:pt x="593" y="159"/>
                </a:cubicBezTo>
                <a:cubicBezTo>
                  <a:pt x="413" y="263"/>
                  <a:pt x="263" y="413"/>
                  <a:pt x="159" y="593"/>
                </a:cubicBezTo>
                <a:cubicBezTo>
                  <a:pt x="55" y="773"/>
                  <a:pt x="0" y="977"/>
                  <a:pt x="0" y="1186"/>
                </a:cubicBezTo>
                <a:lnTo>
                  <a:pt x="0" y="11515"/>
                </a:lnTo>
                <a:lnTo>
                  <a:pt x="0" y="11516"/>
                </a:lnTo>
                <a:cubicBezTo>
                  <a:pt x="0" y="11724"/>
                  <a:pt x="55" y="11928"/>
                  <a:pt x="159" y="12108"/>
                </a:cubicBezTo>
                <a:cubicBezTo>
                  <a:pt x="263" y="12288"/>
                  <a:pt x="413" y="12438"/>
                  <a:pt x="593" y="12542"/>
                </a:cubicBezTo>
                <a:cubicBezTo>
                  <a:pt x="773" y="12646"/>
                  <a:pt x="977" y="12701"/>
                  <a:pt x="1186" y="12701"/>
                </a:cubicBezTo>
                <a:lnTo>
                  <a:pt x="5927" y="12701"/>
                </a:lnTo>
                <a:lnTo>
                  <a:pt x="5928" y="12701"/>
                </a:lnTo>
                <a:cubicBezTo>
                  <a:pt x="6136" y="12701"/>
                  <a:pt x="6340" y="12646"/>
                  <a:pt x="6520" y="12542"/>
                </a:cubicBezTo>
                <a:cubicBezTo>
                  <a:pt x="6700" y="12438"/>
                  <a:pt x="6850" y="12288"/>
                  <a:pt x="6954" y="12108"/>
                </a:cubicBezTo>
                <a:cubicBezTo>
                  <a:pt x="7058" y="11928"/>
                  <a:pt x="7113" y="11724"/>
                  <a:pt x="7113" y="11516"/>
                </a:cubicBezTo>
                <a:lnTo>
                  <a:pt x="7113" y="1185"/>
                </a:lnTo>
                <a:lnTo>
                  <a:pt x="7113" y="1186"/>
                </a:lnTo>
                <a:lnTo>
                  <a:pt x="7113" y="1186"/>
                </a:lnTo>
                <a:cubicBezTo>
                  <a:pt x="7113" y="977"/>
                  <a:pt x="7058" y="773"/>
                  <a:pt x="6954" y="593"/>
                </a:cubicBezTo>
                <a:cubicBezTo>
                  <a:pt x="6850" y="413"/>
                  <a:pt x="6700" y="263"/>
                  <a:pt x="6520" y="159"/>
                </a:cubicBezTo>
                <a:cubicBezTo>
                  <a:pt x="6340" y="55"/>
                  <a:pt x="6136" y="0"/>
                  <a:pt x="5928" y="0"/>
                </a:cubicBezTo>
                <a:lnTo>
                  <a:pt x="1185" y="0"/>
                </a:lnTo>
              </a:path>
            </a:pathLst>
          </a:custGeom>
          <a:noFill/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Shape 7"/>
          <p:cNvSpPr txBox="1"/>
          <p:nvPr/>
        </p:nvSpPr>
        <p:spPr>
          <a:xfrm>
            <a:off x="274320" y="1482480"/>
            <a:ext cx="2541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Metrics for Assessment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8"/>
          <p:cNvSpPr/>
          <p:nvPr/>
        </p:nvSpPr>
        <p:spPr>
          <a:xfrm>
            <a:off x="3931920" y="2103120"/>
            <a:ext cx="1005840" cy="365760"/>
          </a:xfrm>
          <a:custGeom>
            <a:avLst/>
            <a:gdLst/>
            <a:ahLst/>
            <a:rect l="0" t="0" r="r" b="b"/>
            <a:pathLst>
              <a:path w="2796" h="1018">
                <a:moveTo>
                  <a:pt x="169" y="0"/>
                </a:moveTo>
                <a:lnTo>
                  <a:pt x="170" y="0"/>
                </a:lnTo>
                <a:cubicBezTo>
                  <a:pt x="140" y="0"/>
                  <a:pt x="111" y="8"/>
                  <a:pt x="85" y="23"/>
                </a:cubicBezTo>
                <a:cubicBezTo>
                  <a:pt x="59" y="38"/>
                  <a:pt x="38" y="59"/>
                  <a:pt x="23" y="85"/>
                </a:cubicBezTo>
                <a:cubicBezTo>
                  <a:pt x="8" y="111"/>
                  <a:pt x="0" y="140"/>
                  <a:pt x="0" y="170"/>
                </a:cubicBezTo>
                <a:lnTo>
                  <a:pt x="0" y="847"/>
                </a:lnTo>
                <a:lnTo>
                  <a:pt x="0" y="848"/>
                </a:lnTo>
                <a:cubicBezTo>
                  <a:pt x="0" y="877"/>
                  <a:pt x="8" y="906"/>
                  <a:pt x="23" y="932"/>
                </a:cubicBezTo>
                <a:cubicBezTo>
                  <a:pt x="38" y="958"/>
                  <a:pt x="59" y="979"/>
                  <a:pt x="85" y="994"/>
                </a:cubicBezTo>
                <a:cubicBezTo>
                  <a:pt x="111" y="1009"/>
                  <a:pt x="140" y="1017"/>
                  <a:pt x="170" y="1017"/>
                </a:cubicBezTo>
                <a:lnTo>
                  <a:pt x="2625" y="1017"/>
                </a:lnTo>
                <a:lnTo>
                  <a:pt x="2626" y="1017"/>
                </a:lnTo>
                <a:cubicBezTo>
                  <a:pt x="2655" y="1017"/>
                  <a:pt x="2684" y="1009"/>
                  <a:pt x="2710" y="994"/>
                </a:cubicBezTo>
                <a:cubicBezTo>
                  <a:pt x="2736" y="979"/>
                  <a:pt x="2757" y="958"/>
                  <a:pt x="2772" y="932"/>
                </a:cubicBezTo>
                <a:cubicBezTo>
                  <a:pt x="2787" y="906"/>
                  <a:pt x="2795" y="877"/>
                  <a:pt x="2795" y="848"/>
                </a:cubicBezTo>
                <a:lnTo>
                  <a:pt x="2795" y="169"/>
                </a:lnTo>
                <a:lnTo>
                  <a:pt x="2795" y="170"/>
                </a:lnTo>
                <a:lnTo>
                  <a:pt x="2795" y="170"/>
                </a:lnTo>
                <a:cubicBezTo>
                  <a:pt x="2795" y="140"/>
                  <a:pt x="2787" y="111"/>
                  <a:pt x="2772" y="85"/>
                </a:cubicBezTo>
                <a:cubicBezTo>
                  <a:pt x="2757" y="59"/>
                  <a:pt x="2736" y="38"/>
                  <a:pt x="2710" y="23"/>
                </a:cubicBezTo>
                <a:cubicBezTo>
                  <a:pt x="2684" y="8"/>
                  <a:pt x="2655" y="0"/>
                  <a:pt x="2626" y="0"/>
                </a:cubicBezTo>
                <a:lnTo>
                  <a:pt x="16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Rarefy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9"/>
          <p:cNvSpPr/>
          <p:nvPr/>
        </p:nvSpPr>
        <p:spPr>
          <a:xfrm>
            <a:off x="3840480" y="2834640"/>
            <a:ext cx="1188720" cy="457200"/>
          </a:xfrm>
          <a:custGeom>
            <a:avLst/>
            <a:gdLst/>
            <a:ahLst/>
            <a:rect l="0" t="0" r="r" b="b"/>
            <a:pathLst>
              <a:path w="3304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3091" y="1271"/>
                </a:lnTo>
                <a:lnTo>
                  <a:pt x="3091" y="1271"/>
                </a:lnTo>
                <a:cubicBezTo>
                  <a:pt x="3128" y="1271"/>
                  <a:pt x="3165" y="1261"/>
                  <a:pt x="3197" y="1243"/>
                </a:cubicBezTo>
                <a:cubicBezTo>
                  <a:pt x="3229" y="1224"/>
                  <a:pt x="3256" y="1197"/>
                  <a:pt x="3275" y="1165"/>
                </a:cubicBezTo>
                <a:cubicBezTo>
                  <a:pt x="3293" y="1133"/>
                  <a:pt x="3303" y="1096"/>
                  <a:pt x="3303" y="1059"/>
                </a:cubicBezTo>
                <a:lnTo>
                  <a:pt x="3303" y="211"/>
                </a:lnTo>
                <a:lnTo>
                  <a:pt x="3303" y="212"/>
                </a:lnTo>
                <a:lnTo>
                  <a:pt x="3303" y="212"/>
                </a:lnTo>
                <a:cubicBezTo>
                  <a:pt x="3303" y="175"/>
                  <a:pt x="3293" y="138"/>
                  <a:pt x="3275" y="106"/>
                </a:cubicBezTo>
                <a:cubicBezTo>
                  <a:pt x="3256" y="74"/>
                  <a:pt x="3229" y="47"/>
                  <a:pt x="3197" y="28"/>
                </a:cubicBezTo>
                <a:cubicBezTo>
                  <a:pt x="3165" y="10"/>
                  <a:pt x="3128" y="0"/>
                  <a:pt x="3091" y="0"/>
                </a:cubicBezTo>
                <a:lnTo>
                  <a:pt x="21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Wrench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10"/>
          <p:cNvSpPr/>
          <p:nvPr/>
        </p:nvSpPr>
        <p:spPr>
          <a:xfrm>
            <a:off x="4023360" y="3749040"/>
            <a:ext cx="914400" cy="365760"/>
          </a:xfrm>
          <a:custGeom>
            <a:avLst/>
            <a:gdLst/>
            <a:ahLst/>
            <a:rect l="0" t="0" r="r" b="b"/>
            <a:pathLst>
              <a:path w="2542" h="1018">
                <a:moveTo>
                  <a:pt x="169" y="0"/>
                </a:moveTo>
                <a:lnTo>
                  <a:pt x="170" y="0"/>
                </a:lnTo>
                <a:cubicBezTo>
                  <a:pt x="140" y="0"/>
                  <a:pt x="111" y="8"/>
                  <a:pt x="85" y="23"/>
                </a:cubicBezTo>
                <a:cubicBezTo>
                  <a:pt x="59" y="38"/>
                  <a:pt x="38" y="59"/>
                  <a:pt x="23" y="85"/>
                </a:cubicBezTo>
                <a:cubicBezTo>
                  <a:pt x="8" y="111"/>
                  <a:pt x="0" y="140"/>
                  <a:pt x="0" y="170"/>
                </a:cubicBezTo>
                <a:lnTo>
                  <a:pt x="0" y="847"/>
                </a:lnTo>
                <a:lnTo>
                  <a:pt x="0" y="848"/>
                </a:lnTo>
                <a:cubicBezTo>
                  <a:pt x="0" y="877"/>
                  <a:pt x="8" y="906"/>
                  <a:pt x="23" y="932"/>
                </a:cubicBezTo>
                <a:cubicBezTo>
                  <a:pt x="38" y="958"/>
                  <a:pt x="59" y="979"/>
                  <a:pt x="85" y="994"/>
                </a:cubicBezTo>
                <a:cubicBezTo>
                  <a:pt x="111" y="1009"/>
                  <a:pt x="140" y="1017"/>
                  <a:pt x="170" y="1017"/>
                </a:cubicBezTo>
                <a:lnTo>
                  <a:pt x="2371" y="1017"/>
                </a:lnTo>
                <a:lnTo>
                  <a:pt x="2372" y="1017"/>
                </a:lnTo>
                <a:cubicBezTo>
                  <a:pt x="2401" y="1017"/>
                  <a:pt x="2430" y="1009"/>
                  <a:pt x="2456" y="994"/>
                </a:cubicBezTo>
                <a:cubicBezTo>
                  <a:pt x="2482" y="979"/>
                  <a:pt x="2503" y="958"/>
                  <a:pt x="2518" y="932"/>
                </a:cubicBezTo>
                <a:cubicBezTo>
                  <a:pt x="2533" y="906"/>
                  <a:pt x="2541" y="877"/>
                  <a:pt x="2541" y="848"/>
                </a:cubicBezTo>
                <a:lnTo>
                  <a:pt x="2541" y="169"/>
                </a:lnTo>
                <a:lnTo>
                  <a:pt x="2541" y="170"/>
                </a:lnTo>
                <a:lnTo>
                  <a:pt x="2541" y="170"/>
                </a:lnTo>
                <a:cubicBezTo>
                  <a:pt x="2541" y="140"/>
                  <a:pt x="2533" y="111"/>
                  <a:pt x="2518" y="85"/>
                </a:cubicBezTo>
                <a:cubicBezTo>
                  <a:pt x="2503" y="59"/>
                  <a:pt x="2482" y="38"/>
                  <a:pt x="2456" y="23"/>
                </a:cubicBezTo>
                <a:cubicBezTo>
                  <a:pt x="2430" y="8"/>
                  <a:pt x="2401" y="0"/>
                  <a:pt x="2372" y="0"/>
                </a:cubicBezTo>
                <a:lnTo>
                  <a:pt x="16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ALDEX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11"/>
          <p:cNvSpPr/>
          <p:nvPr/>
        </p:nvSpPr>
        <p:spPr>
          <a:xfrm>
            <a:off x="6126480" y="2103120"/>
            <a:ext cx="1463040" cy="548640"/>
          </a:xfrm>
          <a:custGeom>
            <a:avLst/>
            <a:gdLst/>
            <a:ahLst/>
            <a:rect l="0" t="0" r="r" b="b"/>
            <a:pathLst>
              <a:path w="4066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3810" y="1524"/>
                </a:lnTo>
                <a:lnTo>
                  <a:pt x="3811" y="1525"/>
                </a:lnTo>
                <a:cubicBezTo>
                  <a:pt x="3855" y="1525"/>
                  <a:pt x="3899" y="1513"/>
                  <a:pt x="3938" y="1491"/>
                </a:cubicBezTo>
                <a:cubicBezTo>
                  <a:pt x="3977" y="1469"/>
                  <a:pt x="4009" y="1437"/>
                  <a:pt x="4031" y="1398"/>
                </a:cubicBezTo>
                <a:cubicBezTo>
                  <a:pt x="4053" y="1359"/>
                  <a:pt x="4065" y="1315"/>
                  <a:pt x="4065" y="1271"/>
                </a:cubicBezTo>
                <a:lnTo>
                  <a:pt x="4065" y="254"/>
                </a:lnTo>
                <a:lnTo>
                  <a:pt x="4065" y="254"/>
                </a:lnTo>
                <a:lnTo>
                  <a:pt x="4065" y="254"/>
                </a:lnTo>
                <a:cubicBezTo>
                  <a:pt x="4065" y="210"/>
                  <a:pt x="4053" y="166"/>
                  <a:pt x="4031" y="127"/>
                </a:cubicBezTo>
                <a:cubicBezTo>
                  <a:pt x="4009" y="88"/>
                  <a:pt x="3977" y="56"/>
                  <a:pt x="3938" y="34"/>
                </a:cubicBezTo>
                <a:cubicBezTo>
                  <a:pt x="3899" y="12"/>
                  <a:pt x="3855" y="0"/>
                  <a:pt x="3811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Original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12"/>
          <p:cNvSpPr/>
          <p:nvPr/>
        </p:nvSpPr>
        <p:spPr>
          <a:xfrm>
            <a:off x="6126480" y="2743200"/>
            <a:ext cx="1463040" cy="548640"/>
          </a:xfrm>
          <a:custGeom>
            <a:avLst/>
            <a:gdLst/>
            <a:ahLst/>
            <a:rect l="0" t="0" r="r" b="b"/>
            <a:pathLst>
              <a:path w="4066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3810" y="1524"/>
                </a:lnTo>
                <a:lnTo>
                  <a:pt x="3811" y="1525"/>
                </a:lnTo>
                <a:cubicBezTo>
                  <a:pt x="3855" y="1525"/>
                  <a:pt x="3899" y="1513"/>
                  <a:pt x="3938" y="1491"/>
                </a:cubicBezTo>
                <a:cubicBezTo>
                  <a:pt x="3977" y="1469"/>
                  <a:pt x="4009" y="1437"/>
                  <a:pt x="4031" y="1398"/>
                </a:cubicBezTo>
                <a:cubicBezTo>
                  <a:pt x="4053" y="1359"/>
                  <a:pt x="4065" y="1315"/>
                  <a:pt x="4065" y="1271"/>
                </a:cubicBezTo>
                <a:lnTo>
                  <a:pt x="4065" y="254"/>
                </a:lnTo>
                <a:lnTo>
                  <a:pt x="4065" y="254"/>
                </a:lnTo>
                <a:lnTo>
                  <a:pt x="4065" y="254"/>
                </a:lnTo>
                <a:cubicBezTo>
                  <a:pt x="4065" y="210"/>
                  <a:pt x="4053" y="166"/>
                  <a:pt x="4031" y="127"/>
                </a:cubicBezTo>
                <a:cubicBezTo>
                  <a:pt x="4009" y="88"/>
                  <a:pt x="3977" y="56"/>
                  <a:pt x="3938" y="34"/>
                </a:cubicBezTo>
                <a:cubicBezTo>
                  <a:pt x="3899" y="12"/>
                  <a:pt x="3855" y="0"/>
                  <a:pt x="3811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Decontam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13"/>
          <p:cNvSpPr/>
          <p:nvPr/>
        </p:nvSpPr>
        <p:spPr>
          <a:xfrm>
            <a:off x="6126480" y="3383280"/>
            <a:ext cx="1463040" cy="548640"/>
          </a:xfrm>
          <a:custGeom>
            <a:avLst/>
            <a:gdLst/>
            <a:ahLst/>
            <a:rect l="0" t="0" r="r" b="b"/>
            <a:pathLst>
              <a:path w="4066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3810" y="1524"/>
                </a:lnTo>
                <a:lnTo>
                  <a:pt x="3811" y="1525"/>
                </a:lnTo>
                <a:cubicBezTo>
                  <a:pt x="3855" y="1525"/>
                  <a:pt x="3899" y="1513"/>
                  <a:pt x="3938" y="1491"/>
                </a:cubicBezTo>
                <a:cubicBezTo>
                  <a:pt x="3977" y="1469"/>
                  <a:pt x="4009" y="1437"/>
                  <a:pt x="4031" y="1398"/>
                </a:cubicBezTo>
                <a:cubicBezTo>
                  <a:pt x="4053" y="1359"/>
                  <a:pt x="4065" y="1315"/>
                  <a:pt x="4065" y="1271"/>
                </a:cubicBezTo>
                <a:lnTo>
                  <a:pt x="4065" y="254"/>
                </a:lnTo>
                <a:lnTo>
                  <a:pt x="4065" y="254"/>
                </a:lnTo>
                <a:lnTo>
                  <a:pt x="4065" y="254"/>
                </a:lnTo>
                <a:cubicBezTo>
                  <a:pt x="4065" y="210"/>
                  <a:pt x="4053" y="166"/>
                  <a:pt x="4031" y="127"/>
                </a:cubicBezTo>
                <a:cubicBezTo>
                  <a:pt x="4009" y="88"/>
                  <a:pt x="3977" y="56"/>
                  <a:pt x="3938" y="34"/>
                </a:cubicBezTo>
                <a:cubicBezTo>
                  <a:pt x="3899" y="12"/>
                  <a:pt x="3855" y="0"/>
                  <a:pt x="3811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Srub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14"/>
          <p:cNvSpPr/>
          <p:nvPr/>
        </p:nvSpPr>
        <p:spPr>
          <a:xfrm>
            <a:off x="6126480" y="4023360"/>
            <a:ext cx="1463040" cy="548640"/>
          </a:xfrm>
          <a:custGeom>
            <a:avLst/>
            <a:gdLst/>
            <a:ahLst/>
            <a:rect l="0" t="0" r="r" b="b"/>
            <a:pathLst>
              <a:path w="4066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3810" y="1524"/>
                </a:lnTo>
                <a:lnTo>
                  <a:pt x="3811" y="1525"/>
                </a:lnTo>
                <a:cubicBezTo>
                  <a:pt x="3855" y="1525"/>
                  <a:pt x="3899" y="1513"/>
                  <a:pt x="3938" y="1491"/>
                </a:cubicBezTo>
                <a:cubicBezTo>
                  <a:pt x="3977" y="1469"/>
                  <a:pt x="4009" y="1437"/>
                  <a:pt x="4031" y="1398"/>
                </a:cubicBezTo>
                <a:cubicBezTo>
                  <a:pt x="4053" y="1359"/>
                  <a:pt x="4065" y="1315"/>
                  <a:pt x="4065" y="1271"/>
                </a:cubicBezTo>
                <a:lnTo>
                  <a:pt x="4065" y="254"/>
                </a:lnTo>
                <a:lnTo>
                  <a:pt x="4065" y="254"/>
                </a:lnTo>
                <a:lnTo>
                  <a:pt x="4065" y="254"/>
                </a:lnTo>
                <a:cubicBezTo>
                  <a:pt x="4065" y="210"/>
                  <a:pt x="4053" y="166"/>
                  <a:pt x="4031" y="127"/>
                </a:cubicBezTo>
                <a:cubicBezTo>
                  <a:pt x="4009" y="88"/>
                  <a:pt x="3977" y="56"/>
                  <a:pt x="3938" y="34"/>
                </a:cubicBezTo>
                <a:cubicBezTo>
                  <a:pt x="3899" y="12"/>
                  <a:pt x="3855" y="0"/>
                  <a:pt x="3811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Nejman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15"/>
          <p:cNvSpPr/>
          <p:nvPr/>
        </p:nvSpPr>
        <p:spPr>
          <a:xfrm>
            <a:off x="6126480" y="4663440"/>
            <a:ext cx="1463040" cy="548640"/>
          </a:xfrm>
          <a:custGeom>
            <a:avLst/>
            <a:gdLst/>
            <a:ahLst/>
            <a:rect l="0" t="0" r="r" b="b"/>
            <a:pathLst>
              <a:path w="4066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3810" y="1524"/>
                </a:lnTo>
                <a:lnTo>
                  <a:pt x="3811" y="1525"/>
                </a:lnTo>
                <a:cubicBezTo>
                  <a:pt x="3855" y="1525"/>
                  <a:pt x="3899" y="1513"/>
                  <a:pt x="3938" y="1491"/>
                </a:cubicBezTo>
                <a:cubicBezTo>
                  <a:pt x="3977" y="1469"/>
                  <a:pt x="4009" y="1437"/>
                  <a:pt x="4031" y="1398"/>
                </a:cubicBezTo>
                <a:cubicBezTo>
                  <a:pt x="4053" y="1359"/>
                  <a:pt x="4065" y="1315"/>
                  <a:pt x="4065" y="1271"/>
                </a:cubicBezTo>
                <a:lnTo>
                  <a:pt x="4065" y="254"/>
                </a:lnTo>
                <a:lnTo>
                  <a:pt x="4065" y="254"/>
                </a:lnTo>
                <a:lnTo>
                  <a:pt x="4065" y="254"/>
                </a:lnTo>
                <a:cubicBezTo>
                  <a:pt x="4065" y="210"/>
                  <a:pt x="4053" y="166"/>
                  <a:pt x="4031" y="127"/>
                </a:cubicBezTo>
                <a:cubicBezTo>
                  <a:pt x="4009" y="88"/>
                  <a:pt x="3977" y="56"/>
                  <a:pt x="3938" y="34"/>
                </a:cubicBezTo>
                <a:cubicBezTo>
                  <a:pt x="3899" y="12"/>
                  <a:pt x="3855" y="0"/>
                  <a:pt x="3811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Subtract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101" name="CustomShape 2"/>
            <p:cNvSpPr/>
            <p:nvPr/>
          </p:nvSpPr>
          <p:spPr>
            <a:xfrm>
              <a:off x="1197000" y="181080"/>
              <a:ext cx="739980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Overview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02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3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104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5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" name="CustomShape 6"/>
          <p:cNvSpPr/>
          <p:nvPr/>
        </p:nvSpPr>
        <p:spPr>
          <a:xfrm>
            <a:off x="361440" y="399060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Decontamination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361440" y="307512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Prevalence filtering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361440" y="124416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Basecalling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361440" y="215964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Classification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361440" y="490608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Normalization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3704760" y="1351440"/>
            <a:ext cx="433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New basecaller (Dorado), Qscore adjustment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3710160" y="2196000"/>
            <a:ext cx="452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Alignment scores, different coverages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3696840" y="3138120"/>
            <a:ext cx="185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cut-offs?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3693600" y="4041000"/>
            <a:ext cx="212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approaches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3693600" y="5005800"/>
            <a:ext cx="212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approaches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16"/>
          <p:cNvSpPr/>
          <p:nvPr/>
        </p:nvSpPr>
        <p:spPr>
          <a:xfrm>
            <a:off x="117000" y="1010160"/>
            <a:ext cx="8149320" cy="106272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118" name="CustomShape 2"/>
            <p:cNvSpPr/>
            <p:nvPr/>
          </p:nvSpPr>
          <p:spPr>
            <a:xfrm>
              <a:off x="1197000" y="181080"/>
              <a:ext cx="739980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Basecalling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19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0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121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2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3" name="CustomShape 6"/>
          <p:cNvSpPr/>
          <p:nvPr/>
        </p:nvSpPr>
        <p:spPr>
          <a:xfrm>
            <a:off x="2214720" y="2441880"/>
            <a:ext cx="6694200" cy="155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Guppy High accuracy basecalling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Dorado simplex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Dorado duplex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not yet fully established by ONT 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barcoding not possible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125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Basecalling – Qscore and read length benchmarking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26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7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128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9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0" name="CustomShape 6"/>
          <p:cNvSpPr/>
          <p:nvPr/>
        </p:nvSpPr>
        <p:spPr>
          <a:xfrm>
            <a:off x="147240" y="968400"/>
            <a:ext cx="3538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Guppy High accuracy basecalling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Dorado simplex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Grafik 2" descr=""/>
          <p:cNvPicPr/>
          <p:nvPr/>
        </p:nvPicPr>
        <p:blipFill>
          <a:blip r:embed="rId2"/>
          <a:stretch/>
        </p:blipFill>
        <p:spPr>
          <a:xfrm>
            <a:off x="1004040" y="2143800"/>
            <a:ext cx="5269320" cy="3763800"/>
          </a:xfrm>
          <a:prstGeom prst="rect">
            <a:avLst/>
          </a:prstGeom>
          <a:ln>
            <a:noFill/>
          </a:ln>
        </p:spPr>
      </p:pic>
      <p:sp>
        <p:nvSpPr>
          <p:cNvPr id="132" name="CustomShape 7"/>
          <p:cNvSpPr/>
          <p:nvPr/>
        </p:nvSpPr>
        <p:spPr>
          <a:xfrm>
            <a:off x="6862680" y="2786760"/>
            <a:ext cx="4554360" cy="173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More reads with guppy without threshold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With qscore threshold 15 read count same between dorado and guppy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1/3 of reads are lost with qscore 15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Unsatisfactory decline of read counts with qscore of 20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134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Basecalling – Qscore and read length benchmarking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35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6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137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8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9" name="CustomShape 6"/>
          <p:cNvSpPr/>
          <p:nvPr/>
        </p:nvSpPr>
        <p:spPr>
          <a:xfrm>
            <a:off x="147240" y="968400"/>
            <a:ext cx="3538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Guppy High accuracy basecalling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Dorado simplex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0" name="Grafik 2" descr=""/>
          <p:cNvPicPr/>
          <p:nvPr/>
        </p:nvPicPr>
        <p:blipFill>
          <a:blip r:embed="rId2"/>
          <a:stretch/>
        </p:blipFill>
        <p:spPr>
          <a:xfrm>
            <a:off x="267480" y="1977120"/>
            <a:ext cx="3925440" cy="2803680"/>
          </a:xfrm>
          <a:prstGeom prst="rect">
            <a:avLst/>
          </a:prstGeom>
          <a:ln>
            <a:noFill/>
          </a:ln>
        </p:spPr>
      </p:pic>
      <p:pic>
        <p:nvPicPr>
          <p:cNvPr id="141" name="Grafik 4" descr=""/>
          <p:cNvPicPr/>
          <p:nvPr/>
        </p:nvPicPr>
        <p:blipFill>
          <a:blip r:embed="rId3"/>
          <a:srcRect l="0" t="0" r="16052" b="0"/>
          <a:stretch/>
        </p:blipFill>
        <p:spPr>
          <a:xfrm>
            <a:off x="4381200" y="1977120"/>
            <a:ext cx="3295080" cy="2803680"/>
          </a:xfrm>
          <a:prstGeom prst="rect">
            <a:avLst/>
          </a:prstGeom>
          <a:ln>
            <a:noFill/>
          </a:ln>
        </p:spPr>
      </p:pic>
      <p:pic>
        <p:nvPicPr>
          <p:cNvPr id="142" name="Grafik 5" descr=""/>
          <p:cNvPicPr/>
          <p:nvPr/>
        </p:nvPicPr>
        <p:blipFill>
          <a:blip r:embed="rId4"/>
          <a:srcRect l="0" t="0" r="16339" b="0"/>
          <a:stretch/>
        </p:blipFill>
        <p:spPr>
          <a:xfrm>
            <a:off x="8133120" y="1977120"/>
            <a:ext cx="3283920" cy="2803680"/>
          </a:xfrm>
          <a:prstGeom prst="rect">
            <a:avLst/>
          </a:prstGeom>
          <a:ln>
            <a:noFill/>
          </a:ln>
        </p:spPr>
      </p:pic>
      <p:sp>
        <p:nvSpPr>
          <p:cNvPr id="143" name="CustomShape 7"/>
          <p:cNvSpPr/>
          <p:nvPr/>
        </p:nvSpPr>
        <p:spPr>
          <a:xfrm>
            <a:off x="945000" y="5295960"/>
            <a:ext cx="1033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Setting minimal and maximal cut- off for read length does not lead in a massive decrease of sequencing depth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145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Basecalling – Qscore and read length benchmarking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46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7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148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9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0" name="CustomShape 6"/>
          <p:cNvSpPr/>
          <p:nvPr/>
        </p:nvSpPr>
        <p:spPr>
          <a:xfrm>
            <a:off x="147240" y="968400"/>
            <a:ext cx="3538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Guppy High accuracy basecalling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Dorado simplex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1982520" y="5400720"/>
            <a:ext cx="8226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Qscore differences of 1 remains regardless set qscore cut-off or read length thresholds.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2" name="Grafik 3" descr=""/>
          <p:cNvPicPr/>
          <p:nvPr/>
        </p:nvPicPr>
        <p:blipFill>
          <a:blip r:embed="rId2"/>
          <a:stretch/>
        </p:blipFill>
        <p:spPr>
          <a:xfrm>
            <a:off x="126000" y="1977120"/>
            <a:ext cx="4138200" cy="2955600"/>
          </a:xfrm>
          <a:prstGeom prst="rect">
            <a:avLst/>
          </a:prstGeom>
          <a:ln>
            <a:noFill/>
          </a:ln>
        </p:spPr>
      </p:pic>
      <p:pic>
        <p:nvPicPr>
          <p:cNvPr id="153" name="Grafik 7" descr=""/>
          <p:cNvPicPr/>
          <p:nvPr/>
        </p:nvPicPr>
        <p:blipFill>
          <a:blip r:embed="rId3"/>
          <a:srcRect l="0" t="0" r="16130" b="0"/>
          <a:stretch/>
        </p:blipFill>
        <p:spPr>
          <a:xfrm>
            <a:off x="4538160" y="1976400"/>
            <a:ext cx="3470760" cy="2955600"/>
          </a:xfrm>
          <a:prstGeom prst="rect">
            <a:avLst/>
          </a:prstGeom>
          <a:ln>
            <a:noFill/>
          </a:ln>
        </p:spPr>
      </p:pic>
      <p:pic>
        <p:nvPicPr>
          <p:cNvPr id="154" name="Grafik 8" descr=""/>
          <p:cNvPicPr/>
          <p:nvPr/>
        </p:nvPicPr>
        <p:blipFill>
          <a:blip r:embed="rId4"/>
          <a:srcRect l="0" t="0" r="15832" b="0"/>
          <a:stretch/>
        </p:blipFill>
        <p:spPr>
          <a:xfrm>
            <a:off x="8282880" y="1976400"/>
            <a:ext cx="3483000" cy="295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156" name="CustomShape 2"/>
            <p:cNvSpPr/>
            <p:nvPr/>
          </p:nvSpPr>
          <p:spPr>
            <a:xfrm>
              <a:off x="1197000" y="181080"/>
              <a:ext cx="1015272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Basecalling – Qscore and read length benchmarking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57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8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159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0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1" name="CustomShape 6"/>
          <p:cNvSpPr/>
          <p:nvPr/>
        </p:nvSpPr>
        <p:spPr>
          <a:xfrm>
            <a:off x="1263600" y="2300040"/>
            <a:ext cx="9664200" cy="228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Conclusions: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Duplex not yet ready to use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Dorado acquires a higher qscore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Default qscore 15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(loss of 1/3 of reads!)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Read length thresholds do not impact much sequencing count and qscores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Default read length thresholds Min 1100, Max 1800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"/>
          <p:cNvGrpSpPr/>
          <p:nvPr/>
        </p:nvGrpSpPr>
        <p:grpSpPr>
          <a:xfrm>
            <a:off x="0" y="181080"/>
            <a:ext cx="12191760" cy="674640"/>
            <a:chOff x="0" y="181080"/>
            <a:chExt cx="12191760" cy="674640"/>
          </a:xfrm>
        </p:grpSpPr>
        <p:sp>
          <p:nvSpPr>
            <p:cNvPr id="163" name="CustomShape 2"/>
            <p:cNvSpPr/>
            <p:nvPr/>
          </p:nvSpPr>
          <p:spPr>
            <a:xfrm>
              <a:off x="1197000" y="181080"/>
              <a:ext cx="7399800" cy="48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 Light"/>
                </a:rPr>
                <a:t>Overview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64" name="Line 3"/>
            <p:cNvSpPr/>
            <p:nvPr/>
          </p:nvSpPr>
          <p:spPr>
            <a:xfrm flipH="1">
              <a:off x="0" y="85572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5" name="Group 4"/>
          <p:cNvGrpSpPr/>
          <p:nvPr/>
        </p:nvGrpSpPr>
        <p:grpSpPr>
          <a:xfrm>
            <a:off x="0" y="6165360"/>
            <a:ext cx="12191760" cy="692280"/>
            <a:chOff x="0" y="6165360"/>
            <a:chExt cx="12191760" cy="692280"/>
          </a:xfrm>
        </p:grpSpPr>
        <p:pic>
          <p:nvPicPr>
            <p:cNvPr id="166" name="Grafik 33" descr=""/>
            <p:cNvPicPr/>
            <p:nvPr/>
          </p:nvPicPr>
          <p:blipFill>
            <a:blip r:embed="rId1"/>
            <a:srcRect l="0" t="29604" r="0" b="0"/>
            <a:stretch/>
          </p:blipFill>
          <p:spPr>
            <a:xfrm>
              <a:off x="7874640" y="6165360"/>
              <a:ext cx="4317120" cy="69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7" name="Line 5"/>
            <p:cNvSpPr/>
            <p:nvPr/>
          </p:nvSpPr>
          <p:spPr>
            <a:xfrm flipH="1">
              <a:off x="0" y="6277680"/>
              <a:ext cx="12191760" cy="0"/>
            </a:xfrm>
            <a:prstGeom prst="line">
              <a:avLst/>
            </a:prstGeom>
            <a:ln w="28440">
              <a:solidFill>
                <a:srgbClr val="02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8" name="CustomShape 6"/>
          <p:cNvSpPr/>
          <p:nvPr/>
        </p:nvSpPr>
        <p:spPr>
          <a:xfrm>
            <a:off x="361440" y="399060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Decontamination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361440" y="307512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Prevalence filtering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361440" y="124416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Basecalling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361440" y="215964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Classification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361440" y="4906080"/>
            <a:ext cx="2668320" cy="607680"/>
          </a:xfrm>
          <a:prstGeom prst="roundRect">
            <a:avLst>
              <a:gd name="adj" fmla="val 16667"/>
            </a:avLst>
          </a:prstGeom>
          <a:solidFill>
            <a:srgbClr val="0035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Normalization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11"/>
          <p:cNvSpPr/>
          <p:nvPr/>
        </p:nvSpPr>
        <p:spPr>
          <a:xfrm>
            <a:off x="3704760" y="1351440"/>
            <a:ext cx="433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New basecaller (Dorado), Qscore adjustment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3710160" y="2196000"/>
            <a:ext cx="452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Alignment scores, different coverages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13"/>
          <p:cNvSpPr/>
          <p:nvPr/>
        </p:nvSpPr>
        <p:spPr>
          <a:xfrm>
            <a:off x="3696840" y="3138120"/>
            <a:ext cx="185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cut-offs?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3693600" y="4041000"/>
            <a:ext cx="212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approaches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3693600" y="5005800"/>
            <a:ext cx="212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 approaches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16"/>
          <p:cNvSpPr/>
          <p:nvPr/>
        </p:nvSpPr>
        <p:spPr>
          <a:xfrm>
            <a:off x="117000" y="1915560"/>
            <a:ext cx="8149320" cy="106272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LibreOffice/6.4.7.2$Linux_X86_64 LibreOffice_project/40$Build-2</Application>
  <Words>1524</Words>
  <Paragraphs>510</Paragraphs>
  <Company>Universitätsmedizin Göttingen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2024-02-24T11:25:20Z</dcterms:created>
  <dc:creator>admin_lokal</dc:creator>
  <dc:description/>
  <dc:language>en-US</dc:language>
  <cp:lastModifiedBy/>
  <dcterms:modified xsi:type="dcterms:W3CDTF">2024-03-04T20:26:41Z</dcterms:modified>
  <cp:revision>30</cp:revision>
  <dc:subject/>
  <dc:title>Tumor microbiome establishing 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Universitätsmedizin Göttingen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