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sldIdLst>
    <p:sldId id="256" r:id="rId2"/>
    <p:sldId id="259" r:id="rId3"/>
    <p:sldId id="257" r:id="rId4"/>
    <p:sldId id="258" r:id="rId5"/>
    <p:sldId id="260" r:id="rId6"/>
    <p:sldId id="264" r:id="rId7"/>
    <p:sldId id="261" r:id="rId8"/>
    <p:sldId id="263" r:id="rId9"/>
    <p:sldId id="265" r:id="rId10"/>
    <p:sldId id="266" r:id="rId11"/>
    <p:sldId id="262" r:id="rId12"/>
    <p:sldId id="300" r:id="rId13"/>
    <p:sldId id="301" r:id="rId14"/>
    <p:sldId id="297" r:id="rId15"/>
    <p:sldId id="298" r:id="rId16"/>
    <p:sldId id="299" r:id="rId17"/>
    <p:sldId id="302" r:id="rId18"/>
    <p:sldId id="29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754B-8EBC-4F41-B324-885913F4AFA6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F4A2-8D6E-430E-8154-E5EA2D498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1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required modification to handle</a:t>
            </a:r>
            <a:r>
              <a:rPr lang="en-US" baseline="0" dirty="0"/>
              <a:t> the additional equation in part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94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Error: T-&gt; -Infinity as t-&gt; infinity</a:t>
            </a:r>
          </a:p>
          <a:p>
            <a:r>
              <a:rPr lang="en-US" dirty="0"/>
              <a:t>Changed</a:t>
            </a:r>
            <a:r>
              <a:rPr lang="en-US" baseline="0" dirty="0"/>
              <a:t> the way F1 was calculated, required if statement to determine if it was past t=10s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5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Error: Starting</a:t>
            </a:r>
            <a:r>
              <a:rPr lang="en-US" baseline="0" dirty="0"/>
              <a:t> value = 0 on graph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</a:t>
            </a:r>
            <a:r>
              <a:rPr lang="en-US" baseline="0" dirty="0"/>
              <a:t> subroutine came from: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people.sc.fsu.edu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/~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jburkardt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f_src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gnufor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gnufor.html</a:t>
            </a:r>
            <a:r>
              <a:rPr lang="en-US" sz="1200" u="non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required modifying the input array such that the index started form 0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8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additional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additional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5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</a:t>
            </a:r>
            <a:r>
              <a:rPr lang="en-US" baseline="0" dirty="0"/>
              <a:t> had to troubleshoot the RK Method for part 2 as the coefficients k1, k2, k3, k4 were not correct for when there are two variables to solve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</a:t>
            </a:r>
            <a:r>
              <a:rPr lang="en-US" baseline="0" dirty="0"/>
              <a:t> to handle additional variables to write into specific </a:t>
            </a:r>
            <a:r>
              <a:rPr lang="en-US" baseline="0" dirty="0" err="1"/>
              <a:t>datafiles</a:t>
            </a:r>
            <a:r>
              <a:rPr lang="en-US" baseline="0" dirty="0"/>
              <a:t> for different values of tau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8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8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additional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91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additional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</a:t>
            </a:r>
            <a:r>
              <a:rPr lang="en-US" baseline="0" dirty="0"/>
              <a:t> had to troubleshoot the RK Method for part 2 as the coefficients k1, k2, k3, k4 were not correct for when there are two variables to solve for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19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</a:t>
            </a:r>
            <a:r>
              <a:rPr lang="en-US" baseline="0" dirty="0"/>
              <a:t> to handle additional variables to write into specific </a:t>
            </a:r>
            <a:r>
              <a:rPr lang="en-US" baseline="0" dirty="0" err="1"/>
              <a:t>datafiles</a:t>
            </a:r>
            <a:r>
              <a:rPr lang="en-US" baseline="0" dirty="0"/>
              <a:t> for different values of tau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</a:t>
            </a:r>
            <a:r>
              <a:rPr lang="en-US" baseline="0" dirty="0"/>
              <a:t> to handle additional variables to write into specific </a:t>
            </a:r>
            <a:r>
              <a:rPr lang="en-US" baseline="0" dirty="0" err="1"/>
              <a:t>datafiles</a:t>
            </a:r>
            <a:r>
              <a:rPr lang="en-US" baseline="0" dirty="0"/>
              <a:t> for different values of tau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17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</a:t>
            </a:r>
            <a:r>
              <a:rPr lang="en-US" baseline="0" dirty="0"/>
              <a:t> to handle additional variables to write into specific </a:t>
            </a:r>
            <a:r>
              <a:rPr lang="en-US" baseline="0" dirty="0" err="1"/>
              <a:t>datafiles</a:t>
            </a:r>
            <a:r>
              <a:rPr lang="en-US" baseline="0" dirty="0"/>
              <a:t> for different values of tau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E51-A3BA-4D1A-B061-8277E75A239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2376" y="569312"/>
            <a:ext cx="7540024" cy="2040759"/>
          </a:xfrm>
        </p:spPr>
        <p:txBody>
          <a:bodyPr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377" y="2890347"/>
            <a:ext cx="7540023" cy="27484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/>
          </p:nvPr>
        </p:nvSpPr>
        <p:spPr>
          <a:xfrm>
            <a:off x="0" y="0"/>
            <a:ext cx="3678621" cy="5903310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532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794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93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688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534782" y="430146"/>
            <a:ext cx="11196305" cy="5182226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7" y="274639"/>
            <a:ext cx="108312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117" y="1600201"/>
            <a:ext cx="10831283" cy="39507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8312515" y="1600202"/>
            <a:ext cx="3269885" cy="2988015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28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537" y="4501931"/>
            <a:ext cx="10233751" cy="12670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2536" y="3011380"/>
            <a:ext cx="10233752" cy="139552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1092535" y="378938"/>
            <a:ext cx="10233751" cy="2417007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11" y="274639"/>
            <a:ext cx="1104978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611" y="1600202"/>
            <a:ext cx="5462671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86" y="1600202"/>
            <a:ext cx="5273017" cy="40838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2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8621" y="274638"/>
            <a:ext cx="7903779" cy="741363"/>
          </a:xfrm>
        </p:spPr>
        <p:txBody>
          <a:bodyPr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8621" y="1215233"/>
            <a:ext cx="3993931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78621" y="1854994"/>
            <a:ext cx="3993931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06115" y="1215233"/>
            <a:ext cx="367628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06115" y="1854994"/>
            <a:ext cx="3676285" cy="38597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07023" y="274638"/>
            <a:ext cx="3269885" cy="2623723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207023" y="3116479"/>
            <a:ext cx="3269885" cy="2598308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11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3"/>
          </p:nvPr>
        </p:nvSpPr>
        <p:spPr>
          <a:xfrm>
            <a:off x="288964" y="348214"/>
            <a:ext cx="5187365" cy="5233432"/>
          </a:xfrm>
          <a:solidFill>
            <a:srgbClr val="545651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17746" y="348215"/>
            <a:ext cx="5913340" cy="53051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535" y="273050"/>
            <a:ext cx="6733740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2830" y="273053"/>
            <a:ext cx="3629572" cy="53802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535" y="1435103"/>
            <a:ext cx="6733740" cy="421823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85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38" y="4800601"/>
            <a:ext cx="105854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96938" y="402899"/>
            <a:ext cx="10585463" cy="432467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938" y="5367339"/>
            <a:ext cx="10585463" cy="4396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4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997" y="274639"/>
            <a:ext cx="1066740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997" y="1600201"/>
            <a:ext cx="10667403" cy="395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" y="5905065"/>
            <a:ext cx="12191997" cy="4572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11" descr="msstate_horizontal_maroon_wwhitebanner_large.png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89" y="6123991"/>
            <a:ext cx="3662470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73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2D2E2B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54565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54565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54565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209800" y="161515"/>
            <a:ext cx="7772400" cy="1470025"/>
          </a:xfrm>
        </p:spPr>
        <p:txBody>
          <a:bodyPr/>
          <a:lstStyle/>
          <a:p>
            <a:r>
              <a:rPr lang="en-US" b="1" dirty="0"/>
              <a:t>Project 4: Flow Control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895600" y="2989822"/>
            <a:ext cx="6400800" cy="175260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Krizak</a:t>
            </a:r>
            <a:r>
              <a:rPr lang="en-US" dirty="0"/>
              <a:t> and Alex Sweet</a:t>
            </a:r>
          </a:p>
          <a:p>
            <a:r>
              <a:rPr lang="en-US" dirty="0"/>
              <a:t>12/06/17</a:t>
            </a:r>
          </a:p>
        </p:txBody>
      </p:sp>
    </p:spTree>
    <p:extLst>
      <p:ext uri="{BB962C8B-B14F-4D97-AF65-F5344CB8AC3E}">
        <p14:creationId xmlns:p14="http://schemas.microsoft.com/office/powerpoint/2010/main" val="11269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A1F5-4013-4608-A9F0-04DECF378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0504"/>
            <a:ext cx="10363200" cy="1470025"/>
          </a:xfrm>
        </p:spPr>
        <p:txBody>
          <a:bodyPr/>
          <a:lstStyle/>
          <a:p>
            <a:r>
              <a:rPr lang="en-US" dirty="0"/>
              <a:t>New outlet (accounting for CV)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4E03B-8F6B-414F-ADAD-BFDF5F10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780529"/>
            <a:ext cx="8534400" cy="3368520"/>
          </a:xfrm>
        </p:spPr>
        <p:txBody>
          <a:bodyPr/>
          <a:lstStyle/>
          <a:p>
            <a:r>
              <a:rPr lang="en-US" dirty="0"/>
              <a:t>F1*T1 + F2*T2 + </a:t>
            </a:r>
            <a:r>
              <a:rPr lang="en-US" dirty="0">
                <a:solidFill>
                  <a:srgbClr val="FF0000"/>
                </a:solidFill>
              </a:rPr>
              <a:t>100*T(0)</a:t>
            </a:r>
            <a:r>
              <a:rPr lang="en-US" dirty="0"/>
              <a:t> = (F1+F2+</a:t>
            </a:r>
            <a:r>
              <a:rPr lang="en-US" dirty="0">
                <a:solidFill>
                  <a:srgbClr val="FF0000"/>
                </a:solidFill>
              </a:rPr>
              <a:t>100</a:t>
            </a:r>
            <a:r>
              <a:rPr lang="en-US" dirty="0"/>
              <a:t>)*Tout</a:t>
            </a:r>
          </a:p>
          <a:p>
            <a:r>
              <a:rPr lang="en-US" dirty="0"/>
              <a:t>Where F1= 5 -0.1t for 0&lt;t&lt;10</a:t>
            </a:r>
          </a:p>
          <a:p>
            <a:r>
              <a:rPr lang="en-US" dirty="0"/>
              <a:t>and F1= 4 at 10&lt;t</a:t>
            </a:r>
          </a:p>
          <a:p>
            <a:r>
              <a:rPr lang="en-US" dirty="0"/>
              <a:t>Flow energy balance</a:t>
            </a:r>
          </a:p>
          <a:p>
            <a:r>
              <a:rPr lang="en-US" dirty="0">
                <a:solidFill>
                  <a:srgbClr val="FF0000"/>
                </a:solidFill>
              </a:rPr>
              <a:t>New terms to account for 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6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1583-6969-4F2D-8EDA-050CA0A0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Steady State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03B33-1DAC-45A4-8322-B0056143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954211"/>
            <a:ext cx="8534400" cy="29495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 accumulation or generation:</a:t>
            </a:r>
          </a:p>
          <a:p>
            <a:r>
              <a:rPr lang="en-US" dirty="0"/>
              <a:t>In = out at t -&gt;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Ꝏ</a:t>
            </a:r>
            <a:endParaRPr lang="en-US" dirty="0"/>
          </a:p>
          <a:p>
            <a:r>
              <a:rPr lang="en-US" dirty="0"/>
              <a:t>25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° </a:t>
            </a:r>
            <a:r>
              <a:rPr lang="en-US" dirty="0"/>
              <a:t>*4+75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° </a:t>
            </a:r>
            <a:r>
              <a:rPr lang="en-US" dirty="0"/>
              <a:t>*5= 9*Tout</a:t>
            </a:r>
          </a:p>
          <a:p>
            <a:r>
              <a:rPr lang="en-US" dirty="0"/>
              <a:t>Tout = 52.77777777777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°F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should find this Tout value if we allow the program running for a sufficient number of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C934-FB1E-452E-927C-3A492C9D9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4993"/>
            <a:ext cx="10363200" cy="1470025"/>
          </a:xfrm>
        </p:spPr>
        <p:txBody>
          <a:bodyPr/>
          <a:lstStyle/>
          <a:p>
            <a:r>
              <a:rPr lang="en-US" dirty="0"/>
              <a:t>Integral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35DFD-D0FC-42FF-A976-FEDBF9EB0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651247"/>
            <a:ext cx="8534400" cy="3987553"/>
          </a:xfrm>
        </p:spPr>
        <p:txBody>
          <a:bodyPr/>
          <a:lstStyle/>
          <a:p>
            <a:r>
              <a:rPr lang="en-US" dirty="0"/>
              <a:t>The integral method breaks the time down into equal segments of step size which are summed over the integral of each area to converge on the final solution.</a:t>
            </a:r>
          </a:p>
        </p:txBody>
      </p:sp>
    </p:spTree>
    <p:extLst>
      <p:ext uri="{BB962C8B-B14F-4D97-AF65-F5344CB8AC3E}">
        <p14:creationId xmlns:p14="http://schemas.microsoft.com/office/powerpoint/2010/main" val="174052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4C090-09D2-4114-AD9C-3EC8DED0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9482"/>
            <a:ext cx="10363200" cy="147002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(Runge)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6FF45-49C8-4532-8128-372D0E98C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71" y="1709507"/>
            <a:ext cx="2717666" cy="11939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8E911-13CD-42AD-80C4-8CDA3C62A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9507"/>
            <a:ext cx="4167073" cy="3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4144-E167-48EE-B749-4BFCC5887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Program Variables and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3304-CED2-4AD2-9DA0-937BAA90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676400"/>
            <a:ext cx="8534400" cy="3854388"/>
          </a:xfrm>
        </p:spPr>
        <p:txBody>
          <a:bodyPr/>
          <a:lstStyle/>
          <a:p>
            <a:pPr algn="l"/>
            <a:r>
              <a:rPr lang="en-US" dirty="0"/>
              <a:t>M= initial mass (CV)</a:t>
            </a:r>
          </a:p>
          <a:p>
            <a:pPr algn="l"/>
            <a:r>
              <a:rPr lang="en-US" dirty="0"/>
              <a:t>T1= temp in stream 1</a:t>
            </a:r>
          </a:p>
          <a:p>
            <a:pPr algn="l"/>
            <a:r>
              <a:rPr lang="en-US" dirty="0"/>
              <a:t>T2= temp in stream 2</a:t>
            </a:r>
          </a:p>
          <a:p>
            <a:pPr algn="l"/>
            <a:r>
              <a:rPr lang="en-US" dirty="0"/>
              <a:t>F1= flow of stream 1</a:t>
            </a:r>
          </a:p>
          <a:p>
            <a:pPr algn="l"/>
            <a:r>
              <a:rPr lang="en-US" dirty="0"/>
              <a:t>t= time; t0= initial; </a:t>
            </a:r>
            <a:r>
              <a:rPr lang="en-US" dirty="0" err="1"/>
              <a:t>tf</a:t>
            </a:r>
            <a:r>
              <a:rPr lang="en-US" dirty="0"/>
              <a:t>= final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1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4144-E167-48EE-B749-4BFCC5887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More Program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3304-CED2-4AD2-9DA0-937BAA90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954212"/>
            <a:ext cx="9095874" cy="380490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IntX</a:t>
            </a:r>
            <a:r>
              <a:rPr lang="en-US" dirty="0"/>
              <a:t>: array for x values solved by integration</a:t>
            </a:r>
          </a:p>
          <a:p>
            <a:pPr algn="l"/>
            <a:r>
              <a:rPr lang="en-US" dirty="0" err="1"/>
              <a:t>IntY</a:t>
            </a:r>
            <a:r>
              <a:rPr lang="en-US" dirty="0"/>
              <a:t>: array for y values solved by integration</a:t>
            </a:r>
          </a:p>
          <a:p>
            <a:pPr algn="l"/>
            <a:r>
              <a:rPr lang="en-US" dirty="0" err="1"/>
              <a:t>RkX</a:t>
            </a:r>
            <a:r>
              <a:rPr lang="en-US" dirty="0"/>
              <a:t>: array for x values solved by range </a:t>
            </a:r>
          </a:p>
          <a:p>
            <a:pPr algn="l"/>
            <a:r>
              <a:rPr lang="en-US" dirty="0" err="1"/>
              <a:t>RkY</a:t>
            </a:r>
            <a:r>
              <a:rPr lang="en-US" dirty="0"/>
              <a:t>: array for y values solved by range</a:t>
            </a:r>
          </a:p>
          <a:p>
            <a:pPr algn="l"/>
            <a:r>
              <a:rPr lang="en-US" dirty="0"/>
              <a:t>Steps= </a:t>
            </a:r>
            <a:r>
              <a:rPr lang="en-US" dirty="0" err="1"/>
              <a:t>numstep</a:t>
            </a:r>
            <a:r>
              <a:rPr lang="en-US" dirty="0"/>
              <a:t>= (50) number of times the interval has been divided equally (used in sizing arrays)</a:t>
            </a:r>
          </a:p>
        </p:txBody>
      </p:sp>
    </p:spTree>
    <p:extLst>
      <p:ext uri="{BB962C8B-B14F-4D97-AF65-F5344CB8AC3E}">
        <p14:creationId xmlns:p14="http://schemas.microsoft.com/office/powerpoint/2010/main" val="135321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4144-E167-48EE-B749-4BFCC5887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More Program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43304-CED2-4AD2-9DA0-937BAA904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2002338"/>
            <a:ext cx="8534400" cy="3468020"/>
          </a:xfrm>
        </p:spPr>
        <p:txBody>
          <a:bodyPr/>
          <a:lstStyle/>
          <a:p>
            <a:r>
              <a:rPr lang="en-US" dirty="0"/>
              <a:t>Time interval given by t(0) and </a:t>
            </a:r>
            <a:r>
              <a:rPr lang="en-US" dirty="0" err="1"/>
              <a:t>tf</a:t>
            </a:r>
            <a:r>
              <a:rPr lang="en-US" dirty="0"/>
              <a:t> values</a:t>
            </a:r>
          </a:p>
          <a:p>
            <a:r>
              <a:rPr lang="en-US" dirty="0"/>
              <a:t>Step size gives the step length value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390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FDB9-FCB7-4615-AAE2-75EFF3B2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0605"/>
            <a:ext cx="10363200" cy="1470025"/>
          </a:xfrm>
        </p:spPr>
        <p:txBody>
          <a:bodyPr/>
          <a:lstStyle/>
          <a:p>
            <a:r>
              <a:rPr lang="en-US" dirty="0"/>
              <a:t>Coded Energy Balance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D9943-6666-453E-90B1-A93C9F1DC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33617"/>
            <a:ext cx="8534400" cy="1752600"/>
          </a:xfrm>
        </p:spPr>
        <p:txBody>
          <a:bodyPr/>
          <a:lstStyle/>
          <a:p>
            <a:r>
              <a:rPr lang="en-US" dirty="0"/>
              <a:t>Solved for temperature of the tank which for a </a:t>
            </a:r>
            <a:r>
              <a:rPr lang="en-US" dirty="0" err="1"/>
              <a:t>cstr</a:t>
            </a:r>
            <a:r>
              <a:rPr lang="en-US" dirty="0"/>
              <a:t> is modeled as equal to the temperature at the outlet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A294-D25D-4842-8ECE-793AC00F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201" y="3666478"/>
            <a:ext cx="6248840" cy="32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7B57D-953E-4A88-99CE-9C8EAE46E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74993"/>
            <a:ext cx="10363200" cy="1470025"/>
          </a:xfrm>
        </p:spPr>
        <p:txBody>
          <a:bodyPr/>
          <a:lstStyle/>
          <a:p>
            <a:r>
              <a:rPr lang="en-US" dirty="0"/>
              <a:t>Bonus Section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9D06F-1634-40E3-A983-F8C8E3F86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544715"/>
            <a:ext cx="8534400" cy="4094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bonus section requires the addition of another time lag variable which will further delay the approach to steady state </a:t>
            </a:r>
          </a:p>
          <a:p>
            <a:r>
              <a:rPr lang="en-US" dirty="0"/>
              <a:t>How long to approach to 2 decimal places?</a:t>
            </a:r>
          </a:p>
          <a:p>
            <a:r>
              <a:rPr lang="en-US" dirty="0"/>
              <a:t>P1: 72 sec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(2): 73.5 sec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(4): 77 sec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(6): 80 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1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</p:spTree>
    <p:extLst>
      <p:ext uri="{BB962C8B-B14F-4D97-AF65-F5344CB8AC3E}">
        <p14:creationId xmlns:p14="http://schemas.microsoft.com/office/powerpoint/2010/main" val="287857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1FDA-CE47-4A4B-AFA8-A58DF438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37137"/>
            <a:ext cx="10363200" cy="1470025"/>
          </a:xfrm>
        </p:spPr>
        <p:txBody>
          <a:bodyPr/>
          <a:lstStyle/>
          <a:p>
            <a:r>
              <a:rPr lang="en-US" dirty="0"/>
              <a:t>Reactor Scheme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B79D0-E3BF-469E-A3D1-0334D7E2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191" y="2130426"/>
            <a:ext cx="517279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53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0" y="127086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870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11493" y="11786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(t, Temp)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intent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):: t, Temp</a:t>
            </a:r>
            <a:endParaRPr lang="en-US" dirty="0">
              <a:solidFill>
                <a:srgbClr val="BA2DA2"/>
              </a:solidFill>
              <a:latin typeface="Menlo" charset="0"/>
            </a:endParaRP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::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M,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M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100.00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25.00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75.00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5.00</a:t>
            </a:r>
          </a:p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!F1 is a function of time F1(t=0) = 5kg/s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(t&gt;=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10.0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then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4.00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5.00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*t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</a:p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!Sets the value of the function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/M*(F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*T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(F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+F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)*Temp)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Function</a:t>
            </a:r>
            <a:endParaRPr lang="en-US" dirty="0">
              <a:solidFill>
                <a:srgbClr val="BA2DA2"/>
              </a:solidFill>
              <a:effectLst/>
              <a:latin typeface="Menlo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9FC62-DD06-478F-AE2F-392C21AEDFE2}"/>
              </a:ext>
            </a:extLst>
          </p:cNvPr>
          <p:cNvSpPr/>
          <p:nvPr/>
        </p:nvSpPr>
        <p:spPr>
          <a:xfrm>
            <a:off x="170159" y="530183"/>
            <a:ext cx="592584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6136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128610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1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Method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698" y="1600201"/>
            <a:ext cx="12192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!Calculates the steps size and sets the initial values based on the input data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finalX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startX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)/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startX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startY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endParaRPr lang="en-US" sz="1600" dirty="0">
              <a:solidFill>
                <a:srgbClr val="0084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!Do loop runs 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interative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calculation of the Integration Method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</a:p>
          <a:p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write_xy_data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subroutine writes the data in the arrays to the specified data file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write_xy_data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IntMethod.dat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err)</a:t>
            </a:r>
            <a:endParaRPr lang="en-US" sz="1600" dirty="0">
              <a:solidFill>
                <a:srgbClr val="D12F1B"/>
              </a:solidFill>
              <a:latin typeface="Menlo" charset="0"/>
            </a:endParaRPr>
          </a:p>
          <a:p>
            <a:br>
              <a:rPr lang="en-US" sz="1600" dirty="0">
                <a:latin typeface="Helvetica" charset="0"/>
              </a:rPr>
            </a:br>
            <a:r>
              <a:rPr lang="en-US" sz="1600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subroutine uses the given script to create a graph of the data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IntMethod.txt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28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270342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08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Runge-Kutta</a:t>
            </a:r>
            <a:r>
              <a:rPr lang="en-US"/>
              <a:t> Method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698" y="1600201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400"/>
                </a:solidFill>
                <a:latin typeface="Menlo" charset="0"/>
              </a:rPr>
              <a:t>!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Do loop runs 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interative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calculation of the RK Method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+ (k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+ k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)/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6.00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stepSize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</a:p>
          <a:p>
            <a:endParaRPr lang="en-US" sz="1600" dirty="0">
              <a:solidFill>
                <a:srgbClr val="0084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write_xy_data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subroutine writes the data in the arrays to the specified data file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write_xy_data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RKMethod.dat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err)</a:t>
            </a:r>
            <a:endParaRPr lang="en-US" sz="1600" dirty="0">
              <a:solidFill>
                <a:srgbClr val="D12F1B"/>
              </a:solidFill>
              <a:latin typeface="Menlo" charset="0"/>
            </a:endParaRPr>
          </a:p>
          <a:p>
            <a:br>
              <a:rPr lang="en-US" sz="1600" dirty="0">
                <a:latin typeface="Helvetica" charset="0"/>
              </a:rPr>
            </a:br>
            <a:r>
              <a:rPr lang="en-US" sz="1600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subroutine uses the given script to create a graph of the data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RKMethod.txt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11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412074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514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698" y="1954352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!Do loops inputs all the data from both solutions into a single array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numSteps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allpts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(i,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allpts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(i,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allpts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(i,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 subroutine uses the given script to create a graph of the data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run_gnuplot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IntRKMethod.txt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sz="16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33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7296672" y="412074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4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XY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2742" y="1606483"/>
            <a:ext cx="889191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unit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file_unit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file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data_filename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status =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'replace'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&amp;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iostat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ios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</a:t>
            </a:r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endParaRPr lang="en-US" sz="1600" dirty="0">
              <a:latin typeface="Helvetica" charset="0"/>
            </a:endParaRPr>
          </a:p>
          <a:p>
            <a:r>
              <a:rPr lang="en-US" sz="1600" dirty="0">
                <a:solidFill>
                  <a:srgbClr val="008400"/>
                </a:solidFill>
                <a:latin typeface="Menlo" charset="0"/>
              </a:rPr>
              <a:t>!Edited to start at </a:t>
            </a:r>
            <a:r>
              <a:rPr lang="en-US" sz="1600" dirty="0" err="1">
                <a:solidFill>
                  <a:srgbClr val="0084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8400"/>
                </a:solidFill>
                <a:latin typeface="Menlo" charset="0"/>
              </a:rPr>
              <a:t>=0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600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n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	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file_unit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, * ) x(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), y(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600" dirty="0">
                <a:solidFill>
                  <a:srgbClr val="BA2DA2"/>
                </a:solidFill>
                <a:latin typeface="Menlo" charset="0"/>
              </a:rPr>
              <a:t>do</a:t>
            </a:r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close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unit =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file_unit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</a:t>
            </a:r>
          </a:p>
          <a:p>
            <a:endParaRPr lang="en-US" sz="1600" dirty="0">
              <a:solidFill>
                <a:srgbClr val="BA2DA2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*,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'(a)'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  Wrote the GNUPLOT XY data file "'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// &amp;</a:t>
            </a:r>
            <a:endParaRPr lang="en-US" sz="1600" dirty="0">
              <a:solidFill>
                <a:srgbClr val="D12F1B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charset="0"/>
              </a:rPr>
              <a:t>trim (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data_filename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 //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'"'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D6A-B304-43F0-860B-AF672EC7C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08158"/>
            <a:ext cx="10363200" cy="1470025"/>
          </a:xfrm>
        </p:spPr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A19E2-6C2C-482C-9FC9-AFCA030DC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362" y="2097349"/>
            <a:ext cx="6986727" cy="266995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F1- mass flowrate of stream 1 (kg/s)</a:t>
            </a:r>
          </a:p>
          <a:p>
            <a:pPr algn="l"/>
            <a:r>
              <a:rPr lang="en-US" dirty="0"/>
              <a:t>t- time- (s)</a:t>
            </a:r>
          </a:p>
          <a:p>
            <a:pPr algn="l"/>
            <a:r>
              <a:rPr lang="en-US" dirty="0" err="1"/>
              <a:t>Fout</a:t>
            </a:r>
            <a:r>
              <a:rPr lang="en-US" dirty="0"/>
              <a:t> – outlet flow rate (kg/s)</a:t>
            </a:r>
          </a:p>
        </p:txBody>
      </p:sp>
    </p:spTree>
    <p:extLst>
      <p:ext uri="{BB962C8B-B14F-4D97-AF65-F5344CB8AC3E}">
        <p14:creationId xmlns:p14="http://schemas.microsoft.com/office/powerpoint/2010/main" val="2678604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9662160" y="4093854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6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/>
              <a:t>GNUPlot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2790" y="1876693"/>
            <a:ext cx="94518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command, * )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</a:t>
            </a:r>
            <a:r>
              <a:rPr lang="en-US" sz="1600" dirty="0" err="1">
                <a:solidFill>
                  <a:srgbClr val="D12F1B"/>
                </a:solidFill>
                <a:latin typeface="Menlo" charset="0"/>
              </a:rPr>
              <a:t>gnuplot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 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// </a:t>
            </a:r>
            <a:r>
              <a:rPr lang="en-US" sz="1600" dirty="0" err="1">
                <a:solidFill>
                  <a:srgbClr val="000000"/>
                </a:solidFill>
                <a:latin typeface="Menlo" charset="0"/>
              </a:rPr>
              <a:t>command_filename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br>
              <a:rPr lang="en-US" sz="1600" dirty="0">
                <a:latin typeface="Helvetica" charset="0"/>
              </a:rPr>
            </a:br>
            <a:endParaRPr lang="en-US" sz="1600" dirty="0">
              <a:latin typeface="Helvetica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*,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'(a)'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 '</a:t>
            </a:r>
            <a:endParaRPr lang="en-US" sz="16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*,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'(a)'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'GNUFOR:'</a:t>
            </a:r>
          </a:p>
          <a:p>
            <a:r>
              <a:rPr lang="en-US" sz="1600" dirty="0">
                <a:solidFill>
                  <a:srgbClr val="BA2DA2"/>
                </a:solidFill>
                <a:latin typeface="Menlo" charset="0"/>
              </a:rPr>
              <a:t>write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( *,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'(a)'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  Issuing the command:"'</a:t>
            </a:r>
            <a:r>
              <a:rPr lang="en-US" sz="1600" dirty="0">
                <a:solidFill>
                  <a:srgbClr val="000000"/>
                </a:solidFill>
                <a:latin typeface="Menlo" charset="0"/>
              </a:rPr>
              <a:t> // trim ( command ) // </a:t>
            </a:r>
            <a:r>
              <a:rPr lang="en-US" sz="1600" dirty="0">
                <a:solidFill>
                  <a:srgbClr val="D12F1B"/>
                </a:solidFill>
                <a:latin typeface="Menlo" charset="0"/>
              </a:rPr>
              <a:t>'".'</a:t>
            </a:r>
            <a:endParaRPr lang="en-US" sz="1600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60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5A03-8849-426D-B9E4-C5733E04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26" y="433886"/>
            <a:ext cx="10876547" cy="2100767"/>
          </a:xfrm>
        </p:spPr>
        <p:txBody>
          <a:bodyPr/>
          <a:lstStyle/>
          <a:p>
            <a:r>
              <a:rPr lang="en-US" dirty="0"/>
              <a:t>Program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F388A-273A-4466-BEA2-981C908B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09900"/>
            <a:ext cx="8534400" cy="1752600"/>
          </a:xfrm>
        </p:spPr>
        <p:txBody>
          <a:bodyPr/>
          <a:lstStyle/>
          <a:p>
            <a:r>
              <a:rPr lang="en-US" dirty="0"/>
              <a:t>This section outlines the procedure by which the program was tested to find the source of the error originally experienced.</a:t>
            </a:r>
          </a:p>
        </p:txBody>
      </p:sp>
    </p:spTree>
    <p:extLst>
      <p:ext uri="{BB962C8B-B14F-4D97-AF65-F5344CB8AC3E}">
        <p14:creationId xmlns:p14="http://schemas.microsoft.com/office/powerpoint/2010/main" val="373523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0" y="127086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38247" y="369085"/>
            <a:ext cx="4025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Error: T -&gt; -Infinity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	as t -&gt; infinity</a:t>
            </a:r>
          </a:p>
        </p:txBody>
      </p:sp>
    </p:spTree>
    <p:extLst>
      <p:ext uri="{BB962C8B-B14F-4D97-AF65-F5344CB8AC3E}">
        <p14:creationId xmlns:p14="http://schemas.microsoft.com/office/powerpoint/2010/main" val="590264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698" y="338555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!F1 is a function of time F1(t=0) = 5kg/s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(t&gt;=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10.0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then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4.00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else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5.00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*t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if</a:t>
            </a:r>
            <a:endParaRPr lang="en-US" dirty="0">
              <a:solidFill>
                <a:srgbClr val="BA2DA2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0698" y="16335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Menlo" charset="0"/>
              </a:rPr>
              <a:t>F</a:t>
            </a:r>
            <a:r>
              <a:rPr lang="en-US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5.00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- </a:t>
            </a:r>
            <a:r>
              <a:rPr lang="en-US">
                <a:solidFill>
                  <a:srgbClr val="272AD8"/>
                </a:solidFill>
                <a:latin typeface="Menlo" charset="0"/>
              </a:rPr>
              <a:t>0.10</a:t>
            </a:r>
            <a:r>
              <a:rPr lang="en-US">
                <a:solidFill>
                  <a:srgbClr val="000000"/>
                </a:solidFill>
                <a:latin typeface="Menlo" charset="0"/>
              </a:rPr>
              <a:t>*t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361192" y="2043953"/>
            <a:ext cx="0" cy="13416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79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7299960" y="1066800"/>
            <a:ext cx="2529840" cy="4672604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74324" y="409110"/>
            <a:ext cx="429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Error: T(t=0) = 0 on graph</a:t>
            </a:r>
          </a:p>
        </p:txBody>
      </p:sp>
    </p:spTree>
    <p:extLst>
      <p:ext uri="{BB962C8B-B14F-4D97-AF65-F5344CB8AC3E}">
        <p14:creationId xmlns:p14="http://schemas.microsoft.com/office/powerpoint/2010/main" val="156182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3803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err="1">
                <a:solidFill>
                  <a:srgbClr val="BA2DA2"/>
                </a:solidFill>
                <a:latin typeface="Menlo" charset="0"/>
              </a:rPr>
              <a:t>real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(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kind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:n)</a:t>
            </a:r>
          </a:p>
          <a:p>
            <a:r>
              <a:rPr lang="mr-IN" dirty="0" err="1">
                <a:solidFill>
                  <a:srgbClr val="BA2DA2"/>
                </a:solidFill>
                <a:latin typeface="Menlo" charset="0"/>
              </a:rPr>
              <a:t>real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(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kind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y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:n)</a:t>
            </a:r>
            <a:endParaRPr lang="mr-IN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68088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dirty="0" err="1">
                <a:solidFill>
                  <a:srgbClr val="BA2DA2"/>
                </a:solidFill>
                <a:latin typeface="Menlo" charset="0"/>
              </a:rPr>
              <a:t>real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(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kind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x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n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mr-IN" dirty="0" err="1">
                <a:solidFill>
                  <a:srgbClr val="BA2DA2"/>
                </a:solidFill>
                <a:latin typeface="Menlo" charset="0"/>
              </a:rPr>
              <a:t>real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(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kind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mr-IN" dirty="0">
                <a:solidFill>
                  <a:srgbClr val="272AD8"/>
                </a:solidFill>
                <a:latin typeface="Menlo" charset="0"/>
              </a:rPr>
              <a:t>8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 ) 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Menlo" charset="0"/>
              </a:rPr>
              <a:t>n</a:t>
            </a:r>
            <a:r>
              <a:rPr lang="mr-IN" dirty="0">
                <a:solidFill>
                  <a:srgbClr val="000000"/>
                </a:solidFill>
                <a:latin typeface="Menlo" charset="0"/>
              </a:rPr>
              <a:t>)</a:t>
            </a:r>
            <a:endParaRPr lang="mr-IN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61944" y="2461797"/>
            <a:ext cx="0" cy="134160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4582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03" y="0"/>
            <a:ext cx="10667403" cy="1143000"/>
          </a:xfrm>
        </p:spPr>
        <p:txBody>
          <a:bodyPr/>
          <a:lstStyle/>
          <a:p>
            <a:r>
              <a:rPr lang="en-US" dirty="0"/>
              <a:t>Part 1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5E7B4-9E60-444C-8F7F-07B311209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81" y="1143285"/>
            <a:ext cx="6095238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8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5A03-8849-426D-B9E4-C5733E04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726" y="433886"/>
            <a:ext cx="10876547" cy="2100767"/>
          </a:xfrm>
        </p:spPr>
        <p:txBody>
          <a:bodyPr/>
          <a:lstStyle/>
          <a:p>
            <a:r>
              <a:rPr lang="en-US" dirty="0"/>
              <a:t>Program Modification for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F388A-273A-4466-BEA2-981C908B2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09900"/>
            <a:ext cx="8534400" cy="1752600"/>
          </a:xfrm>
        </p:spPr>
        <p:txBody>
          <a:bodyPr>
            <a:normAutofit/>
          </a:bodyPr>
          <a:lstStyle/>
          <a:p>
            <a:r>
              <a:rPr lang="en-US" dirty="0"/>
              <a:t>This section outlines the procedure by which the program was adapted to solve part 2 of the problem.</a:t>
            </a:r>
          </a:p>
        </p:txBody>
      </p:sp>
    </p:spTree>
    <p:extLst>
      <p:ext uri="{BB962C8B-B14F-4D97-AF65-F5344CB8AC3E}">
        <p14:creationId xmlns:p14="http://schemas.microsoft.com/office/powerpoint/2010/main" val="1392125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0" y="127086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3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E12-63B3-4555-B606-E1092652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8461"/>
            <a:ext cx="10363200" cy="1470025"/>
          </a:xfrm>
        </p:spPr>
        <p:txBody>
          <a:bodyPr/>
          <a:lstStyle/>
          <a:p>
            <a:r>
              <a:rPr lang="en-US" dirty="0"/>
              <a:t>Constants/ Parameters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554EBE-F60A-42A4-ABA4-EC716ED54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592" y="1638486"/>
            <a:ext cx="8809608" cy="4000314"/>
          </a:xfrm>
        </p:spPr>
        <p:txBody>
          <a:bodyPr/>
          <a:lstStyle/>
          <a:p>
            <a:pPr algn="l"/>
            <a:r>
              <a:rPr lang="en-US" dirty="0"/>
              <a:t>T1: 25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°C ; T2:75 °C ; Tt(0): 50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F2: 5kg/s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Mt(0): 100kg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F1(0)= 5kg/s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F1(10)= 4 kg/s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dF1/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-.1 kg/s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72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(t,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tau)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intent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):: t,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endParaRPr lang="en-US" dirty="0">
              <a:solidFill>
                <a:srgbClr val="BA2DA2"/>
              </a:solidFill>
              <a:latin typeface="Menlo" charset="0"/>
            </a:endParaRP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Precision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::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spec, tau</a:t>
            </a:r>
          </a:p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!tau = 2.00</a:t>
            </a:r>
          </a:p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!F1spec is a function of time F1(t=0) = 5kg/s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spec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5.00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0.10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*t</a:t>
            </a:r>
          </a:p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!Sets the value of the function</a:t>
            </a:r>
          </a:p>
          <a:p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/tau*(F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spec - F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Function</a:t>
            </a:r>
            <a:endParaRPr lang="en-US" dirty="0">
              <a:solidFill>
                <a:srgbClr val="BA2DA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424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128610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59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Method Modification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996" y="2012647"/>
            <a:ext cx="1066740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!Do loop runs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interative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calculation of the Integration Method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tauin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*func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zint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Do</a:t>
            </a:r>
            <a:endParaRPr lang="en-US" dirty="0">
              <a:solidFill>
                <a:srgbClr val="BA2DA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808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270342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83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Runge-Kutta</a:t>
            </a:r>
            <a:r>
              <a:rPr lang="en-US" dirty="0"/>
              <a:t> Modification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196" y="1417639"/>
            <a:ext cx="1127700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!Do loop runs 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interative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calculation of the RK Method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Do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numSteps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-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tauin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tauin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tauin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func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tauin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(k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+ 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6.00</a:t>
            </a:r>
          </a:p>
          <a:p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*func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*func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*func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*func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xrk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stepSize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yrk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), 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)+k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z))</a:t>
            </a:r>
          </a:p>
          <a:p>
            <a:r>
              <a:rPr lang="en-US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(i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+1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zrk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 + (k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+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+ 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2.00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 + k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z)/</a:t>
            </a:r>
            <a:r>
              <a:rPr lang="en-US" dirty="0">
                <a:solidFill>
                  <a:srgbClr val="272AD8"/>
                </a:solidFill>
                <a:latin typeface="Menlo" charset="0"/>
              </a:rPr>
              <a:t>6.00</a:t>
            </a:r>
            <a:endParaRPr lang="en-US" dirty="0">
              <a:solidFill>
                <a:srgbClr val="000000"/>
              </a:solidFill>
              <a:latin typeface="Menlo" charset="0"/>
            </a:endParaRP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>
                <a:solidFill>
                  <a:srgbClr val="BA2DA2"/>
                </a:solidFill>
                <a:latin typeface="Menlo" charset="0"/>
              </a:rPr>
              <a:t>Do</a:t>
            </a:r>
            <a:endParaRPr lang="en-US" dirty="0">
              <a:solidFill>
                <a:srgbClr val="BA2DA2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175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25552" r="13841" b="19968"/>
          <a:stretch/>
        </p:blipFill>
        <p:spPr>
          <a:xfrm>
            <a:off x="235916" y="274639"/>
            <a:ext cx="11727484" cy="5464765"/>
          </a:xfrm>
        </p:spPr>
      </p:pic>
      <p:sp>
        <p:nvSpPr>
          <p:cNvPr id="4" name="Donut 3"/>
          <p:cNvSpPr/>
          <p:nvPr/>
        </p:nvSpPr>
        <p:spPr>
          <a:xfrm>
            <a:off x="4983778" y="4120748"/>
            <a:ext cx="2529840" cy="1426612"/>
          </a:xfrm>
          <a:prstGeom prst="donut">
            <a:avLst>
              <a:gd name="adj" fmla="val 2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36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Data Modification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624" y="2771018"/>
            <a:ext cx="11232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400"/>
                </a:solidFill>
                <a:latin typeface="Menlo" charset="0"/>
              </a:rPr>
              <a:t>!The </a:t>
            </a:r>
            <a:r>
              <a:rPr lang="en-US" dirty="0" err="1">
                <a:solidFill>
                  <a:srgbClr val="008400"/>
                </a:solidFill>
                <a:latin typeface="Menlo" charset="0"/>
              </a:rPr>
              <a:t>run_gnuplot</a:t>
            </a:r>
            <a:r>
              <a:rPr lang="en-US" dirty="0">
                <a:solidFill>
                  <a:srgbClr val="008400"/>
                </a:solidFill>
                <a:latin typeface="Menlo" charset="0"/>
              </a:rPr>
              <a:t> subroutine uses the given script to create a graph of the data</a:t>
            </a:r>
          </a:p>
          <a:p>
            <a:r>
              <a:rPr lang="en-US" dirty="0">
                <a:solidFill>
                  <a:srgbClr val="BA2DA2"/>
                </a:solidFill>
                <a:latin typeface="Menlo" charset="0"/>
              </a:rPr>
              <a:t>Call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run_gnuplot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'/Users/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DanielK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/Desktop/Fortran/</a:t>
            </a:r>
            <a:r>
              <a:rPr lang="en-US" dirty="0" err="1">
                <a:solidFill>
                  <a:srgbClr val="D12F1B"/>
                </a:solidFill>
                <a:latin typeface="Menlo" charset="0"/>
              </a:rPr>
              <a:t>IntRKMethod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_'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//</a:t>
            </a:r>
            <a:r>
              <a:rPr lang="en-US" dirty="0" err="1">
                <a:solidFill>
                  <a:srgbClr val="000000"/>
                </a:solidFill>
                <a:latin typeface="Menlo" charset="0"/>
              </a:rPr>
              <a:t>namein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//</a:t>
            </a:r>
            <a:r>
              <a:rPr lang="en-US" dirty="0">
                <a:solidFill>
                  <a:srgbClr val="D12F1B"/>
                </a:solidFill>
                <a:latin typeface="Menlo" charset="0"/>
              </a:rPr>
              <a:t>'.txt'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)</a:t>
            </a:r>
            <a:endParaRPr lang="en-US" dirty="0">
              <a:solidFill>
                <a:srgbClr val="D12F1B"/>
              </a:solidFill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85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103" y="0"/>
            <a:ext cx="10667403" cy="1143000"/>
          </a:xfrm>
        </p:spPr>
        <p:txBody>
          <a:bodyPr/>
          <a:lstStyle/>
          <a:p>
            <a:r>
              <a:rPr lang="en-US" dirty="0"/>
              <a:t>Part 2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A319D8-F2BF-4E7B-ACDD-6B1D89C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6" y="1143285"/>
            <a:ext cx="6095238" cy="45714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A49A7-69D8-4B2B-92CA-84B243670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97" y="1143285"/>
            <a:ext cx="6095237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7B8B-A2E3-4997-8676-FEC533A08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Mass Balance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C979B-644A-45CE-AB25-8E720E93A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9" y="1651247"/>
            <a:ext cx="9289002" cy="4065971"/>
          </a:xfrm>
        </p:spPr>
        <p:txBody>
          <a:bodyPr/>
          <a:lstStyle/>
          <a:p>
            <a:r>
              <a:rPr lang="en-US" dirty="0"/>
              <a:t>In - out + generation + CV =  CV + accumulation</a:t>
            </a:r>
          </a:p>
          <a:p>
            <a:r>
              <a:rPr lang="en-US" dirty="0"/>
              <a:t>F1 + F2 - </a:t>
            </a:r>
            <a:r>
              <a:rPr lang="en-US" dirty="0" err="1"/>
              <a:t>Fout</a:t>
            </a:r>
            <a:r>
              <a:rPr lang="en-US" dirty="0"/>
              <a:t> + </a:t>
            </a:r>
            <a:r>
              <a:rPr lang="en-US" dirty="0" err="1"/>
              <a:t>rV</a:t>
            </a:r>
            <a:r>
              <a:rPr lang="en-US" dirty="0"/>
              <a:t> = </a:t>
            </a:r>
            <a:r>
              <a:rPr lang="en-US" dirty="0" err="1"/>
              <a:t>dM</a:t>
            </a:r>
            <a:r>
              <a:rPr lang="en-US" dirty="0"/>
              <a:t>/</a:t>
            </a:r>
            <a:r>
              <a:rPr lang="en-US" dirty="0" err="1"/>
              <a:t>dt</a:t>
            </a:r>
            <a:endParaRPr lang="en-US" dirty="0"/>
          </a:p>
          <a:p>
            <a:r>
              <a:rPr lang="en-US" dirty="0"/>
              <a:t>Accumulation and generation are 0, so</a:t>
            </a:r>
          </a:p>
          <a:p>
            <a:r>
              <a:rPr lang="en-US" dirty="0" err="1"/>
              <a:t>Fout</a:t>
            </a:r>
            <a:r>
              <a:rPr lang="en-US" dirty="0"/>
              <a:t> = (F1 + F2)</a:t>
            </a:r>
          </a:p>
          <a:p>
            <a:endParaRPr lang="en-US" dirty="0"/>
          </a:p>
          <a:p>
            <a:pPr algn="l"/>
            <a:r>
              <a:rPr lang="en-US" dirty="0"/>
              <a:t>The control volume has constant mass such that the sum of inlet flow and the outlet flow are equal</a:t>
            </a:r>
          </a:p>
        </p:txBody>
      </p:sp>
    </p:spTree>
    <p:extLst>
      <p:ext uri="{BB962C8B-B14F-4D97-AF65-F5344CB8AC3E}">
        <p14:creationId xmlns:p14="http://schemas.microsoft.com/office/powerpoint/2010/main" val="4357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A52E-1701-4F94-BFEC-A7D5DA2A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39483"/>
            <a:ext cx="10363200" cy="1470025"/>
          </a:xfrm>
        </p:spPr>
        <p:txBody>
          <a:bodyPr/>
          <a:lstStyle/>
          <a:p>
            <a:r>
              <a:rPr lang="en-US" dirty="0"/>
              <a:t>Mass Flows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5C4F7C-04C2-4C6A-A894-B5BABC580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36" y="1568024"/>
            <a:ext cx="6042364" cy="368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4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F402-E7C5-46D2-B426-9B8B1981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72647"/>
            <a:ext cx="10363200" cy="1470025"/>
          </a:xfrm>
        </p:spPr>
        <p:txBody>
          <a:bodyPr/>
          <a:lstStyle/>
          <a:p>
            <a:r>
              <a:rPr lang="en-US" dirty="0"/>
              <a:t>Energy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75D9E-2CD1-4250-9B4B-CCBBDF76D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695635"/>
            <a:ext cx="8534400" cy="3943165"/>
          </a:xfrm>
        </p:spPr>
        <p:txBody>
          <a:bodyPr/>
          <a:lstStyle/>
          <a:p>
            <a:r>
              <a:rPr lang="en-US" dirty="0"/>
              <a:t>In - out + generation = accumulation</a:t>
            </a:r>
          </a:p>
          <a:p>
            <a:r>
              <a:rPr lang="en-US" dirty="0"/>
              <a:t>There is no generation or accumulation therefore the outlet is equal to the inlet flows</a:t>
            </a:r>
          </a:p>
          <a:p>
            <a:r>
              <a:rPr lang="en-US" dirty="0"/>
              <a:t>F1*T1+F2*T2 = (F1+F2)*Tout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4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2E73-1147-4058-A6D7-56ECD3F2E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68461"/>
            <a:ext cx="10363200" cy="1470025"/>
          </a:xfrm>
        </p:spPr>
        <p:txBody>
          <a:bodyPr/>
          <a:lstStyle/>
          <a:p>
            <a:r>
              <a:rPr lang="en-US" dirty="0"/>
              <a:t>Energy Balance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4204-7AB8-454C-8937-8A58F6B18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793" y="1393794"/>
            <a:ext cx="9383697" cy="4021585"/>
          </a:xfrm>
        </p:spPr>
        <p:txBody>
          <a:bodyPr/>
          <a:lstStyle/>
          <a:p>
            <a:r>
              <a:rPr lang="en-US" dirty="0"/>
              <a:t>F1*T1 + F2*T2 = (F1+F2)*Tout</a:t>
            </a:r>
          </a:p>
          <a:p>
            <a:r>
              <a:rPr lang="en-US" dirty="0"/>
              <a:t>F1 is the only non constant in the energy balance</a:t>
            </a:r>
          </a:p>
          <a:p>
            <a:r>
              <a:rPr lang="en-US" dirty="0"/>
              <a:t>F1 = F1in - (dF1/</a:t>
            </a:r>
            <a:r>
              <a:rPr lang="en-US" dirty="0" err="1"/>
              <a:t>dt</a:t>
            </a:r>
            <a:r>
              <a:rPr lang="en-US" dirty="0"/>
              <a:t>) from 1 to 10 seconds.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0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A6D0-6BBE-434E-B52B-B6AD6284B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484187"/>
            <a:ext cx="10363200" cy="1470025"/>
          </a:xfrm>
        </p:spPr>
        <p:txBody>
          <a:bodyPr/>
          <a:lstStyle/>
          <a:p>
            <a:r>
              <a:rPr lang="en-US" dirty="0"/>
              <a:t>Adding the Control Volume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25185-FED3-4B76-854D-5ED687B0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1764436"/>
            <a:ext cx="8534400" cy="3500021"/>
          </a:xfrm>
        </p:spPr>
        <p:txBody>
          <a:bodyPr/>
          <a:lstStyle/>
          <a:p>
            <a:r>
              <a:rPr lang="en-US" dirty="0"/>
              <a:t>While the Control volume has no impact on the mass flow amounts of input or output, the thermal balance is impacted because it creates a non-instantaneous response in the outlet temperature.</a:t>
            </a:r>
          </a:p>
        </p:txBody>
      </p:sp>
    </p:spTree>
    <p:extLst>
      <p:ext uri="{BB962C8B-B14F-4D97-AF65-F5344CB8AC3E}">
        <p14:creationId xmlns:p14="http://schemas.microsoft.com/office/powerpoint/2010/main" val="3713178652"/>
      </p:ext>
    </p:extLst>
  </p:cSld>
  <p:clrMapOvr>
    <a:masterClrMapping/>
  </p:clrMapOvr>
</p:sld>
</file>

<file path=ppt/theme/theme1.xml><?xml version="1.0" encoding="utf-8"?>
<a:theme xmlns:a="http://schemas.openxmlformats.org/drawingml/2006/main" name="MSU_Maroon&amp;Grey">
  <a:themeElements>
    <a:clrScheme name="Custom 1">
      <a:dk1>
        <a:sysClr val="windowText" lastClr="000000"/>
      </a:dk1>
      <a:lt1>
        <a:sysClr val="window" lastClr="FFFFFF"/>
      </a:lt1>
      <a:dk2>
        <a:srgbClr val="5E091A"/>
      </a:dk2>
      <a:lt2>
        <a:srgbClr val="E2E4DB"/>
      </a:lt2>
      <a:accent1>
        <a:srgbClr val="5E091A"/>
      </a:accent1>
      <a:accent2>
        <a:srgbClr val="410611"/>
      </a:accent2>
      <a:accent3>
        <a:srgbClr val="545651"/>
      </a:accent3>
      <a:accent4>
        <a:srgbClr val="848780"/>
      </a:accent4>
      <a:accent5>
        <a:srgbClr val="B9BDB3"/>
      </a:accent5>
      <a:accent6>
        <a:srgbClr val="890C25"/>
      </a:accent6>
      <a:hlink>
        <a:srgbClr val="890C25"/>
      </a:hlink>
      <a:folHlink>
        <a:srgbClr val="890C25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0DE0326C-D5EF-AF44-9C2F-F835FE483D26}" vid="{636151DE-B77F-1D41-BDEA-7E2AC546F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MSState_Option4_16by9</Template>
  <TotalTime>454</TotalTime>
  <Words>2256</Words>
  <Application>Microsoft Macintosh PowerPoint</Application>
  <PresentationFormat>Widescreen</PresentationFormat>
  <Paragraphs>240</Paragraphs>
  <Slides>47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Century Gothic</vt:lpstr>
      <vt:lpstr>Helvetica</vt:lpstr>
      <vt:lpstr>Menlo</vt:lpstr>
      <vt:lpstr>Palatino Linotype</vt:lpstr>
      <vt:lpstr>MSU_Maroon&amp;Grey</vt:lpstr>
      <vt:lpstr>Project 4: Flow Control</vt:lpstr>
      <vt:lpstr>Reactor Scheme</vt:lpstr>
      <vt:lpstr>Variable Declarations</vt:lpstr>
      <vt:lpstr>Constants/ Parameters</vt:lpstr>
      <vt:lpstr>Mass Balance </vt:lpstr>
      <vt:lpstr>Mass Flows </vt:lpstr>
      <vt:lpstr>Energy Balance</vt:lpstr>
      <vt:lpstr>Energy Balance </vt:lpstr>
      <vt:lpstr>Adding the Control Volume</vt:lpstr>
      <vt:lpstr>New outlet (accounting for CV)</vt:lpstr>
      <vt:lpstr>Steady State Approach</vt:lpstr>
      <vt:lpstr>Integral Solution</vt:lpstr>
      <vt:lpstr>4th Order (Runge) Method</vt:lpstr>
      <vt:lpstr>Program Variables and Parameters</vt:lpstr>
      <vt:lpstr>More Program Variables</vt:lpstr>
      <vt:lpstr>More Program Variables</vt:lpstr>
      <vt:lpstr>Coded Energy Balance </vt:lpstr>
      <vt:lpstr>Bonus Section</vt:lpstr>
      <vt:lpstr>PowerPoint Presentation</vt:lpstr>
      <vt:lpstr>PowerPoint Presentation</vt:lpstr>
      <vt:lpstr>PowerPoint Presentation</vt:lpstr>
      <vt:lpstr>PowerPoint Presentation</vt:lpstr>
      <vt:lpstr>Integration Method</vt:lpstr>
      <vt:lpstr>PowerPoint Presentation</vt:lpstr>
      <vt:lpstr>Runge-Kutta Method</vt:lpstr>
      <vt:lpstr>PowerPoint Presentation</vt:lpstr>
      <vt:lpstr>Combine Data</vt:lpstr>
      <vt:lpstr>PowerPoint Presentation</vt:lpstr>
      <vt:lpstr>Write XY Data</vt:lpstr>
      <vt:lpstr>PowerPoint Presentation</vt:lpstr>
      <vt:lpstr>Run GNUPlot</vt:lpstr>
      <vt:lpstr>Program Troubleshooting</vt:lpstr>
      <vt:lpstr>PowerPoint Presentation</vt:lpstr>
      <vt:lpstr>Change</vt:lpstr>
      <vt:lpstr>PowerPoint Presentation</vt:lpstr>
      <vt:lpstr>Change</vt:lpstr>
      <vt:lpstr>Part 1 Graph</vt:lpstr>
      <vt:lpstr>Program Modification for Part 2</vt:lpstr>
      <vt:lpstr>PowerPoint Presentation</vt:lpstr>
      <vt:lpstr>Additional Function</vt:lpstr>
      <vt:lpstr>PowerPoint Presentation</vt:lpstr>
      <vt:lpstr>Integration Method Modification</vt:lpstr>
      <vt:lpstr>PowerPoint Presentation</vt:lpstr>
      <vt:lpstr>Runge-Kutta Modification</vt:lpstr>
      <vt:lpstr>PowerPoint Presentation</vt:lpstr>
      <vt:lpstr>Combined Data Modification</vt:lpstr>
      <vt:lpstr>Part 2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in maroon</dc:title>
  <dc:creator>Daniel Krizak</dc:creator>
  <cp:lastModifiedBy>Krizak, Daniel</cp:lastModifiedBy>
  <cp:revision>30</cp:revision>
  <dcterms:created xsi:type="dcterms:W3CDTF">2017-10-06T19:01:41Z</dcterms:created>
  <dcterms:modified xsi:type="dcterms:W3CDTF">2020-07-23T19:07:47Z</dcterms:modified>
</cp:coreProperties>
</file>