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59" r:id="rId7"/>
    <p:sldId id="267" r:id="rId8"/>
    <p:sldId id="261" r:id="rId9"/>
    <p:sldId id="268" r:id="rId10"/>
    <p:sldId id="263" r:id="rId11"/>
    <p:sldId id="269" r:id="rId12"/>
    <p:sldId id="264" r:id="rId13"/>
    <p:sldId id="271" r:id="rId14"/>
    <p:sldId id="274" r:id="rId15"/>
    <p:sldId id="270" r:id="rId16"/>
    <p:sldId id="275" r:id="rId17"/>
    <p:sldId id="273" r:id="rId18"/>
    <p:sldId id="276" r:id="rId19"/>
    <p:sldId id="277" r:id="rId20"/>
    <p:sldId id="278" r:id="rId21"/>
    <p:sldId id="265" r:id="rId22"/>
    <p:sldId id="280" r:id="rId23"/>
    <p:sldId id="279" r:id="rId24"/>
    <p:sldId id="281" r:id="rId25"/>
    <p:sldId id="266" r:id="rId26"/>
    <p:sldId id="283" r:id="rId27"/>
    <p:sldId id="284" r:id="rId28"/>
    <p:sldId id="282"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ylan Lehrer" initials="DL" lastIdx="1" clrIdx="0">
    <p:extLst>
      <p:ext uri="{19B8F6BF-5375-455C-9EA6-DF929625EA0E}">
        <p15:presenceInfo xmlns:p15="http://schemas.microsoft.com/office/powerpoint/2012/main" userId="S-1-5-21-1935655697-527237240-725345543-720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90" d="100"/>
          <a:sy n="90" d="100"/>
        </p:scale>
        <p:origin x="90"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06T14:30:55.512"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7/19/2016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7/19/2016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cytoscap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omim.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drugbank.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Drug Repositioning for Diabetes Based on 'Omics' Data Mining</a:t>
            </a:r>
          </a:p>
        </p:txBody>
      </p:sp>
      <p:sp>
        <p:nvSpPr>
          <p:cNvPr id="3" name="Subtitle 2"/>
          <p:cNvSpPr>
            <a:spLocks noGrp="1"/>
          </p:cNvSpPr>
          <p:nvPr>
            <p:ph type="subTitle" idx="1"/>
          </p:nvPr>
        </p:nvSpPr>
        <p:spPr/>
        <p:txBody>
          <a:bodyPr/>
          <a:lstStyle/>
          <a:p>
            <a:r>
              <a:rPr lang="en-US" dirty="0"/>
              <a:t>Ming Zhang, </a:t>
            </a:r>
            <a:r>
              <a:rPr lang="en-US" dirty="0" err="1"/>
              <a:t>Heng</a:t>
            </a:r>
            <a:r>
              <a:rPr lang="en-US" dirty="0"/>
              <a:t> Luo, </a:t>
            </a:r>
            <a:r>
              <a:rPr lang="en-US" dirty="0" err="1"/>
              <a:t>Zhenrui</a:t>
            </a:r>
            <a:r>
              <a:rPr lang="en-US" dirty="0"/>
              <a:t> Xi, Ekaterina </a:t>
            </a:r>
            <a:r>
              <a:rPr lang="en-US" dirty="0" err="1"/>
              <a:t>Rogaeva</a:t>
            </a:r>
            <a:endParaRPr lang="en-US" dirty="0"/>
          </a:p>
          <a:p>
            <a:r>
              <a:rPr lang="en-US" dirty="0" err="1"/>
              <a:t>SLiDE</a:t>
            </a:r>
            <a:r>
              <a:rPr lang="en-US" dirty="0"/>
              <a:t> SHOW Created BY Dylan Lehrer</a:t>
            </a:r>
          </a:p>
        </p:txBody>
      </p:sp>
    </p:spTree>
    <p:extLst>
      <p:ext uri="{BB962C8B-B14F-4D97-AF65-F5344CB8AC3E}">
        <p14:creationId xmlns:p14="http://schemas.microsoft.com/office/powerpoint/2010/main" val="68735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Constructing the Diabetic Metabolites-Proteins Network</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Diabetic Metabolites and their Associated Enzymes/Transporters were visually linked through a metabolites-proteins network.</a:t>
            </a:r>
          </a:p>
          <a:p>
            <a:r>
              <a:rPr lang="en-US" err="1"/>
              <a:t>Cytoscape</a:t>
            </a:r>
            <a:r>
              <a:rPr lang="en-US" dirty="0"/>
              <a:t> (</a:t>
            </a:r>
            <a:r>
              <a:rPr lang="en-US" dirty="0">
                <a:hlinkClick r:id="rId2"/>
              </a:rPr>
              <a:t>www.cytoscape.org</a:t>
            </a:r>
            <a:r>
              <a:rPr lang="en-US" dirty="0"/>
              <a:t>) was used to construct the metabolites-proteins network.</a:t>
            </a:r>
          </a:p>
          <a:p>
            <a:endParaRPr lang="en-US" dirty="0"/>
          </a:p>
        </p:txBody>
      </p:sp>
    </p:spTree>
    <p:extLst>
      <p:ext uri="{BB962C8B-B14F-4D97-AF65-F5344CB8AC3E}">
        <p14:creationId xmlns:p14="http://schemas.microsoft.com/office/powerpoint/2010/main" val="267404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417" y="872836"/>
            <a:ext cx="4657821" cy="1224252"/>
          </a:xfrm>
        </p:spPr>
        <p:txBody>
          <a:bodyPr>
            <a:normAutofit fontScale="90000"/>
          </a:bodyPr>
          <a:lstStyle/>
          <a:p>
            <a:r>
              <a:rPr lang="en-US" dirty="0"/>
              <a:t>Visualization of Metabolite-Protein Network Associated With Diabetes</a:t>
            </a:r>
          </a:p>
        </p:txBody>
      </p:sp>
      <p:sp>
        <p:nvSpPr>
          <p:cNvPr id="3" name="Content Placeholder 2"/>
          <p:cNvSpPr>
            <a:spLocks noGrp="1"/>
          </p:cNvSpPr>
          <p:nvPr>
            <p:ph idx="1"/>
          </p:nvPr>
        </p:nvSpPr>
        <p:spPr>
          <a:xfrm>
            <a:off x="817417" y="2517661"/>
            <a:ext cx="4558146" cy="3541714"/>
          </a:xfrm>
        </p:spPr>
        <p:txBody>
          <a:bodyPr>
            <a:normAutofit/>
          </a:bodyPr>
          <a:lstStyle/>
          <a:p>
            <a:r>
              <a:rPr lang="en-US" dirty="0"/>
              <a:t>The metabolite-protein network was generated using </a:t>
            </a:r>
            <a:r>
              <a:rPr lang="en-US" dirty="0" err="1"/>
              <a:t>Cytoscape</a:t>
            </a:r>
            <a:r>
              <a:rPr lang="en-US" dirty="0"/>
              <a:t>.</a:t>
            </a:r>
          </a:p>
        </p:txBody>
      </p:sp>
      <p:pic>
        <p:nvPicPr>
          <p:cNvPr id="4" name="Picture 3"/>
          <p:cNvPicPr>
            <a:picLocks noChangeAspect="1"/>
          </p:cNvPicPr>
          <p:nvPr/>
        </p:nvPicPr>
        <p:blipFill>
          <a:blip r:embed="rId2"/>
          <a:stretch>
            <a:fillRect/>
          </a:stretch>
        </p:blipFill>
        <p:spPr>
          <a:xfrm>
            <a:off x="5475238" y="618518"/>
            <a:ext cx="6083247" cy="5632762"/>
          </a:xfrm>
          <a:prstGeom prst="rect">
            <a:avLst/>
          </a:prstGeom>
        </p:spPr>
      </p:pic>
      <p:pic>
        <p:nvPicPr>
          <p:cNvPr id="6" name="Picture 5"/>
          <p:cNvPicPr>
            <a:picLocks noChangeAspect="1"/>
          </p:cNvPicPr>
          <p:nvPr/>
        </p:nvPicPr>
        <p:blipFill>
          <a:blip r:embed="rId3"/>
          <a:stretch>
            <a:fillRect/>
          </a:stretch>
        </p:blipFill>
        <p:spPr>
          <a:xfrm>
            <a:off x="3663448" y="4170218"/>
            <a:ext cx="2712336" cy="2510553"/>
          </a:xfrm>
          <a:prstGeom prst="rect">
            <a:avLst/>
          </a:prstGeom>
        </p:spPr>
      </p:pic>
      <p:sp>
        <p:nvSpPr>
          <p:cNvPr id="8" name="Content Placeholder 2"/>
          <p:cNvSpPr txBox="1">
            <a:spLocks/>
          </p:cNvSpPr>
          <p:nvPr/>
        </p:nvSpPr>
        <p:spPr>
          <a:xfrm>
            <a:off x="817417" y="3338134"/>
            <a:ext cx="4657821"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Shows the highly connected metabolic pathways of various metabolites.</a:t>
            </a:r>
          </a:p>
        </p:txBody>
      </p:sp>
      <p:sp>
        <p:nvSpPr>
          <p:cNvPr id="11" name="Isosceles Triangle 10"/>
          <p:cNvSpPr/>
          <p:nvPr/>
        </p:nvSpPr>
        <p:spPr>
          <a:xfrm>
            <a:off x="795429" y="4578995"/>
            <a:ext cx="401781" cy="3463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770464" y="5200391"/>
            <a:ext cx="451712" cy="45171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81088" y="4601209"/>
            <a:ext cx="2355132" cy="292388"/>
          </a:xfrm>
          <a:prstGeom prst="rect">
            <a:avLst/>
          </a:prstGeom>
          <a:noFill/>
        </p:spPr>
        <p:txBody>
          <a:bodyPr wrap="none" rtlCol="0">
            <a:spAutoFit/>
          </a:bodyPr>
          <a:lstStyle/>
          <a:p>
            <a:r>
              <a:rPr lang="en-US" sz="1300" dirty="0"/>
              <a:t>Diabetes Associated Metabolites</a:t>
            </a:r>
          </a:p>
        </p:txBody>
      </p:sp>
      <p:sp>
        <p:nvSpPr>
          <p:cNvPr id="14" name="TextBox 13"/>
          <p:cNvSpPr txBox="1"/>
          <p:nvPr/>
        </p:nvSpPr>
        <p:spPr>
          <a:xfrm>
            <a:off x="1181088" y="5179272"/>
            <a:ext cx="2566600" cy="492443"/>
          </a:xfrm>
          <a:prstGeom prst="rect">
            <a:avLst/>
          </a:prstGeom>
          <a:noFill/>
        </p:spPr>
        <p:txBody>
          <a:bodyPr wrap="none" rtlCol="0">
            <a:spAutoFit/>
          </a:bodyPr>
          <a:lstStyle/>
          <a:p>
            <a:r>
              <a:rPr lang="en-US" sz="1300" dirty="0"/>
              <a:t>Proteins associated with metabolites</a:t>
            </a:r>
          </a:p>
          <a:p>
            <a:r>
              <a:rPr lang="en-US" sz="1300" dirty="0"/>
              <a:t>(based on the HMDB database)</a:t>
            </a:r>
          </a:p>
        </p:txBody>
      </p:sp>
    </p:spTree>
    <p:extLst>
      <p:ext uri="{BB962C8B-B14F-4D97-AF65-F5344CB8AC3E}">
        <p14:creationId xmlns:p14="http://schemas.microsoft.com/office/powerpoint/2010/main" val="104202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Mapping Diabetes Risk Proteins to Proteins With Drug Projects</a:t>
            </a:r>
          </a:p>
        </p:txBody>
      </p:sp>
      <p:sp>
        <p:nvSpPr>
          <p:cNvPr id="3" name="Content Placeholder 2"/>
          <p:cNvSpPr>
            <a:spLocks noGrp="1"/>
          </p:cNvSpPr>
          <p:nvPr>
            <p:ph idx="1"/>
          </p:nvPr>
        </p:nvSpPr>
        <p:spPr>
          <a:xfrm>
            <a:off x="1141412" y="2249486"/>
            <a:ext cx="9905999" cy="4265613"/>
          </a:xfrm>
        </p:spPr>
        <p:txBody>
          <a:bodyPr>
            <a:normAutofit/>
          </a:bodyPr>
          <a:lstStyle/>
          <a:p>
            <a:r>
              <a:rPr lang="en-US" sz="2800" dirty="0"/>
              <a:t>Literature Search </a:t>
            </a:r>
            <a:r>
              <a:rPr lang="en-US" sz="2800" dirty="0">
                <a:sym typeface="Wingdings" panose="05000000000000000000" pitchFamily="2" charset="2"/>
              </a:rPr>
              <a:t> Genomics and Proteomics Studies  Diabetes Related Genes or Proteins </a:t>
            </a:r>
          </a:p>
          <a:p>
            <a:r>
              <a:rPr lang="en-US" sz="2800" dirty="0">
                <a:sym typeface="Wingdings" panose="05000000000000000000" pitchFamily="2" charset="2"/>
              </a:rPr>
              <a:t>Diabetes Related Genes or Proteins + Diabetes Related Proteins from Step 2  Set of Diabetic Risk Proteins</a:t>
            </a:r>
          </a:p>
          <a:p>
            <a:r>
              <a:rPr lang="en-US" sz="2800" dirty="0" err="1">
                <a:sym typeface="Wingdings" panose="05000000000000000000" pitchFamily="2" charset="2"/>
              </a:rPr>
              <a:t>Uniprot</a:t>
            </a:r>
            <a:r>
              <a:rPr lang="en-US" sz="2800" dirty="0">
                <a:sym typeface="Wingdings" panose="05000000000000000000" pitchFamily="2" charset="2"/>
              </a:rPr>
              <a:t> IDs were retrieved to map the corresponding proteins.</a:t>
            </a:r>
          </a:p>
        </p:txBody>
      </p:sp>
    </p:spTree>
    <p:extLst>
      <p:ext uri="{BB962C8B-B14F-4D97-AF65-F5344CB8AC3E}">
        <p14:creationId xmlns:p14="http://schemas.microsoft.com/office/powerpoint/2010/main" val="102733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4950" y="304802"/>
            <a:ext cx="8618922" cy="6204794"/>
          </a:xfrm>
          <a:prstGeom prst="rect">
            <a:avLst/>
          </a:prstGeom>
          <a:effectLst>
            <a:glow rad="228600">
              <a:schemeClr val="accent2">
                <a:satMod val="175000"/>
                <a:alpha val="40000"/>
              </a:schemeClr>
            </a:glow>
            <a:outerShdw blurRad="50800" dist="38100" dir="2700000" algn="tl" rotWithShape="0">
              <a:prstClr val="black">
                <a:alpha val="40000"/>
              </a:prstClr>
            </a:outerShdw>
          </a:effectLst>
        </p:spPr>
      </p:pic>
      <p:sp>
        <p:nvSpPr>
          <p:cNvPr id="6" name="Rectangle 5"/>
          <p:cNvSpPr/>
          <p:nvPr/>
        </p:nvSpPr>
        <p:spPr>
          <a:xfrm>
            <a:off x="207818" y="3906982"/>
            <a:ext cx="11981004" cy="2798618"/>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47090" y="81514"/>
            <a:ext cx="7820451" cy="3825468"/>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7247090" y="467086"/>
            <a:ext cx="4831496" cy="2358599"/>
          </a:xfrm>
        </p:spPr>
        <p:txBody>
          <a:bodyPr>
            <a:normAutofit/>
          </a:bodyPr>
          <a:lstStyle/>
          <a:p>
            <a:r>
              <a:rPr lang="en-US" dirty="0"/>
              <a:t>840 metabolic proteins associated with diabetic metabolites + 115 genes + 56 proteins </a:t>
            </a:r>
            <a:r>
              <a:rPr lang="en-US" dirty="0">
                <a:sym typeface="Wingdings" panose="05000000000000000000" pitchFamily="2" charset="2"/>
              </a:rPr>
              <a:t> </a:t>
            </a:r>
            <a:r>
              <a:rPr lang="en-US" dirty="0"/>
              <a:t>992 unique diabetic risk proteins.</a:t>
            </a:r>
          </a:p>
          <a:p>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49669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Mapping Diabetes Risk Proteins to Proteins With Drug Projects</a:t>
            </a:r>
          </a:p>
        </p:txBody>
      </p:sp>
      <p:sp>
        <p:nvSpPr>
          <p:cNvPr id="3" name="Content Placeholder 2"/>
          <p:cNvSpPr>
            <a:spLocks noGrp="1"/>
          </p:cNvSpPr>
          <p:nvPr>
            <p:ph idx="1"/>
          </p:nvPr>
        </p:nvSpPr>
        <p:spPr/>
        <p:txBody>
          <a:bodyPr>
            <a:normAutofit/>
          </a:bodyPr>
          <a:lstStyle/>
          <a:p>
            <a:r>
              <a:rPr lang="en-US" sz="2800" dirty="0">
                <a:sym typeface="Wingdings" panose="05000000000000000000" pitchFamily="2" charset="2"/>
              </a:rPr>
              <a:t>Therapeutic Target Database (TTD)</a:t>
            </a:r>
          </a:p>
          <a:p>
            <a:pPr lvl="1"/>
            <a:r>
              <a:rPr lang="en-US" sz="2800" dirty="0">
                <a:sym typeface="Wingdings" panose="05000000000000000000" pitchFamily="2" charset="2"/>
              </a:rPr>
              <a:t>Contains information on 236 targets of 20,667 drugs at the stages of approved, clinical trial and experimental.</a:t>
            </a:r>
          </a:p>
          <a:p>
            <a:pPr lvl="1"/>
            <a:r>
              <a:rPr lang="en-US" sz="2800" dirty="0">
                <a:sym typeface="Wingdings" panose="05000000000000000000" pitchFamily="2" charset="2"/>
              </a:rPr>
              <a:t>Used to find the diabetes risk proteins that had drug projects available.</a:t>
            </a:r>
          </a:p>
          <a:p>
            <a:pPr lvl="1"/>
            <a:endParaRPr lang="en-US" sz="2800" dirty="0">
              <a:sym typeface="Wingdings" panose="05000000000000000000" pitchFamily="2" charset="2"/>
            </a:endParaRPr>
          </a:p>
          <a:p>
            <a:endParaRPr lang="en-US" dirty="0"/>
          </a:p>
        </p:txBody>
      </p:sp>
    </p:spTree>
    <p:extLst>
      <p:ext uri="{BB962C8B-B14F-4D97-AF65-F5344CB8AC3E}">
        <p14:creationId xmlns:p14="http://schemas.microsoft.com/office/powerpoint/2010/main" val="126628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4950" y="304802"/>
            <a:ext cx="8618922" cy="6204794"/>
          </a:xfrm>
          <a:prstGeom prst="rect">
            <a:avLst/>
          </a:prstGeom>
          <a:effectLst>
            <a:glow rad="228600">
              <a:schemeClr val="accent2">
                <a:satMod val="175000"/>
                <a:alpha val="40000"/>
              </a:schemeClr>
            </a:glow>
            <a:outerShdw blurRad="50800" dist="38100" dir="2700000" algn="tl" rotWithShape="0">
              <a:prstClr val="black">
                <a:alpha val="40000"/>
              </a:prstClr>
            </a:outerShdw>
          </a:effectLst>
        </p:spPr>
      </p:pic>
      <p:sp>
        <p:nvSpPr>
          <p:cNvPr id="6" name="Rectangle 5"/>
          <p:cNvSpPr/>
          <p:nvPr/>
        </p:nvSpPr>
        <p:spPr>
          <a:xfrm>
            <a:off x="207818" y="4199860"/>
            <a:ext cx="11981004" cy="2505739"/>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90167" y="2602397"/>
            <a:ext cx="5801833" cy="3825468"/>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799330" y="4289864"/>
            <a:ext cx="5590837" cy="2358599"/>
          </a:xfrm>
        </p:spPr>
        <p:txBody>
          <a:bodyPr>
            <a:normAutofit/>
          </a:bodyPr>
          <a:lstStyle/>
          <a:p>
            <a:r>
              <a:rPr lang="en-US" dirty="0"/>
              <a:t>Using the TTD database, it was found that 108 of the 992 diabetic risk proteins had information on at least one existing drug project.</a:t>
            </a:r>
          </a:p>
          <a:p>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661879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Mapping Diabetes Risk Proteins to Proteins With Drug Projects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2800" dirty="0">
                <a:sym typeface="Wingdings" panose="05000000000000000000" pitchFamily="2" charset="2"/>
              </a:rPr>
              <a:t>Diabetic risk proteins that had existing drug projects were selected and further filtered. </a:t>
            </a:r>
          </a:p>
          <a:p>
            <a:pPr lvl="1"/>
            <a:r>
              <a:rPr lang="en-US" sz="2800" dirty="0">
                <a:sym typeface="Wingdings" panose="05000000000000000000" pitchFamily="2" charset="2"/>
              </a:rPr>
              <a:t>Information on the drug target, current disease </a:t>
            </a:r>
            <a:r>
              <a:rPr lang="en-US" sz="2800">
                <a:sym typeface="Wingdings" panose="05000000000000000000" pitchFamily="2" charset="2"/>
              </a:rPr>
              <a:t>indication</a:t>
            </a:r>
            <a:r>
              <a:rPr lang="en-US" sz="2800" dirty="0">
                <a:sym typeface="Wingdings" panose="05000000000000000000" pitchFamily="2" charset="2"/>
              </a:rPr>
              <a:t>, drug name, drug development stage, and drug mode of action was collected.</a:t>
            </a:r>
          </a:p>
          <a:p>
            <a:pPr lvl="1"/>
            <a:r>
              <a:rPr lang="en-US" sz="2800" dirty="0">
                <a:sym typeface="Wingdings" panose="05000000000000000000" pitchFamily="2" charset="2"/>
              </a:rPr>
              <a:t>Only the targets/drugs at the approved stage or in clinical trials were selected and studied.</a:t>
            </a:r>
          </a:p>
          <a:p>
            <a:endParaRPr lang="en-US" dirty="0"/>
          </a:p>
        </p:txBody>
      </p:sp>
    </p:spTree>
    <p:extLst>
      <p:ext uri="{BB962C8B-B14F-4D97-AF65-F5344CB8AC3E}">
        <p14:creationId xmlns:p14="http://schemas.microsoft.com/office/powerpoint/2010/main" val="208130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4950" y="304802"/>
            <a:ext cx="8618922" cy="6204794"/>
          </a:xfrm>
          <a:prstGeom prst="rect">
            <a:avLst/>
          </a:prstGeom>
          <a:effectLst>
            <a:glow rad="228600">
              <a:schemeClr val="accent2">
                <a:satMod val="175000"/>
                <a:alpha val="40000"/>
              </a:schemeClr>
            </a:glow>
            <a:outerShdw blurRad="50800" dist="38100" dir="2700000" algn="tl" rotWithShape="0">
              <a:prstClr val="black">
                <a:alpha val="40000"/>
              </a:prstClr>
            </a:outerShdw>
          </a:effectLst>
        </p:spPr>
      </p:pic>
      <p:sp>
        <p:nvSpPr>
          <p:cNvPr id="6" name="Rectangle 5"/>
          <p:cNvSpPr/>
          <p:nvPr/>
        </p:nvSpPr>
        <p:spPr>
          <a:xfrm>
            <a:off x="207818" y="4199860"/>
            <a:ext cx="6179171" cy="2505739"/>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90167" y="4199861"/>
            <a:ext cx="5801833" cy="250574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799330" y="4289864"/>
            <a:ext cx="5590837" cy="2358599"/>
          </a:xfrm>
        </p:spPr>
        <p:txBody>
          <a:bodyPr>
            <a:normAutofit/>
          </a:bodyPr>
          <a:lstStyle/>
          <a:p>
            <a:r>
              <a:rPr lang="en-US" dirty="0"/>
              <a:t>Using the TTD database, it was found that 108 of the 992 diabetic risk proteins had information on at least one existing drug project.</a:t>
            </a:r>
          </a:p>
          <a:p>
            <a:endParaRPr lang="en-US" dirty="0"/>
          </a:p>
          <a:p>
            <a:endParaRPr lang="en-US" dirty="0"/>
          </a:p>
          <a:p>
            <a:pPr marL="457200" lvl="1" indent="0">
              <a:buNone/>
            </a:pPr>
            <a:endParaRPr lang="en-US" dirty="0"/>
          </a:p>
          <a:p>
            <a:endParaRPr lang="en-US" dirty="0"/>
          </a:p>
        </p:txBody>
      </p:sp>
      <p:sp>
        <p:nvSpPr>
          <p:cNvPr id="7" name="Content Placeholder 2"/>
          <p:cNvSpPr txBox="1">
            <a:spLocks/>
          </p:cNvSpPr>
          <p:nvPr/>
        </p:nvSpPr>
        <p:spPr>
          <a:xfrm>
            <a:off x="6494076" y="4289864"/>
            <a:ext cx="5590837" cy="23585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Drug projects at the research or preclinical stage were filtered out (since they had no toxicity information in humans) to focus on the most promising drug candidates.</a:t>
            </a:r>
          </a:p>
          <a:p>
            <a:pPr lvl="1"/>
            <a:r>
              <a:rPr lang="en-US" dirty="0"/>
              <a:t>35 “</a:t>
            </a:r>
            <a:r>
              <a:rPr lang="en-US" dirty="0" err="1"/>
              <a:t>druggable</a:t>
            </a:r>
            <a:r>
              <a:rPr lang="en-US" dirty="0"/>
              <a:t>” proteins were selected</a:t>
            </a:r>
          </a:p>
          <a:p>
            <a:endParaRPr lang="en-US" dirty="0"/>
          </a:p>
          <a:p>
            <a:endParaRPr lang="en-US" dirty="0"/>
          </a:p>
          <a:p>
            <a:pPr marL="457200" lvl="1"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392338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4950" y="304802"/>
            <a:ext cx="8618922" cy="6204794"/>
          </a:xfrm>
          <a:prstGeom prst="rect">
            <a:avLst/>
          </a:prstGeom>
          <a:effectLst>
            <a:glow rad="228600">
              <a:schemeClr val="accent2">
                <a:satMod val="175000"/>
                <a:alpha val="40000"/>
              </a:schemeClr>
            </a:glow>
            <a:outerShdw blurRad="50800" dist="38100" dir="2700000" algn="tl" rotWithShape="0">
              <a:prstClr val="black">
                <a:alpha val="40000"/>
              </a:prstClr>
            </a:outerShdw>
          </a:effectLst>
        </p:spPr>
      </p:pic>
      <p:sp>
        <p:nvSpPr>
          <p:cNvPr id="6" name="Rectangle 5"/>
          <p:cNvSpPr/>
          <p:nvPr/>
        </p:nvSpPr>
        <p:spPr>
          <a:xfrm>
            <a:off x="207818" y="4199860"/>
            <a:ext cx="6628917" cy="2505739"/>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799330" y="4289864"/>
            <a:ext cx="5590837" cy="2358599"/>
          </a:xfrm>
        </p:spPr>
        <p:txBody>
          <a:bodyPr>
            <a:normAutofit fontScale="25000" lnSpcReduction="20000"/>
          </a:bodyPr>
          <a:lstStyle/>
          <a:p>
            <a:r>
              <a:rPr lang="en-US" sz="6000" dirty="0"/>
              <a:t>5 of the 35 “</a:t>
            </a:r>
            <a:r>
              <a:rPr lang="en-US" sz="6000" dirty="0" err="1"/>
              <a:t>druggable</a:t>
            </a:r>
            <a:r>
              <a:rPr lang="en-US" sz="6000" dirty="0"/>
              <a:t>” protein targets were known anti-diabetic drug targets from 27 drug projects (S5 Table).</a:t>
            </a:r>
          </a:p>
          <a:p>
            <a:pPr lvl="1"/>
            <a:r>
              <a:rPr lang="en-US" sz="6000" dirty="0"/>
              <a:t>Indicates that the current repositioning strategy works and has the potential to reveal new indications/protein targets.</a:t>
            </a:r>
          </a:p>
          <a:p>
            <a:r>
              <a:rPr lang="en-US" sz="6000" dirty="0"/>
              <a:t>30 of the 35 proteins targets were unknown anti-diabetic drug targets from 167 drug projects (S6 Table).</a:t>
            </a:r>
          </a:p>
          <a:p>
            <a:pPr lvl="1"/>
            <a:r>
              <a:rPr lang="en-US" sz="6000" dirty="0"/>
              <a:t>The new indications can potentially be repurposed to treat diabetes.</a:t>
            </a:r>
          </a:p>
          <a:p>
            <a:pPr marL="457200" lvl="1" indent="0">
              <a:buNone/>
            </a:pPr>
            <a:endParaRPr lang="en-US" dirty="0"/>
          </a:p>
          <a:p>
            <a:endParaRPr lang="en-US" dirty="0"/>
          </a:p>
        </p:txBody>
      </p:sp>
      <p:sp>
        <p:nvSpPr>
          <p:cNvPr id="10" name="Rectangle 9"/>
          <p:cNvSpPr/>
          <p:nvPr/>
        </p:nvSpPr>
        <p:spPr>
          <a:xfrm>
            <a:off x="6836735" y="5879805"/>
            <a:ext cx="499730" cy="978194"/>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756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354154" y="618518"/>
            <a:ext cx="9480514" cy="5979368"/>
          </a:xfrm>
          <a:prstGeom prst="rect">
            <a:avLst/>
          </a:prstGeom>
        </p:spPr>
      </p:pic>
    </p:spTree>
    <p:extLst>
      <p:ext uri="{BB962C8B-B14F-4D97-AF65-F5344CB8AC3E}">
        <p14:creationId xmlns:p14="http://schemas.microsoft.com/office/powerpoint/2010/main" val="386839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Mellitus</a:t>
            </a:r>
          </a:p>
        </p:txBody>
      </p:sp>
      <p:sp>
        <p:nvSpPr>
          <p:cNvPr id="3" name="Content Placeholder 2"/>
          <p:cNvSpPr>
            <a:spLocks noGrp="1"/>
          </p:cNvSpPr>
          <p:nvPr>
            <p:ph idx="1"/>
          </p:nvPr>
        </p:nvSpPr>
        <p:spPr/>
        <p:txBody>
          <a:bodyPr/>
          <a:lstStyle/>
          <a:p>
            <a:r>
              <a:rPr lang="en-US" dirty="0"/>
              <a:t>Affects approximately 382 million people worldwide</a:t>
            </a:r>
          </a:p>
          <a:p>
            <a:r>
              <a:rPr lang="en-US" dirty="0"/>
              <a:t>Over $548 billion in treatment costs</a:t>
            </a:r>
          </a:p>
          <a:p>
            <a:r>
              <a:rPr lang="en-US" dirty="0"/>
              <a:t>Previous diabetes treatments had associated health risks.</a:t>
            </a:r>
          </a:p>
          <a:p>
            <a:r>
              <a:rPr lang="en-US" dirty="0"/>
              <a:t>Traditional drug development process is both lengthy ( 10-17 years) and costly, with a low success rate (&lt; 10%) and a high safety risk.</a:t>
            </a:r>
          </a:p>
          <a:p>
            <a:pPr lvl="1"/>
            <a:r>
              <a:rPr lang="en-US" dirty="0"/>
              <a:t>Need for developing diabetic drugs in a more efficient way with reduced safety risks.</a:t>
            </a:r>
          </a:p>
        </p:txBody>
      </p:sp>
    </p:spTree>
    <p:extLst>
      <p:ext uri="{BB962C8B-B14F-4D97-AF65-F5344CB8AC3E}">
        <p14:creationId xmlns:p14="http://schemas.microsoft.com/office/powerpoint/2010/main" val="404449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71143" y="618518"/>
            <a:ext cx="9046535" cy="6075571"/>
          </a:xfrm>
          <a:prstGeom prst="rect">
            <a:avLst/>
          </a:prstGeom>
        </p:spPr>
      </p:pic>
      <p:sp>
        <p:nvSpPr>
          <p:cNvPr id="5" name="TextBox 4"/>
          <p:cNvSpPr txBox="1"/>
          <p:nvPr/>
        </p:nvSpPr>
        <p:spPr>
          <a:xfrm>
            <a:off x="2772622" y="6460740"/>
            <a:ext cx="2211631" cy="307777"/>
          </a:xfrm>
          <a:prstGeom prst="rect">
            <a:avLst/>
          </a:prstGeom>
          <a:noFill/>
        </p:spPr>
        <p:txBody>
          <a:bodyPr wrap="none" rtlCol="0">
            <a:spAutoFit/>
          </a:bodyPr>
          <a:lstStyle/>
          <a:p>
            <a:r>
              <a:rPr lang="en-US" sz="1400" dirty="0">
                <a:solidFill>
                  <a:schemeClr val="accent4">
                    <a:lumMod val="60000"/>
                    <a:lumOff val="40000"/>
                  </a:schemeClr>
                </a:solidFill>
              </a:rPr>
              <a:t>(Full Table Available Online)</a:t>
            </a:r>
          </a:p>
        </p:txBody>
      </p:sp>
    </p:spTree>
    <p:extLst>
      <p:ext uri="{BB962C8B-B14F-4D97-AF65-F5344CB8AC3E}">
        <p14:creationId xmlns:p14="http://schemas.microsoft.com/office/powerpoint/2010/main" val="385088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Application of Pathogenesis Information from Anti-Diabetic Drug Repositioning</a:t>
            </a:r>
          </a:p>
        </p:txBody>
      </p:sp>
      <p:sp>
        <p:nvSpPr>
          <p:cNvPr id="3" name="Content Placeholder 2"/>
          <p:cNvSpPr>
            <a:spLocks noGrp="1"/>
          </p:cNvSpPr>
          <p:nvPr>
            <p:ph idx="1"/>
          </p:nvPr>
        </p:nvSpPr>
        <p:spPr>
          <a:xfrm>
            <a:off x="1141412" y="2249486"/>
            <a:ext cx="9905999" cy="4262149"/>
          </a:xfrm>
        </p:spPr>
        <p:txBody>
          <a:bodyPr>
            <a:normAutofit/>
          </a:bodyPr>
          <a:lstStyle/>
          <a:p>
            <a:r>
              <a:rPr lang="en-US" dirty="0"/>
              <a:t>‘Omics’ results only suggest associations between proteins and risk of diabetes.</a:t>
            </a:r>
          </a:p>
          <a:p>
            <a:pPr lvl="1"/>
            <a:r>
              <a:rPr lang="en-US" dirty="0"/>
              <a:t>Don’t indicate the cause-effect mechanism.</a:t>
            </a:r>
          </a:p>
          <a:p>
            <a:pPr lvl="1"/>
            <a:r>
              <a:rPr lang="en-US" dirty="0"/>
              <a:t>Need to understand the pathogenesis (manner of development) of a specific target protein to predict whether the associated drug might improve or worsen the disease phenotype.</a:t>
            </a:r>
          </a:p>
        </p:txBody>
      </p:sp>
    </p:spTree>
    <p:extLst>
      <p:ext uri="{BB962C8B-B14F-4D97-AF65-F5344CB8AC3E}">
        <p14:creationId xmlns:p14="http://schemas.microsoft.com/office/powerpoint/2010/main" val="2418251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Application of Pathogenesis Information from Anti-Diabetic Drug Repositioning</a:t>
            </a:r>
          </a:p>
        </p:txBody>
      </p:sp>
      <p:sp>
        <p:nvSpPr>
          <p:cNvPr id="3" name="Content Placeholder 2"/>
          <p:cNvSpPr>
            <a:spLocks noGrp="1"/>
          </p:cNvSpPr>
          <p:nvPr>
            <p:ph idx="1"/>
          </p:nvPr>
        </p:nvSpPr>
        <p:spPr/>
        <p:txBody>
          <a:bodyPr>
            <a:normAutofit fontScale="92500"/>
          </a:bodyPr>
          <a:lstStyle/>
          <a:p>
            <a:r>
              <a:rPr lang="en-US" dirty="0"/>
              <a:t>The Online Mendelian Inheritance in Man (OMIM) database (</a:t>
            </a:r>
            <a:r>
              <a:rPr lang="en-US" dirty="0">
                <a:hlinkClick r:id="rId2"/>
              </a:rPr>
              <a:t>http://www.omim.org</a:t>
            </a:r>
            <a:r>
              <a:rPr lang="en-US" dirty="0"/>
              <a:t>) and a PubMed literature search were used to find information on the pathogenesis (manner of development) of the reduced set of anti-diabetic target proteins.</a:t>
            </a:r>
          </a:p>
          <a:p>
            <a:r>
              <a:rPr lang="en-US" dirty="0"/>
              <a:t>Gain of function (GOF) and loss of function (LOF) roles were gathered.</a:t>
            </a:r>
          </a:p>
          <a:p>
            <a:r>
              <a:rPr lang="en-US" dirty="0"/>
              <a:t>Drugs that were shown to aggravate diabetic symptoms based on GOF and LOF studies in human/animal models were excluded from further analysis.</a:t>
            </a:r>
          </a:p>
          <a:p>
            <a:pPr lvl="1"/>
            <a:r>
              <a:rPr lang="en-US" dirty="0"/>
              <a:t>Ex. If drug D activates target T, and GOF of target T was known to increase diabetes risk, then drug D is more likely to cause diabetes instead of treating it.</a:t>
            </a:r>
          </a:p>
          <a:p>
            <a:endParaRPr lang="en-US" dirty="0"/>
          </a:p>
        </p:txBody>
      </p:sp>
    </p:spTree>
    <p:extLst>
      <p:ext uri="{BB962C8B-B14F-4D97-AF65-F5344CB8AC3E}">
        <p14:creationId xmlns:p14="http://schemas.microsoft.com/office/powerpoint/2010/main" val="2366974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4950" y="304802"/>
            <a:ext cx="8618922" cy="6204794"/>
          </a:xfrm>
          <a:prstGeom prst="rect">
            <a:avLst/>
          </a:prstGeom>
          <a:effectLst>
            <a:glow rad="228600">
              <a:schemeClr val="accent2">
                <a:satMod val="175000"/>
                <a:alpha val="40000"/>
              </a:schemeClr>
            </a:glow>
            <a:outerShdw blurRad="50800" dist="38100" dir="2700000" algn="tl" rotWithShape="0">
              <a:prstClr val="black">
                <a:alpha val="40000"/>
              </a:prstClr>
            </a:outerShdw>
          </a:effectLst>
        </p:spPr>
      </p:pic>
      <p:sp>
        <p:nvSpPr>
          <p:cNvPr id="6" name="Rectangle 5"/>
          <p:cNvSpPr/>
          <p:nvPr/>
        </p:nvSpPr>
        <p:spPr>
          <a:xfrm>
            <a:off x="-77971" y="5805375"/>
            <a:ext cx="12192000" cy="978195"/>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1589" y="5805376"/>
            <a:ext cx="6147208" cy="978195"/>
          </a:xfrm>
        </p:spPr>
        <p:txBody>
          <a:bodyPr>
            <a:normAutofit fontScale="55000" lnSpcReduction="20000"/>
          </a:bodyPr>
          <a:lstStyle/>
          <a:p>
            <a:r>
              <a:rPr lang="en-US" dirty="0"/>
              <a:t>OMIM and a literature search were used to gather GOF and LOF knowledge for the 30 protein targets that had unknown anti-diabetic effects.</a:t>
            </a:r>
          </a:p>
          <a:p>
            <a:r>
              <a:rPr lang="en-US" dirty="0"/>
              <a:t>Drug action mode information was gathered from TTD.</a:t>
            </a:r>
          </a:p>
        </p:txBody>
      </p:sp>
      <p:sp>
        <p:nvSpPr>
          <p:cNvPr id="8" name="Content Placeholder 2"/>
          <p:cNvSpPr txBox="1">
            <a:spLocks/>
          </p:cNvSpPr>
          <p:nvPr/>
        </p:nvSpPr>
        <p:spPr>
          <a:xfrm>
            <a:off x="5966821" y="5805375"/>
            <a:ext cx="6147208" cy="97819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4300" dirty="0"/>
              <a:t>Exclusions: 3 of the 35 targets had no direct pathogenesis link to diabetes, 6 targets were associated with diabetic complications, 14 targets could possibly aggravate diabetic symptoms according to TTD.</a:t>
            </a:r>
          </a:p>
          <a:p>
            <a:r>
              <a:rPr lang="en-US" sz="4300" dirty="0"/>
              <a:t>12 unique protein targets and 58 drugs had pathogenesis information that supported their therapeutic potential for diabetes treatment. One target was already repurposed for diabetes treatment, and one target had a drug project under phase II clinical trial for diabetes treatment</a:t>
            </a:r>
            <a:r>
              <a:rPr lang="en-US" dirty="0"/>
              <a:t>.</a:t>
            </a:r>
          </a:p>
        </p:txBody>
      </p:sp>
    </p:spTree>
    <p:extLst>
      <p:ext uri="{BB962C8B-B14F-4D97-AF65-F5344CB8AC3E}">
        <p14:creationId xmlns:p14="http://schemas.microsoft.com/office/powerpoint/2010/main" val="402878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838213" y="618518"/>
            <a:ext cx="8156391" cy="5844176"/>
          </a:xfrm>
          <a:prstGeom prst="rect">
            <a:avLst/>
          </a:prstGeom>
        </p:spPr>
      </p:pic>
      <p:sp>
        <p:nvSpPr>
          <p:cNvPr id="5" name="TextBox 4"/>
          <p:cNvSpPr txBox="1"/>
          <p:nvPr/>
        </p:nvSpPr>
        <p:spPr>
          <a:xfrm>
            <a:off x="1797638" y="310741"/>
            <a:ext cx="7915693" cy="307777"/>
          </a:xfrm>
          <a:prstGeom prst="rect">
            <a:avLst/>
          </a:prstGeom>
          <a:noFill/>
        </p:spPr>
        <p:txBody>
          <a:bodyPr wrap="none" rtlCol="0">
            <a:spAutoFit/>
          </a:bodyPr>
          <a:lstStyle/>
          <a:p>
            <a:r>
              <a:rPr lang="en-US" sz="1400" dirty="0"/>
              <a:t>Information of the 12 targets and 58 drugs repurposed for treating diabetes based on “omics” data mining.</a:t>
            </a:r>
          </a:p>
        </p:txBody>
      </p:sp>
      <p:sp>
        <p:nvSpPr>
          <p:cNvPr id="6" name="TextBox 5"/>
          <p:cNvSpPr txBox="1"/>
          <p:nvPr/>
        </p:nvSpPr>
        <p:spPr>
          <a:xfrm>
            <a:off x="9502820" y="310740"/>
            <a:ext cx="2211631" cy="307777"/>
          </a:xfrm>
          <a:prstGeom prst="rect">
            <a:avLst/>
          </a:prstGeom>
          <a:noFill/>
        </p:spPr>
        <p:txBody>
          <a:bodyPr wrap="none" rtlCol="0">
            <a:spAutoFit/>
          </a:bodyPr>
          <a:lstStyle/>
          <a:p>
            <a:r>
              <a:rPr lang="en-US" sz="1400" dirty="0">
                <a:solidFill>
                  <a:schemeClr val="accent4">
                    <a:lumMod val="60000"/>
                    <a:lumOff val="40000"/>
                  </a:schemeClr>
                </a:solidFill>
              </a:rPr>
              <a:t>(Full Table Available Online)</a:t>
            </a:r>
          </a:p>
        </p:txBody>
      </p:sp>
    </p:spTree>
    <p:extLst>
      <p:ext uri="{BB962C8B-B14F-4D97-AF65-F5344CB8AC3E}">
        <p14:creationId xmlns:p14="http://schemas.microsoft.com/office/powerpoint/2010/main" val="3049139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Connectivity Map (</a:t>
            </a:r>
            <a:r>
              <a:rPr lang="en-US" dirty="0" err="1"/>
              <a:t>CMaP</a:t>
            </a:r>
            <a:r>
              <a:rPr lang="en-US" dirty="0"/>
              <a:t>) Analysis</a:t>
            </a:r>
          </a:p>
        </p:txBody>
      </p:sp>
      <p:sp>
        <p:nvSpPr>
          <p:cNvPr id="3" name="Content Placeholder 2"/>
          <p:cNvSpPr>
            <a:spLocks noGrp="1"/>
          </p:cNvSpPr>
          <p:nvPr>
            <p:ph idx="1"/>
          </p:nvPr>
        </p:nvSpPr>
        <p:spPr/>
        <p:txBody>
          <a:bodyPr>
            <a:normAutofit lnSpcReduction="10000"/>
          </a:bodyPr>
          <a:lstStyle/>
          <a:p>
            <a:r>
              <a:rPr lang="en-US" dirty="0" err="1"/>
              <a:t>CMap</a:t>
            </a:r>
            <a:r>
              <a:rPr lang="en-US" dirty="0"/>
              <a:t> – a collection of genome-wide transcriptional expression data from cultured human cells treated with compounds, and simple pattern-matching algorithms.</a:t>
            </a:r>
          </a:p>
          <a:p>
            <a:r>
              <a:rPr lang="en-US" dirty="0"/>
              <a:t>Candidate drugs gathered from the previously outlined analysis were input into </a:t>
            </a:r>
            <a:r>
              <a:rPr lang="en-US" dirty="0" err="1"/>
              <a:t>CMap</a:t>
            </a:r>
            <a:r>
              <a:rPr lang="en-US" dirty="0"/>
              <a:t>.</a:t>
            </a:r>
          </a:p>
          <a:p>
            <a:pPr lvl="1"/>
            <a:r>
              <a:rPr lang="en-US" dirty="0"/>
              <a:t>Evaluated whether they were positively associated with known anti-diabetic drugs or acted in an aggravating manner with known diabetes risk compounds from existing studies.</a:t>
            </a:r>
          </a:p>
        </p:txBody>
      </p:sp>
    </p:spTree>
    <p:extLst>
      <p:ext uri="{BB962C8B-B14F-4D97-AF65-F5344CB8AC3E}">
        <p14:creationId xmlns:p14="http://schemas.microsoft.com/office/powerpoint/2010/main" val="291399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Connectivity Map (</a:t>
            </a:r>
            <a:r>
              <a:rPr lang="en-US" dirty="0" err="1"/>
              <a:t>CMaP</a:t>
            </a:r>
            <a:r>
              <a:rPr lang="en-US" dirty="0"/>
              <a:t>) Analysis</a:t>
            </a:r>
          </a:p>
        </p:txBody>
      </p:sp>
      <p:sp>
        <p:nvSpPr>
          <p:cNvPr id="3" name="Content Placeholder 2"/>
          <p:cNvSpPr>
            <a:spLocks noGrp="1"/>
          </p:cNvSpPr>
          <p:nvPr>
            <p:ph idx="1"/>
          </p:nvPr>
        </p:nvSpPr>
        <p:spPr/>
        <p:txBody>
          <a:bodyPr>
            <a:normAutofit lnSpcReduction="10000"/>
          </a:bodyPr>
          <a:lstStyle/>
          <a:p>
            <a:r>
              <a:rPr lang="en-US" dirty="0"/>
              <a:t>The 58 drugs with novel indications for treating diabetes were analyzed by </a:t>
            </a:r>
            <a:r>
              <a:rPr lang="en-US" dirty="0" err="1"/>
              <a:t>CMap</a:t>
            </a:r>
            <a:r>
              <a:rPr lang="en-US" dirty="0"/>
              <a:t>.</a:t>
            </a:r>
          </a:p>
          <a:p>
            <a:r>
              <a:rPr lang="en-US" dirty="0"/>
              <a:t>9 of 58 drugs had </a:t>
            </a:r>
            <a:r>
              <a:rPr lang="en-US" dirty="0" err="1"/>
              <a:t>CMap</a:t>
            </a:r>
            <a:r>
              <a:rPr lang="en-US" dirty="0"/>
              <a:t> Information relating to anti-diabetic drugs or diabetic risk compounds.</a:t>
            </a:r>
          </a:p>
          <a:p>
            <a:r>
              <a:rPr lang="en-US" dirty="0"/>
              <a:t>11 of 58 drugs had </a:t>
            </a:r>
            <a:r>
              <a:rPr lang="en-US" dirty="0" err="1"/>
              <a:t>CMap</a:t>
            </a:r>
            <a:r>
              <a:rPr lang="en-US" dirty="0"/>
              <a:t> data, but didn’t have links to anti-diabetic drugs or diabetic risk compounds.</a:t>
            </a:r>
          </a:p>
          <a:p>
            <a:r>
              <a:rPr lang="en-US" dirty="0"/>
              <a:t>38 of 58 drugs had no </a:t>
            </a:r>
            <a:r>
              <a:rPr lang="en-US" dirty="0" err="1"/>
              <a:t>CMap</a:t>
            </a:r>
            <a:r>
              <a:rPr lang="en-US" dirty="0"/>
              <a:t> data.</a:t>
            </a:r>
          </a:p>
          <a:p>
            <a:endParaRPr lang="en-US" dirty="0"/>
          </a:p>
        </p:txBody>
      </p:sp>
    </p:spTree>
    <p:extLst>
      <p:ext uri="{BB962C8B-B14F-4D97-AF65-F5344CB8AC3E}">
        <p14:creationId xmlns:p14="http://schemas.microsoft.com/office/powerpoint/2010/main" val="2884673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442944" y="618518"/>
            <a:ext cx="9302934" cy="5617663"/>
          </a:xfrm>
          <a:prstGeom prst="rect">
            <a:avLst/>
          </a:prstGeom>
        </p:spPr>
      </p:pic>
      <p:sp>
        <p:nvSpPr>
          <p:cNvPr id="5" name="TextBox 4"/>
          <p:cNvSpPr txBox="1"/>
          <p:nvPr/>
        </p:nvSpPr>
        <p:spPr>
          <a:xfrm>
            <a:off x="3916633" y="544090"/>
            <a:ext cx="2211631" cy="307777"/>
          </a:xfrm>
          <a:prstGeom prst="rect">
            <a:avLst/>
          </a:prstGeom>
          <a:noFill/>
        </p:spPr>
        <p:txBody>
          <a:bodyPr wrap="none" rtlCol="0">
            <a:spAutoFit/>
          </a:bodyPr>
          <a:lstStyle/>
          <a:p>
            <a:r>
              <a:rPr lang="en-US" sz="1400" dirty="0">
                <a:solidFill>
                  <a:schemeClr val="accent4">
                    <a:lumMod val="60000"/>
                    <a:lumOff val="40000"/>
                  </a:schemeClr>
                </a:solidFill>
              </a:rPr>
              <a:t>(Full Table Available Online)</a:t>
            </a:r>
          </a:p>
        </p:txBody>
      </p:sp>
    </p:spTree>
    <p:extLst>
      <p:ext uri="{BB962C8B-B14F-4D97-AF65-F5344CB8AC3E}">
        <p14:creationId xmlns:p14="http://schemas.microsoft.com/office/powerpoint/2010/main" val="2345487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4950" y="304802"/>
            <a:ext cx="8618922" cy="6204794"/>
          </a:xfrm>
          <a:prstGeom prst="rect">
            <a:avLst/>
          </a:prstGeom>
          <a:effectLst>
            <a:glow rad="228600">
              <a:schemeClr val="accent2">
                <a:satMod val="175000"/>
                <a:alpha val="40000"/>
              </a:schemeClr>
            </a:glow>
            <a:outerShdw blurRad="50800" dist="38100" dir="2700000" algn="tl" rotWithShape="0">
              <a:prstClr val="black">
                <a:alpha val="40000"/>
              </a:prstClr>
            </a:outerShdw>
          </a:effectLst>
        </p:spPr>
      </p:pic>
      <p:sp>
        <p:nvSpPr>
          <p:cNvPr id="3" name="TextBox 2"/>
          <p:cNvSpPr txBox="1"/>
          <p:nvPr/>
        </p:nvSpPr>
        <p:spPr>
          <a:xfrm>
            <a:off x="6923047" y="5986376"/>
            <a:ext cx="3480825" cy="523220"/>
          </a:xfrm>
          <a:prstGeom prst="rect">
            <a:avLst/>
          </a:prstGeom>
          <a:noFill/>
        </p:spPr>
        <p:txBody>
          <a:bodyPr wrap="none" rtlCol="0">
            <a:spAutoFit/>
          </a:bodyPr>
          <a:lstStyle/>
          <a:p>
            <a:pPr algn="ctr"/>
            <a:r>
              <a:rPr lang="en-US" sz="1400" dirty="0" err="1">
                <a:solidFill>
                  <a:srgbClr val="FF0000"/>
                </a:solidFill>
              </a:rPr>
              <a:t>CMap</a:t>
            </a:r>
            <a:r>
              <a:rPr lang="en-US" sz="1400" dirty="0">
                <a:solidFill>
                  <a:srgbClr val="FF0000"/>
                </a:solidFill>
              </a:rPr>
              <a:t> analysis indicated 9 repurposed drugs </a:t>
            </a:r>
          </a:p>
          <a:p>
            <a:pPr algn="ctr"/>
            <a:r>
              <a:rPr lang="en-US" sz="1400" dirty="0">
                <a:solidFill>
                  <a:srgbClr val="FF0000"/>
                </a:solidFill>
              </a:rPr>
              <a:t>for potential diabetes treatment!</a:t>
            </a:r>
          </a:p>
        </p:txBody>
      </p:sp>
    </p:spTree>
    <p:extLst>
      <p:ext uri="{BB962C8B-B14F-4D97-AF65-F5344CB8AC3E}">
        <p14:creationId xmlns:p14="http://schemas.microsoft.com/office/powerpoint/2010/main" val="2461740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The Therapeutic Target Database (TTD) was used to map diabetes risk proteins to drug projects in this study, but other databases such as </a:t>
            </a:r>
            <a:r>
              <a:rPr lang="en-US" dirty="0" err="1"/>
              <a:t>DrugBank</a:t>
            </a:r>
            <a:r>
              <a:rPr lang="en-US" dirty="0"/>
              <a:t> (</a:t>
            </a:r>
            <a:r>
              <a:rPr lang="en-US" dirty="0">
                <a:hlinkClick r:id="rId2"/>
              </a:rPr>
              <a:t>http://www.drugbank.ca</a:t>
            </a:r>
            <a:r>
              <a:rPr lang="en-US" dirty="0"/>
              <a:t>) may also be useful in finding additional information for disease related proteins and to validate initial findings. </a:t>
            </a:r>
          </a:p>
        </p:txBody>
      </p:sp>
    </p:spTree>
    <p:extLst>
      <p:ext uri="{BB962C8B-B14F-4D97-AF65-F5344CB8AC3E}">
        <p14:creationId xmlns:p14="http://schemas.microsoft.com/office/powerpoint/2010/main" val="354231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Drug Repositioning</a:t>
            </a:r>
          </a:p>
        </p:txBody>
      </p:sp>
      <p:sp>
        <p:nvSpPr>
          <p:cNvPr id="3" name="Content Placeholder 2"/>
          <p:cNvSpPr>
            <a:spLocks noGrp="1"/>
          </p:cNvSpPr>
          <p:nvPr>
            <p:ph idx="1"/>
          </p:nvPr>
        </p:nvSpPr>
        <p:spPr/>
        <p:txBody>
          <a:bodyPr>
            <a:normAutofit fontScale="85000" lnSpcReduction="10000"/>
          </a:bodyPr>
          <a:lstStyle/>
          <a:p>
            <a:r>
              <a:rPr lang="en-US" sz="3200" dirty="0"/>
              <a:t>Reusing marketed (safe/approved) drugs for a new indication/disease.</a:t>
            </a:r>
          </a:p>
          <a:p>
            <a:r>
              <a:rPr lang="en-US" sz="3200" dirty="0"/>
              <a:t>Faster – reduces development time (no need for approval)</a:t>
            </a:r>
          </a:p>
          <a:p>
            <a:pPr lvl="1"/>
            <a:r>
              <a:rPr lang="en-US" dirty="0"/>
              <a:t>10 to 17 </a:t>
            </a:r>
            <a:r>
              <a:rPr lang="en-US" dirty="0" err="1"/>
              <a:t>yrs</a:t>
            </a:r>
            <a:r>
              <a:rPr lang="en-US" dirty="0"/>
              <a:t> </a:t>
            </a:r>
            <a:r>
              <a:rPr lang="en-US" dirty="0">
                <a:sym typeface="Wingdings" panose="05000000000000000000" pitchFamily="2" charset="2"/>
              </a:rPr>
              <a:t> 3 to 12 years</a:t>
            </a:r>
            <a:endParaRPr lang="en-US" dirty="0"/>
          </a:p>
          <a:p>
            <a:r>
              <a:rPr lang="en-US" sz="3200" dirty="0"/>
              <a:t>Cheaper – fewer clinical trials and usage of expensive materials</a:t>
            </a:r>
          </a:p>
          <a:p>
            <a:r>
              <a:rPr lang="en-US" sz="3200" dirty="0"/>
              <a:t>Safer – toxicity information is more likely to be available.</a:t>
            </a:r>
          </a:p>
        </p:txBody>
      </p:sp>
    </p:spTree>
    <p:extLst>
      <p:ext uri="{BB962C8B-B14F-4D97-AF65-F5344CB8AC3E}">
        <p14:creationId xmlns:p14="http://schemas.microsoft.com/office/powerpoint/2010/main" val="92731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‘Omics’ Data</a:t>
            </a:r>
          </a:p>
        </p:txBody>
      </p:sp>
      <p:sp>
        <p:nvSpPr>
          <p:cNvPr id="3" name="Content Placeholder 2"/>
          <p:cNvSpPr>
            <a:spLocks noGrp="1"/>
          </p:cNvSpPr>
          <p:nvPr>
            <p:ph idx="1"/>
          </p:nvPr>
        </p:nvSpPr>
        <p:spPr/>
        <p:txBody>
          <a:bodyPr>
            <a:noAutofit/>
          </a:bodyPr>
          <a:lstStyle/>
          <a:p>
            <a:r>
              <a:rPr lang="en-US" sz="2200" dirty="0"/>
              <a:t>Experimental data related to diseases</a:t>
            </a:r>
          </a:p>
          <a:p>
            <a:r>
              <a:rPr lang="en-US" sz="2200" dirty="0"/>
              <a:t>Technological advancement </a:t>
            </a:r>
            <a:r>
              <a:rPr lang="en-US" sz="2200" dirty="0">
                <a:sym typeface="Wingdings" panose="05000000000000000000" pitchFamily="2" charset="2"/>
              </a:rPr>
              <a:t> more biomedical data available</a:t>
            </a:r>
            <a:endParaRPr lang="en-US" sz="2200" dirty="0"/>
          </a:p>
          <a:p>
            <a:r>
              <a:rPr lang="en-US" sz="2200" b="1" dirty="0"/>
              <a:t>Genomics</a:t>
            </a:r>
            <a:r>
              <a:rPr lang="en-US" sz="2200" dirty="0"/>
              <a:t> - concerned with an organism’s genome, the DNA content that is present within one cell of an organism</a:t>
            </a:r>
          </a:p>
          <a:p>
            <a:pPr lvl="1"/>
            <a:r>
              <a:rPr lang="en-US" sz="2200" dirty="0"/>
              <a:t>Genome Wide Association Studies (GWAS) – useful data for drug repositioning</a:t>
            </a:r>
          </a:p>
          <a:p>
            <a:r>
              <a:rPr lang="en-US" sz="2200" b="1" dirty="0"/>
              <a:t>Proteomics</a:t>
            </a:r>
            <a:r>
              <a:rPr lang="en-US" sz="2200" dirty="0"/>
              <a:t> - deals with the entire proteome, networks of proteins that can be expressed by organisms</a:t>
            </a:r>
          </a:p>
          <a:p>
            <a:r>
              <a:rPr lang="en-US" sz="2200" b="1" dirty="0"/>
              <a:t>Metabolomics</a:t>
            </a:r>
            <a:r>
              <a:rPr lang="en-US" sz="2200" dirty="0"/>
              <a:t> - involves studies of metabolic processes and metabolites, which are low molecular weight </a:t>
            </a:r>
            <a:r>
              <a:rPr lang="en-US" sz="2200" dirty="0" err="1"/>
              <a:t>biochemicals</a:t>
            </a:r>
            <a:endParaRPr lang="en-US" sz="2200" dirty="0"/>
          </a:p>
        </p:txBody>
      </p:sp>
    </p:spTree>
    <p:extLst>
      <p:ext uri="{BB962C8B-B14F-4D97-AF65-F5344CB8AC3E}">
        <p14:creationId xmlns:p14="http://schemas.microsoft.com/office/powerpoint/2010/main" val="141940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 and Methods</a:t>
            </a:r>
          </a:p>
        </p:txBody>
      </p:sp>
      <p:sp>
        <p:nvSpPr>
          <p:cNvPr id="3" name="Content Placeholder 2"/>
          <p:cNvSpPr>
            <a:spLocks noGrp="1"/>
          </p:cNvSpPr>
          <p:nvPr>
            <p:ph idx="1"/>
          </p:nvPr>
        </p:nvSpPr>
        <p:spPr/>
        <p:txBody>
          <a:bodyPr>
            <a:normAutofit fontScale="92500"/>
          </a:bodyPr>
          <a:lstStyle/>
          <a:p>
            <a:r>
              <a:rPr lang="en-US" dirty="0"/>
              <a:t>1. Literature Search and Data Extraction</a:t>
            </a:r>
          </a:p>
          <a:p>
            <a:r>
              <a:rPr lang="en-US" dirty="0"/>
              <a:t>2. Mining Diabetics Metabolites Related Proteins</a:t>
            </a:r>
          </a:p>
          <a:p>
            <a:r>
              <a:rPr lang="en-US" dirty="0"/>
              <a:t>3. Constructing the Diabetic Metabolites-Proteins Network</a:t>
            </a:r>
          </a:p>
          <a:p>
            <a:r>
              <a:rPr lang="en-US" dirty="0"/>
              <a:t>4. Mapping Diabetes Risk Proteins to Proteins with Drug Projects</a:t>
            </a:r>
          </a:p>
          <a:p>
            <a:r>
              <a:rPr lang="en-US" dirty="0"/>
              <a:t>5. Application of Pathogenesis Information into Anti-Diabetic Drug Repositioning</a:t>
            </a:r>
          </a:p>
          <a:p>
            <a:r>
              <a:rPr lang="en-US" dirty="0"/>
              <a:t>6. Connectivity Map (</a:t>
            </a:r>
            <a:r>
              <a:rPr lang="en-US" dirty="0" err="1"/>
              <a:t>CMap</a:t>
            </a:r>
            <a:r>
              <a:rPr lang="en-US" dirty="0"/>
              <a:t>) Analysis</a:t>
            </a:r>
          </a:p>
        </p:txBody>
      </p:sp>
    </p:spTree>
    <p:extLst>
      <p:ext uri="{BB962C8B-B14F-4D97-AF65-F5344CB8AC3E}">
        <p14:creationId xmlns:p14="http://schemas.microsoft.com/office/powerpoint/2010/main" val="342376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1. Literature Search and Data Extraction</a:t>
            </a:r>
          </a:p>
        </p:txBody>
      </p:sp>
      <p:sp>
        <p:nvSpPr>
          <p:cNvPr id="3" name="Content Placeholder 2"/>
          <p:cNvSpPr>
            <a:spLocks noGrp="1"/>
          </p:cNvSpPr>
          <p:nvPr>
            <p:ph idx="1"/>
          </p:nvPr>
        </p:nvSpPr>
        <p:spPr/>
        <p:txBody>
          <a:bodyPr/>
          <a:lstStyle/>
          <a:p>
            <a:r>
              <a:rPr lang="en-US" dirty="0"/>
              <a:t>PubMed database was searched for recent articles that included diabetes and ‘omics’ linked keywords</a:t>
            </a:r>
          </a:p>
          <a:p>
            <a:r>
              <a:rPr lang="en-US" dirty="0"/>
              <a:t>Using search results… extracted data from GWAS, proteomics, and metabolomics studies on diabetes.</a:t>
            </a:r>
          </a:p>
        </p:txBody>
      </p:sp>
    </p:spTree>
    <p:extLst>
      <p:ext uri="{BB962C8B-B14F-4D97-AF65-F5344CB8AC3E}">
        <p14:creationId xmlns:p14="http://schemas.microsoft.com/office/powerpoint/2010/main" val="177381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4950" y="304802"/>
            <a:ext cx="8618922" cy="6204794"/>
          </a:xfrm>
          <a:prstGeom prst="rect">
            <a:avLst/>
          </a:prstGeom>
          <a:effectLst>
            <a:glow rad="228600">
              <a:schemeClr val="accent2">
                <a:satMod val="175000"/>
                <a:alpha val="40000"/>
              </a:schemeClr>
            </a:glow>
            <a:outerShdw blurRad="50800" dist="38100" dir="2700000" algn="tl" rotWithShape="0">
              <a:prstClr val="black">
                <a:alpha val="40000"/>
              </a:prstClr>
            </a:outerShdw>
          </a:effectLst>
        </p:spPr>
      </p:pic>
      <p:sp>
        <p:nvSpPr>
          <p:cNvPr id="5" name="Title 1"/>
          <p:cNvSpPr>
            <a:spLocks noGrp="1"/>
          </p:cNvSpPr>
          <p:nvPr>
            <p:ph type="title"/>
          </p:nvPr>
        </p:nvSpPr>
        <p:spPr>
          <a:xfrm>
            <a:off x="0" y="0"/>
            <a:ext cx="12192000" cy="1039091"/>
          </a:xfrm>
        </p:spPr>
        <p:txBody>
          <a:bodyPr/>
          <a:lstStyle/>
          <a:p>
            <a:pPr algn="ctr"/>
            <a:r>
              <a:rPr lang="en-US" dirty="0" err="1">
                <a:solidFill>
                  <a:schemeClr val="bg1"/>
                </a:solidFill>
              </a:rPr>
              <a:t>REsults</a:t>
            </a:r>
            <a:endParaRPr lang="en-US" dirty="0">
              <a:solidFill>
                <a:schemeClr val="bg1"/>
              </a:solidFill>
            </a:endParaRPr>
          </a:p>
        </p:txBody>
      </p:sp>
      <p:sp>
        <p:nvSpPr>
          <p:cNvPr id="6" name="Rectangle 5"/>
          <p:cNvSpPr/>
          <p:nvPr/>
        </p:nvSpPr>
        <p:spPr>
          <a:xfrm>
            <a:off x="207818" y="3726873"/>
            <a:ext cx="11981004" cy="2978727"/>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3745" y="2516131"/>
            <a:ext cx="11981004" cy="705561"/>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28654" y="108798"/>
            <a:ext cx="11496095" cy="3798184"/>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4239491" y="237032"/>
            <a:ext cx="7741513" cy="5138531"/>
          </a:xfrm>
        </p:spPr>
        <p:txBody>
          <a:bodyPr>
            <a:normAutofit/>
          </a:bodyPr>
          <a:lstStyle/>
          <a:p>
            <a:pPr marL="0" indent="0">
              <a:buNone/>
            </a:pPr>
            <a:r>
              <a:rPr lang="en-US" sz="3200" dirty="0"/>
              <a:t>OMICS STUDIES REVEALED DIABETES RELATED GENES, PROTEINS, AND METABOLITES</a:t>
            </a:r>
            <a:endParaRPr lang="en-US" dirty="0"/>
          </a:p>
          <a:p>
            <a:r>
              <a:rPr lang="en-US" dirty="0"/>
              <a:t>PubMed Search – genes, proteins, and metabolites that were reported to be significantly associated with diabetes were selected for further research.</a:t>
            </a:r>
          </a:p>
          <a:p>
            <a:pPr lvl="1"/>
            <a:r>
              <a:rPr lang="en-US" dirty="0"/>
              <a:t>16 GWAS Studies </a:t>
            </a:r>
            <a:r>
              <a:rPr lang="en-US" dirty="0">
                <a:sym typeface="Wingdings" panose="05000000000000000000" pitchFamily="2" charset="2"/>
              </a:rPr>
              <a:t> 115 genes</a:t>
            </a:r>
            <a:endParaRPr lang="en-US" dirty="0"/>
          </a:p>
          <a:p>
            <a:pPr lvl="1"/>
            <a:r>
              <a:rPr lang="en-US" dirty="0"/>
              <a:t>17 Proteomics Studies </a:t>
            </a:r>
            <a:r>
              <a:rPr lang="en-US" dirty="0">
                <a:sym typeface="Wingdings" panose="05000000000000000000" pitchFamily="2" charset="2"/>
              </a:rPr>
              <a:t> 56 proteins</a:t>
            </a:r>
            <a:endParaRPr lang="en-US" dirty="0"/>
          </a:p>
          <a:p>
            <a:pPr lvl="1"/>
            <a:r>
              <a:rPr lang="en-US" dirty="0"/>
              <a:t>18 Metabolomics Studies </a:t>
            </a:r>
            <a:r>
              <a:rPr lang="en-US" dirty="0">
                <a:sym typeface="Wingdings" panose="05000000000000000000" pitchFamily="2" charset="2"/>
              </a:rPr>
              <a:t> 227 metabolites</a:t>
            </a:r>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97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2. Mining Diabetic Metabolites Related Proteins</a:t>
            </a:r>
          </a:p>
        </p:txBody>
      </p:sp>
      <p:sp>
        <p:nvSpPr>
          <p:cNvPr id="3" name="Content Placeholder 2"/>
          <p:cNvSpPr>
            <a:spLocks noGrp="1"/>
          </p:cNvSpPr>
          <p:nvPr>
            <p:ph idx="1"/>
          </p:nvPr>
        </p:nvSpPr>
        <p:spPr/>
        <p:txBody>
          <a:bodyPr>
            <a:normAutofit fontScale="92500" lnSpcReduction="10000"/>
          </a:bodyPr>
          <a:lstStyle/>
          <a:p>
            <a:r>
              <a:rPr lang="en-US" dirty="0"/>
              <a:t>Searched the Human Metabolome Database (HMDB) to obtain the names of any proteins (enzymes or transporters) that could be associated with the diabetes related metabolites that were discovered from the previous metabolomics studies found from the literature search.</a:t>
            </a:r>
          </a:p>
          <a:p>
            <a:r>
              <a:rPr lang="en-US" dirty="0"/>
              <a:t>Literature Search </a:t>
            </a:r>
            <a:r>
              <a:rPr lang="en-US" dirty="0">
                <a:sym typeface="Wingdings" panose="05000000000000000000" pitchFamily="2" charset="2"/>
              </a:rPr>
              <a:t> Previous Metabolomics Studies</a:t>
            </a:r>
          </a:p>
          <a:p>
            <a:r>
              <a:rPr lang="en-US" dirty="0">
                <a:sym typeface="Wingdings" panose="05000000000000000000" pitchFamily="2" charset="2"/>
              </a:rPr>
              <a:t>Previous Metabolomics Studies  Discovered Diabetes Related Metabolites</a:t>
            </a:r>
          </a:p>
          <a:p>
            <a:r>
              <a:rPr lang="en-US" dirty="0">
                <a:sym typeface="Wingdings" panose="05000000000000000000" pitchFamily="2" charset="2"/>
              </a:rPr>
              <a:t>Diabetes Related Metabolites  Names of Associated Proteins (Enzymes or Transporters)</a:t>
            </a:r>
            <a:endParaRPr lang="en-US" dirty="0"/>
          </a:p>
        </p:txBody>
      </p:sp>
    </p:spTree>
    <p:extLst>
      <p:ext uri="{BB962C8B-B14F-4D97-AF65-F5344CB8AC3E}">
        <p14:creationId xmlns:p14="http://schemas.microsoft.com/office/powerpoint/2010/main" val="285009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4950" y="304802"/>
            <a:ext cx="8618922" cy="6204794"/>
          </a:xfrm>
          <a:prstGeom prst="rect">
            <a:avLst/>
          </a:prstGeom>
          <a:effectLst>
            <a:glow rad="228600">
              <a:schemeClr val="accent2">
                <a:satMod val="175000"/>
                <a:alpha val="40000"/>
              </a:schemeClr>
            </a:glow>
            <a:outerShdw blurRad="50800" dist="38100" dir="2700000" algn="tl" rotWithShape="0">
              <a:prstClr val="black">
                <a:alpha val="40000"/>
              </a:prstClr>
            </a:outerShdw>
          </a:effectLst>
        </p:spPr>
      </p:pic>
      <p:sp>
        <p:nvSpPr>
          <p:cNvPr id="5" name="Title 1"/>
          <p:cNvSpPr>
            <a:spLocks noGrp="1"/>
          </p:cNvSpPr>
          <p:nvPr>
            <p:ph type="title"/>
          </p:nvPr>
        </p:nvSpPr>
        <p:spPr>
          <a:xfrm>
            <a:off x="0" y="0"/>
            <a:ext cx="12192000" cy="1039091"/>
          </a:xfrm>
        </p:spPr>
        <p:txBody>
          <a:bodyPr/>
          <a:lstStyle/>
          <a:p>
            <a:pPr algn="ctr"/>
            <a:r>
              <a:rPr lang="en-US" dirty="0" err="1">
                <a:solidFill>
                  <a:schemeClr val="bg1"/>
                </a:solidFill>
              </a:rPr>
              <a:t>REsults</a:t>
            </a:r>
            <a:endParaRPr lang="en-US" dirty="0">
              <a:solidFill>
                <a:schemeClr val="bg1"/>
              </a:solidFill>
            </a:endParaRPr>
          </a:p>
        </p:txBody>
      </p:sp>
      <p:sp>
        <p:nvSpPr>
          <p:cNvPr id="6" name="Rectangle 5"/>
          <p:cNvSpPr/>
          <p:nvPr/>
        </p:nvSpPr>
        <p:spPr>
          <a:xfrm>
            <a:off x="207818" y="3906982"/>
            <a:ext cx="11981004" cy="2798618"/>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28655" y="108798"/>
            <a:ext cx="11759330" cy="2911493"/>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51418" y="108798"/>
            <a:ext cx="9473331" cy="3798184"/>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4218710" y="217596"/>
            <a:ext cx="7852349" cy="2911493"/>
          </a:xfrm>
        </p:spPr>
        <p:txBody>
          <a:bodyPr>
            <a:normAutofit/>
          </a:bodyPr>
          <a:lstStyle/>
          <a:p>
            <a:endParaRPr lang="en-US" dirty="0"/>
          </a:p>
          <a:p>
            <a:r>
              <a:rPr lang="en-US" dirty="0"/>
              <a:t>Using the HMDB, the 227 diabetes associated metabolites found from the metabolomics studies in the literature search were linked to 840 enzymes or transporters (proteins), making 1660 metabolite-protein pairs.</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000066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260</TotalTime>
  <Words>1434</Words>
  <Application>Microsoft Office PowerPoint</Application>
  <PresentationFormat>Widescreen</PresentationFormat>
  <Paragraphs>116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Circuit</vt:lpstr>
      <vt:lpstr>Drug Repositioning for Diabetes Based on 'Omics' Data Mining</vt:lpstr>
      <vt:lpstr>Diabetes Mellitus</vt:lpstr>
      <vt:lpstr>Drug Repositioning</vt:lpstr>
      <vt:lpstr>‘Omics’ Data</vt:lpstr>
      <vt:lpstr>Materials and Methods</vt:lpstr>
      <vt:lpstr>1. Literature Search and Data Extraction</vt:lpstr>
      <vt:lpstr>REsults</vt:lpstr>
      <vt:lpstr>2. Mining Diabetic Metabolites Related Proteins</vt:lpstr>
      <vt:lpstr>REsults</vt:lpstr>
      <vt:lpstr>3. Constructing the Diabetic Metabolites-Proteins Network</vt:lpstr>
      <vt:lpstr>Visualization of Metabolite-Protein Network Associated With Diabetes</vt:lpstr>
      <vt:lpstr>4. Mapping Diabetes Risk Proteins to Proteins With Drug Projects</vt:lpstr>
      <vt:lpstr>PowerPoint Presentation</vt:lpstr>
      <vt:lpstr>4. Mapping Diabetes Risk Proteins to Proteins With Drug Projects</vt:lpstr>
      <vt:lpstr>PowerPoint Presentation</vt:lpstr>
      <vt:lpstr>4. Mapping Diabetes Risk Proteins to Proteins With Drug Projects</vt:lpstr>
      <vt:lpstr>PowerPoint Presentation</vt:lpstr>
      <vt:lpstr>PowerPoint Presentation</vt:lpstr>
      <vt:lpstr>PowerPoint Presentation</vt:lpstr>
      <vt:lpstr>PowerPoint Presentation</vt:lpstr>
      <vt:lpstr>5. Application of Pathogenesis Information from Anti-Diabetic Drug Repositioning</vt:lpstr>
      <vt:lpstr>5. Application of Pathogenesis Information from Anti-Diabetic Drug Repositioning</vt:lpstr>
      <vt:lpstr>PowerPoint Presentation</vt:lpstr>
      <vt:lpstr>PowerPoint Presentation</vt:lpstr>
      <vt:lpstr>6. Connectivity Map (CMaP) Analysis</vt:lpstr>
      <vt:lpstr>Connectivity Map (CMaP) Analysis</vt:lpstr>
      <vt:lpstr>PowerPoint Presentation</vt:lpstr>
      <vt:lpstr>PowerPoint Presentation</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Lehrer, Dylan T</dc:creator>
  <cp:lastModifiedBy>Dylan Lehrer</cp:lastModifiedBy>
  <cp:revision>45</cp:revision>
  <dcterms:created xsi:type="dcterms:W3CDTF">2016-07-06T15:03:04Z</dcterms:created>
  <dcterms:modified xsi:type="dcterms:W3CDTF">2016-07-19T17:15:38Z</dcterms:modified>
</cp:coreProperties>
</file>