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matic SC"/>
      <p:regular r:id="rId16"/>
      <p:bold r:id="rId17"/>
    </p:embeddedFont>
    <p:embeddedFont>
      <p:font typeface="Source Code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slide" Target="slides/slide1.xml"/><Relationship Id="rId19" Type="http://schemas.openxmlformats.org/officeDocument/2006/relationships/font" Target="fonts/SourceCodePro-bold.fntdata"/><Relationship Id="rId6" Type="http://schemas.openxmlformats.org/officeDocument/2006/relationships/slide" Target="slides/slide2.xml"/><Relationship Id="rId18" Type="http://schemas.openxmlformats.org/officeDocument/2006/relationships/font" Target="fonts/SourceCodePr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None/>
            </a:pPr>
            <a:r>
              <a:rPr lang="en" sz="1150">
                <a:solidFill>
                  <a:schemeClr val="accent1"/>
                </a:solidFill>
                <a:highlight>
                  <a:srgbClr val="FFFFFF"/>
                </a:highlight>
              </a:rPr>
              <a:t>ice prototype – can totally understand the difficulty with ‘fidelity’ since it’s a matter of ‘how much information do you want to add into the prototype?’.  Be sure to think about what happens at the end of the interaction – as someone is walking away from the prototype, do they have a solid sense of what their next steps are? Can you let someone capture a QR code to add an event to their calendar, or print out a list of things they’ve stared, etc.? At the moment most of your interactions are navigating between lists (which is alright for now), try to think about some possible interesting interactions beyond navigation (Weird idea I thought up which is just an example: let the user build a list of events/restaurants/locations/facts/etc. which they can get printed)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main feedback that we’re always getting (horizontal and wireframe ) is: what do you want your users to feel, walking away from the kiosk?.</a:t>
            </a:r>
          </a:p>
          <a:p>
            <a:pPr lvl="0" rtl="0">
              <a:spcBef>
                <a:spcPts val="0"/>
              </a:spcBef>
              <a:buNone/>
            </a:pPr>
            <a:r>
              <a:rPr lang="en"/>
              <a:t>Some minor feedback include cosmetic issues, such as resizing of the text. </a:t>
            </a:r>
          </a:p>
          <a:p>
            <a:pPr lvl="0" rtl="0">
              <a:spcBef>
                <a:spcPts val="0"/>
              </a:spcBef>
              <a:buNone/>
            </a:pPr>
            <a:r>
              <a:rPr lang="en"/>
              <a:t>New feature that we have is print, which is basically printing off the event you have chosen.</a:t>
            </a:r>
          </a:p>
          <a:p>
            <a:pPr lvl="0" rtl="0">
              <a:spcBef>
                <a:spcPts val="0"/>
              </a:spcBef>
              <a:buNone/>
            </a:pPr>
            <a:r>
              <a:t/>
            </a:r>
            <a:endParaRPr/>
          </a:p>
          <a:p>
            <a:pPr lvl="0" rtl="0">
              <a:spcBef>
                <a:spcPts val="0"/>
              </a:spcBef>
              <a:buNone/>
            </a:pPr>
            <a:r>
              <a:rPr lang="en" sz="1000">
                <a:solidFill>
                  <a:srgbClr val="222222"/>
                </a:solidFill>
                <a:highlight>
                  <a:srgbClr val="FFFFFF"/>
                </a:highlight>
              </a:rPr>
              <a:t>A brief introduction to your problem area. What exact scenario are you trying to address? What feedback from your previous prototype (User Evaluationgs of Horizontal Prototype) are you trying to resolve?</a:t>
            </a:r>
          </a:p>
          <a:p>
            <a:pPr lvl="0" rtl="0">
              <a:spcBef>
                <a:spcPts val="0"/>
              </a:spcBef>
              <a:buNone/>
            </a:pPr>
            <a:r>
              <a:rPr lang="en" sz="1000">
                <a:solidFill>
                  <a:srgbClr val="222222"/>
                </a:solidFill>
                <a:highlight>
                  <a:srgbClr val="FFFFFF"/>
                </a:highlight>
              </a:rPr>
              <a:t>A brief discussion of your most recent design rationale. </a:t>
            </a:r>
          </a:p>
          <a:p>
            <a:pPr lvl="0">
              <a:spcBef>
                <a:spcPts val="0"/>
              </a:spcBef>
              <a:buNone/>
            </a:pPr>
            <a:r>
              <a:rPr lang="en" sz="1000">
                <a:solidFill>
                  <a:srgbClr val="222222"/>
                </a:solidFill>
                <a:highlight>
                  <a:srgbClr val="FFFFFF"/>
                </a:highlight>
              </a:rPr>
              <a:t>A demo of your vertical prototype.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gif"/><Relationship Id="rId4" Type="http://schemas.openxmlformats.org/officeDocument/2006/relationships/image" Target="../media/image0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
              <a:t>CALGARY KIOSK</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en"/>
              <a:t>MEMBERS: DANIEL, DEBBIE &amp; JOANNA #DD&amp;J</a:t>
            </a:r>
          </a:p>
        </p:txBody>
      </p:sp>
      <p:pic>
        <p:nvPicPr>
          <p:cNvPr id="58" name="Shape 58"/>
          <p:cNvPicPr preferRelativeResize="0"/>
          <p:nvPr/>
        </p:nvPicPr>
        <p:blipFill rotWithShape="1">
          <a:blip r:embed="rId3">
            <a:alphaModFix/>
          </a:blip>
          <a:srcRect b="12087" l="-3220" r="3219" t="0"/>
          <a:stretch/>
        </p:blipFill>
        <p:spPr>
          <a:xfrm>
            <a:off x="0" y="905001"/>
            <a:ext cx="2399200" cy="2532399"/>
          </a:xfrm>
          <a:prstGeom prst="rect">
            <a:avLst/>
          </a:prstGeom>
          <a:noFill/>
          <a:ln>
            <a:noFill/>
          </a:ln>
        </p:spPr>
      </p:pic>
      <p:pic>
        <p:nvPicPr>
          <p:cNvPr id="59" name="Shape 59"/>
          <p:cNvPicPr preferRelativeResize="0"/>
          <p:nvPr/>
        </p:nvPicPr>
        <p:blipFill rotWithShape="1">
          <a:blip r:embed="rId4">
            <a:alphaModFix/>
          </a:blip>
          <a:srcRect b="11399" l="-3851" r="20127" t="-11400"/>
          <a:stretch/>
        </p:blipFill>
        <p:spPr>
          <a:xfrm flipH="1">
            <a:off x="7087175" y="488700"/>
            <a:ext cx="2056099" cy="294885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scenario</a:t>
            </a:r>
          </a:p>
        </p:txBody>
      </p:sp>
      <p:sp>
        <p:nvSpPr>
          <p:cNvPr id="113" name="Shape 113"/>
          <p:cNvSpPr txBox="1"/>
          <p:nvPr>
            <p:ph idx="1" type="body"/>
          </p:nvPr>
        </p:nvSpPr>
        <p:spPr>
          <a:xfrm>
            <a:off x="311700" y="1228675"/>
            <a:ext cx="8520600" cy="3340200"/>
          </a:xfrm>
          <a:prstGeom prst="rect">
            <a:avLst/>
          </a:prstGeom>
        </p:spPr>
        <p:txBody>
          <a:bodyPr anchorCtr="0" anchor="t" bIns="91425" lIns="91425" rIns="91425" tIns="91425">
            <a:noAutofit/>
          </a:bodyPr>
          <a:lstStyle/>
          <a:p>
            <a:pPr lvl="0" rtl="0" algn="ctr">
              <a:spcBef>
                <a:spcPts val="0"/>
              </a:spcBef>
              <a:buNone/>
            </a:pPr>
            <a:r>
              <a:rPr lang="en"/>
              <a:t>AN IMMIGRANT ATHLETE IS JOGGING THROUGH A LOCAL PARK AND DISCOVERS THE KIOSK WHILE SHE TAKES A BREAK. AS SHE SEARCHES THROUGH THE FILTERS AND EVENTS AVAILABLE, SHE BECOMES MORE INTERESTED IN A FREE EVENT THAT MATCHES HER INTERESTS.</a:t>
            </a:r>
          </a:p>
          <a:p>
            <a:pPr lvl="0">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demo</a:t>
            </a:r>
          </a:p>
        </p:txBody>
      </p:sp>
      <p:sp>
        <p:nvSpPr>
          <p:cNvPr id="119" name="Shape 119"/>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Introduction</a:t>
            </a:r>
          </a:p>
        </p:txBody>
      </p:sp>
      <p:sp>
        <p:nvSpPr>
          <p:cNvPr id="65" name="Shape 65"/>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pPr>
            <a:r>
              <a:rPr lang="en"/>
              <a:t>Information kiosk for immigrants  </a:t>
            </a:r>
          </a:p>
          <a:p>
            <a:pPr indent="-228600" lvl="0" marL="457200" rtl="0">
              <a:spcBef>
                <a:spcPts val="0"/>
              </a:spcBef>
            </a:pPr>
            <a:r>
              <a:rPr lang="en"/>
              <a:t>Previous problem: Scope was too large and integrated too much functionality that would have been resolved by a separate stand alone application and what would the user be able to take away after using the kiosk </a:t>
            </a:r>
          </a:p>
          <a:p>
            <a:pPr indent="-228600" lvl="0" marL="457200" rtl="0">
              <a:spcBef>
                <a:spcPts val="0"/>
              </a:spcBef>
            </a:pPr>
            <a:r>
              <a:rPr lang="en"/>
              <a:t>Now focused: Developing events to allow the user to become more integrated into society </a:t>
            </a: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Feedback From horizontal Prototype</a:t>
            </a:r>
          </a:p>
        </p:txBody>
      </p:sp>
      <p:sp>
        <p:nvSpPr>
          <p:cNvPr id="71" name="Shape 71"/>
          <p:cNvSpPr txBox="1"/>
          <p:nvPr>
            <p:ph idx="1" type="body"/>
          </p:nvPr>
        </p:nvSpPr>
        <p:spPr>
          <a:xfrm>
            <a:off x="311700" y="1228675"/>
            <a:ext cx="8520600" cy="3340200"/>
          </a:xfrm>
          <a:prstGeom prst="rect">
            <a:avLst/>
          </a:prstGeom>
        </p:spPr>
        <p:txBody>
          <a:bodyPr anchorCtr="0" anchor="t" bIns="91425" lIns="91425" rIns="91425" tIns="91425">
            <a:noAutofit/>
          </a:bodyPr>
          <a:lstStyle/>
          <a:p>
            <a:pPr lvl="0" rtl="0">
              <a:spcBef>
                <a:spcPts val="0"/>
              </a:spcBef>
              <a:buNone/>
            </a:pPr>
            <a:r>
              <a:rPr lang="en">
                <a:solidFill>
                  <a:schemeClr val="accent1"/>
                </a:solidFill>
              </a:rPr>
              <a:t>Be sure to think about what happens at the end of the interaction – as someone is walking away from the prototype, do they have a solid sense of what their next steps are?</a:t>
            </a:r>
          </a:p>
          <a:p>
            <a:pPr indent="-228600" lvl="0" marL="457200" rtl="0">
              <a:spcBef>
                <a:spcPts val="0"/>
              </a:spcBef>
              <a:buChar char="-"/>
            </a:pPr>
            <a:r>
              <a:rPr lang="en"/>
              <a:t>Want them to feel smart and informed  </a:t>
            </a:r>
          </a:p>
          <a:p>
            <a:pPr indent="-228600" lvl="0" marL="457200" rtl="0">
              <a:spcBef>
                <a:spcPts val="0"/>
              </a:spcBef>
              <a:buChar char="-"/>
            </a:pPr>
            <a:r>
              <a:rPr lang="en"/>
              <a:t>Simple interface</a:t>
            </a:r>
          </a:p>
          <a:p>
            <a:pPr indent="-228600" lvl="0" marL="457200" rtl="0">
              <a:spcBef>
                <a:spcPts val="0"/>
              </a:spcBef>
              <a:buChar char="-"/>
            </a:pPr>
            <a:r>
              <a:rPr lang="en"/>
              <a:t>Provide useful information (events)</a:t>
            </a:r>
          </a:p>
          <a:p>
            <a:pPr indent="-228600" lvl="0" marL="457200" rtl="0">
              <a:spcBef>
                <a:spcPts val="0"/>
              </a:spcBef>
              <a:buChar char="-"/>
            </a:pPr>
            <a:r>
              <a:rPr lang="en"/>
              <a:t>Walk away with a printed page of the event they have chosen</a:t>
            </a:r>
          </a:p>
          <a:p>
            <a:pPr indent="-228600" lvl="0" marL="457200" rtl="0">
              <a:spcBef>
                <a:spcPts val="0"/>
              </a:spcBef>
              <a:buChar char="-"/>
            </a:pPr>
            <a:r>
              <a:rPr lang="en"/>
              <a:t>Resizing of text more appropriate for a kiosk</a:t>
            </a:r>
          </a:p>
          <a:p>
            <a:pPr lvl="0" rtl="0">
              <a:spcBef>
                <a:spcPts val="0"/>
              </a:spcBef>
              <a:buNone/>
            </a:pPr>
            <a:r>
              <a:t/>
            </a:r>
            <a:endParaRPr/>
          </a:p>
          <a:p>
            <a:pPr lvl="0">
              <a:spcBef>
                <a:spcPts val="0"/>
              </a:spcBef>
              <a:buNone/>
            </a:pPr>
            <a:r>
              <a:rPr lang="en"/>
              <a: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User evaluation Tasks   </a:t>
            </a:r>
          </a:p>
        </p:txBody>
      </p:sp>
      <p:sp>
        <p:nvSpPr>
          <p:cNvPr id="77" name="Shape 77"/>
          <p:cNvSpPr txBox="1"/>
          <p:nvPr>
            <p:ph idx="1" type="body"/>
          </p:nvPr>
        </p:nvSpPr>
        <p:spPr>
          <a:xfrm>
            <a:off x="311700" y="1228675"/>
            <a:ext cx="8520600" cy="3340200"/>
          </a:xfrm>
          <a:prstGeom prst="rect">
            <a:avLst/>
          </a:prstGeom>
        </p:spPr>
        <p:txBody>
          <a:bodyPr anchorCtr="0" anchor="t" bIns="91425" lIns="91425" rIns="91425" tIns="91425">
            <a:noAutofit/>
          </a:bodyPr>
          <a:lstStyle/>
          <a:p>
            <a:pPr lvl="0" rtl="0">
              <a:spcBef>
                <a:spcPts val="0"/>
              </a:spcBef>
              <a:buNone/>
            </a:pPr>
            <a:r>
              <a:rPr lang="en"/>
              <a:t>-explore the interface</a:t>
            </a:r>
          </a:p>
          <a:p>
            <a:pPr lvl="0" rtl="0">
              <a:spcBef>
                <a:spcPts val="0"/>
              </a:spcBef>
              <a:buNone/>
            </a:pPr>
            <a:r>
              <a:rPr lang="en"/>
              <a:t>-return to homepage</a:t>
            </a:r>
          </a:p>
          <a:p>
            <a:pPr lvl="0" rtl="0">
              <a:spcBef>
                <a:spcPts val="0"/>
              </a:spcBef>
              <a:buNone/>
            </a:pPr>
            <a:r>
              <a:rPr lang="en"/>
              <a:t>-browse events by area</a:t>
            </a:r>
          </a:p>
          <a:p>
            <a:pPr lvl="0" rtl="0">
              <a:spcBef>
                <a:spcPts val="0"/>
              </a:spcBef>
              <a:buNone/>
            </a:pPr>
            <a:r>
              <a:rPr lang="en"/>
              <a:t>-find dining locations</a:t>
            </a:r>
          </a:p>
          <a:p>
            <a:pPr lvl="0" rtl="0">
              <a:spcBef>
                <a:spcPts val="0"/>
              </a:spcBef>
              <a:buNone/>
            </a:pPr>
            <a:r>
              <a:rPr lang="en"/>
              <a:t>-find city transit information</a:t>
            </a:r>
          </a:p>
          <a:p>
            <a:pPr lvl="0" rtl="0">
              <a:spcBef>
                <a:spcPts val="0"/>
              </a:spcBef>
              <a:buNone/>
            </a:pPr>
            <a:r>
              <a:rPr lang="en"/>
              <a:t>-name the actions available on the top bar from memory</a:t>
            </a: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Comparing to a control</a:t>
            </a:r>
          </a:p>
        </p:txBody>
      </p:sp>
      <p:sp>
        <p:nvSpPr>
          <p:cNvPr id="83" name="Shape 83"/>
          <p:cNvSpPr txBox="1"/>
          <p:nvPr>
            <p:ph idx="1" type="body"/>
          </p:nvPr>
        </p:nvSpPr>
        <p:spPr>
          <a:xfrm>
            <a:off x="311700" y="1228675"/>
            <a:ext cx="8520600" cy="3340200"/>
          </a:xfrm>
          <a:prstGeom prst="rect">
            <a:avLst/>
          </a:prstGeom>
        </p:spPr>
        <p:txBody>
          <a:bodyPr anchorCtr="0" anchor="t" bIns="91425" lIns="91425" rIns="91425" tIns="91425">
            <a:noAutofit/>
          </a:bodyPr>
          <a:lstStyle/>
          <a:p>
            <a:pPr lvl="0" rtl="0">
              <a:spcBef>
                <a:spcPts val="0"/>
              </a:spcBef>
              <a:buNone/>
            </a:pPr>
            <a:r>
              <a:rPr lang="en"/>
              <a:t> nycgo</a:t>
            </a:r>
          </a:p>
          <a:p>
            <a:pPr lvl="0">
              <a:spcBef>
                <a:spcPts val="0"/>
              </a:spcBef>
              <a:buNone/>
            </a:pPr>
            <a:r>
              <a:t/>
            </a:r>
            <a:endParaRPr/>
          </a:p>
        </p:txBody>
      </p:sp>
      <p:pic>
        <p:nvPicPr>
          <p:cNvPr id="84" name="Shape 84"/>
          <p:cNvPicPr preferRelativeResize="0"/>
          <p:nvPr/>
        </p:nvPicPr>
        <p:blipFill>
          <a:blip r:embed="rId3">
            <a:alphaModFix/>
          </a:blip>
          <a:stretch>
            <a:fillRect/>
          </a:stretch>
        </p:blipFill>
        <p:spPr>
          <a:xfrm>
            <a:off x="1510725" y="1040900"/>
            <a:ext cx="6396124" cy="35978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User Evaluation results (Pros)</a:t>
            </a:r>
          </a:p>
        </p:txBody>
      </p:sp>
      <p:sp>
        <p:nvSpPr>
          <p:cNvPr id="90" name="Shape 90"/>
          <p:cNvSpPr txBox="1"/>
          <p:nvPr>
            <p:ph idx="1" type="body"/>
          </p:nvPr>
        </p:nvSpPr>
        <p:spPr>
          <a:xfrm>
            <a:off x="311700" y="1228675"/>
            <a:ext cx="8220000" cy="3600600"/>
          </a:xfrm>
          <a:prstGeom prst="rect">
            <a:avLst/>
          </a:prstGeom>
        </p:spPr>
        <p:txBody>
          <a:bodyPr anchorCtr="0" anchor="t" bIns="91425" lIns="91425" rIns="91425" tIns="91425">
            <a:noAutofit/>
          </a:bodyPr>
          <a:lstStyle/>
          <a:p>
            <a:pPr lvl="0" rtl="0">
              <a:spcBef>
                <a:spcPts val="0"/>
              </a:spcBef>
              <a:buNone/>
            </a:pPr>
            <a:r>
              <a:rPr lang="en" sz="1400"/>
              <a:t>-Simple interface to navigate through quickly</a:t>
            </a:r>
          </a:p>
          <a:p>
            <a:pPr lvl="0" rtl="0">
              <a:spcBef>
                <a:spcPts val="0"/>
              </a:spcBef>
              <a:buNone/>
            </a:pPr>
            <a:r>
              <a:rPr lang="en" sz="1400"/>
              <a:t>-different ways of searching for events (e.g. area and culture)</a:t>
            </a:r>
          </a:p>
          <a:p>
            <a:pPr lvl="0" rtl="0">
              <a:spcBef>
                <a:spcPts val="0"/>
              </a:spcBef>
              <a:buNone/>
            </a:pPr>
            <a:r>
              <a:rPr lang="en" sz="1400"/>
              <a:t>-consistent interface throughout application</a:t>
            </a:r>
          </a:p>
          <a:p>
            <a:pPr lvl="0" rtl="0">
              <a:spcBef>
                <a:spcPts val="0"/>
              </a:spcBef>
              <a:buNone/>
            </a:pPr>
            <a:r>
              <a:rPr lang="en" sz="1400"/>
              <a:t>-not a lot of sub navigation</a:t>
            </a:r>
          </a:p>
          <a:p>
            <a:pPr lvl="0" rtl="0">
              <a:spcBef>
                <a:spcPts val="0"/>
              </a:spcBef>
              <a:buNone/>
            </a:pPr>
            <a:r>
              <a:rPr lang="en" sz="1400"/>
              <a:t>-easy to remember navigation through kiosk</a:t>
            </a: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lang="en"/>
              <a:t>User Evaluation results (Cons)</a:t>
            </a:r>
          </a:p>
          <a:p>
            <a:pPr lvl="0">
              <a:spcBef>
                <a:spcPts val="0"/>
              </a:spcBef>
              <a:buNone/>
            </a:pPr>
            <a:r>
              <a:t/>
            </a:r>
            <a:endParaRPr/>
          </a:p>
        </p:txBody>
      </p:sp>
      <p:sp>
        <p:nvSpPr>
          <p:cNvPr id="96" name="Shape 96"/>
          <p:cNvSpPr txBox="1"/>
          <p:nvPr>
            <p:ph idx="1" type="body"/>
          </p:nvPr>
        </p:nvSpPr>
        <p:spPr>
          <a:xfrm>
            <a:off x="311700" y="1228675"/>
            <a:ext cx="8520600" cy="3340200"/>
          </a:xfrm>
          <a:prstGeom prst="rect">
            <a:avLst/>
          </a:prstGeom>
        </p:spPr>
        <p:txBody>
          <a:bodyPr anchorCtr="0" anchor="t" bIns="91425" lIns="91425" rIns="91425" tIns="91425">
            <a:noAutofit/>
          </a:bodyPr>
          <a:lstStyle/>
          <a:p>
            <a:pPr lvl="0" rtl="0">
              <a:spcBef>
                <a:spcPts val="0"/>
              </a:spcBef>
              <a:buNone/>
            </a:pPr>
            <a:r>
              <a:rPr lang="en" sz="1400"/>
              <a:t>-Interface needs to be more visually pleasing</a:t>
            </a:r>
          </a:p>
          <a:p>
            <a:pPr lvl="0" rtl="0">
              <a:spcBef>
                <a:spcPts val="0"/>
              </a:spcBef>
              <a:buNone/>
            </a:pPr>
            <a:r>
              <a:rPr lang="en" sz="1400"/>
              <a:t>-fonts are too small for a kiosk interface</a:t>
            </a:r>
          </a:p>
          <a:p>
            <a:pPr lvl="0" rtl="0">
              <a:spcBef>
                <a:spcPts val="0"/>
              </a:spcBef>
              <a:buNone/>
            </a:pPr>
            <a:r>
              <a:rPr lang="en" sz="1400"/>
              <a:t>-separate link for transit isn’t logical</a:t>
            </a:r>
          </a:p>
          <a:p>
            <a:pPr lvl="0" rtl="0">
              <a:spcBef>
                <a:spcPts val="0"/>
              </a:spcBef>
              <a:buNone/>
            </a:pPr>
            <a:r>
              <a:rPr lang="en" sz="1400"/>
              <a:t>-needs to have a back button (error recovery)</a:t>
            </a:r>
          </a:p>
          <a:p>
            <a:pPr lvl="0" rtl="0">
              <a:spcBef>
                <a:spcPts val="0"/>
              </a:spcBef>
              <a:buNone/>
            </a:pPr>
            <a:r>
              <a:rPr lang="en" sz="1400"/>
              <a:t>-drop list isn’t an ideal choice for choosing locations</a:t>
            </a:r>
          </a:p>
          <a:p>
            <a:pPr lvl="0" rtl="0">
              <a:spcBef>
                <a:spcPts val="0"/>
              </a:spcBef>
              <a:buNone/>
            </a:pPr>
            <a:r>
              <a:rPr lang="en" sz="1400"/>
              <a:t>-links would be nice for more information about locations</a:t>
            </a:r>
          </a:p>
          <a:p>
            <a:pPr lv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262550" y="106925"/>
            <a:ext cx="8711824" cy="46670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Changes </a:t>
            </a:r>
          </a:p>
        </p:txBody>
      </p:sp>
      <p:sp>
        <p:nvSpPr>
          <p:cNvPr id="107" name="Shape 107"/>
          <p:cNvSpPr txBox="1"/>
          <p:nvPr>
            <p:ph idx="1" type="body"/>
          </p:nvPr>
        </p:nvSpPr>
        <p:spPr>
          <a:xfrm>
            <a:off x="311700" y="1093850"/>
            <a:ext cx="8520600" cy="3827400"/>
          </a:xfrm>
          <a:prstGeom prst="rect">
            <a:avLst/>
          </a:prstGeom>
        </p:spPr>
        <p:txBody>
          <a:bodyPr anchorCtr="0" anchor="t" bIns="91425" lIns="91425" rIns="91425" tIns="91425">
            <a:noAutofit/>
          </a:bodyPr>
          <a:lstStyle/>
          <a:p>
            <a:pPr lvl="0" rtl="0">
              <a:spcBef>
                <a:spcPts val="0"/>
              </a:spcBef>
              <a:buNone/>
            </a:pPr>
            <a:r>
              <a:rPr lang="en"/>
              <a:t>-Focused on socializing and events</a:t>
            </a:r>
          </a:p>
          <a:p>
            <a:pPr lvl="0" rtl="0">
              <a:spcBef>
                <a:spcPts val="0"/>
              </a:spcBef>
              <a:buNone/>
            </a:pPr>
            <a:r>
              <a:rPr lang="en"/>
              <a:t>-Added a free filter and age filter</a:t>
            </a:r>
          </a:p>
          <a:p>
            <a:pPr lvl="0" rtl="0">
              <a:spcBef>
                <a:spcPts val="0"/>
              </a:spcBef>
              <a:buNone/>
            </a:pPr>
            <a:r>
              <a:rPr lang="en"/>
              <a:t>-Area filter changed from a drop down list to a map of Calgary(regions rather than communities as selection)</a:t>
            </a:r>
          </a:p>
          <a:p>
            <a:pPr lvl="0" rtl="0">
              <a:spcBef>
                <a:spcPts val="0"/>
              </a:spcBef>
              <a:buNone/>
            </a:pPr>
            <a:r>
              <a:rPr lang="en"/>
              <a:t>-Added a page for upcoming events on main events page</a:t>
            </a:r>
          </a:p>
          <a:p>
            <a:pPr lvl="0" rtl="0">
              <a:spcBef>
                <a:spcPts val="0"/>
              </a:spcBef>
              <a:buNone/>
            </a:pPr>
            <a:r>
              <a:rPr lang="en"/>
              <a:t>-Print feature</a:t>
            </a:r>
          </a:p>
          <a:p>
            <a:pPr lvl="0" rtl="0">
              <a:spcBef>
                <a:spcPts val="0"/>
              </a:spcBef>
              <a:buNone/>
            </a:pPr>
            <a:r>
              <a:rPr lang="en"/>
              <a:t>-Clear all filters function</a:t>
            </a:r>
          </a:p>
          <a:p>
            <a:pPr lvl="0" rtl="0">
              <a:spcBef>
                <a:spcPts val="0"/>
              </a:spcBef>
              <a:buNone/>
            </a:pPr>
            <a:r>
              <a:rPr lang="en"/>
              <a:t>-Added more color and animation in application</a:t>
            </a: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