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26" autoAdjust="0"/>
    <p:restoredTop sz="96357" autoAdjust="0"/>
  </p:normalViewPr>
  <p:slideViewPr>
    <p:cSldViewPr snapToGrid="0">
      <p:cViewPr varScale="1">
        <p:scale>
          <a:sx n="17" d="100"/>
          <a:sy n="17" d="100"/>
        </p:scale>
        <p:origin x="134" y="6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526CAB-4429-4824-B62D-92D6B34A66D6}" type="datetimeFigureOut">
              <a:rPr lang="en-US" smtClean="0"/>
              <a:t>10/2/2020</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BD6B8-9734-4F94-96AC-115742DF2AA3}" type="slidenum">
              <a:rPr lang="en-US" smtClean="0"/>
              <a:t>‹#›</a:t>
            </a:fld>
            <a:endParaRPr lang="en-US"/>
          </a:p>
        </p:txBody>
      </p:sp>
    </p:spTree>
    <p:extLst>
      <p:ext uri="{BB962C8B-B14F-4D97-AF65-F5344CB8AC3E}">
        <p14:creationId xmlns:p14="http://schemas.microsoft.com/office/powerpoint/2010/main" val="2341530587"/>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378BC7-BE17-467D-A9B6-187706CE0004}"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B43F-E01E-4593-AB5C-E6C896E8A181}" type="slidenum">
              <a:rPr lang="en-US" smtClean="0"/>
              <a:t>‹#›</a:t>
            </a:fld>
            <a:endParaRPr lang="en-US"/>
          </a:p>
        </p:txBody>
      </p:sp>
    </p:spTree>
    <p:extLst>
      <p:ext uri="{BB962C8B-B14F-4D97-AF65-F5344CB8AC3E}">
        <p14:creationId xmlns:p14="http://schemas.microsoft.com/office/powerpoint/2010/main" val="52209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78BC7-BE17-467D-A9B6-187706CE0004}"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B43F-E01E-4593-AB5C-E6C896E8A181}" type="slidenum">
              <a:rPr lang="en-US" smtClean="0"/>
              <a:t>‹#›</a:t>
            </a:fld>
            <a:endParaRPr lang="en-US"/>
          </a:p>
        </p:txBody>
      </p:sp>
    </p:spTree>
    <p:extLst>
      <p:ext uri="{BB962C8B-B14F-4D97-AF65-F5344CB8AC3E}">
        <p14:creationId xmlns:p14="http://schemas.microsoft.com/office/powerpoint/2010/main" val="3779670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78BC7-BE17-467D-A9B6-187706CE0004}"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B43F-E01E-4593-AB5C-E6C896E8A181}" type="slidenum">
              <a:rPr lang="en-US" smtClean="0"/>
              <a:t>‹#›</a:t>
            </a:fld>
            <a:endParaRPr lang="en-US"/>
          </a:p>
        </p:txBody>
      </p:sp>
    </p:spTree>
    <p:extLst>
      <p:ext uri="{BB962C8B-B14F-4D97-AF65-F5344CB8AC3E}">
        <p14:creationId xmlns:p14="http://schemas.microsoft.com/office/powerpoint/2010/main" val="395259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78BC7-BE17-467D-A9B6-187706CE0004}"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B43F-E01E-4593-AB5C-E6C896E8A181}" type="slidenum">
              <a:rPr lang="en-US" smtClean="0"/>
              <a:t>‹#›</a:t>
            </a:fld>
            <a:endParaRPr lang="en-US"/>
          </a:p>
        </p:txBody>
      </p:sp>
    </p:spTree>
    <p:extLst>
      <p:ext uri="{BB962C8B-B14F-4D97-AF65-F5344CB8AC3E}">
        <p14:creationId xmlns:p14="http://schemas.microsoft.com/office/powerpoint/2010/main" val="221843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378BC7-BE17-467D-A9B6-187706CE0004}"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B43F-E01E-4593-AB5C-E6C896E8A181}" type="slidenum">
              <a:rPr lang="en-US" smtClean="0"/>
              <a:t>‹#›</a:t>
            </a:fld>
            <a:endParaRPr lang="en-US"/>
          </a:p>
        </p:txBody>
      </p:sp>
    </p:spTree>
    <p:extLst>
      <p:ext uri="{BB962C8B-B14F-4D97-AF65-F5344CB8AC3E}">
        <p14:creationId xmlns:p14="http://schemas.microsoft.com/office/powerpoint/2010/main" val="642396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378BC7-BE17-467D-A9B6-187706CE0004}"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4B43F-E01E-4593-AB5C-E6C896E8A181}" type="slidenum">
              <a:rPr lang="en-US" smtClean="0"/>
              <a:t>‹#›</a:t>
            </a:fld>
            <a:endParaRPr lang="en-US"/>
          </a:p>
        </p:txBody>
      </p:sp>
    </p:spTree>
    <p:extLst>
      <p:ext uri="{BB962C8B-B14F-4D97-AF65-F5344CB8AC3E}">
        <p14:creationId xmlns:p14="http://schemas.microsoft.com/office/powerpoint/2010/main" val="794818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378BC7-BE17-467D-A9B6-187706CE0004}" type="datetimeFigureOut">
              <a:rPr lang="en-US" smtClean="0"/>
              <a:t>10/2/2020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4B43F-E01E-4593-AB5C-E6C896E8A181}" type="slidenum">
              <a:rPr lang="en-US" smtClean="0"/>
              <a:t>‹#›</a:t>
            </a:fld>
            <a:endParaRPr lang="en-US"/>
          </a:p>
        </p:txBody>
      </p:sp>
    </p:spTree>
    <p:extLst>
      <p:ext uri="{BB962C8B-B14F-4D97-AF65-F5344CB8AC3E}">
        <p14:creationId xmlns:p14="http://schemas.microsoft.com/office/powerpoint/2010/main" val="998478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378BC7-BE17-467D-A9B6-187706CE0004}" type="datetimeFigureOut">
              <a:rPr lang="en-US" smtClean="0"/>
              <a:t>10/2/2020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4B43F-E01E-4593-AB5C-E6C896E8A181}" type="slidenum">
              <a:rPr lang="en-US" smtClean="0"/>
              <a:t>‹#›</a:t>
            </a:fld>
            <a:endParaRPr lang="en-US"/>
          </a:p>
        </p:txBody>
      </p:sp>
    </p:spTree>
    <p:extLst>
      <p:ext uri="{BB962C8B-B14F-4D97-AF65-F5344CB8AC3E}">
        <p14:creationId xmlns:p14="http://schemas.microsoft.com/office/powerpoint/2010/main" val="48455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78BC7-BE17-467D-A9B6-187706CE0004}" type="datetimeFigureOut">
              <a:rPr lang="en-US" smtClean="0"/>
              <a:t>10/2/2020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04B43F-E01E-4593-AB5C-E6C896E8A181}" type="slidenum">
              <a:rPr lang="en-US" smtClean="0"/>
              <a:t>‹#›</a:t>
            </a:fld>
            <a:endParaRPr lang="en-US"/>
          </a:p>
        </p:txBody>
      </p:sp>
    </p:spTree>
    <p:extLst>
      <p:ext uri="{BB962C8B-B14F-4D97-AF65-F5344CB8AC3E}">
        <p14:creationId xmlns:p14="http://schemas.microsoft.com/office/powerpoint/2010/main" val="2135944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B2378BC7-BE17-467D-A9B6-187706CE0004}"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4B43F-E01E-4593-AB5C-E6C896E8A181}" type="slidenum">
              <a:rPr lang="en-US" smtClean="0"/>
              <a:t>‹#›</a:t>
            </a:fld>
            <a:endParaRPr lang="en-US"/>
          </a:p>
        </p:txBody>
      </p:sp>
    </p:spTree>
    <p:extLst>
      <p:ext uri="{BB962C8B-B14F-4D97-AF65-F5344CB8AC3E}">
        <p14:creationId xmlns:p14="http://schemas.microsoft.com/office/powerpoint/2010/main" val="267947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B2378BC7-BE17-467D-A9B6-187706CE0004}"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4B43F-E01E-4593-AB5C-E6C896E8A181}" type="slidenum">
              <a:rPr lang="en-US" smtClean="0"/>
              <a:t>‹#›</a:t>
            </a:fld>
            <a:endParaRPr lang="en-US"/>
          </a:p>
        </p:txBody>
      </p:sp>
    </p:spTree>
    <p:extLst>
      <p:ext uri="{BB962C8B-B14F-4D97-AF65-F5344CB8AC3E}">
        <p14:creationId xmlns:p14="http://schemas.microsoft.com/office/powerpoint/2010/main" val="158874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B2378BC7-BE17-467D-A9B6-187706CE0004}" type="datetimeFigureOut">
              <a:rPr lang="en-US" smtClean="0"/>
              <a:t>10/2/2020</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104B43F-E01E-4593-AB5C-E6C896E8A181}" type="slidenum">
              <a:rPr lang="en-US" smtClean="0"/>
              <a:t>‹#›</a:t>
            </a:fld>
            <a:endParaRPr lang="en-US"/>
          </a:p>
        </p:txBody>
      </p:sp>
    </p:spTree>
    <p:extLst>
      <p:ext uri="{BB962C8B-B14F-4D97-AF65-F5344CB8AC3E}">
        <p14:creationId xmlns:p14="http://schemas.microsoft.com/office/powerpoint/2010/main" val="8786162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hyperlink" Target="https://www.linkedin.com/in/dmcgee20/" TargetMode="External"/><Relationship Id="rId3" Type="http://schemas.openxmlformats.org/officeDocument/2006/relationships/image" Target="../media/image2.jp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hyperlink" Target="mailto:dtmcgee@syr.edu" TargetMode="External"/><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0A8DF23-CE0E-468C-8D16-46514791F734}"/>
              </a:ext>
            </a:extLst>
          </p:cNvPr>
          <p:cNvSpPr/>
          <p:nvPr/>
        </p:nvSpPr>
        <p:spPr>
          <a:xfrm>
            <a:off x="398206" y="3356425"/>
            <a:ext cx="15618542" cy="126836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Background</a:t>
            </a:r>
          </a:p>
        </p:txBody>
      </p:sp>
      <p:sp>
        <p:nvSpPr>
          <p:cNvPr id="18" name="Rectangle 17">
            <a:extLst>
              <a:ext uri="{FF2B5EF4-FFF2-40B4-BE49-F238E27FC236}">
                <a16:creationId xmlns:a16="http://schemas.microsoft.com/office/drawing/2014/main" id="{A22BFBC9-E152-462E-A0B0-93E8A15CDBA1}"/>
              </a:ext>
            </a:extLst>
          </p:cNvPr>
          <p:cNvSpPr/>
          <p:nvPr/>
        </p:nvSpPr>
        <p:spPr>
          <a:xfrm>
            <a:off x="415668" y="8129737"/>
            <a:ext cx="15601080" cy="126836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Data/Methodology</a:t>
            </a:r>
          </a:p>
        </p:txBody>
      </p:sp>
      <p:sp>
        <p:nvSpPr>
          <p:cNvPr id="13" name="Rectangle 12">
            <a:extLst>
              <a:ext uri="{FF2B5EF4-FFF2-40B4-BE49-F238E27FC236}">
                <a16:creationId xmlns:a16="http://schemas.microsoft.com/office/drawing/2014/main" id="{749A3D65-BC5C-4158-B9E8-A0E294C7D057}"/>
              </a:ext>
            </a:extLst>
          </p:cNvPr>
          <p:cNvSpPr/>
          <p:nvPr/>
        </p:nvSpPr>
        <p:spPr>
          <a:xfrm>
            <a:off x="386566" y="172865"/>
            <a:ext cx="32121987" cy="289331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Reclassifying Relief Pitchers</a:t>
            </a:r>
          </a:p>
        </p:txBody>
      </p:sp>
      <p:sp>
        <p:nvSpPr>
          <p:cNvPr id="23" name="TextBox 22">
            <a:extLst>
              <a:ext uri="{FF2B5EF4-FFF2-40B4-BE49-F238E27FC236}">
                <a16:creationId xmlns:a16="http://schemas.microsoft.com/office/drawing/2014/main" id="{5E357AB0-74C9-4DE5-9FD0-66A0D246BDA4}"/>
              </a:ext>
            </a:extLst>
          </p:cNvPr>
          <p:cNvSpPr txBox="1"/>
          <p:nvPr/>
        </p:nvSpPr>
        <p:spPr>
          <a:xfrm>
            <a:off x="409847" y="2509573"/>
            <a:ext cx="19271524" cy="584775"/>
          </a:xfrm>
          <a:prstGeom prst="rect">
            <a:avLst/>
          </a:prstGeom>
          <a:noFill/>
        </p:spPr>
        <p:txBody>
          <a:bodyPr wrap="square" rtlCol="0">
            <a:spAutoFit/>
          </a:bodyPr>
          <a:lstStyle/>
          <a:p>
            <a:pPr lvl="0"/>
            <a:r>
              <a:rPr lang="en-US" sz="3200" dirty="0">
                <a:solidFill>
                  <a:prstClr val="black"/>
                </a:solidFill>
              </a:rPr>
              <a:t>By </a:t>
            </a:r>
            <a:r>
              <a:rPr lang="en-US" sz="3200" b="1" dirty="0">
                <a:solidFill>
                  <a:prstClr val="black"/>
                </a:solidFill>
              </a:rPr>
              <a:t>Dylan McGee </a:t>
            </a:r>
            <a:r>
              <a:rPr lang="en-US" sz="3200" dirty="0">
                <a:solidFill>
                  <a:prstClr val="black"/>
                </a:solidFill>
              </a:rPr>
              <a:t>-  Department of Sport Analytics,  Falk College of Sport and Human Dynamics, Syracuse University</a:t>
            </a:r>
          </a:p>
        </p:txBody>
      </p:sp>
      <p:pic>
        <p:nvPicPr>
          <p:cNvPr id="28" name="Picture 10" descr="Major League Baseball - Wikipedia">
            <a:extLst>
              <a:ext uri="{FF2B5EF4-FFF2-40B4-BE49-F238E27FC236}">
                <a16:creationId xmlns:a16="http://schemas.microsoft.com/office/drawing/2014/main" id="{1F687D12-CC13-4C7E-8C7C-F4A3041F4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1539" y="741781"/>
            <a:ext cx="3169720" cy="171476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A826802A-7548-45A8-8414-16F5F3EBE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7444" y="866461"/>
            <a:ext cx="7509110" cy="1506125"/>
          </a:xfrm>
          <a:prstGeom prst="rect">
            <a:avLst/>
          </a:prstGeom>
        </p:spPr>
      </p:pic>
      <p:sp>
        <p:nvSpPr>
          <p:cNvPr id="24" name="TextBox 23">
            <a:extLst>
              <a:ext uri="{FF2B5EF4-FFF2-40B4-BE49-F238E27FC236}">
                <a16:creationId xmlns:a16="http://schemas.microsoft.com/office/drawing/2014/main" id="{4250A100-3D7B-4F51-8D2C-D036A4CDD36A}"/>
              </a:ext>
            </a:extLst>
          </p:cNvPr>
          <p:cNvSpPr txBox="1"/>
          <p:nvPr/>
        </p:nvSpPr>
        <p:spPr>
          <a:xfrm>
            <a:off x="409846" y="4713417"/>
            <a:ext cx="15630183" cy="3416320"/>
          </a:xfrm>
          <a:prstGeom prst="rect">
            <a:avLst/>
          </a:prstGeom>
          <a:noFill/>
        </p:spPr>
        <p:txBody>
          <a:bodyPr wrap="square" rtlCol="0">
            <a:spAutoFit/>
          </a:bodyPr>
          <a:lstStyle/>
          <a:p>
            <a:r>
              <a:rPr lang="en-US" sz="2400" dirty="0"/>
              <a:t>Since the creation of baseball, many rules set in place have stayed consistent with the current version of the game. These rules have been set for over 100 years with no scientific based theories to explain the reasoning behind them. One major rule that needs to be questioned is the utilization of the relief pitchers. Relief Pitchers have been classified under the following “roles:” </a:t>
            </a:r>
            <a:r>
              <a:rPr lang="en-US" sz="2400" i="1" dirty="0"/>
              <a:t>Closers, Setup Men, Middle Relievers, Long Relievers, Left-Handed Specialists, and Openers</a:t>
            </a:r>
            <a:r>
              <a:rPr lang="en-US" sz="2400" dirty="0"/>
              <a:t>. Once a player has a certain role for their team, they are expected to perform in those situations of the game. However, how can we determine who a true “closer” is? What makes a player fit this role? Typically, a team would assess all the relievers on their roster and assign roles based on standard statistics that have been around for years. What if, using a dataset with Standard, Advanced, Batted Ball and PFX data, we were able to cluster players based on their metrics? This way, we can reclassify relievers based on the groups they fit in compared to all the pitchers in the league, not just their team.</a:t>
            </a:r>
          </a:p>
        </p:txBody>
      </p:sp>
      <p:sp>
        <p:nvSpPr>
          <p:cNvPr id="32" name="Rectangle 31">
            <a:extLst>
              <a:ext uri="{FF2B5EF4-FFF2-40B4-BE49-F238E27FC236}">
                <a16:creationId xmlns:a16="http://schemas.microsoft.com/office/drawing/2014/main" id="{F0E5357B-E440-4BAD-AED9-20A7EB94DB72}"/>
              </a:ext>
            </a:extLst>
          </p:cNvPr>
          <p:cNvSpPr/>
          <p:nvPr/>
        </p:nvSpPr>
        <p:spPr>
          <a:xfrm>
            <a:off x="16979119" y="3373265"/>
            <a:ext cx="15568166" cy="126836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Cluster Analysis Results</a:t>
            </a:r>
          </a:p>
        </p:txBody>
      </p:sp>
      <p:sp>
        <p:nvSpPr>
          <p:cNvPr id="33" name="Rectangle 32">
            <a:extLst>
              <a:ext uri="{FF2B5EF4-FFF2-40B4-BE49-F238E27FC236}">
                <a16:creationId xmlns:a16="http://schemas.microsoft.com/office/drawing/2014/main" id="{3089CD3D-DD79-4A5F-882B-CCB20F08F721}"/>
              </a:ext>
            </a:extLst>
          </p:cNvPr>
          <p:cNvSpPr/>
          <p:nvPr/>
        </p:nvSpPr>
        <p:spPr>
          <a:xfrm>
            <a:off x="17009423" y="11818183"/>
            <a:ext cx="15618543" cy="126836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Conclusion</a:t>
            </a:r>
          </a:p>
        </p:txBody>
      </p:sp>
      <p:pic>
        <p:nvPicPr>
          <p:cNvPr id="27" name="Picture 26">
            <a:extLst>
              <a:ext uri="{FF2B5EF4-FFF2-40B4-BE49-F238E27FC236}">
                <a16:creationId xmlns:a16="http://schemas.microsoft.com/office/drawing/2014/main" id="{062BF85D-6F74-4C5F-935C-CA24701A7834}"/>
              </a:ext>
            </a:extLst>
          </p:cNvPr>
          <p:cNvPicPr>
            <a:picLocks noChangeAspect="1"/>
          </p:cNvPicPr>
          <p:nvPr/>
        </p:nvPicPr>
        <p:blipFill>
          <a:blip r:embed="rId4"/>
          <a:stretch>
            <a:fillRect/>
          </a:stretch>
        </p:blipFill>
        <p:spPr>
          <a:xfrm>
            <a:off x="340534" y="17381412"/>
            <a:ext cx="5024041" cy="4528634"/>
          </a:xfrm>
          <a:prstGeom prst="rect">
            <a:avLst/>
          </a:prstGeom>
        </p:spPr>
      </p:pic>
      <p:sp>
        <p:nvSpPr>
          <p:cNvPr id="39" name="TextBox 38">
            <a:extLst>
              <a:ext uri="{FF2B5EF4-FFF2-40B4-BE49-F238E27FC236}">
                <a16:creationId xmlns:a16="http://schemas.microsoft.com/office/drawing/2014/main" id="{37F2635C-4A57-4F90-8A20-780665E99E8D}"/>
              </a:ext>
            </a:extLst>
          </p:cNvPr>
          <p:cNvSpPr txBox="1"/>
          <p:nvPr/>
        </p:nvSpPr>
        <p:spPr>
          <a:xfrm>
            <a:off x="383966" y="9507582"/>
            <a:ext cx="15601079" cy="1938992"/>
          </a:xfrm>
          <a:prstGeom prst="rect">
            <a:avLst/>
          </a:prstGeom>
          <a:noFill/>
        </p:spPr>
        <p:txBody>
          <a:bodyPr wrap="square" rtlCol="0">
            <a:spAutoFit/>
          </a:bodyPr>
          <a:lstStyle/>
          <a:p>
            <a:r>
              <a:rPr lang="en-US" sz="2400" dirty="0"/>
              <a:t>Data was collected from FanGraphs. It includes only relief pitchers since the post-steroid era (2006-present) with a minimum of 20 innings pitched. The data was exported into excel where I was able to turn percentages into decimals and rearrange the order of the variables. From there, the dataset was imported into RStudio where I was able to start beginning to run correlations and cluster analysis. The variables used for analysis are below:</a:t>
            </a:r>
          </a:p>
          <a:p>
            <a:endParaRPr lang="en-US" sz="2400" dirty="0"/>
          </a:p>
        </p:txBody>
      </p:sp>
      <p:graphicFrame>
        <p:nvGraphicFramePr>
          <p:cNvPr id="36" name="Table 36">
            <a:extLst>
              <a:ext uri="{FF2B5EF4-FFF2-40B4-BE49-F238E27FC236}">
                <a16:creationId xmlns:a16="http://schemas.microsoft.com/office/drawing/2014/main" id="{EBBA76A3-DA65-4918-ACC0-4967C90199AB}"/>
              </a:ext>
            </a:extLst>
          </p:cNvPr>
          <p:cNvGraphicFramePr>
            <a:graphicFrameLocks noGrp="1"/>
          </p:cNvGraphicFramePr>
          <p:nvPr>
            <p:extLst>
              <p:ext uri="{D42A27DB-BD31-4B8C-83A1-F6EECF244321}">
                <p14:modId xmlns:p14="http://schemas.microsoft.com/office/powerpoint/2010/main" val="3113177645"/>
              </p:ext>
            </p:extLst>
          </p:nvPr>
        </p:nvGraphicFramePr>
        <p:xfrm>
          <a:off x="345623" y="11115782"/>
          <a:ext cx="8915097" cy="6124928"/>
        </p:xfrm>
        <a:graphic>
          <a:graphicData uri="http://schemas.openxmlformats.org/drawingml/2006/table">
            <a:tbl>
              <a:tblPr firstRow="1" bandRow="1">
                <a:tableStyleId>{F5AB1C69-6EDB-4FF4-983F-18BD219EF322}</a:tableStyleId>
              </a:tblPr>
              <a:tblGrid>
                <a:gridCol w="3095316">
                  <a:extLst>
                    <a:ext uri="{9D8B030D-6E8A-4147-A177-3AD203B41FA5}">
                      <a16:colId xmlns:a16="http://schemas.microsoft.com/office/drawing/2014/main" val="3712989492"/>
                    </a:ext>
                  </a:extLst>
                </a:gridCol>
                <a:gridCol w="5819781">
                  <a:extLst>
                    <a:ext uri="{9D8B030D-6E8A-4147-A177-3AD203B41FA5}">
                      <a16:colId xmlns:a16="http://schemas.microsoft.com/office/drawing/2014/main" val="2808557260"/>
                    </a:ext>
                  </a:extLst>
                </a:gridCol>
              </a:tblGrid>
              <a:tr h="379695">
                <a:tc>
                  <a:txBody>
                    <a:bodyPr/>
                    <a:lstStyle/>
                    <a:p>
                      <a:pPr algn="ctr"/>
                      <a:r>
                        <a:rPr lang="en-US" sz="2000" dirty="0">
                          <a:solidFill>
                            <a:schemeClr val="tx1"/>
                          </a:solidFill>
                        </a:rPr>
                        <a:t>Statistic</a:t>
                      </a:r>
                      <a:endParaRPr lang="en-US" sz="2000" b="1" dirty="0">
                        <a:solidFill>
                          <a:schemeClr val="tx1"/>
                        </a:solidFill>
                      </a:endParaRPr>
                    </a:p>
                  </a:txBody>
                  <a:tcPr/>
                </a:tc>
                <a:tc>
                  <a:txBody>
                    <a:bodyPr/>
                    <a:lstStyle/>
                    <a:p>
                      <a:pPr algn="ctr"/>
                      <a:r>
                        <a:rPr lang="en-US" sz="2000" dirty="0">
                          <a:solidFill>
                            <a:schemeClr val="tx1"/>
                          </a:solidFill>
                        </a:rPr>
                        <a:t>Definition</a:t>
                      </a:r>
                    </a:p>
                  </a:txBody>
                  <a:tcPr/>
                </a:tc>
                <a:extLst>
                  <a:ext uri="{0D108BD9-81ED-4DB2-BD59-A6C34878D82A}">
                    <a16:rowId xmlns:a16="http://schemas.microsoft.com/office/drawing/2014/main" val="2584391335"/>
                  </a:ext>
                </a:extLst>
              </a:tr>
              <a:tr h="671768">
                <a:tc>
                  <a:txBody>
                    <a:bodyPr/>
                    <a:lstStyle/>
                    <a:p>
                      <a:r>
                        <a:rPr lang="en-US" sz="2000" dirty="0"/>
                        <a:t>K% (Strike Out %)</a:t>
                      </a:r>
                    </a:p>
                  </a:txBody>
                  <a:tcPr/>
                </a:tc>
                <a:tc>
                  <a:txBody>
                    <a:bodyPr/>
                    <a:lstStyle/>
                    <a:p>
                      <a:r>
                        <a:rPr lang="en-US" sz="2000" dirty="0"/>
                        <a:t>How often a pitcher gets strikeouts per plate appearance.</a:t>
                      </a:r>
                    </a:p>
                  </a:txBody>
                  <a:tcPr/>
                </a:tc>
                <a:extLst>
                  <a:ext uri="{0D108BD9-81ED-4DB2-BD59-A6C34878D82A}">
                    <a16:rowId xmlns:a16="http://schemas.microsoft.com/office/drawing/2014/main" val="440697085"/>
                  </a:ext>
                </a:extLst>
              </a:tr>
              <a:tr h="419889">
                <a:tc>
                  <a:txBody>
                    <a:bodyPr/>
                    <a:lstStyle/>
                    <a:p>
                      <a:r>
                        <a:rPr lang="en-US" sz="2000" dirty="0"/>
                        <a:t>BB% (Walk %)</a:t>
                      </a:r>
                    </a:p>
                  </a:txBody>
                  <a:tcPr/>
                </a:tc>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2000" dirty="0"/>
                        <a:t>How often a pitcher gets walks per plate appearance.</a:t>
                      </a:r>
                    </a:p>
                  </a:txBody>
                  <a:tcPr/>
                </a:tc>
                <a:extLst>
                  <a:ext uri="{0D108BD9-81ED-4DB2-BD59-A6C34878D82A}">
                    <a16:rowId xmlns:a16="http://schemas.microsoft.com/office/drawing/2014/main" val="2107075044"/>
                  </a:ext>
                </a:extLst>
              </a:tr>
              <a:tr h="433921">
                <a:tc>
                  <a:txBody>
                    <a:bodyPr/>
                    <a:lstStyle/>
                    <a:p>
                      <a:r>
                        <a:rPr lang="en-US" sz="2000" dirty="0"/>
                        <a:t>GB% (Ground Ball %)</a:t>
                      </a:r>
                    </a:p>
                  </a:txBody>
                  <a:tcPr/>
                </a:tc>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2000" dirty="0"/>
                        <a:t>How often a pitcher gets ground balls per ball in play.</a:t>
                      </a:r>
                    </a:p>
                  </a:txBody>
                  <a:tcPr/>
                </a:tc>
                <a:extLst>
                  <a:ext uri="{0D108BD9-81ED-4DB2-BD59-A6C34878D82A}">
                    <a16:rowId xmlns:a16="http://schemas.microsoft.com/office/drawing/2014/main" val="2394262367"/>
                  </a:ext>
                </a:extLst>
              </a:tr>
              <a:tr h="379695">
                <a:tc>
                  <a:txBody>
                    <a:bodyPr/>
                    <a:lstStyle/>
                    <a:p>
                      <a:r>
                        <a:rPr lang="en-US" sz="2000" dirty="0"/>
                        <a:t>FB% (Fly Ball %)</a:t>
                      </a:r>
                    </a:p>
                  </a:txBody>
                  <a:tcPr/>
                </a:tc>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2000" dirty="0"/>
                        <a:t>How often a pitcher gets flyballs per ball in play.</a:t>
                      </a:r>
                    </a:p>
                  </a:txBody>
                  <a:tcPr/>
                </a:tc>
                <a:extLst>
                  <a:ext uri="{0D108BD9-81ED-4DB2-BD59-A6C34878D82A}">
                    <a16:rowId xmlns:a16="http://schemas.microsoft.com/office/drawing/2014/main" val="1602953308"/>
                  </a:ext>
                </a:extLst>
              </a:tr>
              <a:tr h="458113">
                <a:tc>
                  <a:txBody>
                    <a:bodyPr/>
                    <a:lstStyle/>
                    <a:p>
                      <a:r>
                        <a:rPr lang="en-US" sz="2000" dirty="0"/>
                        <a:t>LOB% (Left on Base %)</a:t>
                      </a:r>
                    </a:p>
                  </a:txBody>
                  <a:tcPr/>
                </a:tc>
                <a:tc>
                  <a:txBody>
                    <a:bodyPr/>
                    <a:lstStyle/>
                    <a:p>
                      <a:r>
                        <a:rPr lang="en-US" sz="2000" dirty="0"/>
                        <a:t>% of base runners that a pitcher strands on base.</a:t>
                      </a:r>
                    </a:p>
                  </a:txBody>
                  <a:tcPr/>
                </a:tc>
                <a:extLst>
                  <a:ext uri="{0D108BD9-81ED-4DB2-BD59-A6C34878D82A}">
                    <a16:rowId xmlns:a16="http://schemas.microsoft.com/office/drawing/2014/main" val="279686180"/>
                  </a:ext>
                </a:extLst>
              </a:tr>
              <a:tr h="379695">
                <a:tc>
                  <a:txBody>
                    <a:bodyPr/>
                    <a:lstStyle/>
                    <a:p>
                      <a:r>
                        <a:rPr lang="en-US" sz="2000" dirty="0"/>
                        <a:t>Soft% (Soft Contact %)</a:t>
                      </a:r>
                    </a:p>
                  </a:txBody>
                  <a:tcPr/>
                </a:tc>
                <a:tc>
                  <a:txBody>
                    <a:bodyPr/>
                    <a:lstStyle/>
                    <a:p>
                      <a:r>
                        <a:rPr lang="en-US" sz="2000" dirty="0"/>
                        <a:t>% of soft-hit batted balls.</a:t>
                      </a:r>
                    </a:p>
                  </a:txBody>
                  <a:tcPr/>
                </a:tc>
                <a:extLst>
                  <a:ext uri="{0D108BD9-81ED-4DB2-BD59-A6C34878D82A}">
                    <a16:rowId xmlns:a16="http://schemas.microsoft.com/office/drawing/2014/main" val="2278195197"/>
                  </a:ext>
                </a:extLst>
              </a:tr>
              <a:tr h="379695">
                <a:tc>
                  <a:txBody>
                    <a:bodyPr/>
                    <a:lstStyle/>
                    <a:p>
                      <a:r>
                        <a:rPr lang="en-US" sz="2000" dirty="0"/>
                        <a:t>Hard% (Hard Contact %)</a:t>
                      </a:r>
                    </a:p>
                  </a:txBody>
                  <a:tcPr/>
                </a:tc>
                <a:tc>
                  <a:txBody>
                    <a:bodyPr/>
                    <a:lstStyle/>
                    <a:p>
                      <a:r>
                        <a:rPr lang="en-US" sz="2000" dirty="0"/>
                        <a:t>% of hard-hit batted balls.</a:t>
                      </a:r>
                    </a:p>
                  </a:txBody>
                  <a:tcPr/>
                </a:tc>
                <a:extLst>
                  <a:ext uri="{0D108BD9-81ED-4DB2-BD59-A6C34878D82A}">
                    <a16:rowId xmlns:a16="http://schemas.microsoft.com/office/drawing/2014/main" val="3789144974"/>
                  </a:ext>
                </a:extLst>
              </a:tr>
              <a:tr h="671768">
                <a:tc>
                  <a:txBody>
                    <a:bodyPr/>
                    <a:lstStyle/>
                    <a:p>
                      <a:r>
                        <a:rPr lang="en-US" sz="2000" dirty="0" err="1"/>
                        <a:t>O.Contact</a:t>
                      </a:r>
                      <a:r>
                        <a:rPr lang="en-US" sz="2000" dirty="0"/>
                        <a:t>%  (Outside of Zone Contact %)</a:t>
                      </a:r>
                    </a:p>
                  </a:txBody>
                  <a:tcPr/>
                </a:tc>
                <a:tc>
                  <a:txBody>
                    <a:bodyPr/>
                    <a:lstStyle/>
                    <a:p>
                      <a:r>
                        <a:rPr lang="en-US" sz="2000" dirty="0"/>
                        <a:t>How often contact is made outside of zone per swing outside of zone.</a:t>
                      </a:r>
                    </a:p>
                  </a:txBody>
                  <a:tcPr/>
                </a:tc>
                <a:extLst>
                  <a:ext uri="{0D108BD9-81ED-4DB2-BD59-A6C34878D82A}">
                    <a16:rowId xmlns:a16="http://schemas.microsoft.com/office/drawing/2014/main" val="569954311"/>
                  </a:ext>
                </a:extLst>
              </a:tr>
              <a:tr h="671768">
                <a:tc>
                  <a:txBody>
                    <a:bodyPr/>
                    <a:lstStyle/>
                    <a:p>
                      <a:r>
                        <a:rPr lang="en-US" sz="2000" dirty="0" err="1"/>
                        <a:t>Z.Contact</a:t>
                      </a:r>
                      <a:r>
                        <a:rPr lang="en-US" sz="2000" dirty="0"/>
                        <a:t>% (Inside of Zone Contact %)</a:t>
                      </a:r>
                    </a:p>
                  </a:txBody>
                  <a:tcPr/>
                </a:tc>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2000" dirty="0"/>
                        <a:t>How often contact is made inside of zone per swing inside of zone.</a:t>
                      </a:r>
                    </a:p>
                  </a:txBody>
                  <a:tcPr/>
                </a:tc>
                <a:extLst>
                  <a:ext uri="{0D108BD9-81ED-4DB2-BD59-A6C34878D82A}">
                    <a16:rowId xmlns:a16="http://schemas.microsoft.com/office/drawing/2014/main" val="2595222289"/>
                  </a:ext>
                </a:extLst>
              </a:tr>
              <a:tr h="423885">
                <a:tc>
                  <a:txBody>
                    <a:bodyPr/>
                    <a:lstStyle/>
                    <a:p>
                      <a:r>
                        <a:rPr lang="en-US" sz="2000" dirty="0"/>
                        <a:t>Hard Hit % (Hard Hit %)</a:t>
                      </a:r>
                    </a:p>
                  </a:txBody>
                  <a:tcPr/>
                </a:tc>
                <a:tc>
                  <a:txBody>
                    <a:bodyPr/>
                    <a:lstStyle/>
                    <a:p>
                      <a:r>
                        <a:rPr lang="en-US" sz="2000" dirty="0"/>
                        <a:t>% of hard-hit batted balls resulting the batter on-base. </a:t>
                      </a:r>
                    </a:p>
                  </a:txBody>
                  <a:tcPr/>
                </a:tc>
                <a:extLst>
                  <a:ext uri="{0D108BD9-81ED-4DB2-BD59-A6C34878D82A}">
                    <a16:rowId xmlns:a16="http://schemas.microsoft.com/office/drawing/2014/main" val="2538839440"/>
                  </a:ext>
                </a:extLst>
              </a:tr>
              <a:tr h="671768">
                <a:tc>
                  <a:txBody>
                    <a:bodyPr/>
                    <a:lstStyle/>
                    <a:p>
                      <a:r>
                        <a:rPr lang="en-US" sz="2000" dirty="0"/>
                        <a:t>FB1% (Fastball %)</a:t>
                      </a:r>
                    </a:p>
                  </a:txBody>
                  <a:tcPr/>
                </a:tc>
                <a:tc>
                  <a:txBody>
                    <a:bodyPr/>
                    <a:lstStyle/>
                    <a:p>
                      <a:r>
                        <a:rPr lang="en-US" sz="2000" dirty="0"/>
                        <a:t>% of fastballs compared to off-speed and breaking balls.</a:t>
                      </a:r>
                    </a:p>
                  </a:txBody>
                  <a:tcPr/>
                </a:tc>
                <a:extLst>
                  <a:ext uri="{0D108BD9-81ED-4DB2-BD59-A6C34878D82A}">
                    <a16:rowId xmlns:a16="http://schemas.microsoft.com/office/drawing/2014/main" val="1115385156"/>
                  </a:ext>
                </a:extLst>
              </a:tr>
            </a:tbl>
          </a:graphicData>
        </a:graphic>
      </p:graphicFrame>
      <p:pic>
        <p:nvPicPr>
          <p:cNvPr id="38" name="Picture 37">
            <a:extLst>
              <a:ext uri="{FF2B5EF4-FFF2-40B4-BE49-F238E27FC236}">
                <a16:creationId xmlns:a16="http://schemas.microsoft.com/office/drawing/2014/main" id="{C2E960CD-15F8-499A-B08F-4140C63BDF23}"/>
              </a:ext>
            </a:extLst>
          </p:cNvPr>
          <p:cNvPicPr>
            <a:picLocks noChangeAspect="1"/>
          </p:cNvPicPr>
          <p:nvPr/>
        </p:nvPicPr>
        <p:blipFill>
          <a:blip r:embed="rId5"/>
          <a:stretch>
            <a:fillRect/>
          </a:stretch>
        </p:blipFill>
        <p:spPr>
          <a:xfrm>
            <a:off x="9360888" y="11115783"/>
            <a:ext cx="6556856" cy="6124928"/>
          </a:xfrm>
          <a:prstGeom prst="rect">
            <a:avLst/>
          </a:prstGeom>
        </p:spPr>
      </p:pic>
      <p:graphicFrame>
        <p:nvGraphicFramePr>
          <p:cNvPr id="43" name="Table 43">
            <a:extLst>
              <a:ext uri="{FF2B5EF4-FFF2-40B4-BE49-F238E27FC236}">
                <a16:creationId xmlns:a16="http://schemas.microsoft.com/office/drawing/2014/main" id="{2B0B611F-27BA-4C2A-9CDA-4DA407BE923E}"/>
              </a:ext>
            </a:extLst>
          </p:cNvPr>
          <p:cNvGraphicFramePr>
            <a:graphicFrameLocks noGrp="1"/>
          </p:cNvGraphicFramePr>
          <p:nvPr>
            <p:extLst>
              <p:ext uri="{D42A27DB-BD31-4B8C-83A1-F6EECF244321}">
                <p14:modId xmlns:p14="http://schemas.microsoft.com/office/powerpoint/2010/main" val="1656676757"/>
              </p:ext>
            </p:extLst>
          </p:nvPr>
        </p:nvGraphicFramePr>
        <p:xfrm>
          <a:off x="16952028" y="13203147"/>
          <a:ext cx="15595257" cy="6736080"/>
        </p:xfrm>
        <a:graphic>
          <a:graphicData uri="http://schemas.openxmlformats.org/drawingml/2006/table">
            <a:tbl>
              <a:tblPr firstRow="1" bandRow="1">
                <a:tableStyleId>{F5AB1C69-6EDB-4FF4-983F-18BD219EF322}</a:tableStyleId>
              </a:tblPr>
              <a:tblGrid>
                <a:gridCol w="1332929">
                  <a:extLst>
                    <a:ext uri="{9D8B030D-6E8A-4147-A177-3AD203B41FA5}">
                      <a16:colId xmlns:a16="http://schemas.microsoft.com/office/drawing/2014/main" val="2604455404"/>
                    </a:ext>
                  </a:extLst>
                </a:gridCol>
                <a:gridCol w="1959404">
                  <a:extLst>
                    <a:ext uri="{9D8B030D-6E8A-4147-A177-3AD203B41FA5}">
                      <a16:colId xmlns:a16="http://schemas.microsoft.com/office/drawing/2014/main" val="3125866771"/>
                    </a:ext>
                  </a:extLst>
                </a:gridCol>
                <a:gridCol w="6090359">
                  <a:extLst>
                    <a:ext uri="{9D8B030D-6E8A-4147-A177-3AD203B41FA5}">
                      <a16:colId xmlns:a16="http://schemas.microsoft.com/office/drawing/2014/main" val="794413734"/>
                    </a:ext>
                  </a:extLst>
                </a:gridCol>
                <a:gridCol w="2758440">
                  <a:extLst>
                    <a:ext uri="{9D8B030D-6E8A-4147-A177-3AD203B41FA5}">
                      <a16:colId xmlns:a16="http://schemas.microsoft.com/office/drawing/2014/main" val="359452326"/>
                    </a:ext>
                  </a:extLst>
                </a:gridCol>
                <a:gridCol w="3454125">
                  <a:extLst>
                    <a:ext uri="{9D8B030D-6E8A-4147-A177-3AD203B41FA5}">
                      <a16:colId xmlns:a16="http://schemas.microsoft.com/office/drawing/2014/main" val="4169704445"/>
                    </a:ext>
                  </a:extLst>
                </a:gridCol>
              </a:tblGrid>
              <a:tr h="262026">
                <a:tc>
                  <a:txBody>
                    <a:bodyPr/>
                    <a:lstStyle/>
                    <a:p>
                      <a:r>
                        <a:rPr lang="en-US" sz="2000" dirty="0">
                          <a:solidFill>
                            <a:schemeClr val="tx1"/>
                          </a:solidFill>
                        </a:rPr>
                        <a:t>Cluster</a:t>
                      </a:r>
                    </a:p>
                  </a:txBody>
                  <a:tcPr/>
                </a:tc>
                <a:tc>
                  <a:txBody>
                    <a:bodyPr/>
                    <a:lstStyle/>
                    <a:p>
                      <a:r>
                        <a:rPr lang="en-US" sz="2000" dirty="0">
                          <a:solidFill>
                            <a:schemeClr val="tx1"/>
                          </a:solidFill>
                        </a:rPr>
                        <a:t>Role</a:t>
                      </a:r>
                    </a:p>
                  </a:txBody>
                  <a:tcPr/>
                </a:tc>
                <a:tc>
                  <a:txBody>
                    <a:bodyPr/>
                    <a:lstStyle/>
                    <a:p>
                      <a:r>
                        <a:rPr lang="en-US" sz="2000" dirty="0">
                          <a:solidFill>
                            <a:schemeClr val="tx1"/>
                          </a:solidFill>
                        </a:rPr>
                        <a:t>Usage</a:t>
                      </a:r>
                    </a:p>
                  </a:txBody>
                  <a:tcPr/>
                </a:tc>
                <a:tc>
                  <a:txBody>
                    <a:bodyPr/>
                    <a:lstStyle/>
                    <a:p>
                      <a:r>
                        <a:rPr lang="en-US" sz="2000" dirty="0">
                          <a:solidFill>
                            <a:schemeClr val="tx1"/>
                          </a:solidFill>
                        </a:rPr>
                        <a:t>Notable Players</a:t>
                      </a:r>
                    </a:p>
                  </a:txBody>
                  <a:tcPr/>
                </a:tc>
                <a:tc>
                  <a:txBody>
                    <a:bodyPr/>
                    <a:lstStyle/>
                    <a:p>
                      <a:endParaRPr lang="en-US" sz="2000" dirty="0">
                        <a:solidFill>
                          <a:schemeClr val="tx1"/>
                        </a:solidFill>
                      </a:endParaRPr>
                    </a:p>
                  </a:txBody>
                  <a:tcPr/>
                </a:tc>
                <a:extLst>
                  <a:ext uri="{0D108BD9-81ED-4DB2-BD59-A6C34878D82A}">
                    <a16:rowId xmlns:a16="http://schemas.microsoft.com/office/drawing/2014/main" val="653544294"/>
                  </a:ext>
                </a:extLst>
              </a:tr>
              <a:tr h="370840">
                <a:tc>
                  <a:txBody>
                    <a:bodyPr/>
                    <a:lstStyle/>
                    <a:p>
                      <a:r>
                        <a:rPr lang="en-US" sz="2000" dirty="0"/>
                        <a:t>1</a:t>
                      </a:r>
                    </a:p>
                  </a:txBody>
                  <a:tcPr/>
                </a:tc>
                <a:tc>
                  <a:txBody>
                    <a:bodyPr/>
                    <a:lstStyle/>
                    <a:p>
                      <a:r>
                        <a:rPr lang="en-US" sz="2000" dirty="0"/>
                        <a:t>Off-speed Specialists</a:t>
                      </a:r>
                    </a:p>
                  </a:txBody>
                  <a:tcPr/>
                </a:tc>
                <a:tc>
                  <a:txBody>
                    <a:bodyPr/>
                    <a:lstStyle/>
                    <a:p>
                      <a:r>
                        <a:rPr lang="en-US" sz="2000" dirty="0"/>
                        <a:t>Rely on off-speed to produce softer than average contact no matter the situation. Very reliable group. </a:t>
                      </a:r>
                      <a:r>
                        <a:rPr lang="en-US" sz="2000" b="1" dirty="0"/>
                        <a:t>Use in almost any situation necessary.</a:t>
                      </a:r>
                      <a:endParaRPr lang="en-US" sz="2000" dirty="0"/>
                    </a:p>
                  </a:txBody>
                  <a:tcPr/>
                </a:tc>
                <a:tc>
                  <a:txBody>
                    <a:bodyPr/>
                    <a:lstStyle/>
                    <a:p>
                      <a:r>
                        <a:rPr lang="en-US" sz="2000" dirty="0"/>
                        <a:t>Mark Melancon</a:t>
                      </a:r>
                    </a:p>
                    <a:p>
                      <a:r>
                        <a:rPr lang="en-US" sz="2000" dirty="0"/>
                        <a:t>Sergio Romo </a:t>
                      </a:r>
                    </a:p>
                    <a:p>
                      <a:r>
                        <a:rPr lang="en-US" sz="2000" dirty="0"/>
                        <a:t>Shane Greene</a:t>
                      </a:r>
                    </a:p>
                  </a:txBody>
                  <a:tcPr/>
                </a:tc>
                <a:tc>
                  <a:txBody>
                    <a:bodyPr/>
                    <a:lstStyle/>
                    <a:p>
                      <a:endParaRPr lang="en-US" sz="2000" dirty="0"/>
                    </a:p>
                  </a:txBody>
                  <a:tcPr>
                    <a:solidFill>
                      <a:schemeClr val="bg1"/>
                    </a:solidFill>
                  </a:tcPr>
                </a:tc>
                <a:extLst>
                  <a:ext uri="{0D108BD9-81ED-4DB2-BD59-A6C34878D82A}">
                    <a16:rowId xmlns:a16="http://schemas.microsoft.com/office/drawing/2014/main" val="1811501736"/>
                  </a:ext>
                </a:extLst>
              </a:tr>
              <a:tr h="370840">
                <a:tc>
                  <a:txBody>
                    <a:bodyPr/>
                    <a:lstStyle/>
                    <a:p>
                      <a:r>
                        <a:rPr lang="en-US" sz="2000" dirty="0"/>
                        <a:t>2</a:t>
                      </a:r>
                    </a:p>
                  </a:txBody>
                  <a:tcPr/>
                </a:tc>
                <a:tc>
                  <a:txBody>
                    <a:bodyPr/>
                    <a:lstStyle/>
                    <a:p>
                      <a:r>
                        <a:rPr lang="en-US" sz="2000" dirty="0"/>
                        <a:t>Velo Specialists</a:t>
                      </a:r>
                    </a:p>
                  </a:txBody>
                  <a:tcPr/>
                </a:tc>
                <a:tc>
                  <a:txBody>
                    <a:bodyPr/>
                    <a:lstStyle/>
                    <a:p>
                      <a:r>
                        <a:rPr lang="en-US" sz="2000" dirty="0"/>
                        <a:t>By far highest velo average and usage rate. Excel in K’s but struggle with command at times. </a:t>
                      </a:r>
                      <a:r>
                        <a:rPr lang="en-US" sz="2000" b="1" dirty="0"/>
                        <a:t>Use when looking for strikeouts or big velo change.</a:t>
                      </a:r>
                    </a:p>
                  </a:txBody>
                  <a:tcPr/>
                </a:tc>
                <a:tc>
                  <a:txBody>
                    <a:bodyPr/>
                    <a:lstStyle/>
                    <a:p>
                      <a:r>
                        <a:rPr lang="en-US" sz="2000" dirty="0"/>
                        <a:t>Aroldis Chapman </a:t>
                      </a:r>
                    </a:p>
                    <a:p>
                      <a:r>
                        <a:rPr lang="en-US" sz="2000" dirty="0"/>
                        <a:t>Josh Hader</a:t>
                      </a:r>
                    </a:p>
                    <a:p>
                      <a:r>
                        <a:rPr lang="en-US" sz="2000" dirty="0"/>
                        <a:t>Mychal Givens </a:t>
                      </a:r>
                    </a:p>
                  </a:txBody>
                  <a:tcPr/>
                </a:tc>
                <a:tc>
                  <a:txBody>
                    <a:bodyPr/>
                    <a:lstStyle/>
                    <a:p>
                      <a:endParaRPr lang="en-US" sz="2000" dirty="0"/>
                    </a:p>
                  </a:txBody>
                  <a:tcPr>
                    <a:solidFill>
                      <a:schemeClr val="bg1"/>
                    </a:solidFill>
                  </a:tcPr>
                </a:tc>
                <a:extLst>
                  <a:ext uri="{0D108BD9-81ED-4DB2-BD59-A6C34878D82A}">
                    <a16:rowId xmlns:a16="http://schemas.microsoft.com/office/drawing/2014/main" val="2096586030"/>
                  </a:ext>
                </a:extLst>
              </a:tr>
              <a:tr h="370840">
                <a:tc>
                  <a:txBody>
                    <a:bodyPr/>
                    <a:lstStyle/>
                    <a:p>
                      <a:r>
                        <a:rPr lang="en-US" sz="2000" dirty="0"/>
                        <a:t>3</a:t>
                      </a:r>
                    </a:p>
                  </a:txBody>
                  <a:tcPr/>
                </a:tc>
                <a:tc>
                  <a:txBody>
                    <a:bodyPr/>
                    <a:lstStyle/>
                    <a:p>
                      <a:r>
                        <a:rPr lang="en-US" sz="2000" dirty="0"/>
                        <a:t>Groundball  Specialists</a:t>
                      </a:r>
                    </a:p>
                  </a:txBody>
                  <a:tcPr/>
                </a:tc>
                <a:tc>
                  <a:txBody>
                    <a:bodyPr/>
                    <a:lstStyle/>
                    <a:p>
                      <a:r>
                        <a:rPr lang="en-US" sz="2000" dirty="0"/>
                        <a:t>Highest GB%, produce weakest contact but fewest K’s. </a:t>
                      </a:r>
                      <a:r>
                        <a:rPr lang="en-US" sz="2000" b="1" dirty="0"/>
                        <a:t>Use when trying to limit long ball, keep the ball on the ground, or looking for double play.</a:t>
                      </a:r>
                    </a:p>
                  </a:txBody>
                  <a:tcPr/>
                </a:tc>
                <a:tc>
                  <a:txBody>
                    <a:bodyPr/>
                    <a:lstStyle/>
                    <a:p>
                      <a:r>
                        <a:rPr lang="en-US" sz="2000" dirty="0"/>
                        <a:t>Zack Britton</a:t>
                      </a:r>
                    </a:p>
                    <a:p>
                      <a:r>
                        <a:rPr lang="en-US" sz="2000" dirty="0"/>
                        <a:t>Emmanuel Clase</a:t>
                      </a:r>
                    </a:p>
                    <a:p>
                      <a:r>
                        <a:rPr lang="en-US" sz="2000" dirty="0"/>
                        <a:t>Brusdar Graterol</a:t>
                      </a:r>
                    </a:p>
                  </a:txBody>
                  <a:tcPr/>
                </a:tc>
                <a:tc>
                  <a:txBody>
                    <a:bodyPr/>
                    <a:lstStyle/>
                    <a:p>
                      <a:endParaRPr lang="en-US" sz="2000" dirty="0"/>
                    </a:p>
                  </a:txBody>
                  <a:tcPr>
                    <a:solidFill>
                      <a:schemeClr val="bg1"/>
                    </a:solidFill>
                  </a:tcPr>
                </a:tc>
                <a:extLst>
                  <a:ext uri="{0D108BD9-81ED-4DB2-BD59-A6C34878D82A}">
                    <a16:rowId xmlns:a16="http://schemas.microsoft.com/office/drawing/2014/main" val="2603244557"/>
                  </a:ext>
                </a:extLst>
              </a:tr>
              <a:tr h="370840">
                <a:tc>
                  <a:txBody>
                    <a:bodyPr/>
                    <a:lstStyle/>
                    <a:p>
                      <a:r>
                        <a:rPr lang="en-US" sz="2000" dirty="0"/>
                        <a:t>4</a:t>
                      </a:r>
                    </a:p>
                  </a:txBody>
                  <a:tcPr/>
                </a:tc>
                <a:tc>
                  <a:txBody>
                    <a:bodyPr/>
                    <a:lstStyle/>
                    <a:p>
                      <a:r>
                        <a:rPr lang="en-US" sz="2000" dirty="0"/>
                        <a:t>Clutch Arms</a:t>
                      </a:r>
                    </a:p>
                  </a:txBody>
                  <a:tcPr/>
                </a:tc>
                <a:tc>
                  <a:txBody>
                    <a:bodyPr/>
                    <a:lstStyle/>
                    <a:p>
                      <a:r>
                        <a:rPr lang="en-US" sz="2000" dirty="0"/>
                        <a:t>Excel at getting outs with RISP. Above average in most categories. </a:t>
                      </a:r>
                      <a:r>
                        <a:rPr lang="en-US" sz="2000" b="1" dirty="0"/>
                        <a:t>Use when in a close game situation, especially with RISP.</a:t>
                      </a:r>
                    </a:p>
                  </a:txBody>
                  <a:tcPr/>
                </a:tc>
                <a:tc>
                  <a:txBody>
                    <a:bodyPr/>
                    <a:lstStyle/>
                    <a:p>
                      <a:r>
                        <a:rPr lang="en-US" sz="2000" dirty="0"/>
                        <a:t>Roberto Osuna</a:t>
                      </a:r>
                    </a:p>
                    <a:p>
                      <a:r>
                        <a:rPr lang="en-US" sz="2000" dirty="0"/>
                        <a:t>Nick Anderson</a:t>
                      </a:r>
                    </a:p>
                    <a:p>
                      <a:pPr marL="0" marR="0" lvl="0" indent="0" algn="l" defTabSz="2926080" rtl="0" eaLnBrk="1" fontAlgn="auto" latinLnBrk="0" hangingPunct="1">
                        <a:lnSpc>
                          <a:spcPct val="100000"/>
                        </a:lnSpc>
                        <a:spcBef>
                          <a:spcPts val="0"/>
                        </a:spcBef>
                        <a:spcAft>
                          <a:spcPts val="0"/>
                        </a:spcAft>
                        <a:buClrTx/>
                        <a:buSzTx/>
                        <a:buFontTx/>
                        <a:buNone/>
                        <a:tabLst/>
                        <a:defRPr/>
                      </a:pPr>
                      <a:r>
                        <a:rPr lang="en-US" sz="2000" dirty="0"/>
                        <a:t>Kirby Yates</a:t>
                      </a:r>
                    </a:p>
                  </a:txBody>
                  <a:tcPr/>
                </a:tc>
                <a:tc>
                  <a:txBody>
                    <a:bodyPr/>
                    <a:lstStyle/>
                    <a:p>
                      <a:endParaRPr lang="en-US" sz="2000" dirty="0"/>
                    </a:p>
                  </a:txBody>
                  <a:tcPr>
                    <a:solidFill>
                      <a:schemeClr val="bg1"/>
                    </a:solidFill>
                  </a:tcPr>
                </a:tc>
                <a:extLst>
                  <a:ext uri="{0D108BD9-81ED-4DB2-BD59-A6C34878D82A}">
                    <a16:rowId xmlns:a16="http://schemas.microsoft.com/office/drawing/2014/main" val="3246501338"/>
                  </a:ext>
                </a:extLst>
              </a:tr>
              <a:tr h="370840">
                <a:tc>
                  <a:txBody>
                    <a:bodyPr/>
                    <a:lstStyle/>
                    <a:p>
                      <a:r>
                        <a:rPr lang="en-US" sz="2000" dirty="0"/>
                        <a:t>5</a:t>
                      </a:r>
                    </a:p>
                  </a:txBody>
                  <a:tcPr/>
                </a:tc>
                <a:tc>
                  <a:txBody>
                    <a:bodyPr/>
                    <a:lstStyle/>
                    <a:p>
                      <a:r>
                        <a:rPr lang="en-US" sz="2000" dirty="0"/>
                        <a:t>Strikeout Specialists</a:t>
                      </a:r>
                    </a:p>
                  </a:txBody>
                  <a:tcPr/>
                </a:tc>
                <a:tc>
                  <a:txBody>
                    <a:bodyPr/>
                    <a:lstStyle/>
                    <a:p>
                      <a:r>
                        <a:rPr lang="en-US" sz="2000" dirty="0"/>
                        <a:t>Have great off-speed which is used to get batters to chase outside of zone. Struggle with command occasionally but should be </a:t>
                      </a:r>
                      <a:r>
                        <a:rPr lang="en-US" sz="2000" b="1" dirty="0"/>
                        <a:t>used when looking to limit contact at all costs.</a:t>
                      </a:r>
                    </a:p>
                  </a:txBody>
                  <a:tcPr/>
                </a:tc>
                <a:tc>
                  <a:txBody>
                    <a:bodyPr/>
                    <a:lstStyle/>
                    <a:p>
                      <a:r>
                        <a:rPr lang="en-US" sz="2000" dirty="0"/>
                        <a:t>Andrew Miller</a:t>
                      </a:r>
                    </a:p>
                    <a:p>
                      <a:r>
                        <a:rPr lang="en-US" sz="2000" dirty="0"/>
                        <a:t>Dellin Betances</a:t>
                      </a:r>
                    </a:p>
                    <a:p>
                      <a:r>
                        <a:rPr lang="en-US" sz="2000" dirty="0"/>
                        <a:t>Diego Castillo</a:t>
                      </a:r>
                    </a:p>
                    <a:p>
                      <a:r>
                        <a:rPr lang="en-US" sz="2000" dirty="0"/>
                        <a:t>Adam Ottavino</a:t>
                      </a:r>
                    </a:p>
                  </a:txBody>
                  <a:tcPr/>
                </a:tc>
                <a:tc>
                  <a:txBody>
                    <a:bodyPr/>
                    <a:lstStyle/>
                    <a:p>
                      <a:endParaRPr lang="en-US" sz="2000" dirty="0"/>
                    </a:p>
                  </a:txBody>
                  <a:tcPr>
                    <a:solidFill>
                      <a:schemeClr val="bg1"/>
                    </a:solidFill>
                  </a:tcPr>
                </a:tc>
                <a:extLst>
                  <a:ext uri="{0D108BD9-81ED-4DB2-BD59-A6C34878D82A}">
                    <a16:rowId xmlns:a16="http://schemas.microsoft.com/office/drawing/2014/main" val="2070750016"/>
                  </a:ext>
                </a:extLst>
              </a:tr>
              <a:tr h="370840">
                <a:tc>
                  <a:txBody>
                    <a:bodyPr/>
                    <a:lstStyle/>
                    <a:p>
                      <a:r>
                        <a:rPr lang="en-US" sz="2000" dirty="0"/>
                        <a:t>6</a:t>
                      </a:r>
                    </a:p>
                  </a:txBody>
                  <a:tcPr/>
                </a:tc>
                <a:tc>
                  <a:txBody>
                    <a:bodyPr/>
                    <a:lstStyle/>
                    <a:p>
                      <a:r>
                        <a:rPr lang="en-US" sz="2000" dirty="0"/>
                        <a:t>Under-developed</a:t>
                      </a:r>
                    </a:p>
                  </a:txBody>
                  <a:tcPr/>
                </a:tc>
                <a:tc>
                  <a:txBody>
                    <a:bodyPr/>
                    <a:lstStyle/>
                    <a:p>
                      <a:r>
                        <a:rPr lang="en-US" sz="2000" dirty="0"/>
                        <a:t>Worst group. Have the poorest numbers in most categories and don’t excel in anything. </a:t>
                      </a:r>
                      <a:r>
                        <a:rPr lang="en-US" sz="2000" b="1" dirty="0"/>
                        <a:t>Use when out of options/up or down by a lot.</a:t>
                      </a:r>
                    </a:p>
                  </a:txBody>
                  <a:tcPr/>
                </a:tc>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2000" dirty="0"/>
                        <a:t>Robert Gsellman</a:t>
                      </a:r>
                    </a:p>
                    <a:p>
                      <a:r>
                        <a:rPr lang="en-US" sz="2000" dirty="0"/>
                        <a:t>Ty Blach</a:t>
                      </a:r>
                    </a:p>
                    <a:p>
                      <a:pPr marL="0" marR="0" lvl="0" indent="0" algn="l" defTabSz="2926080" rtl="0" eaLnBrk="1" fontAlgn="auto" latinLnBrk="0" hangingPunct="1">
                        <a:lnSpc>
                          <a:spcPct val="100000"/>
                        </a:lnSpc>
                        <a:spcBef>
                          <a:spcPts val="0"/>
                        </a:spcBef>
                        <a:spcAft>
                          <a:spcPts val="0"/>
                        </a:spcAft>
                        <a:buClrTx/>
                        <a:buSzTx/>
                        <a:buFontTx/>
                        <a:buNone/>
                        <a:tabLst/>
                        <a:defRPr/>
                      </a:pPr>
                      <a:r>
                        <a:rPr lang="en-US" sz="2000" dirty="0"/>
                        <a:t>Michel Baez</a:t>
                      </a:r>
                    </a:p>
                  </a:txBody>
                  <a:tcPr/>
                </a:tc>
                <a:tc>
                  <a:txBody>
                    <a:bodyPr/>
                    <a:lstStyle/>
                    <a:p>
                      <a:endParaRPr lang="en-US" sz="2000" dirty="0"/>
                    </a:p>
                  </a:txBody>
                  <a:tcPr>
                    <a:solidFill>
                      <a:schemeClr val="bg1"/>
                    </a:solidFill>
                  </a:tcPr>
                </a:tc>
                <a:extLst>
                  <a:ext uri="{0D108BD9-81ED-4DB2-BD59-A6C34878D82A}">
                    <a16:rowId xmlns:a16="http://schemas.microsoft.com/office/drawing/2014/main" val="8986093"/>
                  </a:ext>
                </a:extLst>
              </a:tr>
            </a:tbl>
          </a:graphicData>
        </a:graphic>
      </p:graphicFrame>
      <p:pic>
        <p:nvPicPr>
          <p:cNvPr id="47" name="Picture 46">
            <a:extLst>
              <a:ext uri="{FF2B5EF4-FFF2-40B4-BE49-F238E27FC236}">
                <a16:creationId xmlns:a16="http://schemas.microsoft.com/office/drawing/2014/main" id="{0A3EB35D-B18E-4087-91D7-D90F0D50D79F}"/>
              </a:ext>
            </a:extLst>
          </p:cNvPr>
          <p:cNvPicPr>
            <a:picLocks noChangeAspect="1"/>
          </p:cNvPicPr>
          <p:nvPr/>
        </p:nvPicPr>
        <p:blipFill rotWithShape="1">
          <a:blip r:embed="rId6"/>
          <a:srcRect l="11907" t="9632" r="11994"/>
          <a:stretch/>
        </p:blipFill>
        <p:spPr>
          <a:xfrm>
            <a:off x="29143631" y="13625846"/>
            <a:ext cx="1152525" cy="968327"/>
          </a:xfrm>
          <a:prstGeom prst="rect">
            <a:avLst/>
          </a:prstGeom>
        </p:spPr>
      </p:pic>
      <p:pic>
        <p:nvPicPr>
          <p:cNvPr id="48" name="Picture 47">
            <a:extLst>
              <a:ext uri="{FF2B5EF4-FFF2-40B4-BE49-F238E27FC236}">
                <a16:creationId xmlns:a16="http://schemas.microsoft.com/office/drawing/2014/main" id="{89FEBA36-70AF-4382-909D-1B6795321B14}"/>
              </a:ext>
            </a:extLst>
          </p:cNvPr>
          <p:cNvPicPr>
            <a:picLocks noChangeAspect="1"/>
          </p:cNvPicPr>
          <p:nvPr/>
        </p:nvPicPr>
        <p:blipFill rotWithShape="1">
          <a:blip r:embed="rId7"/>
          <a:srcRect l="10983" t="10222" r="10842"/>
          <a:stretch/>
        </p:blipFill>
        <p:spPr>
          <a:xfrm>
            <a:off x="30296156" y="13649186"/>
            <a:ext cx="1133043" cy="944987"/>
          </a:xfrm>
          <a:prstGeom prst="rect">
            <a:avLst/>
          </a:prstGeom>
        </p:spPr>
      </p:pic>
      <p:pic>
        <p:nvPicPr>
          <p:cNvPr id="49" name="Picture 48">
            <a:extLst>
              <a:ext uri="{FF2B5EF4-FFF2-40B4-BE49-F238E27FC236}">
                <a16:creationId xmlns:a16="http://schemas.microsoft.com/office/drawing/2014/main" id="{8E78484A-8ECE-4D13-8E1D-CE893FAEFAA1}"/>
              </a:ext>
            </a:extLst>
          </p:cNvPr>
          <p:cNvPicPr>
            <a:picLocks noChangeAspect="1"/>
          </p:cNvPicPr>
          <p:nvPr/>
        </p:nvPicPr>
        <p:blipFill rotWithShape="1">
          <a:blip r:embed="rId8"/>
          <a:srcRect l="12238" t="11009" r="11108"/>
          <a:stretch/>
        </p:blipFill>
        <p:spPr>
          <a:xfrm>
            <a:off x="31484360" y="13649186"/>
            <a:ext cx="1038529" cy="955290"/>
          </a:xfrm>
          <a:prstGeom prst="rect">
            <a:avLst/>
          </a:prstGeom>
        </p:spPr>
      </p:pic>
      <p:pic>
        <p:nvPicPr>
          <p:cNvPr id="50" name="Picture 49">
            <a:extLst>
              <a:ext uri="{FF2B5EF4-FFF2-40B4-BE49-F238E27FC236}">
                <a16:creationId xmlns:a16="http://schemas.microsoft.com/office/drawing/2014/main" id="{E87A25BC-3D76-4FF0-9798-BAF74DD69503}"/>
              </a:ext>
            </a:extLst>
          </p:cNvPr>
          <p:cNvPicPr>
            <a:picLocks noChangeAspect="1"/>
          </p:cNvPicPr>
          <p:nvPr/>
        </p:nvPicPr>
        <p:blipFill rotWithShape="1">
          <a:blip r:embed="rId9"/>
          <a:srcRect l="8939" t="10838" r="10606"/>
          <a:stretch/>
        </p:blipFill>
        <p:spPr>
          <a:xfrm>
            <a:off x="29143630" y="14646343"/>
            <a:ext cx="1207707" cy="968327"/>
          </a:xfrm>
          <a:prstGeom prst="rect">
            <a:avLst/>
          </a:prstGeom>
        </p:spPr>
      </p:pic>
      <p:pic>
        <p:nvPicPr>
          <p:cNvPr id="52" name="Picture 51">
            <a:extLst>
              <a:ext uri="{FF2B5EF4-FFF2-40B4-BE49-F238E27FC236}">
                <a16:creationId xmlns:a16="http://schemas.microsoft.com/office/drawing/2014/main" id="{58AE0152-4DBC-42DF-9B35-BEBD05F95483}"/>
              </a:ext>
            </a:extLst>
          </p:cNvPr>
          <p:cNvPicPr>
            <a:picLocks noChangeAspect="1"/>
          </p:cNvPicPr>
          <p:nvPr/>
        </p:nvPicPr>
        <p:blipFill rotWithShape="1">
          <a:blip r:embed="rId10"/>
          <a:srcRect l="20191" t="11248" r="9847"/>
          <a:stretch/>
        </p:blipFill>
        <p:spPr>
          <a:xfrm>
            <a:off x="30296155" y="14634706"/>
            <a:ext cx="1051058" cy="968327"/>
          </a:xfrm>
          <a:prstGeom prst="rect">
            <a:avLst/>
          </a:prstGeom>
        </p:spPr>
      </p:pic>
      <p:pic>
        <p:nvPicPr>
          <p:cNvPr id="53" name="Picture 52">
            <a:extLst>
              <a:ext uri="{FF2B5EF4-FFF2-40B4-BE49-F238E27FC236}">
                <a16:creationId xmlns:a16="http://schemas.microsoft.com/office/drawing/2014/main" id="{6C5C68F2-4387-42FA-985A-1A3087D0A3DB}"/>
              </a:ext>
            </a:extLst>
          </p:cNvPr>
          <p:cNvPicPr>
            <a:picLocks noChangeAspect="1"/>
          </p:cNvPicPr>
          <p:nvPr/>
        </p:nvPicPr>
        <p:blipFill rotWithShape="1">
          <a:blip r:embed="rId11"/>
          <a:srcRect l="7414" t="11047" r="9544"/>
          <a:stretch/>
        </p:blipFill>
        <p:spPr>
          <a:xfrm>
            <a:off x="31447380" y="14741395"/>
            <a:ext cx="1013897" cy="890121"/>
          </a:xfrm>
          <a:prstGeom prst="rect">
            <a:avLst/>
          </a:prstGeom>
        </p:spPr>
      </p:pic>
      <p:pic>
        <p:nvPicPr>
          <p:cNvPr id="54" name="Picture 53">
            <a:extLst>
              <a:ext uri="{FF2B5EF4-FFF2-40B4-BE49-F238E27FC236}">
                <a16:creationId xmlns:a16="http://schemas.microsoft.com/office/drawing/2014/main" id="{FF41D532-AF98-4357-BEA6-D9CFE59189D6}"/>
              </a:ext>
            </a:extLst>
          </p:cNvPr>
          <p:cNvPicPr>
            <a:picLocks noChangeAspect="1"/>
          </p:cNvPicPr>
          <p:nvPr/>
        </p:nvPicPr>
        <p:blipFill rotWithShape="1">
          <a:blip r:embed="rId12"/>
          <a:srcRect l="13246" t="11527" r="12128"/>
          <a:stretch/>
        </p:blipFill>
        <p:spPr>
          <a:xfrm>
            <a:off x="29151159" y="15615393"/>
            <a:ext cx="1137463" cy="979344"/>
          </a:xfrm>
          <a:prstGeom prst="rect">
            <a:avLst/>
          </a:prstGeom>
        </p:spPr>
      </p:pic>
      <p:pic>
        <p:nvPicPr>
          <p:cNvPr id="55" name="Picture 54">
            <a:extLst>
              <a:ext uri="{FF2B5EF4-FFF2-40B4-BE49-F238E27FC236}">
                <a16:creationId xmlns:a16="http://schemas.microsoft.com/office/drawing/2014/main" id="{28DB3EFB-E6F0-44C0-AD3D-6AAE23F0C9AC}"/>
              </a:ext>
            </a:extLst>
          </p:cNvPr>
          <p:cNvPicPr>
            <a:picLocks noChangeAspect="1"/>
          </p:cNvPicPr>
          <p:nvPr/>
        </p:nvPicPr>
        <p:blipFill rotWithShape="1">
          <a:blip r:embed="rId13"/>
          <a:srcRect l="16859" t="10243" r="10415"/>
          <a:stretch/>
        </p:blipFill>
        <p:spPr>
          <a:xfrm>
            <a:off x="30297741" y="15635647"/>
            <a:ext cx="1081936" cy="969746"/>
          </a:xfrm>
          <a:prstGeom prst="rect">
            <a:avLst/>
          </a:prstGeom>
        </p:spPr>
      </p:pic>
      <p:pic>
        <p:nvPicPr>
          <p:cNvPr id="56" name="Picture 55">
            <a:extLst>
              <a:ext uri="{FF2B5EF4-FFF2-40B4-BE49-F238E27FC236}">
                <a16:creationId xmlns:a16="http://schemas.microsoft.com/office/drawing/2014/main" id="{064F6653-B487-4F43-A9BD-2A17B7496F14}"/>
              </a:ext>
            </a:extLst>
          </p:cNvPr>
          <p:cNvPicPr>
            <a:picLocks noChangeAspect="1"/>
          </p:cNvPicPr>
          <p:nvPr/>
        </p:nvPicPr>
        <p:blipFill rotWithShape="1">
          <a:blip r:embed="rId14"/>
          <a:srcRect l="10264" t="10645" r="7404"/>
          <a:stretch/>
        </p:blipFill>
        <p:spPr>
          <a:xfrm>
            <a:off x="31385625" y="15713373"/>
            <a:ext cx="1075652" cy="887889"/>
          </a:xfrm>
          <a:prstGeom prst="rect">
            <a:avLst/>
          </a:prstGeom>
        </p:spPr>
      </p:pic>
      <p:pic>
        <p:nvPicPr>
          <p:cNvPr id="57" name="Picture 56">
            <a:extLst>
              <a:ext uri="{FF2B5EF4-FFF2-40B4-BE49-F238E27FC236}">
                <a16:creationId xmlns:a16="http://schemas.microsoft.com/office/drawing/2014/main" id="{948EB8B0-E35C-4EBE-82FF-FA908EA8EF6E}"/>
              </a:ext>
            </a:extLst>
          </p:cNvPr>
          <p:cNvPicPr>
            <a:picLocks noChangeAspect="1"/>
          </p:cNvPicPr>
          <p:nvPr/>
        </p:nvPicPr>
        <p:blipFill rotWithShape="1">
          <a:blip r:embed="rId15"/>
          <a:srcRect l="12009" t="10325" r="9354"/>
          <a:stretch/>
        </p:blipFill>
        <p:spPr>
          <a:xfrm>
            <a:off x="29131059" y="16616049"/>
            <a:ext cx="1204736" cy="993967"/>
          </a:xfrm>
          <a:prstGeom prst="rect">
            <a:avLst/>
          </a:prstGeom>
        </p:spPr>
      </p:pic>
      <p:pic>
        <p:nvPicPr>
          <p:cNvPr id="58" name="Picture 57">
            <a:extLst>
              <a:ext uri="{FF2B5EF4-FFF2-40B4-BE49-F238E27FC236}">
                <a16:creationId xmlns:a16="http://schemas.microsoft.com/office/drawing/2014/main" id="{82E32CEC-C26F-4EC9-843E-A626FF8B9D4F}"/>
              </a:ext>
            </a:extLst>
          </p:cNvPr>
          <p:cNvPicPr>
            <a:picLocks noChangeAspect="1"/>
          </p:cNvPicPr>
          <p:nvPr/>
        </p:nvPicPr>
        <p:blipFill rotWithShape="1">
          <a:blip r:embed="rId16"/>
          <a:srcRect l="16418" t="11930" r="11440"/>
          <a:stretch/>
        </p:blipFill>
        <p:spPr>
          <a:xfrm>
            <a:off x="30345815" y="16636477"/>
            <a:ext cx="1114553" cy="984393"/>
          </a:xfrm>
          <a:prstGeom prst="rect">
            <a:avLst/>
          </a:prstGeom>
        </p:spPr>
      </p:pic>
      <p:pic>
        <p:nvPicPr>
          <p:cNvPr id="59" name="Picture 58">
            <a:extLst>
              <a:ext uri="{FF2B5EF4-FFF2-40B4-BE49-F238E27FC236}">
                <a16:creationId xmlns:a16="http://schemas.microsoft.com/office/drawing/2014/main" id="{8B96FFC5-F1FB-4E8F-B35A-6505507A6EB0}"/>
              </a:ext>
            </a:extLst>
          </p:cNvPr>
          <p:cNvPicPr>
            <a:picLocks noChangeAspect="1"/>
          </p:cNvPicPr>
          <p:nvPr/>
        </p:nvPicPr>
        <p:blipFill rotWithShape="1">
          <a:blip r:embed="rId17"/>
          <a:srcRect l="12127" t="12532" r="14666"/>
          <a:stretch/>
        </p:blipFill>
        <p:spPr>
          <a:xfrm>
            <a:off x="31385626" y="16650964"/>
            <a:ext cx="1075652" cy="959052"/>
          </a:xfrm>
          <a:prstGeom prst="rect">
            <a:avLst/>
          </a:prstGeom>
        </p:spPr>
      </p:pic>
      <p:pic>
        <p:nvPicPr>
          <p:cNvPr id="60" name="Picture 59">
            <a:extLst>
              <a:ext uri="{FF2B5EF4-FFF2-40B4-BE49-F238E27FC236}">
                <a16:creationId xmlns:a16="http://schemas.microsoft.com/office/drawing/2014/main" id="{F28DA64B-ABB5-4859-A47D-18072AB069DA}"/>
              </a:ext>
            </a:extLst>
          </p:cNvPr>
          <p:cNvPicPr>
            <a:picLocks noChangeAspect="1"/>
          </p:cNvPicPr>
          <p:nvPr/>
        </p:nvPicPr>
        <p:blipFill rotWithShape="1">
          <a:blip r:embed="rId18"/>
          <a:srcRect l="11103" t="11183" r="10801"/>
          <a:stretch/>
        </p:blipFill>
        <p:spPr>
          <a:xfrm>
            <a:off x="29164012" y="17976149"/>
            <a:ext cx="1161157" cy="959054"/>
          </a:xfrm>
          <a:prstGeom prst="rect">
            <a:avLst/>
          </a:prstGeom>
        </p:spPr>
      </p:pic>
      <p:pic>
        <p:nvPicPr>
          <p:cNvPr id="61" name="Picture 60">
            <a:extLst>
              <a:ext uri="{FF2B5EF4-FFF2-40B4-BE49-F238E27FC236}">
                <a16:creationId xmlns:a16="http://schemas.microsoft.com/office/drawing/2014/main" id="{37ACC04A-E5FA-4614-AA31-EE5CCAED52D1}"/>
              </a:ext>
            </a:extLst>
          </p:cNvPr>
          <p:cNvPicPr>
            <a:picLocks noChangeAspect="1"/>
          </p:cNvPicPr>
          <p:nvPr/>
        </p:nvPicPr>
        <p:blipFill rotWithShape="1">
          <a:blip r:embed="rId19"/>
          <a:srcRect l="13664" t="10711" r="14924"/>
          <a:stretch/>
        </p:blipFill>
        <p:spPr>
          <a:xfrm>
            <a:off x="30342096" y="17987003"/>
            <a:ext cx="1063564" cy="962102"/>
          </a:xfrm>
          <a:prstGeom prst="rect">
            <a:avLst/>
          </a:prstGeom>
        </p:spPr>
      </p:pic>
      <p:pic>
        <p:nvPicPr>
          <p:cNvPr id="62" name="Picture 61">
            <a:extLst>
              <a:ext uri="{FF2B5EF4-FFF2-40B4-BE49-F238E27FC236}">
                <a16:creationId xmlns:a16="http://schemas.microsoft.com/office/drawing/2014/main" id="{FEB7CDF9-47EC-41B8-A78B-4A808FD5CB46}"/>
              </a:ext>
            </a:extLst>
          </p:cNvPr>
          <p:cNvPicPr>
            <a:picLocks noChangeAspect="1"/>
          </p:cNvPicPr>
          <p:nvPr/>
        </p:nvPicPr>
        <p:blipFill rotWithShape="1">
          <a:blip r:embed="rId20"/>
          <a:srcRect l="12620" t="10139" r="9208"/>
          <a:stretch/>
        </p:blipFill>
        <p:spPr>
          <a:xfrm>
            <a:off x="31379677" y="17973100"/>
            <a:ext cx="1114553" cy="962102"/>
          </a:xfrm>
          <a:prstGeom prst="rect">
            <a:avLst/>
          </a:prstGeom>
        </p:spPr>
      </p:pic>
      <p:pic>
        <p:nvPicPr>
          <p:cNvPr id="63" name="Picture 62">
            <a:extLst>
              <a:ext uri="{FF2B5EF4-FFF2-40B4-BE49-F238E27FC236}">
                <a16:creationId xmlns:a16="http://schemas.microsoft.com/office/drawing/2014/main" id="{5BDF5D4B-AD71-4B73-944F-A394F71FDC3C}"/>
              </a:ext>
            </a:extLst>
          </p:cNvPr>
          <p:cNvPicPr>
            <a:picLocks noChangeAspect="1"/>
          </p:cNvPicPr>
          <p:nvPr/>
        </p:nvPicPr>
        <p:blipFill rotWithShape="1">
          <a:blip r:embed="rId21"/>
          <a:srcRect l="12947" t="10970" r="13598"/>
          <a:stretch/>
        </p:blipFill>
        <p:spPr>
          <a:xfrm>
            <a:off x="29137521" y="18948081"/>
            <a:ext cx="1185722" cy="993967"/>
          </a:xfrm>
          <a:prstGeom prst="rect">
            <a:avLst/>
          </a:prstGeom>
        </p:spPr>
      </p:pic>
      <p:pic>
        <p:nvPicPr>
          <p:cNvPr id="1024" name="Picture 1023">
            <a:extLst>
              <a:ext uri="{FF2B5EF4-FFF2-40B4-BE49-F238E27FC236}">
                <a16:creationId xmlns:a16="http://schemas.microsoft.com/office/drawing/2014/main" id="{7C221052-93E3-4D35-8B1C-D0D40643AAEB}"/>
              </a:ext>
            </a:extLst>
          </p:cNvPr>
          <p:cNvPicPr>
            <a:picLocks noChangeAspect="1"/>
          </p:cNvPicPr>
          <p:nvPr/>
        </p:nvPicPr>
        <p:blipFill rotWithShape="1">
          <a:blip r:embed="rId22"/>
          <a:srcRect l="10142" t="11424" r="13744"/>
          <a:stretch/>
        </p:blipFill>
        <p:spPr>
          <a:xfrm>
            <a:off x="30322999" y="18987657"/>
            <a:ext cx="1138410" cy="962103"/>
          </a:xfrm>
          <a:prstGeom prst="rect">
            <a:avLst/>
          </a:prstGeom>
        </p:spPr>
      </p:pic>
      <p:pic>
        <p:nvPicPr>
          <p:cNvPr id="1025" name="Picture 1024">
            <a:extLst>
              <a:ext uri="{FF2B5EF4-FFF2-40B4-BE49-F238E27FC236}">
                <a16:creationId xmlns:a16="http://schemas.microsoft.com/office/drawing/2014/main" id="{E3BC89A4-B489-48CA-8D06-3A2D6F492E6E}"/>
              </a:ext>
            </a:extLst>
          </p:cNvPr>
          <p:cNvPicPr>
            <a:picLocks noChangeAspect="1"/>
          </p:cNvPicPr>
          <p:nvPr/>
        </p:nvPicPr>
        <p:blipFill rotWithShape="1">
          <a:blip r:embed="rId23"/>
          <a:srcRect l="11389" t="10298" r="15156"/>
          <a:stretch/>
        </p:blipFill>
        <p:spPr>
          <a:xfrm>
            <a:off x="31460235" y="19048307"/>
            <a:ext cx="1013974" cy="895855"/>
          </a:xfrm>
          <a:prstGeom prst="rect">
            <a:avLst/>
          </a:prstGeom>
        </p:spPr>
      </p:pic>
      <p:pic>
        <p:nvPicPr>
          <p:cNvPr id="1029" name="Picture 1028" descr="Chart, scatter chart&#10;&#10;Description automatically generated">
            <a:extLst>
              <a:ext uri="{FF2B5EF4-FFF2-40B4-BE49-F238E27FC236}">
                <a16:creationId xmlns:a16="http://schemas.microsoft.com/office/drawing/2014/main" id="{1319A2CF-8244-460A-8763-417923F2C802}"/>
              </a:ext>
            </a:extLst>
          </p:cNvPr>
          <p:cNvPicPr>
            <a:picLocks noChangeAspect="1"/>
          </p:cNvPicPr>
          <p:nvPr/>
        </p:nvPicPr>
        <p:blipFill rotWithShape="1">
          <a:blip r:embed="rId24">
            <a:extLst>
              <a:ext uri="{28A0092B-C50C-407E-A947-70E740481C1C}">
                <a14:useLocalDpi xmlns:a14="http://schemas.microsoft.com/office/drawing/2010/main" val="0"/>
              </a:ext>
            </a:extLst>
          </a:blip>
          <a:srcRect l="27266" r="31169" b="8767"/>
          <a:stretch/>
        </p:blipFill>
        <p:spPr>
          <a:xfrm>
            <a:off x="17035435" y="4798757"/>
            <a:ext cx="7008063" cy="6886925"/>
          </a:xfrm>
          <a:prstGeom prst="rect">
            <a:avLst/>
          </a:prstGeom>
        </p:spPr>
      </p:pic>
      <p:pic>
        <p:nvPicPr>
          <p:cNvPr id="1031" name="Picture 1030" descr="Chart, scatter chart&#10;&#10;Description automatically generated">
            <a:extLst>
              <a:ext uri="{FF2B5EF4-FFF2-40B4-BE49-F238E27FC236}">
                <a16:creationId xmlns:a16="http://schemas.microsoft.com/office/drawing/2014/main" id="{67B76FD5-9758-4029-BF3B-977ACE500824}"/>
              </a:ext>
            </a:extLst>
          </p:cNvPr>
          <p:cNvPicPr>
            <a:picLocks noChangeAspect="1"/>
          </p:cNvPicPr>
          <p:nvPr/>
        </p:nvPicPr>
        <p:blipFill rotWithShape="1">
          <a:blip r:embed="rId24">
            <a:extLst>
              <a:ext uri="{28A0092B-C50C-407E-A947-70E740481C1C}">
                <a14:useLocalDpi xmlns:a14="http://schemas.microsoft.com/office/drawing/2010/main" val="0"/>
              </a:ext>
            </a:extLst>
          </a:blip>
          <a:srcRect l="92808" t="4578" r="1251" b="50000"/>
          <a:stretch/>
        </p:blipFill>
        <p:spPr>
          <a:xfrm>
            <a:off x="23922233" y="4798476"/>
            <a:ext cx="1049370" cy="6905747"/>
          </a:xfrm>
          <a:prstGeom prst="rect">
            <a:avLst/>
          </a:prstGeom>
        </p:spPr>
      </p:pic>
      <p:sp>
        <p:nvSpPr>
          <p:cNvPr id="2" name="TextBox 1">
            <a:extLst>
              <a:ext uri="{FF2B5EF4-FFF2-40B4-BE49-F238E27FC236}">
                <a16:creationId xmlns:a16="http://schemas.microsoft.com/office/drawing/2014/main" id="{A51FC80A-14D4-4961-88B1-8EBDCD91BB3A}"/>
              </a:ext>
            </a:extLst>
          </p:cNvPr>
          <p:cNvSpPr txBox="1"/>
          <p:nvPr/>
        </p:nvSpPr>
        <p:spPr>
          <a:xfrm>
            <a:off x="5364575" y="17416965"/>
            <a:ext cx="4082403" cy="4154984"/>
          </a:xfrm>
          <a:prstGeom prst="rect">
            <a:avLst/>
          </a:prstGeom>
          <a:noFill/>
        </p:spPr>
        <p:txBody>
          <a:bodyPr wrap="square" rtlCol="0">
            <a:spAutoFit/>
          </a:bodyPr>
          <a:lstStyle/>
          <a:p>
            <a:r>
              <a:rPr lang="en-US" sz="2400" dirty="0"/>
              <a:t>The correlation didn’t show too many strong relationships. This is how I wanted to construct my data, that way each metric represented would tell its own story for each reliever. The only metrics kept which had strong relationships were ones I felt necessary to keep for accurate conclusions once the clusters were created. </a:t>
            </a:r>
          </a:p>
        </p:txBody>
      </p:sp>
      <p:sp>
        <p:nvSpPr>
          <p:cNvPr id="3" name="TextBox 2">
            <a:extLst>
              <a:ext uri="{FF2B5EF4-FFF2-40B4-BE49-F238E27FC236}">
                <a16:creationId xmlns:a16="http://schemas.microsoft.com/office/drawing/2014/main" id="{512BCDB8-2860-48E5-93AD-1173777678F6}"/>
              </a:ext>
            </a:extLst>
          </p:cNvPr>
          <p:cNvSpPr txBox="1"/>
          <p:nvPr/>
        </p:nvSpPr>
        <p:spPr>
          <a:xfrm>
            <a:off x="25093888" y="4696531"/>
            <a:ext cx="7500342" cy="7109639"/>
          </a:xfrm>
          <a:prstGeom prst="rect">
            <a:avLst/>
          </a:prstGeom>
          <a:noFill/>
        </p:spPr>
        <p:txBody>
          <a:bodyPr wrap="square" rtlCol="0">
            <a:spAutoFit/>
          </a:bodyPr>
          <a:lstStyle/>
          <a:p>
            <a:r>
              <a:rPr lang="en-US" sz="2400" dirty="0"/>
              <a:t>The results from the K-Means Cluster Analysis showed impressive results. The groups were able to form compact clusters that showed unique patterns within their statistics. Because of this, we can classify each cluster based off their metrics and use them in situations that suit their strengths. A 3D plot from three of the most important metrics in my analysis are shown with each pitcher plotted. As we can see, clusters are grouped together based off pitcher’s strengths and weaknesses. For example, Cluster 3 is in the top right of the graph, these pitcher’s have high GB%, low FB% and a slight below-average K% (we can’t see because of the screenshot of the graph). We later find out that this group is the groundball specialists of the data. On the contrary, cluster 6 sits about in the middle of all three metrics. After running averages, this group was by far the worst performing cluster with no strengths in anything. With that knowledge, we can use them in blowout games or if you need to rest other pitchers on your staff. This is also a great cluster to throw debuting pitchers.</a:t>
            </a:r>
          </a:p>
        </p:txBody>
      </p:sp>
      <p:sp>
        <p:nvSpPr>
          <p:cNvPr id="5" name="TextBox 4">
            <a:extLst>
              <a:ext uri="{FF2B5EF4-FFF2-40B4-BE49-F238E27FC236}">
                <a16:creationId xmlns:a16="http://schemas.microsoft.com/office/drawing/2014/main" id="{82A0A586-EA12-4A1A-A01F-ABF9DEBF6E3B}"/>
              </a:ext>
            </a:extLst>
          </p:cNvPr>
          <p:cNvSpPr txBox="1"/>
          <p:nvPr/>
        </p:nvSpPr>
        <p:spPr>
          <a:xfrm>
            <a:off x="16959323" y="20022111"/>
            <a:ext cx="15618543" cy="1938992"/>
          </a:xfrm>
          <a:prstGeom prst="rect">
            <a:avLst/>
          </a:prstGeom>
          <a:noFill/>
        </p:spPr>
        <p:txBody>
          <a:bodyPr wrap="square" rtlCol="0">
            <a:spAutoFit/>
          </a:bodyPr>
          <a:lstStyle/>
          <a:p>
            <a:r>
              <a:rPr lang="en-US" sz="2400" dirty="0"/>
              <a:t>We can see that there are 6 unique groups of pitchers who can be used in various situations throughout the course of a game. From here, we can use baseball simulation techniques and manage a team with our new method and compare the results with standard utilization techniques for relief pitchers. I believe by using K-Means Cluster Analysis, we can find insights on how to utilize pitching staffs more effectively and ultimately bring in more wins for your team. In the future, I plan on testing my cluster’s in real game situations as well as reconstruct reliever’s salary based on their cluster-importance.</a:t>
            </a:r>
          </a:p>
        </p:txBody>
      </p:sp>
      <p:sp>
        <p:nvSpPr>
          <p:cNvPr id="6" name="TextBox 5">
            <a:extLst>
              <a:ext uri="{FF2B5EF4-FFF2-40B4-BE49-F238E27FC236}">
                <a16:creationId xmlns:a16="http://schemas.microsoft.com/office/drawing/2014/main" id="{E501B428-6F6A-4BAA-B963-0798F7E06CF4}"/>
              </a:ext>
            </a:extLst>
          </p:cNvPr>
          <p:cNvSpPr txBox="1"/>
          <p:nvPr/>
        </p:nvSpPr>
        <p:spPr>
          <a:xfrm>
            <a:off x="20096596" y="2522337"/>
            <a:ext cx="12426293" cy="584775"/>
          </a:xfrm>
          <a:prstGeom prst="rect">
            <a:avLst/>
          </a:prstGeom>
          <a:noFill/>
        </p:spPr>
        <p:txBody>
          <a:bodyPr wrap="square" rtlCol="0">
            <a:spAutoFit/>
          </a:bodyPr>
          <a:lstStyle/>
          <a:p>
            <a:pPr algn="r"/>
            <a:r>
              <a:rPr lang="en-US" sz="3200" dirty="0">
                <a:hlinkClick r:id="rId25"/>
              </a:rPr>
              <a:t>dtmcgee@syr.edu</a:t>
            </a:r>
            <a:r>
              <a:rPr lang="en-US" sz="3200" dirty="0"/>
              <a:t> | 315-882-6357 | </a:t>
            </a:r>
            <a:r>
              <a:rPr lang="en-US" sz="3200" dirty="0">
                <a:hlinkClick r:id="rId26"/>
              </a:rPr>
              <a:t>www.linkedin.com/in/dmcgee20/</a:t>
            </a:r>
            <a:endParaRPr lang="en-US" sz="3200" dirty="0"/>
          </a:p>
        </p:txBody>
      </p:sp>
      <p:sp>
        <p:nvSpPr>
          <p:cNvPr id="7" name="TextBox 6">
            <a:extLst>
              <a:ext uri="{FF2B5EF4-FFF2-40B4-BE49-F238E27FC236}">
                <a16:creationId xmlns:a16="http://schemas.microsoft.com/office/drawing/2014/main" id="{F907D9D6-0A4E-4BB5-B695-544E43FF0B1E}"/>
              </a:ext>
            </a:extLst>
          </p:cNvPr>
          <p:cNvSpPr txBox="1"/>
          <p:nvPr/>
        </p:nvSpPr>
        <p:spPr>
          <a:xfrm>
            <a:off x="9692153" y="17433436"/>
            <a:ext cx="6212662" cy="4154984"/>
          </a:xfrm>
          <a:prstGeom prst="rect">
            <a:avLst/>
          </a:prstGeom>
          <a:noFill/>
        </p:spPr>
        <p:txBody>
          <a:bodyPr wrap="square" rtlCol="0">
            <a:spAutoFit/>
          </a:bodyPr>
          <a:lstStyle/>
          <a:p>
            <a:r>
              <a:rPr lang="en-US" sz="2400" dirty="0"/>
              <a:t>Displayed above is an example of the Elbow Method which is used to determine the most effective amount of clusters for K-Means Cluster Analysis. The “elbow of the curve” is the cutoff point for mathematical optimization where diminishing returns are no longer worth additional cost. On this graph, that number would most likely be five. However, after multiple test results, I realized six groups was necessary for my project. Therefore, I concluded the best number of clusters to make was six. </a:t>
            </a:r>
          </a:p>
        </p:txBody>
      </p:sp>
    </p:spTree>
    <p:extLst>
      <p:ext uri="{BB962C8B-B14F-4D97-AF65-F5344CB8AC3E}">
        <p14:creationId xmlns:p14="http://schemas.microsoft.com/office/powerpoint/2010/main" val="1630831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5731</TotalTime>
  <Words>1232</Words>
  <Application>Microsoft Office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Dylan McGee</dc:creator>
  <cp:lastModifiedBy>Dylan McGee</cp:lastModifiedBy>
  <cp:revision>50</cp:revision>
  <dcterms:created xsi:type="dcterms:W3CDTF">2020-09-28T18:27:37Z</dcterms:created>
  <dcterms:modified xsi:type="dcterms:W3CDTF">2020-10-05T14:10:29Z</dcterms:modified>
</cp:coreProperties>
</file>