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7" r:id="rId4"/>
    <p:sldId id="262" r:id="rId5"/>
    <p:sldId id="258"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43"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45E23-4A69-43E4-9171-3C5CBC2FF3A9}" type="datetimeFigureOut">
              <a:rPr lang="en-US" smtClean="0"/>
              <a:t>10/10/2014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C2C30-603E-4F49-B7BD-3905B8BE844E}" type="slidenum">
              <a:rPr lang="en-US" smtClean="0"/>
              <a:t>‹#›</a:t>
            </a:fld>
            <a:endParaRPr lang="en-US"/>
          </a:p>
        </p:txBody>
      </p:sp>
    </p:spTree>
    <p:extLst>
      <p:ext uri="{BB962C8B-B14F-4D97-AF65-F5344CB8AC3E}">
        <p14:creationId xmlns:p14="http://schemas.microsoft.com/office/powerpoint/2010/main" val="83860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C2C30-603E-4F49-B7BD-3905B8BE844E}" type="slidenum">
              <a:rPr lang="en-US" smtClean="0"/>
              <a:t>1</a:t>
            </a:fld>
            <a:endParaRPr lang="en-US"/>
          </a:p>
        </p:txBody>
      </p:sp>
    </p:spTree>
    <p:extLst>
      <p:ext uri="{BB962C8B-B14F-4D97-AF65-F5344CB8AC3E}">
        <p14:creationId xmlns:p14="http://schemas.microsoft.com/office/powerpoint/2010/main" val="373755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C2C30-603E-4F49-B7BD-3905B8BE844E}" type="slidenum">
              <a:rPr lang="en-US" smtClean="0"/>
              <a:t>2</a:t>
            </a:fld>
            <a:endParaRPr lang="en-US"/>
          </a:p>
        </p:txBody>
      </p:sp>
    </p:spTree>
    <p:extLst>
      <p:ext uri="{BB962C8B-B14F-4D97-AF65-F5344CB8AC3E}">
        <p14:creationId xmlns:p14="http://schemas.microsoft.com/office/powerpoint/2010/main" val="230269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68F814-2986-4BD4-9177-0764BFCBD374}" type="datetime1">
              <a:rPr lang="en-US" smtClean="0"/>
              <a:t>10/10/2014</a:t>
            </a:fld>
            <a:endParaRPr lang="en-US"/>
          </a:p>
        </p:txBody>
      </p:sp>
      <p:sp>
        <p:nvSpPr>
          <p:cNvPr id="5" name="Footer Placeholder 4"/>
          <p:cNvSpPr>
            <a:spLocks noGrp="1"/>
          </p:cNvSpPr>
          <p:nvPr>
            <p:ph type="ftr" sz="quarter" idx="11"/>
          </p:nvPr>
        </p:nvSpPr>
        <p:spPr/>
        <p:txBody>
          <a:bodyPr/>
          <a:lstStyle/>
          <a:p>
            <a:r>
              <a:rPr lang="en-US" smtClean="0"/>
              <a:t>DTM Data: "Efficiency=Profit"</a:t>
            </a:r>
            <a:endParaRPr lang="en-US"/>
          </a:p>
        </p:txBody>
      </p:sp>
      <p:sp>
        <p:nvSpPr>
          <p:cNvPr id="6" name="Slide Number Placeholder 5"/>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1689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9C5A5-C129-4F1E-9A41-BD18BB7EEE96}" type="datetime1">
              <a:rPr lang="en-US" smtClean="0"/>
              <a:t>10/10/2014</a:t>
            </a:fld>
            <a:endParaRPr lang="en-US"/>
          </a:p>
        </p:txBody>
      </p:sp>
      <p:sp>
        <p:nvSpPr>
          <p:cNvPr id="5" name="Footer Placeholder 4"/>
          <p:cNvSpPr>
            <a:spLocks noGrp="1"/>
          </p:cNvSpPr>
          <p:nvPr>
            <p:ph type="ftr" sz="quarter" idx="11"/>
          </p:nvPr>
        </p:nvSpPr>
        <p:spPr/>
        <p:txBody>
          <a:bodyPr/>
          <a:lstStyle/>
          <a:p>
            <a:r>
              <a:rPr lang="en-US" smtClean="0"/>
              <a:t>DTM Data: "Efficiency=Profit"</a:t>
            </a:r>
            <a:endParaRPr lang="en-US"/>
          </a:p>
        </p:txBody>
      </p:sp>
      <p:sp>
        <p:nvSpPr>
          <p:cNvPr id="6" name="Slide Number Placeholder 5"/>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4386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DE0771-F5DC-40CA-8042-699282D96006}" type="datetime1">
              <a:rPr lang="en-US" smtClean="0"/>
              <a:t>10/10/2014</a:t>
            </a:fld>
            <a:endParaRPr lang="en-US"/>
          </a:p>
        </p:txBody>
      </p:sp>
      <p:sp>
        <p:nvSpPr>
          <p:cNvPr id="5" name="Footer Placeholder 4"/>
          <p:cNvSpPr>
            <a:spLocks noGrp="1"/>
          </p:cNvSpPr>
          <p:nvPr>
            <p:ph type="ftr" sz="quarter" idx="11"/>
          </p:nvPr>
        </p:nvSpPr>
        <p:spPr/>
        <p:txBody>
          <a:bodyPr/>
          <a:lstStyle/>
          <a:p>
            <a:r>
              <a:rPr lang="en-US" smtClean="0"/>
              <a:t>DTM Data: "Efficiency=Profit"</a:t>
            </a:r>
            <a:endParaRPr lang="en-US"/>
          </a:p>
        </p:txBody>
      </p:sp>
      <p:sp>
        <p:nvSpPr>
          <p:cNvPr id="6" name="Slide Number Placeholder 5"/>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284467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FC64C1-71A2-4A14-BC33-37985AEC001A}" type="datetime1">
              <a:rPr lang="en-US" smtClean="0"/>
              <a:t>10/10/2014</a:t>
            </a:fld>
            <a:endParaRPr lang="en-US"/>
          </a:p>
        </p:txBody>
      </p:sp>
      <p:sp>
        <p:nvSpPr>
          <p:cNvPr id="5" name="Footer Placeholder 4"/>
          <p:cNvSpPr>
            <a:spLocks noGrp="1"/>
          </p:cNvSpPr>
          <p:nvPr>
            <p:ph type="ftr" sz="quarter" idx="11"/>
          </p:nvPr>
        </p:nvSpPr>
        <p:spPr/>
        <p:txBody>
          <a:bodyPr/>
          <a:lstStyle/>
          <a:p>
            <a:r>
              <a:rPr lang="en-US" smtClean="0"/>
              <a:t>DTM Data: "Efficiency=Profit"</a:t>
            </a:r>
            <a:endParaRPr lang="en-US"/>
          </a:p>
        </p:txBody>
      </p:sp>
      <p:sp>
        <p:nvSpPr>
          <p:cNvPr id="6" name="Slide Number Placeholder 5"/>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401806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E9572-EC7C-45A6-93C1-BB206CFF3228}" type="datetime1">
              <a:rPr lang="en-US" smtClean="0"/>
              <a:t>10/10/2014</a:t>
            </a:fld>
            <a:endParaRPr lang="en-US"/>
          </a:p>
        </p:txBody>
      </p:sp>
      <p:sp>
        <p:nvSpPr>
          <p:cNvPr id="5" name="Footer Placeholder 4"/>
          <p:cNvSpPr>
            <a:spLocks noGrp="1"/>
          </p:cNvSpPr>
          <p:nvPr>
            <p:ph type="ftr" sz="quarter" idx="11"/>
          </p:nvPr>
        </p:nvSpPr>
        <p:spPr/>
        <p:txBody>
          <a:bodyPr/>
          <a:lstStyle/>
          <a:p>
            <a:r>
              <a:rPr lang="en-US" smtClean="0"/>
              <a:t>DTM Data: "Efficiency=Profit"</a:t>
            </a:r>
            <a:endParaRPr lang="en-US"/>
          </a:p>
        </p:txBody>
      </p:sp>
      <p:sp>
        <p:nvSpPr>
          <p:cNvPr id="6" name="Slide Number Placeholder 5"/>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71044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01A392-BA76-4860-A572-256C1EA394A8}" type="datetime1">
              <a:rPr lang="en-US" smtClean="0"/>
              <a:t>10/10/2014</a:t>
            </a:fld>
            <a:endParaRPr lang="en-US"/>
          </a:p>
        </p:txBody>
      </p:sp>
      <p:sp>
        <p:nvSpPr>
          <p:cNvPr id="6" name="Footer Placeholder 5"/>
          <p:cNvSpPr>
            <a:spLocks noGrp="1"/>
          </p:cNvSpPr>
          <p:nvPr>
            <p:ph type="ftr" sz="quarter" idx="11"/>
          </p:nvPr>
        </p:nvSpPr>
        <p:spPr/>
        <p:txBody>
          <a:bodyPr/>
          <a:lstStyle/>
          <a:p>
            <a:r>
              <a:rPr lang="en-US" smtClean="0"/>
              <a:t>DTM Data: "Efficiency=Profit"</a:t>
            </a:r>
            <a:endParaRPr lang="en-US"/>
          </a:p>
        </p:txBody>
      </p:sp>
      <p:sp>
        <p:nvSpPr>
          <p:cNvPr id="7" name="Slide Number Placeholder 6"/>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21752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F2F377-7703-4CA0-A239-B813A14CBB99}" type="datetime1">
              <a:rPr lang="en-US" smtClean="0"/>
              <a:t>10/10/2014</a:t>
            </a:fld>
            <a:endParaRPr lang="en-US"/>
          </a:p>
        </p:txBody>
      </p:sp>
      <p:sp>
        <p:nvSpPr>
          <p:cNvPr id="8" name="Footer Placeholder 7"/>
          <p:cNvSpPr>
            <a:spLocks noGrp="1"/>
          </p:cNvSpPr>
          <p:nvPr>
            <p:ph type="ftr" sz="quarter" idx="11"/>
          </p:nvPr>
        </p:nvSpPr>
        <p:spPr/>
        <p:txBody>
          <a:bodyPr/>
          <a:lstStyle/>
          <a:p>
            <a:r>
              <a:rPr lang="en-US" smtClean="0"/>
              <a:t>DTM Data: "Efficiency=Profit"</a:t>
            </a:r>
            <a:endParaRPr lang="en-US"/>
          </a:p>
        </p:txBody>
      </p:sp>
      <p:sp>
        <p:nvSpPr>
          <p:cNvPr id="9" name="Slide Number Placeholder 8"/>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345359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3DDD5D-F2D1-48CB-B0E7-6C44B2FBFCF7}" type="datetime1">
              <a:rPr lang="en-US" smtClean="0"/>
              <a:t>10/10/2014</a:t>
            </a:fld>
            <a:endParaRPr lang="en-US"/>
          </a:p>
        </p:txBody>
      </p:sp>
      <p:sp>
        <p:nvSpPr>
          <p:cNvPr id="4" name="Footer Placeholder 3"/>
          <p:cNvSpPr>
            <a:spLocks noGrp="1"/>
          </p:cNvSpPr>
          <p:nvPr>
            <p:ph type="ftr" sz="quarter" idx="11"/>
          </p:nvPr>
        </p:nvSpPr>
        <p:spPr/>
        <p:txBody>
          <a:bodyPr/>
          <a:lstStyle/>
          <a:p>
            <a:r>
              <a:rPr lang="en-US" smtClean="0"/>
              <a:t>DTM Data: "Efficiency=Profit"</a:t>
            </a:r>
            <a:endParaRPr lang="en-US"/>
          </a:p>
        </p:txBody>
      </p:sp>
      <p:sp>
        <p:nvSpPr>
          <p:cNvPr id="5" name="Slide Number Placeholder 4"/>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95218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A17C9-7169-476F-AAC3-017CA6978600}" type="datetime1">
              <a:rPr lang="en-US" smtClean="0"/>
              <a:t>10/10/2014</a:t>
            </a:fld>
            <a:endParaRPr lang="en-US"/>
          </a:p>
        </p:txBody>
      </p:sp>
      <p:sp>
        <p:nvSpPr>
          <p:cNvPr id="3" name="Footer Placeholder 2"/>
          <p:cNvSpPr>
            <a:spLocks noGrp="1"/>
          </p:cNvSpPr>
          <p:nvPr>
            <p:ph type="ftr" sz="quarter" idx="11"/>
          </p:nvPr>
        </p:nvSpPr>
        <p:spPr/>
        <p:txBody>
          <a:bodyPr/>
          <a:lstStyle/>
          <a:p>
            <a:r>
              <a:rPr lang="en-US" smtClean="0"/>
              <a:t>DTM Data: "Efficiency=Profit"</a:t>
            </a:r>
            <a:endParaRPr lang="en-US"/>
          </a:p>
        </p:txBody>
      </p:sp>
      <p:sp>
        <p:nvSpPr>
          <p:cNvPr id="4" name="Slide Number Placeholder 3"/>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362954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FE9A5-6969-4FD6-A34E-D857106B1F6E}" type="datetime1">
              <a:rPr lang="en-US" smtClean="0"/>
              <a:t>10/10/2014</a:t>
            </a:fld>
            <a:endParaRPr lang="en-US"/>
          </a:p>
        </p:txBody>
      </p:sp>
      <p:sp>
        <p:nvSpPr>
          <p:cNvPr id="6" name="Footer Placeholder 5"/>
          <p:cNvSpPr>
            <a:spLocks noGrp="1"/>
          </p:cNvSpPr>
          <p:nvPr>
            <p:ph type="ftr" sz="quarter" idx="11"/>
          </p:nvPr>
        </p:nvSpPr>
        <p:spPr/>
        <p:txBody>
          <a:bodyPr/>
          <a:lstStyle/>
          <a:p>
            <a:r>
              <a:rPr lang="en-US" smtClean="0"/>
              <a:t>DTM Data: "Efficiency=Profit"</a:t>
            </a:r>
            <a:endParaRPr lang="en-US"/>
          </a:p>
        </p:txBody>
      </p:sp>
      <p:sp>
        <p:nvSpPr>
          <p:cNvPr id="7" name="Slide Number Placeholder 6"/>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11179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4CAB11-0359-4AC1-9678-F914D7D41808}" type="datetime1">
              <a:rPr lang="en-US" smtClean="0"/>
              <a:t>10/10/2014</a:t>
            </a:fld>
            <a:endParaRPr lang="en-US"/>
          </a:p>
        </p:txBody>
      </p:sp>
      <p:sp>
        <p:nvSpPr>
          <p:cNvPr id="6" name="Footer Placeholder 5"/>
          <p:cNvSpPr>
            <a:spLocks noGrp="1"/>
          </p:cNvSpPr>
          <p:nvPr>
            <p:ph type="ftr" sz="quarter" idx="11"/>
          </p:nvPr>
        </p:nvSpPr>
        <p:spPr/>
        <p:txBody>
          <a:bodyPr/>
          <a:lstStyle/>
          <a:p>
            <a:r>
              <a:rPr lang="en-US" smtClean="0"/>
              <a:t>DTM Data: "Efficiency=Profit"</a:t>
            </a:r>
            <a:endParaRPr lang="en-US"/>
          </a:p>
        </p:txBody>
      </p:sp>
      <p:sp>
        <p:nvSpPr>
          <p:cNvPr id="7" name="Slide Number Placeholder 6"/>
          <p:cNvSpPr>
            <a:spLocks noGrp="1"/>
          </p:cNvSpPr>
          <p:nvPr>
            <p:ph type="sldNum" sz="quarter" idx="12"/>
          </p:nvPr>
        </p:nvSpPr>
        <p:spPr/>
        <p:txBody>
          <a:bodyPr/>
          <a:lstStyle/>
          <a:p>
            <a:fld id="{89FE10A1-0D4B-462A-977F-3F5E33661629}" type="slidenum">
              <a:rPr lang="en-US" smtClean="0"/>
              <a:t>‹#›</a:t>
            </a:fld>
            <a:endParaRPr lang="en-US"/>
          </a:p>
        </p:txBody>
      </p:sp>
    </p:spTree>
    <p:extLst>
      <p:ext uri="{BB962C8B-B14F-4D97-AF65-F5344CB8AC3E}">
        <p14:creationId xmlns:p14="http://schemas.microsoft.com/office/powerpoint/2010/main" val="308236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6D1DA-526C-4AB2-BC1F-CC760FE534F5}" type="datetime1">
              <a:rPr lang="en-US" smtClean="0"/>
              <a:t>10/10/2014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DTM Data: "Efficiency=Profit"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E10A1-0D4B-462A-977F-3F5E33661629}" type="slidenum">
              <a:rPr lang="en-US" smtClean="0"/>
              <a:t>‹#›</a:t>
            </a:fld>
            <a:endParaRPr lang="en-US"/>
          </a:p>
        </p:txBody>
      </p:sp>
    </p:spTree>
    <p:extLst>
      <p:ext uri="{BB962C8B-B14F-4D97-AF65-F5344CB8AC3E}">
        <p14:creationId xmlns:p14="http://schemas.microsoft.com/office/powerpoint/2010/main" val="284049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6505" y="2566153"/>
            <a:ext cx="9144000" cy="2387600"/>
          </a:xfrm>
        </p:spPr>
        <p:txBody>
          <a:bodyPr>
            <a:normAutofit fontScale="90000"/>
          </a:bodyPr>
          <a:lstStyle/>
          <a:p>
            <a:r>
              <a:rPr lang="en-US" sz="8000" b="1" i="1" dirty="0" smtClean="0">
                <a:latin typeface="Times New Roman" panose="02020603050405020304" pitchFamily="18" charset="0"/>
                <a:cs typeface="Times New Roman" panose="02020603050405020304" pitchFamily="18" charset="0"/>
              </a:rPr>
              <a:t>DTM Data </a:t>
            </a:r>
            <a:r>
              <a:rPr lang="en-US" sz="8000" b="1" dirty="0" smtClean="0">
                <a:latin typeface="Times New Roman" panose="02020603050405020304" pitchFamily="18" charset="0"/>
                <a:cs typeface="Times New Roman" panose="02020603050405020304" pitchFamily="18" charset="0"/>
              </a:rPr>
              <a:t/>
            </a:r>
            <a:br>
              <a:rPr lang="en-US" sz="8000" b="1" dirty="0" smtClean="0">
                <a:latin typeface="Times New Roman" panose="02020603050405020304" pitchFamily="18" charset="0"/>
                <a:cs typeface="Times New Roman" panose="02020603050405020304" pitchFamily="18" charset="0"/>
              </a:rPr>
            </a:br>
            <a:r>
              <a:rPr lang="en-US" sz="2000" b="1" i="1" dirty="0" smtClean="0">
                <a:latin typeface="Times New Roman" panose="02020603050405020304" pitchFamily="18" charset="0"/>
                <a:cs typeface="Times New Roman" panose="02020603050405020304" pitchFamily="18" charset="0"/>
              </a:rPr>
              <a:t>“Efficiency =</a:t>
            </a:r>
            <a:r>
              <a:rPr lang="en-US" sz="2000" b="1" i="1" dirty="0" smtClean="0">
                <a:latin typeface="Times New Roman" panose="02020603050405020304" pitchFamily="18" charset="0"/>
                <a:cs typeface="Times New Roman" panose="02020603050405020304" pitchFamily="18" charset="0"/>
              </a:rPr>
              <a:t>Profit”</a:t>
            </a:r>
            <a:r>
              <a:rPr lang="en-US" sz="8000" b="1" dirty="0" smtClean="0">
                <a:latin typeface="Times New Roman" panose="02020603050405020304" pitchFamily="18" charset="0"/>
                <a:cs typeface="Times New Roman" panose="02020603050405020304" pitchFamily="18" charset="0"/>
              </a:rPr>
              <a:t/>
            </a:r>
            <a:br>
              <a:rPr lang="en-US" sz="8000" b="1" dirty="0" smtClean="0">
                <a:latin typeface="Times New Roman" panose="02020603050405020304" pitchFamily="18" charset="0"/>
                <a:cs typeface="Times New Roman" panose="02020603050405020304" pitchFamily="18" charset="0"/>
              </a:rPr>
            </a:br>
            <a:r>
              <a:rPr lang="en-US" sz="8000" b="1" dirty="0" smtClean="0">
                <a:latin typeface="Times New Roman" panose="02020603050405020304" pitchFamily="18" charset="0"/>
                <a:cs typeface="Times New Roman" panose="02020603050405020304" pitchFamily="18" charset="0"/>
              </a:rPr>
              <a:t/>
            </a:r>
            <a:br>
              <a:rPr lang="en-US" sz="8000" b="1" dirty="0" smtClean="0">
                <a:latin typeface="Times New Roman" panose="02020603050405020304" pitchFamily="18" charset="0"/>
                <a:cs typeface="Times New Roman" panose="02020603050405020304" pitchFamily="18" charset="0"/>
              </a:rPr>
            </a:br>
            <a:r>
              <a:rPr lang="en-US" b="1" dirty="0" smtClean="0"/>
              <a:t/>
            </a:r>
            <a:br>
              <a:rPr lang="en-US" b="1" dirty="0" smtClean="0"/>
            </a:br>
            <a:endParaRPr lang="en-US" b="1" dirty="0"/>
          </a:p>
        </p:txBody>
      </p:sp>
      <p:sp>
        <p:nvSpPr>
          <p:cNvPr id="3" name="Subtitle 2"/>
          <p:cNvSpPr>
            <a:spLocks noGrp="1"/>
          </p:cNvSpPr>
          <p:nvPr>
            <p:ph type="subTitle" idx="1"/>
          </p:nvPr>
        </p:nvSpPr>
        <p:spPr>
          <a:xfrm>
            <a:off x="425116" y="2992479"/>
            <a:ext cx="11341767" cy="2951747"/>
          </a:xfrm>
        </p:spPr>
        <p:txBody>
          <a:bodyPr>
            <a:normAutofit fontScale="77500" lnSpcReduction="20000"/>
          </a:bodyPr>
          <a:lstStyle/>
          <a:p>
            <a:r>
              <a:rPr lang="en-US" sz="3600" dirty="0" smtClean="0"/>
              <a:t> </a:t>
            </a:r>
            <a:r>
              <a:rPr lang="en-US" sz="3600" b="1" u="sng" dirty="0" smtClean="0"/>
              <a:t>Product Offerings</a:t>
            </a:r>
            <a:r>
              <a:rPr lang="en-US" sz="3600" b="1" dirty="0" smtClean="0"/>
              <a:t/>
            </a:r>
            <a:br>
              <a:rPr lang="en-US" sz="3600" b="1" dirty="0" smtClean="0"/>
            </a:br>
            <a:endParaRPr lang="en-US" sz="3600" b="1" dirty="0" smtClean="0"/>
          </a:p>
          <a:p>
            <a:r>
              <a:rPr lang="en-US" sz="3600" b="1" dirty="0" err="1" smtClean="0"/>
              <a:t>PulseBox</a:t>
            </a:r>
            <a:endParaRPr lang="en-US" sz="3600" b="1" dirty="0" smtClean="0"/>
          </a:p>
          <a:p>
            <a:r>
              <a:rPr lang="en-US" sz="1700" b="1" i="1" dirty="0" smtClean="0"/>
              <a:t>“Bringing down the corporate walls”</a:t>
            </a:r>
          </a:p>
          <a:p>
            <a:r>
              <a:rPr lang="en-US" sz="3600" b="1" dirty="0" err="1" smtClean="0"/>
              <a:t>StorEdge</a:t>
            </a:r>
            <a:endParaRPr lang="en-US" sz="3600" b="1" dirty="0" smtClean="0"/>
          </a:p>
          <a:p>
            <a:r>
              <a:rPr lang="en-US" sz="1600" b="1" i="1" dirty="0" smtClean="0"/>
              <a:t>“Storage management &amp; </a:t>
            </a:r>
            <a:r>
              <a:rPr lang="en-US" sz="1600" b="1" i="1" dirty="0" smtClean="0"/>
              <a:t>forecasting tool”</a:t>
            </a:r>
          </a:p>
          <a:p>
            <a:r>
              <a:rPr lang="en-US" sz="3600" b="1" dirty="0" err="1" smtClean="0"/>
              <a:t>OraPulse</a:t>
            </a:r>
            <a:endParaRPr lang="en-US" sz="3600" b="1" dirty="0"/>
          </a:p>
          <a:p>
            <a:r>
              <a:rPr lang="en-US" sz="1600" b="1" i="1" dirty="0" smtClean="0"/>
              <a:t>“Comprehensive health check for Oracle databases”</a:t>
            </a:r>
            <a:endParaRPr lang="en-US" sz="1600" b="1" i="1" dirty="0"/>
          </a:p>
          <a:p>
            <a:endParaRPr lang="en-US" sz="1600" b="1" i="1" dirty="0" smtClean="0"/>
          </a:p>
          <a:p>
            <a:endParaRPr lang="en-US" sz="1600" b="1" i="1" dirty="0" smtClean="0"/>
          </a:p>
          <a:p>
            <a:endParaRPr lang="en-US" sz="1600" b="1" i="1" dirty="0"/>
          </a:p>
          <a:p>
            <a:endParaRPr lang="en-US" sz="3600" b="1" dirty="0" smtClean="0"/>
          </a:p>
        </p:txBody>
      </p:sp>
      <p:sp>
        <p:nvSpPr>
          <p:cNvPr id="5" name="Footer Placeholder 4"/>
          <p:cNvSpPr>
            <a:spLocks noGrp="1"/>
          </p:cNvSpPr>
          <p:nvPr>
            <p:ph type="ftr" sz="quarter" idx="11"/>
          </p:nvPr>
        </p:nvSpPr>
        <p:spPr/>
        <p:txBody>
          <a:bodyPr/>
          <a:lstStyle/>
          <a:p>
            <a:r>
              <a:rPr lang="en-US" smtClean="0"/>
              <a:t>DTM Data: "Efficiency=Profit"</a:t>
            </a:r>
            <a:endParaRPr lang="en-US" dirty="0"/>
          </a:p>
        </p:txBody>
      </p:sp>
    </p:spTree>
    <p:extLst>
      <p:ext uri="{BB962C8B-B14F-4D97-AF65-F5344CB8AC3E}">
        <p14:creationId xmlns:p14="http://schemas.microsoft.com/office/powerpoint/2010/main" val="169601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Our Motto: “</a:t>
            </a:r>
            <a:r>
              <a:rPr lang="en-US" b="1" i="1" u="sng" dirty="0" smtClean="0"/>
              <a:t>Efficiency=Profit”</a:t>
            </a:r>
            <a:endParaRPr lang="en-US" b="1" u="sng" dirty="0"/>
          </a:p>
        </p:txBody>
      </p:sp>
      <p:sp>
        <p:nvSpPr>
          <p:cNvPr id="3" name="Content Placeholder 2"/>
          <p:cNvSpPr>
            <a:spLocks noGrp="1"/>
          </p:cNvSpPr>
          <p:nvPr>
            <p:ph idx="1"/>
          </p:nvPr>
        </p:nvSpPr>
        <p:spPr/>
        <p:txBody>
          <a:bodyPr/>
          <a:lstStyle/>
          <a:p>
            <a:r>
              <a:rPr lang="en-US" dirty="0" smtClean="0"/>
              <a:t>All about tools to improve efficiency</a:t>
            </a:r>
          </a:p>
          <a:p>
            <a:r>
              <a:rPr lang="en-US" dirty="0" smtClean="0"/>
              <a:t>Taking a totally different approach </a:t>
            </a:r>
          </a:p>
          <a:p>
            <a:r>
              <a:rPr lang="en-US" dirty="0" smtClean="0"/>
              <a:t>Utilizing critical the historical and current data to foster much more efficient environment</a:t>
            </a:r>
          </a:p>
          <a:p>
            <a:r>
              <a:rPr lang="en-US" dirty="0" smtClean="0"/>
              <a:t>Providing huge competitive advantage</a:t>
            </a:r>
          </a:p>
          <a:p>
            <a:r>
              <a:rPr lang="en-US" dirty="0" smtClean="0"/>
              <a:t>Ultimately turning the efficiency into improved bottom line (</a:t>
            </a:r>
            <a:r>
              <a:rPr lang="en-US" dirty="0" smtClean="0"/>
              <a:t>profit)</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DTM Data: "Efficiency=Profit"</a:t>
            </a:r>
            <a:endParaRPr lang="en-US" dirty="0"/>
          </a:p>
        </p:txBody>
      </p:sp>
    </p:spTree>
    <p:extLst>
      <p:ext uri="{BB962C8B-B14F-4D97-AF65-F5344CB8AC3E}">
        <p14:creationId xmlns:p14="http://schemas.microsoft.com/office/powerpoint/2010/main" val="353800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PulseBox</a:t>
            </a:r>
            <a:r>
              <a:rPr lang="en-US" b="1" u="sng" dirty="0" smtClean="0"/>
              <a:t> </a:t>
            </a:r>
            <a:r>
              <a:rPr lang="en-US" sz="1800" b="1" i="1" u="sng" dirty="0"/>
              <a:t>“Bringing down the corporate walls”</a:t>
            </a:r>
            <a:br>
              <a:rPr lang="en-US" sz="1800" b="1" i="1" u="sng" dirty="0"/>
            </a:br>
            <a:endParaRPr lang="en-US" sz="1800" b="1" i="1" u="sng"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An amazing new tool providing unprecedented access to inner-workings of your </a:t>
            </a:r>
            <a:r>
              <a:rPr lang="en-US" dirty="0" smtClean="0"/>
              <a:t>organization</a:t>
            </a:r>
          </a:p>
          <a:p>
            <a:pPr>
              <a:buFont typeface="Wingdings" panose="05000000000000000000" pitchFamily="2" charset="2"/>
              <a:buChar char="Ø"/>
            </a:pPr>
            <a:r>
              <a:rPr lang="en-US" dirty="0" smtClean="0"/>
              <a:t>Turns that chatter in the hallway into data that can be used to better run the organization</a:t>
            </a:r>
          </a:p>
          <a:p>
            <a:pPr>
              <a:buFont typeface="Wingdings" panose="05000000000000000000" pitchFamily="2" charset="2"/>
              <a:buChar char="Ø"/>
            </a:pPr>
            <a:r>
              <a:rPr lang="en-US" dirty="0" smtClean="0"/>
              <a:t>Get current &amp; historical “pulse” of your organization allowing you to make best decisions for the business</a:t>
            </a:r>
          </a:p>
          <a:p>
            <a:pPr>
              <a:buFont typeface="Wingdings" panose="05000000000000000000" pitchFamily="2" charset="2"/>
              <a:buChar char="Ø"/>
            </a:pPr>
            <a:r>
              <a:rPr lang="en-US" dirty="0" smtClean="0"/>
              <a:t>Executives will have access to near real-time as well as historical reports</a:t>
            </a:r>
          </a:p>
          <a:p>
            <a:pPr>
              <a:buFont typeface="Wingdings" panose="05000000000000000000" pitchFamily="2" charset="2"/>
              <a:buChar char="Ø"/>
            </a:pPr>
            <a:r>
              <a:rPr lang="en-US" dirty="0" smtClean="0"/>
              <a:t>Comparison reports also provided (by industry, country, </a:t>
            </a:r>
            <a:r>
              <a:rPr lang="en-US" dirty="0" smtClean="0"/>
              <a:t>location, specific </a:t>
            </a:r>
            <a:r>
              <a:rPr lang="en-US" dirty="0" smtClean="0"/>
              <a:t>time, </a:t>
            </a:r>
            <a:r>
              <a:rPr lang="en-US" dirty="0" err="1" smtClean="0"/>
              <a:t>etc</a:t>
            </a:r>
            <a:r>
              <a:rPr lang="en-US" dirty="0" smtClean="0"/>
              <a:t>)</a:t>
            </a:r>
          </a:p>
          <a:p>
            <a:pPr>
              <a:buFont typeface="Wingdings" panose="05000000000000000000" pitchFamily="2" charset="2"/>
              <a:buChar char="Ø"/>
            </a:pPr>
            <a:r>
              <a:rPr lang="en-US" dirty="0" smtClean="0"/>
              <a:t>Ultimately provides huge competitive advantage for your organization while improving your bottom line</a:t>
            </a:r>
          </a:p>
          <a:p>
            <a:pPr>
              <a:buFont typeface="Wingdings" panose="05000000000000000000" pitchFamily="2" charset="2"/>
              <a:buChar char="Ø"/>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DTM Data: "Efficiency=Profit"</a:t>
            </a:r>
            <a:endParaRPr lang="en-US" dirty="0"/>
          </a:p>
        </p:txBody>
      </p:sp>
    </p:spTree>
    <p:extLst>
      <p:ext uri="{BB962C8B-B14F-4D97-AF65-F5344CB8AC3E}">
        <p14:creationId xmlns:p14="http://schemas.microsoft.com/office/powerpoint/2010/main" val="136956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t>PulseBox</a:t>
            </a:r>
            <a:r>
              <a:rPr lang="en-US" b="1" u="sng" dirty="0"/>
              <a:t> </a:t>
            </a:r>
            <a:r>
              <a:rPr lang="en-US" sz="1800" b="1" i="1" u="sng" dirty="0"/>
              <a:t>“Bringing down the corporate walls”</a:t>
            </a:r>
            <a:br>
              <a:rPr lang="en-US" sz="1800" b="1" i="1" u="sng" dirty="0"/>
            </a:br>
            <a:endParaRPr lang="en-US" sz="1800" b="1" i="1" u="sng"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smtClean="0"/>
              <a:t>As an executive or an owner of a company in any business have you ever wondered “what are my organization REALLY thinking? </a:t>
            </a:r>
          </a:p>
          <a:p>
            <a:pPr>
              <a:buFont typeface="Wingdings" panose="05000000000000000000" pitchFamily="2" charset="2"/>
              <a:buChar char="Ø"/>
            </a:pPr>
            <a:r>
              <a:rPr lang="en-US" dirty="0" smtClean="0"/>
              <a:t>Or, “can the organization provide valuable feedback on something that we are currently doing that can be done better?”</a:t>
            </a:r>
          </a:p>
          <a:p>
            <a:pPr>
              <a:buFont typeface="Wingdings" panose="05000000000000000000" pitchFamily="2" charset="2"/>
              <a:buChar char="Ø"/>
            </a:pPr>
            <a:r>
              <a:rPr lang="en-US" dirty="0" smtClean="0"/>
              <a:t>Or, “do we have a big attrition coming our way that we should be aware of?”</a:t>
            </a:r>
          </a:p>
          <a:p>
            <a:pPr>
              <a:buFont typeface="Wingdings" panose="05000000000000000000" pitchFamily="2" charset="2"/>
              <a:buChar char="Ø"/>
            </a:pPr>
            <a:r>
              <a:rPr lang="en-US" dirty="0" smtClean="0"/>
              <a:t>What your are looking for is not a one-time snapshot answers to these important questions, but an ongoing pulse of your organization so you will know what the answers are today, what they were at anytime in the past and utilize this data for critical future to make better decisions for the company!</a:t>
            </a:r>
          </a:p>
          <a:p>
            <a:pPr>
              <a:buFont typeface="Wingdings" panose="05000000000000000000" pitchFamily="2" charset="2"/>
              <a:buChar char="Ø"/>
            </a:pPr>
            <a:r>
              <a:rPr lang="en-US" dirty="0" err="1" smtClean="0"/>
              <a:t>PulseBox</a:t>
            </a:r>
            <a:r>
              <a:rPr lang="en-US" dirty="0" smtClean="0"/>
              <a:t> is what you are looking for… it provides answers to not only these questions but many more!</a:t>
            </a:r>
          </a:p>
          <a:p>
            <a:pPr>
              <a:buFont typeface="Wingdings" panose="05000000000000000000" pitchFamily="2" charset="2"/>
              <a:buChar char="Ø"/>
            </a:pPr>
            <a:r>
              <a:rPr lang="en-US" dirty="0" err="1" smtClean="0"/>
              <a:t>PulseBox</a:t>
            </a:r>
            <a:r>
              <a:rPr lang="en-US" dirty="0" smtClean="0"/>
              <a:t> provides a real-time &amp; historical pulse of your organization  that many companies don’t have at all!</a:t>
            </a:r>
          </a:p>
          <a:p>
            <a:pPr>
              <a:buFont typeface="Wingdings" panose="05000000000000000000" pitchFamily="2" charset="2"/>
              <a:buChar char="Ø"/>
            </a:pPr>
            <a:r>
              <a:rPr lang="en-US" dirty="0" smtClean="0"/>
              <a:t>This “pulse” data can be used in many ways to benefit the company such as to predict future events such as major attrition or ways to improve bottom line based on real-time data from people that know best – your organization!</a:t>
            </a:r>
          </a:p>
          <a:p>
            <a:endParaRPr lang="en-US" dirty="0"/>
          </a:p>
        </p:txBody>
      </p:sp>
      <p:sp>
        <p:nvSpPr>
          <p:cNvPr id="4" name="Footer Placeholder 3"/>
          <p:cNvSpPr>
            <a:spLocks noGrp="1"/>
          </p:cNvSpPr>
          <p:nvPr>
            <p:ph type="ftr" sz="quarter" idx="11"/>
          </p:nvPr>
        </p:nvSpPr>
        <p:spPr/>
        <p:txBody>
          <a:bodyPr/>
          <a:lstStyle/>
          <a:p>
            <a:r>
              <a:rPr lang="en-US" smtClean="0"/>
              <a:t>DTM Data: "Efficiency=Profit"</a:t>
            </a:r>
            <a:endParaRPr lang="en-US"/>
          </a:p>
        </p:txBody>
      </p:sp>
    </p:spTree>
    <p:extLst>
      <p:ext uri="{BB962C8B-B14F-4D97-AF65-F5344CB8AC3E}">
        <p14:creationId xmlns:p14="http://schemas.microsoft.com/office/powerpoint/2010/main" val="197610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1325563"/>
          </a:xfrm>
        </p:spPr>
        <p:txBody>
          <a:bodyPr/>
          <a:lstStyle/>
          <a:p>
            <a:r>
              <a:rPr lang="en-US" b="1" u="sng" dirty="0" err="1"/>
              <a:t>PulseBox</a:t>
            </a:r>
            <a:r>
              <a:rPr lang="en-US" b="1" u="sng" dirty="0"/>
              <a:t> </a:t>
            </a:r>
            <a:r>
              <a:rPr lang="en-US" sz="1800" b="1" i="1" u="sng" dirty="0"/>
              <a:t>“Bringing down the corporate walls</a:t>
            </a:r>
            <a:r>
              <a:rPr lang="en-US" sz="1800" b="1" i="1" u="sng" dirty="0" smtClean="0"/>
              <a:t>”</a:t>
            </a:r>
            <a:endParaRPr lang="en-US" b="1" u="sng" dirty="0"/>
          </a:p>
        </p:txBody>
      </p:sp>
      <p:sp>
        <p:nvSpPr>
          <p:cNvPr id="3" name="Content Placeholder 2"/>
          <p:cNvSpPr>
            <a:spLocks noGrp="1"/>
          </p:cNvSpPr>
          <p:nvPr>
            <p:ph idx="1"/>
          </p:nvPr>
        </p:nvSpPr>
        <p:spPr>
          <a:xfrm>
            <a:off x="838200" y="1471747"/>
            <a:ext cx="10515600" cy="4742600"/>
          </a:xfrm>
        </p:spPr>
        <p:txBody>
          <a:bodyPr>
            <a:normAutofit fontScale="62500" lnSpcReduction="20000"/>
          </a:bodyPr>
          <a:lstStyle/>
          <a:p>
            <a:pPr>
              <a:buFont typeface="Wingdings" panose="05000000000000000000" pitchFamily="2" charset="2"/>
              <a:buChar char="Ø"/>
            </a:pPr>
            <a:r>
              <a:rPr lang="en-US" dirty="0" smtClean="0"/>
              <a:t>The key to </a:t>
            </a:r>
            <a:r>
              <a:rPr lang="en-US" dirty="0" err="1" smtClean="0"/>
              <a:t>PulseBox</a:t>
            </a:r>
            <a:r>
              <a:rPr lang="en-US" dirty="0" smtClean="0"/>
              <a:t> is the data the employee provides is owned by DTM Data and not the company they work for and DTM data will guarantee 100% </a:t>
            </a:r>
            <a:r>
              <a:rPr lang="en-US" dirty="0" smtClean="0"/>
              <a:t>anonymity as </a:t>
            </a:r>
            <a:r>
              <a:rPr lang="en-US" dirty="0" smtClean="0"/>
              <a:t>we will never share employee’s identification information with the company he/she works for</a:t>
            </a:r>
          </a:p>
          <a:p>
            <a:pPr>
              <a:buFont typeface="Wingdings" panose="05000000000000000000" pitchFamily="2" charset="2"/>
              <a:buChar char="Ø"/>
            </a:pPr>
            <a:r>
              <a:rPr lang="en-US" dirty="0" smtClean="0"/>
              <a:t>Instead, DTM Data will provide summary-type reports to company executives based on the data organization provide so they can identify key trends</a:t>
            </a:r>
          </a:p>
          <a:p>
            <a:pPr>
              <a:buFont typeface="Wingdings" panose="05000000000000000000" pitchFamily="2" charset="2"/>
              <a:buChar char="Ø"/>
            </a:pPr>
            <a:r>
              <a:rPr lang="en-US" dirty="0" smtClean="0"/>
              <a:t>Result is organization are much more likely to provide accurate feedback on what is really going on the ground and suggest ways to improve things – something we should all want as it ultimately benefits the company</a:t>
            </a:r>
          </a:p>
          <a:p>
            <a:pPr>
              <a:buFont typeface="Wingdings" panose="05000000000000000000" pitchFamily="2" charset="2"/>
              <a:buChar char="Ø"/>
            </a:pPr>
            <a:r>
              <a:rPr lang="en-US" dirty="0" smtClean="0"/>
              <a:t>Since DTM Data will own the data we will also be able to provide comparison reports from other companies in the same or different industry, or by country, or department, or whatever way company likes to slice/dice it!</a:t>
            </a:r>
          </a:p>
          <a:p>
            <a:pPr>
              <a:buFont typeface="Wingdings" panose="05000000000000000000" pitchFamily="2" charset="2"/>
              <a:buChar char="Ø"/>
            </a:pPr>
            <a:r>
              <a:rPr lang="en-US" dirty="0" smtClean="0"/>
              <a:t>DTM Data will be able to provide all these type of reports both real-time and history reporting.  Very powerful!</a:t>
            </a:r>
          </a:p>
          <a:p>
            <a:pPr>
              <a:buFont typeface="Wingdings" panose="05000000000000000000" pitchFamily="2" charset="2"/>
              <a:buChar char="Ø"/>
            </a:pPr>
            <a:r>
              <a:rPr lang="en-US" dirty="0" smtClean="0"/>
              <a:t>Overall, </a:t>
            </a:r>
            <a:r>
              <a:rPr lang="en-US" dirty="0" err="1" smtClean="0"/>
              <a:t>PulseBox</a:t>
            </a:r>
            <a:r>
              <a:rPr lang="en-US" dirty="0" smtClean="0"/>
              <a:t> provides organization and management the perfect environment and tool to freely collect valuable data from the employee while protecting his/her identity!  It is an actual voice that counts and they will have a way to express their feedback that will guarantee their confidentiality.  Will also provide company executives a very powerful on-going pulse of organization so changes/decisions beneficial to the company  can be made based on actual data.  </a:t>
            </a:r>
            <a:r>
              <a:rPr lang="en-US" dirty="0" smtClean="0"/>
              <a:t>At the same time it </a:t>
            </a:r>
            <a:r>
              <a:rPr lang="en-US" dirty="0" smtClean="0"/>
              <a:t>empowers employees by making sure their voices count.  </a:t>
            </a:r>
            <a:r>
              <a:rPr lang="en-US" dirty="0" smtClean="0"/>
              <a:t>Extremely </a:t>
            </a:r>
            <a:r>
              <a:rPr lang="en-US" dirty="0" smtClean="0"/>
              <a:t>powerful!</a:t>
            </a:r>
            <a:endParaRPr lang="en-US" dirty="0"/>
          </a:p>
        </p:txBody>
      </p:sp>
      <p:sp>
        <p:nvSpPr>
          <p:cNvPr id="4" name="Footer Placeholder 3"/>
          <p:cNvSpPr>
            <a:spLocks noGrp="1"/>
          </p:cNvSpPr>
          <p:nvPr>
            <p:ph type="ftr" sz="quarter" idx="11"/>
          </p:nvPr>
        </p:nvSpPr>
        <p:spPr/>
        <p:txBody>
          <a:bodyPr/>
          <a:lstStyle/>
          <a:p>
            <a:r>
              <a:rPr lang="en-US" smtClean="0"/>
              <a:t>DTM Data: "Efficiency=Profit"</a:t>
            </a:r>
            <a:endParaRPr lang="en-US"/>
          </a:p>
        </p:txBody>
      </p:sp>
    </p:spTree>
    <p:extLst>
      <p:ext uri="{BB962C8B-B14F-4D97-AF65-F5344CB8AC3E}">
        <p14:creationId xmlns:p14="http://schemas.microsoft.com/office/powerpoint/2010/main" val="307945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smtClean="0"/>
              <a:t>StorEdge</a:t>
            </a:r>
            <a:r>
              <a:rPr lang="en-US" b="1" u="sng" dirty="0" smtClean="0"/>
              <a:t> </a:t>
            </a:r>
            <a:r>
              <a:rPr lang="en-US" sz="2000" b="1" i="1" u="sng" dirty="0"/>
              <a:t>“Storage management &amp; </a:t>
            </a:r>
            <a:r>
              <a:rPr lang="en-US" sz="2000" b="1" i="1" u="sng" dirty="0" smtClean="0"/>
              <a:t>forecasting”</a:t>
            </a:r>
            <a:r>
              <a:rPr lang="en-US" b="1" i="1" u="sng" dirty="0"/>
              <a:t/>
            </a:r>
            <a:br>
              <a:rPr lang="en-US" b="1" i="1" u="sng" dirty="0"/>
            </a:br>
            <a:endParaRPr lang="en-US" b="1" u="sng"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Product that will manage your storage within a database for your Oracle databases</a:t>
            </a:r>
          </a:p>
          <a:p>
            <a:pPr>
              <a:buFont typeface="Wingdings" panose="05000000000000000000" pitchFamily="2" charset="2"/>
              <a:buChar char="Ø"/>
            </a:pPr>
            <a:r>
              <a:rPr lang="en-US" dirty="0" smtClean="0"/>
              <a:t>It will add space as needed so you can avoid costly outages caused by “unable to extend” errors</a:t>
            </a:r>
          </a:p>
          <a:p>
            <a:pPr>
              <a:buFont typeface="Wingdings" panose="05000000000000000000" pitchFamily="2" charset="2"/>
              <a:buChar char="Ø"/>
            </a:pPr>
            <a:r>
              <a:rPr lang="en-US" dirty="0" smtClean="0"/>
              <a:t>Will save your company expensive DBA headcount as you will need less DBAs to manage your storage</a:t>
            </a:r>
          </a:p>
          <a:p>
            <a:pPr>
              <a:buFont typeface="Wingdings" panose="05000000000000000000" pitchFamily="2" charset="2"/>
              <a:buChar char="Ø"/>
            </a:pPr>
            <a:r>
              <a:rPr lang="en-US" dirty="0" smtClean="0"/>
              <a:t>Will also provide forecasting reports to identify when your database will run out of space</a:t>
            </a:r>
          </a:p>
          <a:p>
            <a:pPr>
              <a:buFont typeface="Wingdings" panose="05000000000000000000" pitchFamily="2" charset="2"/>
              <a:buChar char="Ø"/>
            </a:pPr>
            <a:r>
              <a:rPr lang="en-US" dirty="0" smtClean="0"/>
              <a:t>Will also be able to go back in time and answer many important questions like “how big was this table 45 days  ago?”  or “when was this index added to this table”</a:t>
            </a:r>
          </a:p>
          <a:p>
            <a:pPr>
              <a:buFont typeface="Wingdings" panose="05000000000000000000" pitchFamily="2" charset="2"/>
              <a:buChar char="Ø"/>
            </a:pPr>
            <a:r>
              <a:rPr lang="en-US" dirty="0" smtClean="0"/>
              <a:t>All this powerful features are done with very little overhead on the database</a:t>
            </a:r>
          </a:p>
          <a:p>
            <a:endParaRPr lang="en-US" dirty="0"/>
          </a:p>
        </p:txBody>
      </p:sp>
      <p:sp>
        <p:nvSpPr>
          <p:cNvPr id="4" name="Footer Placeholder 3"/>
          <p:cNvSpPr>
            <a:spLocks noGrp="1"/>
          </p:cNvSpPr>
          <p:nvPr>
            <p:ph type="ftr" sz="quarter" idx="11"/>
          </p:nvPr>
        </p:nvSpPr>
        <p:spPr/>
        <p:txBody>
          <a:bodyPr/>
          <a:lstStyle/>
          <a:p>
            <a:r>
              <a:rPr lang="en-US" smtClean="0"/>
              <a:t>DTM Data: "Efficiency=Profit"</a:t>
            </a:r>
            <a:endParaRPr lang="en-US"/>
          </a:p>
        </p:txBody>
      </p:sp>
    </p:spTree>
    <p:extLst>
      <p:ext uri="{BB962C8B-B14F-4D97-AF65-F5344CB8AC3E}">
        <p14:creationId xmlns:p14="http://schemas.microsoft.com/office/powerpoint/2010/main" val="82677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smtClean="0"/>
              <a:t>OraPulse</a:t>
            </a:r>
            <a:r>
              <a:rPr lang="en-US" b="1" u="sng" dirty="0" smtClean="0"/>
              <a:t> </a:t>
            </a:r>
            <a:r>
              <a:rPr lang="en-US" sz="2000" b="1" i="1" u="sng" dirty="0" smtClean="0"/>
              <a:t>“</a:t>
            </a:r>
            <a:r>
              <a:rPr lang="en-US" sz="2000" b="1" i="1" dirty="0"/>
              <a:t>Comprehensive health check for Oracle databases</a:t>
            </a:r>
            <a:r>
              <a:rPr lang="en-US" sz="2000" b="1" i="1" u="sng" dirty="0" smtClean="0"/>
              <a:t>”</a:t>
            </a:r>
            <a:r>
              <a:rPr lang="en-US" b="1" i="1" u="sng" dirty="0"/>
              <a:t/>
            </a:r>
            <a:br>
              <a:rPr lang="en-US" b="1" i="1" u="sng" dirty="0"/>
            </a:br>
            <a:endParaRPr lang="en-US" b="1"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Product that will </a:t>
            </a:r>
            <a:r>
              <a:rPr lang="en-US" dirty="0" smtClean="0"/>
              <a:t>run against any version of Oracle</a:t>
            </a:r>
          </a:p>
          <a:p>
            <a:pPr>
              <a:buFont typeface="Wingdings" panose="05000000000000000000" pitchFamily="2" charset="2"/>
              <a:buChar char="Ø"/>
            </a:pPr>
            <a:r>
              <a:rPr lang="en-US" dirty="0" smtClean="0"/>
              <a:t>Will do a comprehensive analysis of the database and provide very useful output regarding health of database as well as suggestions for improving database</a:t>
            </a:r>
          </a:p>
          <a:p>
            <a:pPr>
              <a:buFont typeface="Wingdings" panose="05000000000000000000" pitchFamily="2" charset="2"/>
              <a:buChar char="Ø"/>
            </a:pPr>
            <a:r>
              <a:rPr lang="en-US" dirty="0" smtClean="0"/>
              <a:t>Very low overhead</a:t>
            </a:r>
          </a:p>
          <a:p>
            <a:pPr>
              <a:buFont typeface="Wingdings" panose="05000000000000000000" pitchFamily="2" charset="2"/>
              <a:buChar char="Ø"/>
            </a:pPr>
            <a:r>
              <a:rPr lang="en-US" dirty="0" smtClean="0"/>
              <a:t>Will store data for historical comparison purposes</a:t>
            </a:r>
            <a:endParaRPr lang="en-US" dirty="0"/>
          </a:p>
          <a:p>
            <a:pPr>
              <a:buFont typeface="Wingdings" panose="05000000000000000000" pitchFamily="2" charset="2"/>
              <a:buChar char="Ø"/>
            </a:pPr>
            <a:r>
              <a:rPr lang="en-US" dirty="0" smtClean="0"/>
              <a:t>Very powerful tool that any DBA would love to have against their Oracle databases</a:t>
            </a:r>
          </a:p>
        </p:txBody>
      </p:sp>
      <p:sp>
        <p:nvSpPr>
          <p:cNvPr id="4" name="Footer Placeholder 3"/>
          <p:cNvSpPr>
            <a:spLocks noGrp="1"/>
          </p:cNvSpPr>
          <p:nvPr>
            <p:ph type="ftr" sz="quarter" idx="11"/>
          </p:nvPr>
        </p:nvSpPr>
        <p:spPr/>
        <p:txBody>
          <a:bodyPr/>
          <a:lstStyle/>
          <a:p>
            <a:r>
              <a:rPr lang="en-US" smtClean="0"/>
              <a:t>DTM Data: "Efficiency=Profit"</a:t>
            </a:r>
            <a:endParaRPr lang="en-US"/>
          </a:p>
        </p:txBody>
      </p:sp>
    </p:spTree>
    <p:extLst>
      <p:ext uri="{BB962C8B-B14F-4D97-AF65-F5344CB8AC3E}">
        <p14:creationId xmlns:p14="http://schemas.microsoft.com/office/powerpoint/2010/main" val="372205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16" y="2354346"/>
            <a:ext cx="10515600" cy="1325563"/>
          </a:xfrm>
        </p:spPr>
        <p:txBody>
          <a:bodyPr/>
          <a:lstStyle/>
          <a:p>
            <a:pPr algn="ctr"/>
            <a:r>
              <a:rPr lang="en-US" b="1" dirty="0" smtClean="0"/>
              <a:t>Questions?</a:t>
            </a:r>
            <a:endParaRPr lang="en-US" b="1" dirty="0"/>
          </a:p>
        </p:txBody>
      </p:sp>
      <p:sp>
        <p:nvSpPr>
          <p:cNvPr id="3" name="Footer Placeholder 2"/>
          <p:cNvSpPr>
            <a:spLocks noGrp="1"/>
          </p:cNvSpPr>
          <p:nvPr>
            <p:ph type="ftr" sz="quarter" idx="11"/>
          </p:nvPr>
        </p:nvSpPr>
        <p:spPr/>
        <p:txBody>
          <a:bodyPr/>
          <a:lstStyle/>
          <a:p>
            <a:r>
              <a:rPr lang="en-US" smtClean="0"/>
              <a:t>DTM Data: "Efficiency=Profit"</a:t>
            </a:r>
            <a:endParaRPr lang="en-US"/>
          </a:p>
        </p:txBody>
      </p:sp>
    </p:spTree>
    <p:extLst>
      <p:ext uri="{BB962C8B-B14F-4D97-AF65-F5344CB8AC3E}">
        <p14:creationId xmlns:p14="http://schemas.microsoft.com/office/powerpoint/2010/main" val="258969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Widescreen</PresentationFormat>
  <Paragraphs>62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DTM Data  “Efficiency =Profit”   </vt:lpstr>
      <vt:lpstr>Our Motto: “Efficiency=Profit”</vt:lpstr>
      <vt:lpstr>PulseBox “Bringing down the corporate walls” </vt:lpstr>
      <vt:lpstr>PulseBox “Bringing down the corporate walls” </vt:lpstr>
      <vt:lpstr>PulseBox “Bringing down the corporate walls”</vt:lpstr>
      <vt:lpstr>StorEdge “Storage management &amp; forecasting” </vt:lpstr>
      <vt:lpstr>OraPulse “Comprehensive health check for Oracle databases” </vt:lpstr>
      <vt:lpstr>Questions?</vt:lpstr>
    </vt:vector>
  </TitlesOfParts>
  <Company>Level 3 Communications,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 Data Product Offerings</dc:title>
  <dc:creator>Ebadi, Abdul</dc:creator>
  <cp:lastModifiedBy>Ebadi, Abdul</cp:lastModifiedBy>
  <cp:revision>39</cp:revision>
  <dcterms:created xsi:type="dcterms:W3CDTF">2014-02-05T06:26:53Z</dcterms:created>
  <dcterms:modified xsi:type="dcterms:W3CDTF">2014-10-10T19:35:06Z</dcterms:modified>
</cp:coreProperties>
</file>