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1"/>
  </p:notesMasterIdLst>
  <p:handoutMasterIdLst>
    <p:handoutMasterId r:id="rId32"/>
  </p:handoutMasterIdLst>
  <p:sldIdLst>
    <p:sldId id="256" r:id="rId5"/>
    <p:sldId id="266" r:id="rId6"/>
    <p:sldId id="299" r:id="rId7"/>
    <p:sldId id="307" r:id="rId8"/>
    <p:sldId id="257" r:id="rId9"/>
    <p:sldId id="308" r:id="rId10"/>
    <p:sldId id="261" r:id="rId11"/>
    <p:sldId id="259" r:id="rId12"/>
    <p:sldId id="310" r:id="rId13"/>
    <p:sldId id="311" r:id="rId14"/>
    <p:sldId id="312" r:id="rId15"/>
    <p:sldId id="313" r:id="rId16"/>
    <p:sldId id="314" r:id="rId17"/>
    <p:sldId id="315" r:id="rId18"/>
    <p:sldId id="304" r:id="rId19"/>
    <p:sldId id="300" r:id="rId20"/>
    <p:sldId id="284" r:id="rId21"/>
    <p:sldId id="301" r:id="rId22"/>
    <p:sldId id="302" r:id="rId23"/>
    <p:sldId id="303" r:id="rId24"/>
    <p:sldId id="288" r:id="rId25"/>
    <p:sldId id="295" r:id="rId26"/>
    <p:sldId id="305" r:id="rId27"/>
    <p:sldId id="258" r:id="rId28"/>
    <p:sldId id="260"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0116" autoAdjust="0"/>
  </p:normalViewPr>
  <p:slideViewPr>
    <p:cSldViewPr snapToGrid="0">
      <p:cViewPr varScale="1">
        <p:scale>
          <a:sx n="66" d="100"/>
          <a:sy n="66" d="100"/>
        </p:scale>
        <p:origin x="3864" y="6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Casual</c:v>
                </c:pt>
              </c:strCache>
            </c:strRef>
          </c:tx>
          <c:spPr>
            <a:solidFill>
              <a:schemeClr val="accent6"/>
            </a:solidFill>
            <a:ln>
              <a:noFill/>
            </a:ln>
            <a:effectLst/>
          </c:spPr>
          <c:invertIfNegative val="0"/>
          <c:cat>
            <c:strRef>
              <c:f>Sheet1!$A$2:$A$4</c:f>
              <c:strCache>
                <c:ptCount val="3"/>
                <c:pt idx="0">
                  <c:v>Classic</c:v>
                </c:pt>
                <c:pt idx="1">
                  <c:v>Docked</c:v>
                </c:pt>
                <c:pt idx="2">
                  <c:v>Electric</c:v>
                </c:pt>
              </c:strCache>
            </c:strRef>
          </c:cat>
          <c:val>
            <c:numRef>
              <c:f>Sheet1!$B$2:$B$4</c:f>
              <c:numCache>
                <c:formatCode>#,##0</c:formatCode>
                <c:ptCount val="3"/>
                <c:pt idx="0" formatCode="General">
                  <c:v>51639</c:v>
                </c:pt>
                <c:pt idx="1">
                  <c:v>8507</c:v>
                </c:pt>
                <c:pt idx="2">
                  <c:v>41072</c:v>
                </c:pt>
              </c:numCache>
            </c:numRef>
          </c:val>
          <c:extLst>
            <c:ext xmlns:c16="http://schemas.microsoft.com/office/drawing/2014/chart" uri="{C3380CC4-5D6E-409C-BE32-E72D297353CC}">
              <c16:uniqueId val="{00000000-EDF1-4BC6-B92F-1B098E1496CC}"/>
            </c:ext>
          </c:extLst>
        </c:ser>
        <c:dLbls>
          <c:showLegendKey val="0"/>
          <c:showVal val="0"/>
          <c:showCatName val="0"/>
          <c:showSerName val="0"/>
          <c:showPercent val="0"/>
          <c:showBubbleSize val="0"/>
        </c:dLbls>
        <c:gapWidth val="219"/>
        <c:overlap val="-27"/>
        <c:axId val="580026424"/>
        <c:axId val="580028584"/>
      </c:barChart>
      <c:catAx>
        <c:axId val="580026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028584"/>
        <c:crosses val="autoZero"/>
        <c:auto val="1"/>
        <c:lblAlgn val="ctr"/>
        <c:lblOffset val="100"/>
        <c:noMultiLvlLbl val="0"/>
      </c:catAx>
      <c:valAx>
        <c:axId val="580028584"/>
        <c:scaling>
          <c:orientation val="minMax"/>
          <c:max val="1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026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Member</c:v>
                </c:pt>
              </c:strCache>
            </c:strRef>
          </c:tx>
          <c:spPr>
            <a:solidFill>
              <a:schemeClr val="accent1"/>
            </a:solidFill>
            <a:ln>
              <a:noFill/>
            </a:ln>
            <a:effectLst/>
          </c:spPr>
          <c:invertIfNegative val="0"/>
          <c:cat>
            <c:strRef>
              <c:f>Sheet1!$A$2:$A$4</c:f>
              <c:strCache>
                <c:ptCount val="3"/>
                <c:pt idx="0">
                  <c:v>Classic</c:v>
                </c:pt>
                <c:pt idx="1">
                  <c:v>Docked</c:v>
                </c:pt>
                <c:pt idx="2">
                  <c:v>Electric</c:v>
                </c:pt>
              </c:strCache>
            </c:strRef>
          </c:cat>
          <c:val>
            <c:numRef>
              <c:f>Sheet1!$B$2:$B$4</c:f>
              <c:numCache>
                <c:formatCode>General</c:formatCode>
                <c:ptCount val="3"/>
                <c:pt idx="0" formatCode="#,##0">
                  <c:v>98657</c:v>
                </c:pt>
                <c:pt idx="1">
                  <c:v>0</c:v>
                </c:pt>
                <c:pt idx="2" formatCode="#,##0">
                  <c:v>50125</c:v>
                </c:pt>
              </c:numCache>
            </c:numRef>
          </c:val>
          <c:extLst>
            <c:ext xmlns:c16="http://schemas.microsoft.com/office/drawing/2014/chart" uri="{C3380CC4-5D6E-409C-BE32-E72D297353CC}">
              <c16:uniqueId val="{00000000-6836-401F-AA80-B7A69D6F36A4}"/>
            </c:ext>
          </c:extLst>
        </c:ser>
        <c:dLbls>
          <c:showLegendKey val="0"/>
          <c:showVal val="0"/>
          <c:showCatName val="0"/>
          <c:showSerName val="0"/>
          <c:showPercent val="0"/>
          <c:showBubbleSize val="0"/>
        </c:dLbls>
        <c:gapWidth val="219"/>
        <c:overlap val="-27"/>
        <c:axId val="580029664"/>
        <c:axId val="580030384"/>
      </c:barChart>
      <c:catAx>
        <c:axId val="58002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030384"/>
        <c:crosses val="autoZero"/>
        <c:auto val="1"/>
        <c:lblAlgn val="ctr"/>
        <c:lblOffset val="100"/>
        <c:noMultiLvlLbl val="0"/>
      </c:catAx>
      <c:valAx>
        <c:axId val="5800303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02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Title</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start a presentation, go to the Slide Show tab, and select From Beginning.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Title</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US" sz="1100" b="0" i="0" spc="100" baseline="0" dirty="0">
              <a:solidFill>
                <a:schemeClr val="tx1"/>
              </a:solidFill>
            </a:rPr>
            <a:t>To display Presenter view, in Slide Show view, on the control bar at the bottom left select the three dots, and then Show Presenter View. </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Title</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100" b="0" i="0" spc="150" baseline="0" dirty="0">
              <a:solidFill>
                <a:schemeClr val="tx1"/>
              </a:solidFill>
            </a:rPr>
            <a:t>During your presentation, the speaker notes are visible on your monitor, but aren't visible to the audience. </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Title</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buFont typeface="Arial" panose="020B0604020202020204" pitchFamily="34" charset="0"/>
            <a:buChar char="•"/>
          </a:pPr>
          <a:r>
            <a:rPr lang="en-US" sz="1100" b="0" i="0" spc="100" baseline="0" dirty="0">
              <a:solidFill>
                <a:schemeClr val="tx1"/>
              </a:solidFill>
            </a:rPr>
            <a:t>The Notes pane is a box that appears below each slide. Tap it to add notes. </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buFont typeface="Arial" panose="020B0604020202020204" pitchFamily="34" charset="0"/>
            <a:buChar char="•"/>
          </a:pPr>
          <a:r>
            <a:rPr lang="en-US" sz="1100" b="0" i="0" spc="100" baseline="0" dirty="0">
              <a:solidFill>
                <a:schemeClr val="tx1"/>
              </a:solidFill>
            </a:rPr>
            <a:t>If you don’t see the Notes pane or it is completely minimized, click Notes on the task bar across the bottom of the PowerPoint window. </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3836" y="662984"/>
          <a:ext cx="2876530"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start a presentation, go to the Slide Show tab, and select From Beginning.</a:t>
          </a:r>
          <a:endParaRPr lang="en-US" sz="1100" kern="1200" spc="100" baseline="0" dirty="0">
            <a:solidFill>
              <a:schemeClr val="tx1"/>
            </a:solidFill>
          </a:endParaRPr>
        </a:p>
      </dsp:txBody>
      <dsp:txXfrm>
        <a:off x="23836" y="662984"/>
        <a:ext cx="2876530"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Title</a:t>
          </a:r>
        </a:p>
      </dsp:txBody>
      <dsp:txXfrm>
        <a:off x="122935" y="2225143"/>
        <a:ext cx="2667714" cy="468233"/>
      </dsp:txXfrm>
    </dsp:sp>
    <dsp:sp modelId="{B3AC6DBE-85B6-4AF3-BADF-7E1E82B735CC}">
      <dsp:nvSpPr>
        <dsp:cNvPr id="0" name=""/>
        <dsp:cNvSpPr/>
      </dsp:nvSpPr>
      <dsp:spPr>
        <a:xfrm>
          <a:off x="1411329"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8352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0089" rIns="144931" bIns="50089"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To display Presenter view, in Slide Show view, on the control bar at the bottom left select the three dots, and then Show Presenter View. </a:t>
          </a:r>
          <a:endParaRPr lang="en-US" sz="1100" kern="1200" spc="100" baseline="0" dirty="0">
            <a:solidFill>
              <a:schemeClr val="tx1"/>
            </a:solidFill>
          </a:endParaRPr>
        </a:p>
      </dsp:txBody>
      <dsp:txXfrm>
        <a:off x="1481944" y="2859122"/>
        <a:ext cx="2843076" cy="835205"/>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Title</a:t>
          </a:r>
        </a:p>
      </dsp:txBody>
      <dsp:txXfrm>
        <a:off x="1615362" y="1450279"/>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624138"/>
          <a:ext cx="3045556" cy="66039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9605" rIns="144931" bIns="39605" numCol="1" spcCol="1270" anchor="ctr" anchorCtr="0">
          <a:noAutofit/>
        </a:bodyPr>
        <a:lstStyle/>
        <a:p>
          <a:pPr marL="0" lvl="0" indent="0" algn="l"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During your presentation, the speaker notes are visible on your monitor, but aren't visible to the audience. </a:t>
          </a:r>
          <a:endParaRPr lang="en-US" sz="1100" kern="1200" spc="150" baseline="0" dirty="0">
            <a:solidFill>
              <a:schemeClr val="tx1"/>
            </a:solidFill>
          </a:endParaRPr>
        </a:p>
      </dsp:txBody>
      <dsp:txXfrm>
        <a:off x="3454702" y="624138"/>
        <a:ext cx="3045556" cy="660395"/>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Title</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6215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The Notes pane is a box that appears below each slide. Tap it to add notes. </a:t>
          </a:r>
          <a:endParaRPr lang="en-US" sz="1100" kern="1200" spc="100" baseline="0" dirty="0">
            <a:solidFill>
              <a:schemeClr val="tx1"/>
            </a:solidFill>
          </a:endParaRPr>
        </a:p>
      </dsp:txBody>
      <dsp:txXfrm>
        <a:off x="5304959" y="2859122"/>
        <a:ext cx="2990564" cy="621548"/>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ts val="0"/>
            </a:spcAft>
            <a:buFont typeface="Arial" panose="020B0604020202020204" pitchFamily="34" charset="0"/>
            <a:buNone/>
          </a:pPr>
          <a:r>
            <a:rPr lang="en-US" sz="2600" kern="1200" spc="100" baseline="0" dirty="0">
              <a:solidFill>
                <a:schemeClr val="tx1"/>
              </a:solidFill>
            </a:rPr>
            <a:t>Title</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449310"/>
          <a:ext cx="2848300" cy="8352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0089" rIns="144931" bIns="50089"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If you don’t see the Notes pane or it is completely minimized, click Notes on the task bar across the bottom of the PowerPoint window. </a:t>
          </a:r>
          <a:endParaRPr lang="en-US" sz="1100" kern="1200" spc="100" baseline="0" dirty="0">
            <a:solidFill>
              <a:schemeClr val="tx1"/>
            </a:solidFill>
          </a:endParaRPr>
        </a:p>
      </dsp:txBody>
      <dsp:txXfrm>
        <a:off x="7089734" y="449310"/>
        <a:ext cx="2848300" cy="835239"/>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ts val="0"/>
            </a:spcAft>
            <a:buFont typeface="Arial" panose="020B0604020202020204" pitchFamily="34" charset="0"/>
            <a:buNone/>
          </a:pPr>
          <a:r>
            <a:rPr lang="en-US" sz="2600" kern="1200" spc="100" baseline="0" dirty="0">
              <a:solidFill>
                <a:schemeClr val="tx1"/>
              </a:solidFill>
            </a:rPr>
            <a:t>Title</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1/22/2024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stakeholders, to an exploration of strategic shifts in converting casual riders into annual members within the realm of urban cycling. Today, we dissect the intersection of convenience and adventure offered by </a:t>
            </a:r>
            <a:r>
              <a:rPr lang="en-US" dirty="0" err="1"/>
              <a:t>Cyclistic's</a:t>
            </a:r>
            <a:r>
              <a:rPr lang="en-US" dirty="0"/>
              <a:t> bike-sharing service.</a:t>
            </a:r>
          </a:p>
          <a:p>
            <a:endParaRPr lang="en-US" dirty="0"/>
          </a:p>
          <a:p>
            <a:r>
              <a:rPr lang="en-US" dirty="0"/>
              <a:t>In our pursuit of profitability, we unveil tactics to transition casual riders into committed, year-long adventurers. As we navigate this journey, we'll focus on leveraging urban exploration as the key driver for annual memberships.</a:t>
            </a:r>
          </a:p>
          <a:p>
            <a:endParaRPr lang="en-US" dirty="0"/>
          </a:p>
          <a:p>
            <a:r>
              <a:rPr lang="en-US" dirty="0"/>
              <a:t>Join me as we analyze data-driven strategies and innovative approaches, positioning </a:t>
            </a:r>
            <a:r>
              <a:rPr lang="en-US" dirty="0" err="1"/>
              <a:t>Cyclistic</a:t>
            </a:r>
            <a:r>
              <a:rPr lang="en-US" dirty="0"/>
              <a:t> as not just a transportation solution but as an enabler of continuous urban discovery. Let's propel casual cyclists into a realm of long-term commitment and sustained business growth.</a:t>
            </a:r>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1504936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Casual riders show a notable increase in trip counts on Saturdays, indicating that weekends are the peak period for this customer type. </a:t>
            </a:r>
          </a:p>
          <a:p>
            <a:endParaRPr lang="en-US" dirty="0"/>
          </a:p>
          <a:p>
            <a:r>
              <a:rPr lang="en-US" dirty="0"/>
              <a:t>Saturday has the highest trip count among all days.</a:t>
            </a:r>
          </a:p>
          <a:p>
            <a:endParaRPr lang="en-US" dirty="0"/>
          </a:p>
          <a:p>
            <a:r>
              <a:rPr lang="en-US" dirty="0"/>
              <a:t>Weekday usage for casual riders remains relatively consistent, with Monday through Thursday showing similar trip counts. While there is a slight increase on Friday, the significant peak is observed on Saturday.</a:t>
            </a:r>
          </a:p>
          <a:p>
            <a:endParaRPr lang="en-US" dirty="0"/>
          </a:p>
          <a:p>
            <a:r>
              <a:rPr lang="en-US" dirty="0"/>
              <a:t>Mondays tend to have the lowest trip count for casual riders. This could be attributed to a slower start to the week, with users potentially engaging less in bike-sharing activities.</a:t>
            </a:r>
          </a:p>
          <a:p>
            <a:endParaRPr lang="en-US" dirty="0"/>
          </a:p>
          <a:p>
            <a:r>
              <a:rPr lang="en-US" dirty="0"/>
              <a:t>Members exhibit a consistent pattern of higher trip counts on weekdays (Monday through Friday). </a:t>
            </a:r>
          </a:p>
          <a:p>
            <a:endParaRPr lang="en-US" dirty="0"/>
          </a:p>
          <a:p>
            <a:r>
              <a:rPr lang="en-US" dirty="0"/>
              <a:t>Weekdays, particularly Tuesday through Thursday, have the highest trip counts for members.</a:t>
            </a:r>
          </a:p>
          <a:p>
            <a:endParaRPr lang="en-US" dirty="0"/>
          </a:p>
          <a:p>
            <a:r>
              <a:rPr lang="en-US" dirty="0"/>
              <a:t>Members show a decline in trip counts on Saturdays and Sundays, with Saturday having the lowest trip count among all days. This suggests that members are less active in bike-sharing activities during the weekends.</a:t>
            </a:r>
          </a:p>
          <a:p>
            <a:endParaRPr lang="en-US" dirty="0"/>
          </a:p>
          <a:p>
            <a:r>
              <a:rPr lang="en-US" b="1" u="sng" dirty="0"/>
              <a:t>Opportunities</a:t>
            </a:r>
          </a:p>
          <a:p>
            <a:r>
              <a:rPr lang="en-US" dirty="0"/>
              <a:t>Tailor communication strategies based on the preferred usage days of each customer type. Highlighting specific benefits, promotions, or events during days with lower trip counts for each group can be more effective.</a:t>
            </a:r>
          </a:p>
        </p:txBody>
      </p:sp>
      <p:sp>
        <p:nvSpPr>
          <p:cNvPr id="4" name="Slide Number Placeholder 3"/>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1648233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The peak hours for bike-sharing usage across all days are typically between 7 AM and 9 AM, and 4 PM and 6 PM. </a:t>
            </a:r>
          </a:p>
          <a:p>
            <a:endParaRPr lang="en-US" dirty="0"/>
          </a:p>
          <a:p>
            <a:r>
              <a:rPr lang="en-US" dirty="0"/>
              <a:t>These periods coincide with typical commuting times, suggesting that a significant portion of trips is related to daily commuting activities.</a:t>
            </a:r>
          </a:p>
          <a:p>
            <a:endParaRPr lang="en-US" dirty="0"/>
          </a:p>
          <a:p>
            <a:r>
              <a:rPr lang="en-US" dirty="0"/>
              <a:t>There is a clear pattern of increasing active trip counts in the morning hours, peaking around hours 8 to 9, followed by a decrease in the afternoon. </a:t>
            </a:r>
          </a:p>
          <a:p>
            <a:endParaRPr lang="en-US" dirty="0"/>
          </a:p>
          <a:p>
            <a:r>
              <a:rPr lang="en-US" dirty="0"/>
              <a:t>The evening hours (16 to 17) exhibit another peak, likely associated with the evening commute.</a:t>
            </a:r>
          </a:p>
          <a:p>
            <a:endParaRPr lang="en-US" dirty="0"/>
          </a:p>
          <a:p>
            <a:r>
              <a:rPr lang="en-US" dirty="0"/>
              <a:t>Hours 10 to 15, representing midday, maintain relatively stable and moderate levels of active trips.</a:t>
            </a:r>
          </a:p>
          <a:p>
            <a:endParaRPr lang="en-US" dirty="0"/>
          </a:p>
          <a:p>
            <a:r>
              <a:rPr lang="en-US" dirty="0"/>
              <a:t>Weekdays show a distinct pattern with two peaks corresponding to morning and evening commuting hours. </a:t>
            </a:r>
          </a:p>
          <a:p>
            <a:endParaRPr lang="en-US" dirty="0"/>
          </a:p>
          <a:p>
            <a:r>
              <a:rPr lang="en-US" dirty="0"/>
              <a:t>On weekends, the usage pattern is more evenly distributed throughout the day, with a single peak in the afternoon.</a:t>
            </a:r>
          </a:p>
          <a:p>
            <a:endParaRPr lang="en-US" dirty="0"/>
          </a:p>
          <a:p>
            <a:r>
              <a:rPr lang="en-US" b="1" u="sng" dirty="0"/>
              <a:t>Opportunities</a:t>
            </a:r>
          </a:p>
          <a:p>
            <a:r>
              <a:rPr lang="en-US" dirty="0"/>
              <a:t>Highlight member benefits during peak commuting hours to encourage membership subscriptions. Memberships with additional benefits during rush hours could incentivize regular users.</a:t>
            </a:r>
          </a:p>
          <a:p>
            <a:endParaRPr lang="en-US" dirty="0"/>
          </a:p>
          <a:p>
            <a:r>
              <a:rPr lang="en-US" dirty="0"/>
              <a:t>During the peak morning hours (7 to 9), there's a significant influx of users, likely related to the morning commute. </a:t>
            </a:r>
          </a:p>
          <a:p>
            <a:endParaRPr lang="en-US" dirty="0"/>
          </a:p>
          <a:p>
            <a:r>
              <a:rPr lang="en-US" dirty="0"/>
              <a:t>Consider offering incentives, promotions, or discounts during these hours to encourage more casual riders to use the bike-sharing service for their commute.</a:t>
            </a:r>
          </a:p>
          <a:p>
            <a:endParaRPr lang="en-US" dirty="0"/>
          </a:p>
          <a:p>
            <a:r>
              <a:rPr lang="en-US" dirty="0"/>
              <a:t>Leverage the peak in active trip counts during the late afternoon (16 to 17) to target casual riders who may be commuting home. </a:t>
            </a:r>
          </a:p>
          <a:p>
            <a:endParaRPr lang="en-US" dirty="0"/>
          </a:p>
          <a:p>
            <a:r>
              <a:rPr lang="en-US" dirty="0"/>
              <a:t>Promotions like discounted rides, referral programs, or membership trials during these hours could entice more users.</a:t>
            </a:r>
          </a:p>
        </p:txBody>
      </p:sp>
      <p:sp>
        <p:nvSpPr>
          <p:cNvPr id="4" name="Slide Number Placeholder 3"/>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930243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The concentration of bike-sharing activity in and around Chicago's central Business District (CBD) suggests that the bike-sharing service is heavily utilized in areas where people work, conduct business, or engage in commercial and recreational activities.</a:t>
            </a:r>
          </a:p>
          <a:p>
            <a:endParaRPr lang="en-US" dirty="0"/>
          </a:p>
          <a:p>
            <a:r>
              <a:rPr lang="en-US" dirty="0"/>
              <a:t>Many trips could be associated with commuting to and from workplaces in the CBD, or users may be utilizing bikes for business-related purposes, such as meetings or appointments.  </a:t>
            </a:r>
          </a:p>
          <a:p>
            <a:endParaRPr lang="en-US" dirty="0"/>
          </a:p>
          <a:p>
            <a:r>
              <a:rPr lang="en-US" dirty="0"/>
              <a:t>The CBD may also serve as a hub for recreational activities and tourist attractions.</a:t>
            </a:r>
          </a:p>
          <a:p>
            <a:endParaRPr lang="en-US" dirty="0"/>
          </a:p>
          <a:p>
            <a:r>
              <a:rPr lang="en-US" dirty="0"/>
              <a:t>The widespread distribution of trip starts and ends throughout the entire Chicago area indicates that bike-sharing is not limited to a specific region but is accessible and used across various neighborhoods and communities.</a:t>
            </a:r>
          </a:p>
          <a:p>
            <a:endParaRPr lang="en-US" dirty="0"/>
          </a:p>
          <a:p>
            <a:r>
              <a:rPr lang="en-US" dirty="0"/>
              <a:t>Trips starting and ending in diverse locations suggest that bike-sharing is not solely a commuting service. </a:t>
            </a:r>
          </a:p>
          <a:p>
            <a:endParaRPr lang="en-US" dirty="0"/>
          </a:p>
          <a:p>
            <a:r>
              <a:rPr lang="en-US" dirty="0"/>
              <a:t>Residents in different neighborhoods may use it for local transportation.  </a:t>
            </a:r>
          </a:p>
          <a:p>
            <a:endParaRPr lang="en-US" dirty="0"/>
          </a:p>
          <a:p>
            <a:r>
              <a:rPr lang="en-US" dirty="0"/>
              <a:t>Bike-sharing might be popular among tourists exploring different parts of the city.  </a:t>
            </a:r>
          </a:p>
          <a:p>
            <a:endParaRPr lang="en-US" dirty="0"/>
          </a:p>
          <a:p>
            <a:r>
              <a:rPr lang="en-US" dirty="0"/>
              <a:t>The service may be well-integrated into the city's transportation network, facilitating point-to-point travel.</a:t>
            </a:r>
          </a:p>
          <a:p>
            <a:endParaRPr lang="en-US" dirty="0"/>
          </a:p>
          <a:p>
            <a:r>
              <a:rPr lang="en-US" b="1" u="sng" dirty="0"/>
              <a:t>Opportunities</a:t>
            </a:r>
          </a:p>
          <a:p>
            <a:r>
              <a:rPr lang="en-US" dirty="0"/>
              <a:t>The combination of concentrated activity in the CBD and dispersed trips across the city suggests the bike-sharing service caters to diverse needs, including commuting, recreation, and local transportation.</a:t>
            </a:r>
          </a:p>
          <a:p>
            <a:endParaRPr lang="en-US" dirty="0"/>
          </a:p>
          <a:p>
            <a:r>
              <a:rPr lang="en-US" dirty="0"/>
              <a:t>Bike-sharing can serve as a solution for last-mile connectivity. Identify transportation hubs, such as train stations or bus stops, and strategically place bike-sharing stations to facilitate seamless travel for commuters completing the last leg of their journey.</a:t>
            </a:r>
          </a:p>
          <a:p>
            <a:endParaRPr lang="en-US" dirty="0"/>
          </a:p>
          <a:p>
            <a:r>
              <a:rPr lang="en-US" dirty="0"/>
              <a:t>If trips are dispersed throughout the city, consider targeting tourism hubs and popular attractions. </a:t>
            </a:r>
          </a:p>
          <a:p>
            <a:endParaRPr lang="en-US" dirty="0"/>
          </a:p>
          <a:p>
            <a:r>
              <a:rPr lang="en-US" dirty="0"/>
              <a:t>Promote bike-sharing as a convenient and eco-friendly way for tourists to explore the city's diverse neighborhoods and landmarks.</a:t>
            </a:r>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301813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20</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21</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22</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Captured detailed end-to-end workflow and analysis steps in series of R markdown notebooks for reproducibility.  Notebooks contain all code and outputs used to generate analysis and insights.  Notebooks are organized by phase: 1) ask, 2) prepare, 3) process, 4) analyze, and 5) share and act.</a:t>
            </a:r>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139125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02050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Four in every ten trips (40%) are taken by casual riders.  The 40% proportion indicates a substantial presence of casual riders within the customer base. </a:t>
            </a:r>
          </a:p>
          <a:p>
            <a:endParaRPr lang="en-US" dirty="0"/>
          </a:p>
          <a:p>
            <a:r>
              <a:rPr lang="en-US" dirty="0"/>
              <a:t>This suggests that a considerable portion of </a:t>
            </a:r>
            <a:r>
              <a:rPr lang="en-US" dirty="0" err="1"/>
              <a:t>Cyclistic's</a:t>
            </a:r>
            <a:r>
              <a:rPr lang="en-US" dirty="0"/>
              <a:t> customers prefer a pay-as-you-go or occasional usage model rather than committing to a long-term membership.</a:t>
            </a:r>
          </a:p>
          <a:p>
            <a:endParaRPr lang="en-US" dirty="0"/>
          </a:p>
          <a:p>
            <a:r>
              <a:rPr lang="en-US" dirty="0"/>
              <a:t>Annual members, constituting 60% of the trips, are more actively engaged with the bike-sharing service. This higher proportion could indicate that annual members use the service more consistently or for a broader range of purposes.</a:t>
            </a:r>
          </a:p>
          <a:p>
            <a:endParaRPr lang="en-US" dirty="0"/>
          </a:p>
          <a:p>
            <a:r>
              <a:rPr lang="en-US" b="1" u="sng" dirty="0"/>
              <a:t>Opportunities</a:t>
            </a:r>
          </a:p>
          <a:p>
            <a:r>
              <a:rPr lang="en-US" dirty="0"/>
              <a:t>Considering the proportion of casual riders, </a:t>
            </a:r>
            <a:r>
              <a:rPr lang="en-US" dirty="0" err="1"/>
              <a:t>Cyclistic</a:t>
            </a:r>
            <a:r>
              <a:rPr lang="en-US" dirty="0"/>
              <a:t> might explore introducing flexible membership options that appeal to users who prefer occasional rides. This flexibility can enhance the service's attractiveness to a broader audience.</a:t>
            </a:r>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5964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From January to December, both casual riders and members show varying levels of usage.</a:t>
            </a:r>
          </a:p>
          <a:p>
            <a:endParaRPr lang="en-US" dirty="0"/>
          </a:p>
          <a:p>
            <a:r>
              <a:rPr lang="en-US" dirty="0"/>
              <a:t>There seems to be a trend of increased usage, especially by members, during the warmer months (e.g., May to September), suggesting a possible seasonality effect where people are more inclined to use bike-sharing services in favorable weather.</a:t>
            </a:r>
          </a:p>
          <a:p>
            <a:endParaRPr lang="en-US" dirty="0"/>
          </a:p>
          <a:p>
            <a:r>
              <a:rPr lang="en-US" dirty="0"/>
              <a:t>Throughout the entire year, members consistently contribute to the majority of trips, with proportions ranging from 52% to 83%.</a:t>
            </a:r>
          </a:p>
          <a:p>
            <a:endParaRPr lang="en-US" dirty="0"/>
          </a:p>
          <a:p>
            <a:r>
              <a:rPr lang="en-US" dirty="0"/>
              <a:t>Casual ridership varies more compared to members, showing peaks and troughs throughout the year. The proportion of trips taken by casual riders ranges from 17% to 48%, suggesting fluctuations in the demand from this group.</a:t>
            </a:r>
          </a:p>
          <a:p>
            <a:endParaRPr lang="en-US" dirty="0"/>
          </a:p>
          <a:p>
            <a:r>
              <a:rPr lang="en-US" b="1" u="sng" dirty="0"/>
              <a:t>Opportunities</a:t>
            </a:r>
          </a:p>
          <a:p>
            <a:r>
              <a:rPr lang="en-US" dirty="0"/>
              <a:t>Months where member usage is rising or particularly high can serve as opportunities to focus on converting casual riders into members, as the overall engagement with the service is strong during these periods.</a:t>
            </a:r>
          </a:p>
          <a:p>
            <a:endParaRPr lang="en-US" dirty="0"/>
          </a:p>
          <a:p>
            <a:r>
              <a:rPr lang="en-US" dirty="0" err="1"/>
              <a:t>Cyclistic</a:t>
            </a:r>
            <a:r>
              <a:rPr lang="en-US" dirty="0"/>
              <a:t> can tailor conversion strategies to capitalize on these patterns.</a:t>
            </a:r>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342442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endParaRPr lang="en-US" dirty="0"/>
          </a:p>
          <a:p>
            <a:r>
              <a:rPr lang="en-US" dirty="0"/>
              <a:t>Classic bikes are popular among both casual riders and members, with members contributing a higher proportion of trips.</a:t>
            </a:r>
          </a:p>
          <a:p>
            <a:endParaRPr lang="en-US" dirty="0"/>
          </a:p>
          <a:p>
            <a:r>
              <a:rPr lang="en-US" dirty="0"/>
              <a:t>The majority of classic bike trips are taken by members, highlighting the enduring appeal of traditional biking for committed users.</a:t>
            </a:r>
          </a:p>
          <a:p>
            <a:endParaRPr lang="en-US" dirty="0"/>
          </a:p>
          <a:p>
            <a:r>
              <a:rPr lang="en-US" dirty="0"/>
              <a:t>Docked bikes are exclusively used by casual riders in this dataset, with no usage by members. This may indicate that docked bikes are more appealing to casual users or that the service availability for docked bikes is limited or specific to certain areas.</a:t>
            </a:r>
          </a:p>
          <a:p>
            <a:endParaRPr lang="en-US" dirty="0"/>
          </a:p>
          <a:p>
            <a:r>
              <a:rPr lang="en-US" dirty="0"/>
              <a:t>Electric bikes are utilized by both casual riders and members, with a similar distribution of trips between the two groups. This suggests that electric bikes have broad appeal across user segments, making them a popular and versatile choice.</a:t>
            </a:r>
          </a:p>
          <a:p>
            <a:endParaRPr lang="en-US" dirty="0"/>
          </a:p>
          <a:p>
            <a:r>
              <a:rPr lang="en-US" dirty="0"/>
              <a:t>Casual riders show a higher preference for electric bikes compared to members.  While both customer types use electric bikes, casual riders contribute a larger share of trips on electric bikes within their total trip count.</a:t>
            </a:r>
          </a:p>
          <a:p>
            <a:endParaRPr lang="en-US" dirty="0"/>
          </a:p>
          <a:p>
            <a:r>
              <a:rPr lang="en-US" b="1" u="sng" dirty="0"/>
              <a:t>Opportunities</a:t>
            </a:r>
          </a:p>
          <a:p>
            <a:r>
              <a:rPr lang="en-US" dirty="0"/>
              <a:t>Given these insights, </a:t>
            </a:r>
            <a:r>
              <a:rPr lang="en-US" dirty="0" err="1"/>
              <a:t>Cyclistic</a:t>
            </a:r>
            <a:r>
              <a:rPr lang="en-US" dirty="0"/>
              <a:t> could launch targeted promotional campaigns to encourage both casual riders and members to use electric bikes. </a:t>
            </a:r>
          </a:p>
          <a:p>
            <a:endParaRPr lang="en-US" dirty="0"/>
          </a:p>
          <a:p>
            <a:r>
              <a:rPr lang="en-US" dirty="0"/>
              <a:t>Highlight the convenience, speed, and versatility of electric bikes, and offer discounts or incentives to boost their usage.</a:t>
            </a:r>
          </a:p>
          <a:p>
            <a:endParaRPr lang="en-US" dirty="0"/>
          </a:p>
          <a:p>
            <a:r>
              <a:rPr lang="en-US" dirty="0"/>
              <a:t>The company might also consider offering additional benefits or exclusive features for members who choose electric bikes. </a:t>
            </a:r>
          </a:p>
          <a:p>
            <a:endParaRPr lang="en-US" dirty="0"/>
          </a:p>
          <a:p>
            <a:r>
              <a:rPr lang="en-US" dirty="0"/>
              <a:t>This could include priority access, special events, or discounted rates for electric bike usage, encouraging members to continue choosing this ride type.</a:t>
            </a:r>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378799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Observations</a:t>
            </a:r>
          </a:p>
          <a:p>
            <a:r>
              <a:rPr lang="en-US" dirty="0"/>
              <a:t>These chart shows that members have a higher volume of trips with a duration of less than twenty minutes.  </a:t>
            </a:r>
          </a:p>
          <a:p>
            <a:endParaRPr lang="en-US" dirty="0"/>
          </a:p>
          <a:p>
            <a:r>
              <a:rPr lang="en-US" dirty="0"/>
              <a:t>For trips with duration of twenty minutes or greater, casual riders and members have roughly the same volume.</a:t>
            </a:r>
          </a:p>
          <a:p>
            <a:endParaRPr lang="en-US" dirty="0"/>
          </a:p>
          <a:p>
            <a:r>
              <a:rPr lang="en-US" dirty="0"/>
              <a:t>The charts also demonstrate that most of the short-duration trips, regardless of customer type, are occurring during the work week versus weekends.</a:t>
            </a:r>
          </a:p>
          <a:p>
            <a:endParaRPr lang="en-US" dirty="0"/>
          </a:p>
          <a:p>
            <a:r>
              <a:rPr lang="en-US" dirty="0"/>
              <a:t>What might account for this difference?</a:t>
            </a:r>
          </a:p>
          <a:p>
            <a:endParaRPr lang="en-US" dirty="0"/>
          </a:p>
          <a:p>
            <a:r>
              <a:rPr lang="en-US" dirty="0"/>
              <a:t>Members may be using the bike-sharing service more efficiently for short, quick trips, such as commuting to nearby locations or running errands. </a:t>
            </a:r>
          </a:p>
          <a:p>
            <a:endParaRPr lang="en-US" dirty="0"/>
          </a:p>
          <a:p>
            <a:r>
              <a:rPr lang="en-US" dirty="0"/>
              <a:t>The convenience and time-saving aspects of bike-sharing could be more appealing to members for shorter durations.</a:t>
            </a:r>
          </a:p>
          <a:p>
            <a:endParaRPr lang="en-US" dirty="0"/>
          </a:p>
          <a:p>
            <a:r>
              <a:rPr lang="en-US" dirty="0"/>
              <a:t>Members might be utilizing the service for daily commuting purposes within a close proximity, contributing to a higher volume of shorter trips. </a:t>
            </a:r>
          </a:p>
          <a:p>
            <a:endParaRPr lang="en-US" dirty="0"/>
          </a:p>
          <a:p>
            <a:r>
              <a:rPr lang="en-US" dirty="0"/>
              <a:t>The predictability and routine nature of commuting could lead members to opt for quick rides.</a:t>
            </a:r>
          </a:p>
          <a:p>
            <a:endParaRPr lang="en-US" dirty="0"/>
          </a:p>
          <a:p>
            <a:r>
              <a:rPr lang="en-US" dirty="0"/>
              <a:t>Members, by virtue of their membership commitment, may feel more inclined to use the service frequently for various purposes, including short trips. The subscription model encourages regular usage among members.</a:t>
            </a:r>
          </a:p>
          <a:p>
            <a:endParaRPr lang="en-US" dirty="0"/>
          </a:p>
          <a:p>
            <a:r>
              <a:rPr lang="en-US" dirty="0"/>
              <a:t>The similarity in frequencies after twenty minutes could indicate that, for longer trips, both casual riders and members have comparable usage patterns. </a:t>
            </a:r>
          </a:p>
          <a:p>
            <a:endParaRPr lang="en-US" dirty="0"/>
          </a:p>
          <a:p>
            <a:r>
              <a:rPr lang="en-US" dirty="0"/>
              <a:t>Longer trips may involve more leisurely rides or journeys to destinations farther away.</a:t>
            </a:r>
          </a:p>
          <a:p>
            <a:endParaRPr lang="en-US" dirty="0"/>
          </a:p>
          <a:p>
            <a:r>
              <a:rPr lang="en-US" dirty="0"/>
              <a:t>Beyond twenty minutes, the factors influencing bike-sharing usage may become more uniform between casual riders and members. </a:t>
            </a:r>
          </a:p>
          <a:p>
            <a:endParaRPr lang="en-US" dirty="0"/>
          </a:p>
          <a:p>
            <a:r>
              <a:rPr lang="en-US" dirty="0"/>
              <a:t>Both customer types may share a similar interest in using bikes for leisure, exercise, or exploring areas that require a longer travel time.</a:t>
            </a:r>
          </a:p>
          <a:p>
            <a:endParaRPr lang="en-US" dirty="0"/>
          </a:p>
          <a:p>
            <a:r>
              <a:rPr lang="en-US" b="1" u="sng" dirty="0"/>
              <a:t>Opportunities</a:t>
            </a:r>
          </a:p>
          <a:p>
            <a:r>
              <a:rPr lang="en-US" dirty="0"/>
              <a:t>Emphasize and promote the benefits of membership, especially for short trips, to encourage casual riders to consider becoming members. This could include highlighting cost savings, convenience, and additional perks for frequent users.</a:t>
            </a:r>
          </a:p>
          <a:p>
            <a:endParaRPr lang="en-US" dirty="0"/>
          </a:p>
          <a:p>
            <a:r>
              <a:rPr lang="en-US" dirty="0"/>
              <a:t>Tailor marketing strategies based on trip durations. </a:t>
            </a:r>
          </a:p>
          <a:p>
            <a:endParaRPr lang="en-US" dirty="0"/>
          </a:p>
          <a:p>
            <a:r>
              <a:rPr lang="en-US" dirty="0"/>
              <a:t>For shorter trips, focus on promoting the efficiency and time-saving aspects of the service, while for longer trips, emphasize the leisure and exploration benefits.</a:t>
            </a:r>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173159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a:t>Pedal &amp; Explore</a:t>
            </a:r>
            <a:endParaRPr lang="en-US" dirty="0"/>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B2EC7EBD-2FEC-4692-AC1C-50B60047E960}" type="datetime1">
              <a:rPr lang="en-US" smtClean="0">
                <a:solidFill>
                  <a:srgbClr val="FFFFFF"/>
                </a:solidFill>
                <a:effectLst>
                  <a:outerShdw blurRad="50800" dist="38100" dir="2700000" algn="tl" rotWithShape="0">
                    <a:prstClr val="black">
                      <a:alpha val="43000"/>
                    </a:prstClr>
                  </a:outerShdw>
                </a:effectLst>
              </a:rPr>
              <a:t>1/22/2024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a:t>Pedal &amp; Explore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096D55D7-F37D-4987-9E43-8984AD480731}" type="datetime1">
              <a:rPr lang="en-US" smtClean="0"/>
              <a:t>1/22/2024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a:t>Pedal &amp; Explore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2A21E518-3C26-440F-9A69-11E9CAAA2D14}" type="datetime1">
              <a:rPr lang="en-US" smtClean="0"/>
              <a:t>1/22/2024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a:t>Pedal &amp; Explore</a:t>
            </a:r>
            <a:endParaRPr lang="en-US" dirty="0"/>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BEF4F905-2EED-49D5-9560-7CA66D5AC6E4}" type="datetime1">
              <a:rPr lang="en-US" smtClean="0"/>
              <a:t>1/22/2024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Pedal &amp; Explore</a:t>
            </a:r>
            <a:endParaRPr lang="en-US" dirty="0"/>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348284B4-A579-4BAE-95B1-D0FA3589712F}" type="datetime1">
              <a:rPr lang="en-US" smtClean="0"/>
              <a:t>1/22/2024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6B4EB6B3-BB89-47B6-95F7-391D317D2978}" type="datetime1">
              <a:rPr lang="en-US" smtClean="0"/>
              <a:t>1/22/2024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r>
              <a:rPr lang="en-US"/>
              <a:t>Pedal &amp; Explore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6305327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0F8615AA-FD71-4C18-A156-0A400AC04ABA}" type="datetime1">
              <a:rPr lang="en-US" smtClean="0"/>
              <a:t>1/22/2024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Pedal &amp; Explore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494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80711C-159B-46B7-A2FD-0C393C3ADC4B}" type="datetime1">
              <a:rPr lang="en-US" smtClean="0"/>
              <a:t>1/22/2024</a:t>
            </a:fld>
            <a:endParaRPr lang="en-US" dirty="0"/>
          </a:p>
        </p:txBody>
      </p:sp>
      <p:sp>
        <p:nvSpPr>
          <p:cNvPr id="6" name="Footer Placeholder 5"/>
          <p:cNvSpPr>
            <a:spLocks noGrp="1"/>
          </p:cNvSpPr>
          <p:nvPr>
            <p:ph type="ftr" sz="quarter" idx="11"/>
          </p:nvPr>
        </p:nvSpPr>
        <p:spPr/>
        <p:txBody>
          <a:bodyPr/>
          <a:lstStyle/>
          <a:p>
            <a:r>
              <a:rPr lang="en-US"/>
              <a:t>Pedal &amp; Explore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91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D3C24-986D-44DD-B5BB-05C6BE479133}" type="datetime1">
              <a:rPr lang="en-US" smtClean="0"/>
              <a:t>1/22/2024</a:t>
            </a:fld>
            <a:endParaRPr lang="en-US" dirty="0"/>
          </a:p>
        </p:txBody>
      </p:sp>
      <p:sp>
        <p:nvSpPr>
          <p:cNvPr id="8" name="Footer Placeholder 7"/>
          <p:cNvSpPr>
            <a:spLocks noGrp="1"/>
          </p:cNvSpPr>
          <p:nvPr>
            <p:ph type="ftr" sz="quarter" idx="11"/>
          </p:nvPr>
        </p:nvSpPr>
        <p:spPr/>
        <p:txBody>
          <a:bodyPr/>
          <a:lstStyle/>
          <a:p>
            <a:r>
              <a:rPr lang="en-US"/>
              <a:t>Pedal &amp; Explore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581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37A73-BDC2-48A6-AE7D-42D9268FC02B}" type="datetime1">
              <a:rPr lang="en-US" smtClean="0"/>
              <a:t>1/22/2024</a:t>
            </a:fld>
            <a:endParaRPr lang="en-US" dirty="0"/>
          </a:p>
        </p:txBody>
      </p:sp>
      <p:sp>
        <p:nvSpPr>
          <p:cNvPr id="4" name="Footer Placeholder 3"/>
          <p:cNvSpPr>
            <a:spLocks noGrp="1"/>
          </p:cNvSpPr>
          <p:nvPr>
            <p:ph type="ftr" sz="quarter" idx="11"/>
          </p:nvPr>
        </p:nvSpPr>
        <p:spPr/>
        <p:txBody>
          <a:bodyPr/>
          <a:lstStyle/>
          <a:p>
            <a:r>
              <a:rPr lang="en-US"/>
              <a:t>Pedal &amp; Explore</a:t>
            </a:r>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598527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D938EBCA-8385-4EED-9F5A-0B63A8964CFD}" type="datetime1">
              <a:rPr lang="en-US" smtClean="0"/>
              <a:t>1/22/2024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Pedal &amp; Explore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9943322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841626-5071-7A12-6196-5F39CB9E1B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961BF-054D-E412-A18B-8FAA4CFBA61B}"/>
              </a:ext>
            </a:extLst>
          </p:cNvPr>
          <p:cNvSpPr>
            <a:spLocks noGrp="1"/>
          </p:cNvSpPr>
          <p:nvPr>
            <p:ph type="dt" sz="half" idx="14"/>
          </p:nvPr>
        </p:nvSpPr>
        <p:spPr/>
        <p:txBody>
          <a:bodyPr/>
          <a:lstStyle/>
          <a:p>
            <a:fld id="{88A599C2-D576-41D8-BE51-CBEC96CBD4E5}" type="datetime1">
              <a:rPr lang="en-US" smtClean="0"/>
              <a:t>1/22/2024</a:t>
            </a:fld>
            <a:endParaRPr lang="en-US" dirty="0"/>
          </a:p>
        </p:txBody>
      </p:sp>
      <p:sp>
        <p:nvSpPr>
          <p:cNvPr id="4" name="Footer Placeholder 3">
            <a:extLst>
              <a:ext uri="{FF2B5EF4-FFF2-40B4-BE49-F238E27FC236}">
                <a16:creationId xmlns:a16="http://schemas.microsoft.com/office/drawing/2014/main" id="{0A40F80F-5BE2-287B-DAC9-1D1662EAD96D}"/>
              </a:ext>
            </a:extLst>
          </p:cNvPr>
          <p:cNvSpPr>
            <a:spLocks noGrp="1"/>
          </p:cNvSpPr>
          <p:nvPr>
            <p:ph type="ftr" sz="quarter" idx="15"/>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00964810-F099-7793-1B89-A0C7EB845BA7}"/>
              </a:ext>
            </a:extLst>
          </p:cNvPr>
          <p:cNvSpPr>
            <a:spLocks noGrp="1"/>
          </p:cNvSpPr>
          <p:nvPr>
            <p:ph type="sldNum" sz="quarter" idx="16"/>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B1B2D-5F06-4005-9FA1-4824FE7089B5}" type="datetime1">
              <a:rPr lang="en-US" smtClean="0"/>
              <a:t>1/22/2024</a:t>
            </a:fld>
            <a:endParaRPr lang="en-US" dirty="0"/>
          </a:p>
        </p:txBody>
      </p:sp>
      <p:sp>
        <p:nvSpPr>
          <p:cNvPr id="5" name="Footer Placeholder 4"/>
          <p:cNvSpPr>
            <a:spLocks noGrp="1"/>
          </p:cNvSpPr>
          <p:nvPr>
            <p:ph type="ftr" sz="quarter" idx="11"/>
          </p:nvPr>
        </p:nvSpPr>
        <p:spPr/>
        <p:txBody>
          <a:bodyPr/>
          <a:lstStyle/>
          <a:p>
            <a:r>
              <a:rPr lang="en-US"/>
              <a:t>Pedal &amp; Explore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3874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a:t>Pedal &amp; Explore</a:t>
            </a:r>
            <a:endParaRPr lang="en-US" dirty="0"/>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46E70852-998E-4432-973E-DD15EB47EBAA}" type="datetime1">
              <a:rPr lang="en-US" smtClean="0">
                <a:solidFill>
                  <a:schemeClr val="tx2"/>
                </a:solidFill>
              </a:rPr>
              <a:t>1/22/2024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a:t>Pedal &amp; Explore</a:t>
            </a:r>
            <a:endParaRPr lang="en-US" dirty="0"/>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0C99362F-5E90-491D-960A-E2C44B46E709}" type="datetime1">
              <a:rPr lang="en-US" smtClean="0"/>
              <a:t>1/22/2024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a:t>Pedal &amp; Explore</a:t>
            </a:r>
            <a:endParaRPr lang="en-US" dirty="0"/>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E2115F24-BC93-4173-AD15-2C617109C1F6}" type="datetime1">
              <a:rPr lang="en-US" smtClean="0"/>
              <a:t>1/22/2024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Pedal &amp; Explore</a:t>
            </a:r>
            <a:endParaRPr lang="en-US" dirty="0"/>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0CCE2B86-3EB0-43BC-84F6-A0662FCD9339}" type="datetime1">
              <a:rPr lang="en-US" smtClean="0"/>
              <a:t>1/22/2024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a:t>Pedal &amp; Explore</a:t>
            </a:r>
            <a:endParaRPr lang="en-US" dirty="0"/>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ADCE57E3-E6F7-41B1-BA3D-3743F9EA8E54}" type="datetime1">
              <a:rPr lang="en-US" smtClean="0"/>
              <a:t>1/22/2024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a:t>Pedal &amp; Explore</a:t>
            </a:r>
            <a:endParaRPr lang="en-US" dirty="0"/>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AFE6A22A-A5C9-4CEE-AF7C-4AF8C82E37E9}" type="datetime1">
              <a:rPr lang="en-US" smtClean="0"/>
              <a:t>1/22/2024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DD7A32B1-CCA3-43B0-B42B-1B8FEBD0E9D0}" type="datetime1">
              <a:rPr lang="en-US" smtClean="0"/>
              <a:t>1/22/2024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Pedal &amp; Explore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7" r:id="rId15"/>
    <p:sldLayoutId id="2147483678" r:id="rId16"/>
    <p:sldLayoutId id="2147483679" r:id="rId17"/>
    <p:sldLayoutId id="2147483680" r:id="rId18"/>
    <p:sldLayoutId id="2147483681" r:id="rId19"/>
    <p:sldLayoutId id="2147483682" r:id="rId20"/>
  </p:sldLayoutIdLst>
  <p:hf hd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stencilstudios.com/divvy-bike-the-diy-way-to-get-around-chicag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jamesbondsv/14269943812/"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irebellydesign.com/work/divv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hyperlink" Target="https://www.bizjournals.com/chicago/news/2013/06/12/divvy-delayed-whats-another-two-week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hi.streetsblog.org/2014/10/15/motorists-respond-to-stranded-divvy-rider-with-concern-not-abuse/" TargetMode="External"/><Relationship Id="rId5" Type="http://schemas.openxmlformats.org/officeDocument/2006/relationships/image" Target="../media/image4.jpg"/><Relationship Id="rId4" Type="http://schemas.openxmlformats.org/officeDocument/2006/relationships/hyperlink" Target="https://www.northstarmoving.com/blog/2017/the-most-bike-friendly-cit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chicago.gov/city/en/depts/cdot/provdrs/bike/news/2017/december/divvy-announces-new-fare-options-and-benefits--including--3-sing.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206928" y="1026700"/>
            <a:ext cx="5512371" cy="2173433"/>
          </a:xfrm>
        </p:spPr>
        <p:txBody>
          <a:bodyPr vert="horz" lIns="109728" tIns="109728" rIns="109728" bIns="91440" rtlCol="0" anchor="ctr">
            <a:normAutofit/>
          </a:bodyPr>
          <a:lstStyle/>
          <a:p>
            <a:r>
              <a:rPr lang="en-US" sz="3200" cap="none" spc="0" dirty="0"/>
              <a:t>Pedal &amp; Explore –  From  Casual Rides to Urban Adventures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206928" y="3657868"/>
            <a:ext cx="5512371" cy="1910725"/>
          </a:xfrm>
        </p:spPr>
        <p:txBody>
          <a:bodyPr vert="horz" lIns="109728" tIns="109728" rIns="109728" bIns="91440" rtlCol="0" anchor="t">
            <a:normAutofit fontScale="92500"/>
          </a:bodyPr>
          <a:lstStyle/>
          <a:p>
            <a:pPr>
              <a:lnSpc>
                <a:spcPct val="100000"/>
              </a:lnSpc>
              <a:spcBef>
                <a:spcPts val="0"/>
              </a:spcBef>
            </a:pPr>
            <a:r>
              <a:rPr lang="en-US" spc="0" dirty="0"/>
              <a:t>Recommendations for Converting Casual Riders to Long-Term Customers</a:t>
            </a:r>
          </a:p>
          <a:p>
            <a:pPr>
              <a:lnSpc>
                <a:spcPct val="100000"/>
              </a:lnSpc>
              <a:spcBef>
                <a:spcPts val="0"/>
              </a:spcBef>
            </a:pPr>
            <a:endParaRPr lang="en-US" spc="0" dirty="0"/>
          </a:p>
          <a:p>
            <a:pPr>
              <a:lnSpc>
                <a:spcPct val="100000"/>
              </a:lnSpc>
              <a:spcBef>
                <a:spcPts val="0"/>
              </a:spcBef>
            </a:pPr>
            <a:r>
              <a:rPr lang="en-US" spc="0" dirty="0"/>
              <a:t>Donnie Minnick</a:t>
            </a:r>
          </a:p>
          <a:p>
            <a:pPr>
              <a:lnSpc>
                <a:spcPct val="100000"/>
              </a:lnSpc>
              <a:spcBef>
                <a:spcPts val="0"/>
              </a:spcBef>
            </a:pPr>
            <a:r>
              <a:rPr lang="en-US" spc="0" dirty="0"/>
              <a:t>January 2024</a:t>
            </a:r>
          </a:p>
        </p:txBody>
      </p:sp>
      <p:pic>
        <p:nvPicPr>
          <p:cNvPr id="11" name="Picture Placeholder 10">
            <a:extLst>
              <a:ext uri="{FF2B5EF4-FFF2-40B4-BE49-F238E27FC236}">
                <a16:creationId xmlns:a16="http://schemas.microsoft.com/office/drawing/2014/main" id="{D25F9E83-B359-521F-2034-47DA8D9E865F}"/>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0842" r="20842"/>
          <a:stretch>
            <a:fillRect/>
          </a:stretch>
        </p:blipFill>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896-DDFA-FB22-9702-ED19BDFDBE77}"/>
              </a:ext>
            </a:extLst>
          </p:cNvPr>
          <p:cNvSpPr>
            <a:spLocks noGrp="1"/>
          </p:cNvSpPr>
          <p:nvPr>
            <p:ph type="title"/>
          </p:nvPr>
        </p:nvSpPr>
        <p:spPr/>
        <p:txBody>
          <a:bodyPr>
            <a:normAutofit/>
          </a:bodyPr>
          <a:lstStyle/>
          <a:p>
            <a:pPr>
              <a:lnSpc>
                <a:spcPct val="100000"/>
              </a:lnSpc>
            </a:pPr>
            <a:r>
              <a:rPr lang="en-US" spc="0" dirty="0"/>
              <a:t>For longer trips, casual riders and members have comparable usage patterns</a:t>
            </a:r>
          </a:p>
        </p:txBody>
      </p:sp>
      <p:sp>
        <p:nvSpPr>
          <p:cNvPr id="3" name="Content Placeholder 2">
            <a:extLst>
              <a:ext uri="{FF2B5EF4-FFF2-40B4-BE49-F238E27FC236}">
                <a16:creationId xmlns:a16="http://schemas.microsoft.com/office/drawing/2014/main" id="{10D89F05-3E2B-F756-E713-AA353FAB9B6A}"/>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D3BC6C96-FB39-165A-D7BA-54B9991A6401}"/>
              </a:ext>
            </a:extLst>
          </p:cNvPr>
          <p:cNvSpPr>
            <a:spLocks noGrp="1"/>
          </p:cNvSpPr>
          <p:nvPr>
            <p:ph type="ftr" sz="quarter" idx="11"/>
          </p:nvPr>
        </p:nvSpPr>
        <p:spPr/>
        <p:txBody>
          <a:bodyPr/>
          <a:lstStyle/>
          <a:p>
            <a:r>
              <a:rPr lang="en-US"/>
              <a:t>Pedal &amp; Explore</a:t>
            </a:r>
            <a:endParaRPr lang="en-US" dirty="0"/>
          </a:p>
        </p:txBody>
      </p:sp>
      <p:sp>
        <p:nvSpPr>
          <p:cNvPr id="6" name="Slide Number Placeholder 5">
            <a:extLst>
              <a:ext uri="{FF2B5EF4-FFF2-40B4-BE49-F238E27FC236}">
                <a16:creationId xmlns:a16="http://schemas.microsoft.com/office/drawing/2014/main" id="{E05E7E01-C9E0-F17E-9D62-1AB5C2FAD268}"/>
              </a:ext>
            </a:extLst>
          </p:cNvPr>
          <p:cNvSpPr>
            <a:spLocks noGrp="1"/>
          </p:cNvSpPr>
          <p:nvPr>
            <p:ph type="sldNum" sz="quarter" idx="12"/>
          </p:nvPr>
        </p:nvSpPr>
        <p:spPr/>
        <p:txBody>
          <a:bodyPr/>
          <a:lstStyle/>
          <a:p>
            <a:fld id="{FAEF9944-A4F6-4C59-AEBD-678D6480B8EA}" type="slidenum">
              <a:rPr lang="en-US" smtClean="0"/>
              <a:t>10</a:t>
            </a:fld>
            <a:endParaRPr lang="en-US" dirty="0"/>
          </a:p>
        </p:txBody>
      </p:sp>
    </p:spTree>
    <p:extLst>
      <p:ext uri="{BB962C8B-B14F-4D97-AF65-F5344CB8AC3E}">
        <p14:creationId xmlns:p14="http://schemas.microsoft.com/office/powerpoint/2010/main" val="88386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0D2D-EBCA-667C-35E9-015CE8615378}"/>
              </a:ext>
            </a:extLst>
          </p:cNvPr>
          <p:cNvSpPr>
            <a:spLocks noGrp="1"/>
          </p:cNvSpPr>
          <p:nvPr>
            <p:ph type="title"/>
          </p:nvPr>
        </p:nvSpPr>
        <p:spPr/>
        <p:txBody>
          <a:bodyPr>
            <a:normAutofit fontScale="90000"/>
          </a:bodyPr>
          <a:lstStyle/>
          <a:p>
            <a:pPr>
              <a:lnSpc>
                <a:spcPct val="100000"/>
              </a:lnSpc>
            </a:pPr>
            <a:r>
              <a:rPr lang="en-US" spc="0" dirty="0"/>
              <a:t>Weekends are a peak period for casual riders</a:t>
            </a:r>
          </a:p>
        </p:txBody>
      </p:sp>
      <p:sp>
        <p:nvSpPr>
          <p:cNvPr id="3" name="Footer Placeholder 2">
            <a:extLst>
              <a:ext uri="{FF2B5EF4-FFF2-40B4-BE49-F238E27FC236}">
                <a16:creationId xmlns:a16="http://schemas.microsoft.com/office/drawing/2014/main" id="{BC0D7567-85E1-6E18-6A22-84BF6A4931BA}"/>
              </a:ext>
            </a:extLst>
          </p:cNvPr>
          <p:cNvSpPr>
            <a:spLocks noGrp="1"/>
          </p:cNvSpPr>
          <p:nvPr>
            <p:ph type="ftr" sz="quarter" idx="11"/>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68EAC39D-EBC1-8F8B-5269-1F350B7FC7F9}"/>
              </a:ext>
            </a:extLst>
          </p:cNvPr>
          <p:cNvSpPr>
            <a:spLocks noGrp="1"/>
          </p:cNvSpPr>
          <p:nvPr>
            <p:ph type="sldNum" sz="quarter" idx="12"/>
          </p:nvPr>
        </p:nvSpPr>
        <p:spPr/>
        <p:txBody>
          <a:bodyPr/>
          <a:lstStyle/>
          <a:p>
            <a:fld id="{FAEF9944-A4F6-4C59-AEBD-678D6480B8EA}" type="slidenum">
              <a:rPr lang="en-US" smtClean="0"/>
              <a:t>11</a:t>
            </a:fld>
            <a:endParaRPr lang="en-US" dirty="0"/>
          </a:p>
        </p:txBody>
      </p:sp>
    </p:spTree>
    <p:extLst>
      <p:ext uri="{BB962C8B-B14F-4D97-AF65-F5344CB8AC3E}">
        <p14:creationId xmlns:p14="http://schemas.microsoft.com/office/powerpoint/2010/main" val="399259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919073-8FCD-7A37-CBD7-63CD04D92173}"/>
              </a:ext>
            </a:extLst>
          </p:cNvPr>
          <p:cNvSpPr>
            <a:spLocks noGrp="1"/>
          </p:cNvSpPr>
          <p:nvPr>
            <p:ph type="title"/>
          </p:nvPr>
        </p:nvSpPr>
        <p:spPr/>
        <p:txBody>
          <a:bodyPr>
            <a:normAutofit fontScale="90000"/>
          </a:bodyPr>
          <a:lstStyle/>
          <a:p>
            <a:pPr>
              <a:lnSpc>
                <a:spcPct val="100000"/>
              </a:lnSpc>
            </a:pPr>
            <a:r>
              <a:rPr lang="en-US" spc="0" dirty="0"/>
              <a:t>Daily and hourly patterns highlight commute and recreation dynamics</a:t>
            </a:r>
          </a:p>
        </p:txBody>
      </p:sp>
      <p:sp>
        <p:nvSpPr>
          <p:cNvPr id="3" name="Footer Placeholder 2">
            <a:extLst>
              <a:ext uri="{FF2B5EF4-FFF2-40B4-BE49-F238E27FC236}">
                <a16:creationId xmlns:a16="http://schemas.microsoft.com/office/drawing/2014/main" id="{8C4DF5A9-DF31-9364-B13F-8D71BC65E3E7}"/>
              </a:ext>
            </a:extLst>
          </p:cNvPr>
          <p:cNvSpPr>
            <a:spLocks noGrp="1"/>
          </p:cNvSpPr>
          <p:nvPr>
            <p:ph type="ftr" sz="quarter" idx="11"/>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93CB0B55-8981-5B5E-37F5-E0EFDA94BF50}"/>
              </a:ext>
            </a:extLst>
          </p:cNvPr>
          <p:cNvSpPr>
            <a:spLocks noGrp="1"/>
          </p:cNvSpPr>
          <p:nvPr>
            <p:ph type="sldNum" sz="quarter" idx="12"/>
          </p:nvPr>
        </p:nvSpPr>
        <p:spPr/>
        <p:txBody>
          <a:bodyPr/>
          <a:lstStyle/>
          <a:p>
            <a:fld id="{FAEF9944-A4F6-4C59-AEBD-678D6480B8EA}" type="slidenum">
              <a:rPr lang="en-US" smtClean="0"/>
              <a:t>12</a:t>
            </a:fld>
            <a:endParaRPr lang="en-US" dirty="0"/>
          </a:p>
        </p:txBody>
      </p:sp>
    </p:spTree>
    <p:extLst>
      <p:ext uri="{BB962C8B-B14F-4D97-AF65-F5344CB8AC3E}">
        <p14:creationId xmlns:p14="http://schemas.microsoft.com/office/powerpoint/2010/main" val="246462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01BB-1B24-8971-47F1-3D73A7289771}"/>
              </a:ext>
            </a:extLst>
          </p:cNvPr>
          <p:cNvSpPr>
            <a:spLocks noGrp="1"/>
          </p:cNvSpPr>
          <p:nvPr>
            <p:ph type="title"/>
          </p:nvPr>
        </p:nvSpPr>
        <p:spPr/>
        <p:txBody>
          <a:bodyPr/>
          <a:lstStyle/>
          <a:p>
            <a:pPr>
              <a:lnSpc>
                <a:spcPct val="100000"/>
              </a:lnSpc>
            </a:pPr>
            <a:r>
              <a:rPr lang="en-US" spc="0" dirty="0"/>
              <a:t>Bike-sharing activity is concentrated in and extends around central business district</a:t>
            </a:r>
          </a:p>
        </p:txBody>
      </p:sp>
      <p:sp>
        <p:nvSpPr>
          <p:cNvPr id="3" name="Content Placeholder 2">
            <a:extLst>
              <a:ext uri="{FF2B5EF4-FFF2-40B4-BE49-F238E27FC236}">
                <a16:creationId xmlns:a16="http://schemas.microsoft.com/office/drawing/2014/main" id="{6263909C-CB23-FF2D-3E67-61DBF18F1D53}"/>
              </a:ext>
            </a:extLst>
          </p:cNvPr>
          <p:cNvSpPr>
            <a:spLocks noGrp="1"/>
          </p:cNvSpPr>
          <p:nvPr>
            <p:ph idx="14"/>
          </p:nvPr>
        </p:nvSpPr>
        <p:spPr/>
        <p:txBody>
          <a:bodyPr/>
          <a:lstStyle/>
          <a:p>
            <a:endParaRPr lang="en-US"/>
          </a:p>
        </p:txBody>
      </p:sp>
      <p:sp>
        <p:nvSpPr>
          <p:cNvPr id="4" name="Content Placeholder 3">
            <a:extLst>
              <a:ext uri="{FF2B5EF4-FFF2-40B4-BE49-F238E27FC236}">
                <a16:creationId xmlns:a16="http://schemas.microsoft.com/office/drawing/2014/main" id="{E2444650-EBAE-AF30-41F5-AD14FE7F1FE7}"/>
              </a:ext>
            </a:extLst>
          </p:cNvPr>
          <p:cNvSpPr>
            <a:spLocks noGrp="1"/>
          </p:cNvSpPr>
          <p:nvPr>
            <p:ph idx="1"/>
          </p:nvPr>
        </p:nvSpPr>
        <p:spPr/>
        <p:txBody>
          <a:bodyPr/>
          <a:lstStyle/>
          <a:p>
            <a:endParaRPr lang="en-US"/>
          </a:p>
        </p:txBody>
      </p:sp>
      <p:sp>
        <p:nvSpPr>
          <p:cNvPr id="5" name="Content Placeholder 4">
            <a:extLst>
              <a:ext uri="{FF2B5EF4-FFF2-40B4-BE49-F238E27FC236}">
                <a16:creationId xmlns:a16="http://schemas.microsoft.com/office/drawing/2014/main" id="{2634C27F-6887-2B2F-4D1A-336AA765BAE6}"/>
              </a:ext>
            </a:extLst>
          </p:cNvPr>
          <p:cNvSpPr>
            <a:spLocks noGrp="1"/>
          </p:cNvSpPr>
          <p:nvPr>
            <p:ph idx="15"/>
          </p:nvPr>
        </p:nvSpPr>
        <p:spPr/>
        <p:txBody>
          <a:bodyPr/>
          <a:lstStyle/>
          <a:p>
            <a:endParaRPr lang="en-US"/>
          </a:p>
        </p:txBody>
      </p:sp>
      <p:sp>
        <p:nvSpPr>
          <p:cNvPr id="6" name="Content Placeholder 5">
            <a:extLst>
              <a:ext uri="{FF2B5EF4-FFF2-40B4-BE49-F238E27FC236}">
                <a16:creationId xmlns:a16="http://schemas.microsoft.com/office/drawing/2014/main" id="{2BCD48E0-5C37-058D-0E35-B8C848722B12}"/>
              </a:ext>
            </a:extLst>
          </p:cNvPr>
          <p:cNvSpPr>
            <a:spLocks noGrp="1"/>
          </p:cNvSpPr>
          <p:nvPr>
            <p:ph idx="13"/>
          </p:nvPr>
        </p:nvSpPr>
        <p:spPr/>
        <p:txBody>
          <a:bodyPr/>
          <a:lstStyle/>
          <a:p>
            <a:endParaRPr lang="en-US"/>
          </a:p>
        </p:txBody>
      </p:sp>
      <p:sp>
        <p:nvSpPr>
          <p:cNvPr id="7" name="Footer Placeholder 6">
            <a:extLst>
              <a:ext uri="{FF2B5EF4-FFF2-40B4-BE49-F238E27FC236}">
                <a16:creationId xmlns:a16="http://schemas.microsoft.com/office/drawing/2014/main" id="{C89C04A8-D4D1-A44E-42BA-3F079FF3EA9C}"/>
              </a:ext>
            </a:extLst>
          </p:cNvPr>
          <p:cNvSpPr>
            <a:spLocks noGrp="1"/>
          </p:cNvSpPr>
          <p:nvPr>
            <p:ph type="ftr" sz="quarter" idx="11"/>
          </p:nvPr>
        </p:nvSpPr>
        <p:spPr/>
        <p:txBody>
          <a:bodyPr/>
          <a:lstStyle/>
          <a:p>
            <a:r>
              <a:rPr lang="en-US"/>
              <a:t>Pedal &amp; Explore</a:t>
            </a:r>
            <a:endParaRPr lang="en-US" dirty="0">
              <a:solidFill>
                <a:schemeClr val="bg1"/>
              </a:solidFill>
            </a:endParaRPr>
          </a:p>
        </p:txBody>
      </p:sp>
      <p:sp>
        <p:nvSpPr>
          <p:cNvPr id="9" name="Slide Number Placeholder 8">
            <a:extLst>
              <a:ext uri="{FF2B5EF4-FFF2-40B4-BE49-F238E27FC236}">
                <a16:creationId xmlns:a16="http://schemas.microsoft.com/office/drawing/2014/main" id="{17F6DFD2-430E-CFB1-6F83-D20FFBC529B1}"/>
              </a:ext>
            </a:extLst>
          </p:cNvPr>
          <p:cNvSpPr>
            <a:spLocks noGrp="1"/>
          </p:cNvSpPr>
          <p:nvPr>
            <p:ph type="sldNum" sz="quarter" idx="12"/>
          </p:nvPr>
        </p:nvSpPr>
        <p:spPr/>
        <p:txBody>
          <a:bodyPr/>
          <a:lstStyle/>
          <a:p>
            <a:fld id="{FAEF9944-A4F6-4C59-AEBD-678D6480B8EA}" type="slidenum">
              <a:rPr lang="en-US" smtClean="0"/>
              <a:t>13</a:t>
            </a:fld>
            <a:endParaRPr lang="en-US" dirty="0"/>
          </a:p>
        </p:txBody>
      </p:sp>
    </p:spTree>
    <p:extLst>
      <p:ext uri="{BB962C8B-B14F-4D97-AF65-F5344CB8AC3E}">
        <p14:creationId xmlns:p14="http://schemas.microsoft.com/office/powerpoint/2010/main" val="2305296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88D88173-811B-170B-8CF4-51267EE3F043}"/>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t="12500" b="12500"/>
          <a:stretch/>
        </p:blipFill>
        <p:spPr/>
      </p:pic>
      <p:sp>
        <p:nvSpPr>
          <p:cNvPr id="3" name="Title 2">
            <a:extLst>
              <a:ext uri="{FF2B5EF4-FFF2-40B4-BE49-F238E27FC236}">
                <a16:creationId xmlns:a16="http://schemas.microsoft.com/office/drawing/2014/main" id="{AC197C3C-5E9D-A931-5334-60A09FE66A09}"/>
              </a:ext>
            </a:extLst>
          </p:cNvPr>
          <p:cNvSpPr>
            <a:spLocks noGrp="1"/>
          </p:cNvSpPr>
          <p:nvPr>
            <p:ph type="title"/>
          </p:nvPr>
        </p:nvSpPr>
        <p:spPr/>
        <p:txBody>
          <a:bodyPr>
            <a:normAutofit/>
          </a:bodyPr>
          <a:lstStyle/>
          <a:p>
            <a:pPr>
              <a:spcBef>
                <a:spcPts val="0"/>
              </a:spcBef>
            </a:pPr>
            <a:r>
              <a:rPr lang="en-US" sz="2400" spc="0" dirty="0"/>
              <a:t>"Urban adventures are like open books, each corner and location telling a story. Exploring a city is not just a journey through streets; it's a captivating lesson in history, culture, and the vibrant tapestry of human life."</a:t>
            </a:r>
          </a:p>
        </p:txBody>
      </p:sp>
      <p:sp>
        <p:nvSpPr>
          <p:cNvPr id="4" name="Text Placeholder 3">
            <a:extLst>
              <a:ext uri="{FF2B5EF4-FFF2-40B4-BE49-F238E27FC236}">
                <a16:creationId xmlns:a16="http://schemas.microsoft.com/office/drawing/2014/main" id="{5A4B639C-6784-0F1B-9955-28268380CFE3}"/>
              </a:ext>
            </a:extLst>
          </p:cNvPr>
          <p:cNvSpPr>
            <a:spLocks noGrp="1"/>
          </p:cNvSpPr>
          <p:nvPr>
            <p:ph type="body" sz="quarter" idx="14"/>
          </p:nvPr>
        </p:nvSpPr>
        <p:spPr/>
        <p:txBody>
          <a:bodyPr/>
          <a:lstStyle/>
          <a:p>
            <a:pPr>
              <a:lnSpc>
                <a:spcPct val="100000"/>
              </a:lnSpc>
              <a:spcBef>
                <a:spcPts val="0"/>
              </a:spcBef>
            </a:pPr>
            <a:r>
              <a:rPr lang="en-US" spc="0" dirty="0"/>
              <a:t>Donnie Minnick</a:t>
            </a:r>
          </a:p>
        </p:txBody>
      </p:sp>
      <p:sp>
        <p:nvSpPr>
          <p:cNvPr id="5" name="Footer Placeholder 4">
            <a:extLst>
              <a:ext uri="{FF2B5EF4-FFF2-40B4-BE49-F238E27FC236}">
                <a16:creationId xmlns:a16="http://schemas.microsoft.com/office/drawing/2014/main" id="{4B8C1F82-4B00-7E04-8396-B9EAF51C7D22}"/>
              </a:ext>
            </a:extLst>
          </p:cNvPr>
          <p:cNvSpPr>
            <a:spLocks noGrp="1"/>
          </p:cNvSpPr>
          <p:nvPr>
            <p:ph type="ftr" sz="quarter" idx="11"/>
          </p:nvPr>
        </p:nvSpPr>
        <p:spPr/>
        <p:txBody>
          <a:bodyPr/>
          <a:lstStyle/>
          <a:p>
            <a:r>
              <a:rPr lang="en-US"/>
              <a:t>Pedal &amp; Explore</a:t>
            </a:r>
            <a:endParaRPr lang="en-US" dirty="0"/>
          </a:p>
        </p:txBody>
      </p:sp>
      <p:sp>
        <p:nvSpPr>
          <p:cNvPr id="7" name="Slide Number Placeholder 6">
            <a:extLst>
              <a:ext uri="{FF2B5EF4-FFF2-40B4-BE49-F238E27FC236}">
                <a16:creationId xmlns:a16="http://schemas.microsoft.com/office/drawing/2014/main" id="{085E31B7-8D2F-5E5F-A5E4-778F48528C44}"/>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
        <p:nvSpPr>
          <p:cNvPr id="10" name="TextBox 9">
            <a:extLst>
              <a:ext uri="{FF2B5EF4-FFF2-40B4-BE49-F238E27FC236}">
                <a16:creationId xmlns:a16="http://schemas.microsoft.com/office/drawing/2014/main" id="{D9706A3D-EBFE-0B94-C252-51F423A0F7EB}"/>
              </a:ext>
            </a:extLst>
          </p:cNvPr>
          <p:cNvSpPr txBox="1"/>
          <p:nvPr/>
        </p:nvSpPr>
        <p:spPr>
          <a:xfrm>
            <a:off x="0" y="6858000"/>
            <a:ext cx="12192000" cy="230832"/>
          </a:xfrm>
          <a:prstGeom prst="rect">
            <a:avLst/>
          </a:prstGeom>
          <a:noFill/>
        </p:spPr>
        <p:txBody>
          <a:bodyPr wrap="square" rtlCol="0">
            <a:spAutoFit/>
          </a:bodyPr>
          <a:lstStyle/>
          <a:p>
            <a:r>
              <a:rPr lang="en-US" sz="900">
                <a:hlinkClick r:id="rId3" tooltip="https://www.flickr.com/photos/jamesbondsv/14269943812/"/>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408360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pPr>
              <a:lnSpc>
                <a:spcPct val="100000"/>
              </a:lnSpc>
            </a:pPr>
            <a:r>
              <a:rPr lang="en-US" spc="0" dirty="0"/>
              <a:t>Three ways to use digital media to enable urban adventures</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a:lstStyle/>
          <a:p>
            <a:pPr>
              <a:lnSpc>
                <a:spcPct val="100000"/>
              </a:lnSpc>
            </a:pPr>
            <a:r>
              <a:rPr lang="en-US" spc="0" dirty="0"/>
              <a:t>Subtitle</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a:normAutofit/>
          </a:bodyPr>
          <a:lstStyle/>
          <a:p>
            <a:pPr>
              <a:lnSpc>
                <a:spcPct val="100000"/>
              </a:lnSpc>
            </a:pPr>
            <a:r>
              <a:rPr lang="en-US" spc="0" dirty="0"/>
              <a:t>Add text, images, art, and videos. </a:t>
            </a:r>
          </a:p>
          <a:p>
            <a:pPr>
              <a:lnSpc>
                <a:spcPct val="100000"/>
              </a:lnSpc>
            </a:pPr>
            <a:r>
              <a:rPr lang="en-US" spc="0" dirty="0"/>
              <a:t>Add transitions, animations, and motion. </a:t>
            </a:r>
          </a:p>
          <a:p>
            <a:pPr>
              <a:lnSpc>
                <a:spcPct val="100000"/>
              </a:lnSpc>
            </a:pPr>
            <a:r>
              <a:rPr lang="en-US" spc="0" dirty="0"/>
              <a:t>Save to OneDrive, to get to your presentations from your computer, tablet, or phone. </a:t>
            </a:r>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a:lstStyle/>
          <a:p>
            <a:pPr>
              <a:lnSpc>
                <a:spcPct val="100000"/>
              </a:lnSpc>
            </a:pPr>
            <a:r>
              <a:rPr lang="en-US" spc="0" dirty="0"/>
              <a:t>Subtitle</a:t>
            </a:r>
          </a:p>
        </p:txBody>
      </p:sp>
      <p:sp>
        <p:nvSpPr>
          <p:cNvPr id="15" name="Content Placeholder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a:normAutofit/>
          </a:bodyPr>
          <a:lstStyle/>
          <a:p>
            <a:pPr>
              <a:lnSpc>
                <a:spcPct val="100000"/>
              </a:lnSpc>
            </a:pPr>
            <a:r>
              <a:rPr lang="en-US" spc="0" dirty="0"/>
              <a:t>Add text, images, art, and videos. </a:t>
            </a:r>
          </a:p>
          <a:p>
            <a:pPr>
              <a:lnSpc>
                <a:spcPct val="100000"/>
              </a:lnSpc>
            </a:pPr>
            <a:r>
              <a:rPr lang="en-US" spc="0" dirty="0"/>
              <a:t>Add transitions, animations, and motion. </a:t>
            </a:r>
          </a:p>
          <a:p>
            <a:pPr>
              <a:lnSpc>
                <a:spcPct val="100000"/>
              </a:lnSpc>
            </a:pPr>
            <a:r>
              <a:rPr lang="en-US" spc="0" dirty="0"/>
              <a:t>Save to OneDrive, to get to your presentations from your computer, tablet, or phone. </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a:lstStyle/>
          <a:p>
            <a:pPr>
              <a:lnSpc>
                <a:spcPct val="100000"/>
              </a:lnSpc>
            </a:pPr>
            <a:r>
              <a:rPr lang="en-US" spc="0" dirty="0"/>
              <a:t>Subtitle</a:t>
            </a:r>
          </a:p>
        </p:txBody>
      </p:sp>
      <p:sp>
        <p:nvSpPr>
          <p:cNvPr id="13" name="Content Placeholder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a:normAutofit/>
          </a:bodyPr>
          <a:lstStyle/>
          <a:p>
            <a:pPr>
              <a:lnSpc>
                <a:spcPct val="100000"/>
              </a:lnSpc>
            </a:pPr>
            <a:r>
              <a:rPr lang="en-US" spc="0" dirty="0"/>
              <a:t>Add text, images, art, and videos. </a:t>
            </a:r>
          </a:p>
          <a:p>
            <a:pPr>
              <a:lnSpc>
                <a:spcPct val="100000"/>
              </a:lnSpc>
            </a:pPr>
            <a:r>
              <a:rPr lang="en-US" spc="0" dirty="0"/>
              <a:t>Add transitions, animations, and motion. </a:t>
            </a:r>
          </a:p>
          <a:p>
            <a:pPr>
              <a:lnSpc>
                <a:spcPct val="100000"/>
              </a:lnSpc>
            </a:pPr>
            <a:r>
              <a:rPr lang="en-US" spc="0" dirty="0"/>
              <a:t>Save to OneDrive, to get to your presentations from your computer, tablet, or phone. </a:t>
            </a:r>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a:t>Pedal &amp; Explore</a:t>
            </a:r>
            <a:endParaRPr lang="en-US" dirty="0"/>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Tree>
    <p:extLst>
      <p:ext uri="{BB962C8B-B14F-4D97-AF65-F5344CB8AC3E}">
        <p14:creationId xmlns:p14="http://schemas.microsoft.com/office/powerpoint/2010/main" val="281054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a:lstStyle/>
          <a:p>
            <a:r>
              <a:rPr lang="en-US" dirty="0"/>
              <a:t>Table</a:t>
            </a:r>
          </a:p>
        </p:txBody>
      </p:sp>
      <p:sp>
        <p:nvSpPr>
          <p:cNvPr id="3" name="Footer Placeholder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graphicFrame>
        <p:nvGraphicFramePr>
          <p:cNvPr id="8" name="Table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a:r>
                        <a:rPr lang="en-US" sz="1400" b="1" spc="150" baseline="0" dirty="0">
                          <a:solidFill>
                            <a:schemeClr val="bg1"/>
                          </a:solidFill>
                        </a:rPr>
                        <a:t>Category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r>
                        <a:rPr lang="en-US" sz="1400" spc="150" baseline="0" dirty="0">
                          <a:solidFill>
                            <a:schemeClr val="tx1"/>
                          </a:solidFill>
                        </a:rPr>
                        <a:t>Item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r>
                        <a:rPr lang="en-US" sz="1400" spc="150" baseline="0" dirty="0">
                          <a:solidFill>
                            <a:schemeClr val="tx1"/>
                          </a:solidFill>
                        </a:rPr>
                        <a:t>Item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r>
                        <a:rPr lang="en-US" sz="1400" spc="150" baseline="0" dirty="0">
                          <a:solidFill>
                            <a:schemeClr val="tx1"/>
                          </a:solidFill>
                        </a:rPr>
                        <a:t>Item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r>
                        <a:rPr lang="en-US" sz="1400" spc="150" baseline="0" dirty="0">
                          <a:solidFill>
                            <a:schemeClr val="tx1"/>
                          </a:solidFill>
                        </a:rPr>
                        <a:t>Item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spc="150" baseline="0" dirty="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anchor="b">
            <a:noAutofit/>
          </a:bodyPr>
          <a:lstStyle/>
          <a:p>
            <a:r>
              <a:rPr lang="en-US" dirty="0"/>
              <a:t>THE WAY TO GET STARTED IS TO QUIT TALKING AND BEGIN DOING.</a:t>
            </a:r>
          </a:p>
        </p:txBody>
      </p:sp>
      <p:sp>
        <p:nvSpPr>
          <p:cNvPr id="42" name="Text Placeholder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a:normAutofit/>
          </a:bodyPr>
          <a:lstStyle/>
          <a:p>
            <a:r>
              <a:rPr lang="en-US" dirty="0"/>
              <a:t>Walt Disney</a:t>
            </a:r>
          </a:p>
        </p:txBody>
      </p:sp>
      <p:sp>
        <p:nvSpPr>
          <p:cNvPr id="23" name="Footer Placeholder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a:lstStyle/>
          <a:p>
            <a:r>
              <a:rPr lang="en-US"/>
              <a:t>Pedal &amp; Explore</a:t>
            </a:r>
            <a:endParaRPr lang="en-US" dirty="0"/>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lstStyle/>
          <a:p>
            <a:r>
              <a:rPr lang="en-US" dirty="0"/>
              <a:t>Team</a:t>
            </a:r>
          </a:p>
        </p:txBody>
      </p:sp>
      <p:pic>
        <p:nvPicPr>
          <p:cNvPr id="49" name="Picture Placeholder 48" descr="headshot&#10;">
            <a:extLst>
              <a:ext uri="{FF2B5EF4-FFF2-40B4-BE49-F238E27FC236}">
                <a16:creationId xmlns:a16="http://schemas.microsoft.com/office/drawing/2014/main" id="{652B03F3-8493-45AF-80D6-38C58AFD5320}"/>
              </a:ext>
            </a:extLst>
          </p:cNvPr>
          <p:cNvPicPr>
            <a:picLocks noGrp="1" noChangeAspect="1"/>
          </p:cNvPicPr>
          <p:nvPr>
            <p:ph type="pic" sz="quarter" idx="14"/>
          </p:nvPr>
        </p:nvPicPr>
        <p:blipFill>
          <a:blip r:embed="rId3"/>
          <a:srcRect/>
          <a:stretch>
            <a:fillRect/>
          </a:stretch>
        </p:blipFill>
        <p:spPr>
          <a:prstGeom prst="rect">
            <a:avLst/>
          </a:prstGeom>
        </p:spPr>
      </p:pic>
      <p:pic>
        <p:nvPicPr>
          <p:cNvPr id="50" name="Picture Placeholder 49" descr="headshot&#10;">
            <a:extLst>
              <a:ext uri="{FF2B5EF4-FFF2-40B4-BE49-F238E27FC236}">
                <a16:creationId xmlns:a16="http://schemas.microsoft.com/office/drawing/2014/main" id="{B984741E-79AC-42F3-A3C9-CD97CDC66C6F}"/>
              </a:ext>
            </a:extLst>
          </p:cNvPr>
          <p:cNvPicPr>
            <a:picLocks noGrp="1" noChangeAspect="1"/>
          </p:cNvPicPr>
          <p:nvPr>
            <p:ph type="pic" sz="quarter" idx="15"/>
          </p:nvPr>
        </p:nvPicPr>
        <p:blipFill>
          <a:blip r:embed="rId4"/>
          <a:srcRect/>
          <a:stretch>
            <a:fillRect/>
          </a:stretch>
        </p:blipFill>
        <p:spPr>
          <a:prstGeom prst="rect">
            <a:avLst/>
          </a:prstGeom>
        </p:spPr>
      </p:pic>
      <p:pic>
        <p:nvPicPr>
          <p:cNvPr id="51" name="Picture Placeholder 50" descr="headshot&#10;">
            <a:extLst>
              <a:ext uri="{FF2B5EF4-FFF2-40B4-BE49-F238E27FC236}">
                <a16:creationId xmlns:a16="http://schemas.microsoft.com/office/drawing/2014/main" id="{90B1A3FB-882D-4E36-96CA-9F37197EDC0F}"/>
              </a:ext>
            </a:extLst>
          </p:cNvPr>
          <p:cNvPicPr>
            <a:picLocks noGrp="1" noChangeAspect="1"/>
          </p:cNvPicPr>
          <p:nvPr>
            <p:ph type="pic" sz="quarter" idx="16"/>
          </p:nvPr>
        </p:nvPicPr>
        <p:blipFill>
          <a:blip r:embed="rId5"/>
          <a:srcRect/>
          <a:stretch>
            <a:fillRect/>
          </a:stretch>
        </p:blipFill>
        <p:spPr>
          <a:prstGeom prst="rect">
            <a:avLst/>
          </a:prstGeom>
        </p:spPr>
      </p:pic>
      <p:pic>
        <p:nvPicPr>
          <p:cNvPr id="52" name="Picture Placeholder 51" descr="headshot&#10;">
            <a:extLst>
              <a:ext uri="{FF2B5EF4-FFF2-40B4-BE49-F238E27FC236}">
                <a16:creationId xmlns:a16="http://schemas.microsoft.com/office/drawing/2014/main" id="{5627016D-56BA-488E-8BFE-69BFDFF4EAE8}"/>
              </a:ext>
            </a:extLst>
          </p:cNvPr>
          <p:cNvPicPr>
            <a:picLocks noGrp="1" noChangeAspect="1"/>
          </p:cNvPicPr>
          <p:nvPr>
            <p:ph type="pic" sz="quarter" idx="17"/>
          </p:nvPr>
        </p:nvPicPr>
        <p:blipFill>
          <a:blip r:embed="rId6"/>
          <a:srcRect/>
          <a:stretch>
            <a:fillRect/>
          </a:stretch>
        </p:blipFill>
        <p:spPr>
          <a:prstGeom prst="rect">
            <a:avLst/>
          </a:prstGeom>
        </p:spPr>
      </p:pic>
      <p:sp>
        <p:nvSpPr>
          <p:cNvPr id="41" name="Text Placeholder 40">
            <a:extLst>
              <a:ext uri="{FF2B5EF4-FFF2-40B4-BE49-F238E27FC236}">
                <a16:creationId xmlns:a16="http://schemas.microsoft.com/office/drawing/2014/main" id="{CFB0BE77-8B15-4781-AF23-C9411262EDF4}"/>
              </a:ext>
            </a:extLst>
          </p:cNvPr>
          <p:cNvSpPr>
            <a:spLocks noGrp="1"/>
          </p:cNvSpPr>
          <p:nvPr>
            <p:ph type="body" sz="quarter" idx="18"/>
          </p:nvPr>
        </p:nvSpPr>
        <p:spPr/>
        <p:txBody>
          <a:bodyPr/>
          <a:lstStyle/>
          <a:p>
            <a:r>
              <a:rPr lang="en-US" dirty="0"/>
              <a:t>Name</a:t>
            </a:r>
          </a:p>
        </p:txBody>
      </p:sp>
      <p:sp>
        <p:nvSpPr>
          <p:cNvPr id="42" name="Text Placeholder 41">
            <a:extLst>
              <a:ext uri="{FF2B5EF4-FFF2-40B4-BE49-F238E27FC236}">
                <a16:creationId xmlns:a16="http://schemas.microsoft.com/office/drawing/2014/main" id="{50AEA7E8-D2F7-4898-95B2-6E7A6DEB1296}"/>
              </a:ext>
            </a:extLst>
          </p:cNvPr>
          <p:cNvSpPr>
            <a:spLocks noGrp="1"/>
          </p:cNvSpPr>
          <p:nvPr>
            <p:ph type="body" sz="quarter" idx="19"/>
          </p:nvPr>
        </p:nvSpPr>
        <p:spPr/>
        <p:txBody>
          <a:bodyPr/>
          <a:lstStyle/>
          <a:p>
            <a:r>
              <a:rPr lang="en-US" dirty="0"/>
              <a:t>Title</a:t>
            </a:r>
          </a:p>
        </p:txBody>
      </p:sp>
      <p:sp>
        <p:nvSpPr>
          <p:cNvPr id="43" name="Text Placeholder 42">
            <a:extLst>
              <a:ext uri="{FF2B5EF4-FFF2-40B4-BE49-F238E27FC236}">
                <a16:creationId xmlns:a16="http://schemas.microsoft.com/office/drawing/2014/main" id="{9D0D3296-1545-452C-97A5-B2243D49FA05}"/>
              </a:ext>
            </a:extLst>
          </p:cNvPr>
          <p:cNvSpPr>
            <a:spLocks noGrp="1"/>
          </p:cNvSpPr>
          <p:nvPr>
            <p:ph type="body" sz="quarter" idx="20"/>
          </p:nvPr>
        </p:nvSpPr>
        <p:spPr/>
        <p:txBody>
          <a:bodyPr/>
          <a:lstStyle/>
          <a:p>
            <a:r>
              <a:rPr lang="en-US" dirty="0"/>
              <a:t>Name</a:t>
            </a:r>
          </a:p>
        </p:txBody>
      </p:sp>
      <p:sp>
        <p:nvSpPr>
          <p:cNvPr id="44" name="Text Placeholder 43">
            <a:extLst>
              <a:ext uri="{FF2B5EF4-FFF2-40B4-BE49-F238E27FC236}">
                <a16:creationId xmlns:a16="http://schemas.microsoft.com/office/drawing/2014/main" id="{221A049F-EF2C-46AC-BF42-4AD1D261256B}"/>
              </a:ext>
            </a:extLst>
          </p:cNvPr>
          <p:cNvSpPr>
            <a:spLocks noGrp="1"/>
          </p:cNvSpPr>
          <p:nvPr>
            <p:ph type="body" sz="quarter" idx="21"/>
          </p:nvPr>
        </p:nvSpPr>
        <p:spPr/>
        <p:txBody>
          <a:bodyPr/>
          <a:lstStyle/>
          <a:p>
            <a:r>
              <a:rPr lang="en-US" dirty="0"/>
              <a:t>Title</a:t>
            </a:r>
          </a:p>
        </p:txBody>
      </p:sp>
      <p:sp>
        <p:nvSpPr>
          <p:cNvPr id="45" name="Text Placeholder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a:lstStyle/>
          <a:p>
            <a:r>
              <a:rPr lang="en-US" dirty="0"/>
              <a:t>Name</a:t>
            </a:r>
          </a:p>
        </p:txBody>
      </p:sp>
      <p:sp>
        <p:nvSpPr>
          <p:cNvPr id="46" name="Text Placeholder 45">
            <a:extLst>
              <a:ext uri="{FF2B5EF4-FFF2-40B4-BE49-F238E27FC236}">
                <a16:creationId xmlns:a16="http://schemas.microsoft.com/office/drawing/2014/main" id="{AAA48260-7158-4513-8A37-B9B609C93664}"/>
              </a:ext>
            </a:extLst>
          </p:cNvPr>
          <p:cNvSpPr>
            <a:spLocks noGrp="1"/>
          </p:cNvSpPr>
          <p:nvPr>
            <p:ph type="body" sz="quarter" idx="23"/>
          </p:nvPr>
        </p:nvSpPr>
        <p:spPr/>
        <p:txBody>
          <a:bodyPr/>
          <a:lstStyle/>
          <a:p>
            <a:r>
              <a:rPr lang="en-US" dirty="0"/>
              <a:t>Title</a:t>
            </a:r>
          </a:p>
        </p:txBody>
      </p:sp>
      <p:sp>
        <p:nvSpPr>
          <p:cNvPr id="47" name="Text Placeholder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a:lstStyle/>
          <a:p>
            <a:r>
              <a:rPr lang="en-US" dirty="0"/>
              <a:t>Name</a:t>
            </a:r>
          </a:p>
        </p:txBody>
      </p:sp>
      <p:sp>
        <p:nvSpPr>
          <p:cNvPr id="48" name="Text Placeholder 47">
            <a:extLst>
              <a:ext uri="{FF2B5EF4-FFF2-40B4-BE49-F238E27FC236}">
                <a16:creationId xmlns:a16="http://schemas.microsoft.com/office/drawing/2014/main" id="{4C0E548D-CE2A-45C7-8DCF-F21F9AC37D34}"/>
              </a:ext>
            </a:extLst>
          </p:cNvPr>
          <p:cNvSpPr>
            <a:spLocks noGrp="1"/>
          </p:cNvSpPr>
          <p:nvPr>
            <p:ph type="body" sz="quarter" idx="25"/>
          </p:nvPr>
        </p:nvSpPr>
        <p:spPr/>
        <p:txBody>
          <a:bodyPr/>
          <a:lstStyle/>
          <a:p>
            <a:r>
              <a:rPr lang="en-US" dirty="0"/>
              <a:t>Title</a:t>
            </a:r>
          </a:p>
        </p:txBody>
      </p:sp>
      <p:sp>
        <p:nvSpPr>
          <p:cNvPr id="4" name="Footer Placeholder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18</a:t>
            </a:fld>
            <a:endParaRPr lang="en-US" dirty="0"/>
          </a:p>
        </p:txBody>
      </p:sp>
    </p:spTree>
    <p:extLst>
      <p:ext uri="{BB962C8B-B14F-4D97-AF65-F5344CB8AC3E}">
        <p14:creationId xmlns:p14="http://schemas.microsoft.com/office/powerpoint/2010/main" val="206927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a:lstStyle/>
          <a:p>
            <a:r>
              <a:rPr lang="en-US" dirty="0"/>
              <a:t>Timeline</a:t>
            </a:r>
          </a:p>
        </p:txBody>
      </p:sp>
      <p:sp>
        <p:nvSpPr>
          <p:cNvPr id="3" name="Footer Placeholder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19</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4283889039"/>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a:bodyPr>
          <a:lstStyle/>
          <a:p>
            <a:pPr>
              <a:lnSpc>
                <a:spcPct val="100000"/>
              </a:lnSpc>
            </a:pPr>
            <a:r>
              <a:rPr lang="en-US" spc="0"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pPr>
              <a:lnSpc>
                <a:spcPct val="100000"/>
              </a:lnSpc>
              <a:spcBef>
                <a:spcPts val="0"/>
              </a:spcBef>
            </a:pPr>
            <a:r>
              <a:rPr lang="en-US" spc="0" dirty="0"/>
              <a:t>Introduction</a:t>
            </a:r>
          </a:p>
          <a:p>
            <a:pPr>
              <a:lnSpc>
                <a:spcPct val="100000"/>
              </a:lnSpc>
              <a:spcBef>
                <a:spcPts val="0"/>
              </a:spcBef>
            </a:pPr>
            <a:endParaRPr lang="en-US" spc="0" dirty="0"/>
          </a:p>
          <a:p>
            <a:pPr>
              <a:lnSpc>
                <a:spcPct val="100000"/>
              </a:lnSpc>
              <a:spcBef>
                <a:spcPts val="0"/>
              </a:spcBef>
            </a:pPr>
            <a:r>
              <a:rPr lang="en-US" spc="0" dirty="0"/>
              <a:t>Business Task</a:t>
            </a:r>
          </a:p>
          <a:p>
            <a:pPr>
              <a:lnSpc>
                <a:spcPct val="100000"/>
              </a:lnSpc>
              <a:spcBef>
                <a:spcPts val="0"/>
              </a:spcBef>
            </a:pPr>
            <a:endParaRPr lang="en-US" spc="0" dirty="0"/>
          </a:p>
          <a:p>
            <a:pPr>
              <a:lnSpc>
                <a:spcPct val="100000"/>
              </a:lnSpc>
              <a:spcBef>
                <a:spcPts val="0"/>
              </a:spcBef>
            </a:pPr>
            <a:r>
              <a:rPr lang="en-US" spc="0" dirty="0"/>
              <a:t>Insights</a:t>
            </a:r>
          </a:p>
          <a:p>
            <a:pPr>
              <a:lnSpc>
                <a:spcPct val="100000"/>
              </a:lnSpc>
              <a:spcBef>
                <a:spcPts val="0"/>
              </a:spcBef>
            </a:pPr>
            <a:endParaRPr lang="en-US" spc="0" dirty="0"/>
          </a:p>
          <a:p>
            <a:pPr>
              <a:lnSpc>
                <a:spcPct val="100000"/>
              </a:lnSpc>
              <a:spcBef>
                <a:spcPts val="0"/>
              </a:spcBef>
            </a:pPr>
            <a:r>
              <a:rPr lang="en-US" spc="0" dirty="0"/>
              <a:t>Recommendations</a:t>
            </a:r>
          </a:p>
          <a:p>
            <a:pPr>
              <a:lnSpc>
                <a:spcPct val="100000"/>
              </a:lnSpc>
              <a:spcBef>
                <a:spcPts val="0"/>
              </a:spcBef>
            </a:pPr>
            <a:endParaRPr lang="en-US" spc="0" dirty="0"/>
          </a:p>
          <a:p>
            <a:pPr>
              <a:lnSpc>
                <a:spcPct val="100000"/>
              </a:lnSpc>
              <a:spcBef>
                <a:spcPts val="0"/>
              </a:spcBef>
            </a:pPr>
            <a:r>
              <a:rPr lang="en-US" spc="0" dirty="0"/>
              <a:t>Next Steps</a:t>
            </a:r>
          </a:p>
        </p:txBody>
      </p:sp>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5"/>
          </p:nvPr>
        </p:nvSpPr>
        <p:spPr>
          <a:xfrm>
            <a:off x="787178" y="6309360"/>
            <a:ext cx="6623040" cy="457200"/>
          </a:xfrm>
        </p:spPr>
        <p:txBody>
          <a:bodyPr/>
          <a:lstStyle/>
          <a:p>
            <a:r>
              <a:rPr lang="en-US"/>
              <a:t>Pedal &amp; Explore</a:t>
            </a:r>
            <a:endParaRPr lang="en-US" dirty="0"/>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6"/>
          </p:nvPr>
        </p:nvSpPr>
        <p:spPr>
          <a:xfrm>
            <a:off x="10569202" y="6309360"/>
            <a:ext cx="979879" cy="457200"/>
          </a:xfrm>
        </p:spPr>
        <p:txBody>
          <a:bodyPr/>
          <a:lstStyle/>
          <a:p>
            <a:fld id="{FAEF9944-A4F6-4C59-AEBD-678D6480B8EA}" type="slidenum">
              <a:rPr lang="en-US" smtClean="0"/>
              <a:pPr/>
              <a:t>2</a:t>
            </a:fld>
            <a:endParaRPr lang="en-US" dirty="0"/>
          </a:p>
        </p:txBody>
      </p:sp>
      <p:pic>
        <p:nvPicPr>
          <p:cNvPr id="10" name="Picture Placeholder 9">
            <a:extLst>
              <a:ext uri="{FF2B5EF4-FFF2-40B4-BE49-F238E27FC236}">
                <a16:creationId xmlns:a16="http://schemas.microsoft.com/office/drawing/2014/main" id="{6FFE181A-7A02-9F65-E0C6-75CF68C65A1D}"/>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22556" r="22556"/>
          <a:stretch>
            <a:fillRect/>
          </a:stretch>
        </p:blipFill>
        <p:spPr/>
      </p:pic>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Content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Subtitle</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a:noAutofit/>
          </a:bodyPr>
          <a:lstStyle/>
          <a:p>
            <a:r>
              <a:rPr lang="en-US" dirty="0"/>
              <a:t>Subtitle</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a:t>Pedal &amp; Explore</a:t>
            </a: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20</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a:lstStyle/>
          <a:p>
            <a:r>
              <a:rPr lang="en-US" dirty="0"/>
              <a:t>Summary</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a:t>Pedal &amp; Explore</a:t>
            </a:r>
            <a:endParaRPr lang="en-US"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21</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a:bodyPr>
          <a:lstStyle/>
          <a:p>
            <a:r>
              <a:rPr lang="en-US" dirty="0"/>
              <a:t>Presenter Name</a:t>
            </a:r>
          </a:p>
          <a:p>
            <a:r>
              <a:rPr lang="en-US" dirty="0"/>
              <a:t>Email</a:t>
            </a:r>
          </a:p>
          <a:p>
            <a:r>
              <a:rPr lang="en-US" dirty="0"/>
              <a:t>Website</a:t>
            </a:r>
          </a:p>
        </p:txBody>
      </p:sp>
      <p:sp>
        <p:nvSpPr>
          <p:cNvPr id="34" name="Footer Placeholder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a:lstStyle/>
          <a:p>
            <a:r>
              <a:rPr lang="en-US"/>
              <a:t>Pedal &amp; Explore</a:t>
            </a:r>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22</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7117-0340-7A5B-3744-742CEDE6617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7DC6C85-8E30-140F-A16E-AC872DDBC1D9}"/>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B93794BE-E003-06C9-4D12-C87888EA9FD9}"/>
              </a:ext>
            </a:extLst>
          </p:cNvPr>
          <p:cNvSpPr>
            <a:spLocks noGrp="1"/>
          </p:cNvSpPr>
          <p:nvPr>
            <p:ph type="ftr" sz="quarter" idx="11"/>
          </p:nvPr>
        </p:nvSpPr>
        <p:spPr/>
        <p:txBody>
          <a:bodyPr/>
          <a:lstStyle/>
          <a:p>
            <a:pPr algn="l"/>
            <a:r>
              <a:rPr lang="en-US"/>
              <a:t>Pedal &amp; Explore</a:t>
            </a:r>
            <a:endParaRPr lang="en-US" dirty="0"/>
          </a:p>
        </p:txBody>
      </p:sp>
      <p:sp>
        <p:nvSpPr>
          <p:cNvPr id="5" name="Slide Number Placeholder 4">
            <a:extLst>
              <a:ext uri="{FF2B5EF4-FFF2-40B4-BE49-F238E27FC236}">
                <a16:creationId xmlns:a16="http://schemas.microsoft.com/office/drawing/2014/main" id="{71246ACD-840D-28A6-FAAE-AB63786E305F}"/>
              </a:ext>
            </a:extLst>
          </p:cNvPr>
          <p:cNvSpPr>
            <a:spLocks noGrp="1"/>
          </p:cNvSpPr>
          <p:nvPr>
            <p:ph type="sldNum" sz="quarter" idx="12"/>
          </p:nvPr>
        </p:nvSpPr>
        <p:spPr/>
        <p:txBody>
          <a:bodyPr/>
          <a:lstStyle/>
          <a:p>
            <a:fld id="{FAEF9944-A4F6-4C59-AEBD-678D6480B8EA}" type="slidenum">
              <a:rPr lang="en-US" smtClean="0"/>
              <a:pPr/>
              <a:t>23</a:t>
            </a:fld>
            <a:endParaRPr lang="en-US" dirty="0"/>
          </a:p>
        </p:txBody>
      </p:sp>
    </p:spTree>
    <p:extLst>
      <p:ext uri="{BB962C8B-B14F-4D97-AF65-F5344CB8AC3E}">
        <p14:creationId xmlns:p14="http://schemas.microsoft.com/office/powerpoint/2010/main" val="190652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903B-4D71-3DBC-FF6B-195BB73C9A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2F66626-9E95-E004-F6F2-92BE7CB5A7DD}"/>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20695639-3EA7-CDF7-2453-C47D4203F3AE}"/>
              </a:ext>
            </a:extLst>
          </p:cNvPr>
          <p:cNvSpPr>
            <a:spLocks noGrp="1"/>
          </p:cNvSpPr>
          <p:nvPr>
            <p:ph type="ftr" sz="quarter" idx="11"/>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0DB0C8D2-D1D8-2376-37EB-3E14798A1EF0}"/>
              </a:ext>
            </a:extLst>
          </p:cNvPr>
          <p:cNvSpPr>
            <a:spLocks noGrp="1"/>
          </p:cNvSpPr>
          <p:nvPr>
            <p:ph type="sldNum" sz="quarter" idx="12"/>
          </p:nvPr>
        </p:nvSpPr>
        <p:spPr/>
        <p:txBody>
          <a:bodyPr/>
          <a:lstStyle/>
          <a:p>
            <a:fld id="{FAEF9944-A4F6-4C59-AEBD-678D6480B8EA}" type="slidenum">
              <a:rPr lang="en-US" smtClean="0"/>
              <a:pPr/>
              <a:t>24</a:t>
            </a:fld>
            <a:endParaRPr lang="en-US" dirty="0"/>
          </a:p>
        </p:txBody>
      </p:sp>
    </p:spTree>
    <p:extLst>
      <p:ext uri="{BB962C8B-B14F-4D97-AF65-F5344CB8AC3E}">
        <p14:creationId xmlns:p14="http://schemas.microsoft.com/office/powerpoint/2010/main" val="648217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71D8E0-3C0C-4CFF-D806-6EFEE6C1C881}"/>
              </a:ext>
            </a:extLst>
          </p:cNvPr>
          <p:cNvSpPr>
            <a:spLocks noGrp="1"/>
          </p:cNvSpPr>
          <p:nvPr>
            <p:ph type="body" idx="1"/>
          </p:nvPr>
        </p:nvSpPr>
        <p:spPr/>
        <p:txBody>
          <a:bodyPr>
            <a:normAutofit fontScale="85000" lnSpcReduction="10000"/>
          </a:bodyPr>
          <a:lstStyle/>
          <a:p>
            <a:endParaRPr lang="en-US"/>
          </a:p>
        </p:txBody>
      </p:sp>
      <p:sp>
        <p:nvSpPr>
          <p:cNvPr id="3" name="Content Placeholder 2">
            <a:extLst>
              <a:ext uri="{FF2B5EF4-FFF2-40B4-BE49-F238E27FC236}">
                <a16:creationId xmlns:a16="http://schemas.microsoft.com/office/drawing/2014/main" id="{30980694-9DBC-14B9-276C-A19D06B73F02}"/>
              </a:ext>
            </a:extLst>
          </p:cNvPr>
          <p:cNvSpPr>
            <a:spLocks noGrp="1"/>
          </p:cNvSpPr>
          <p:nvPr>
            <p:ph sz="half" idx="2"/>
          </p:nvPr>
        </p:nvSpPr>
        <p:spPr/>
        <p:txBody>
          <a:bodyPr/>
          <a:lstStyle/>
          <a:p>
            <a:endParaRPr lang="en-US"/>
          </a:p>
        </p:txBody>
      </p:sp>
      <p:sp>
        <p:nvSpPr>
          <p:cNvPr id="4" name="Text Placeholder 3">
            <a:extLst>
              <a:ext uri="{FF2B5EF4-FFF2-40B4-BE49-F238E27FC236}">
                <a16:creationId xmlns:a16="http://schemas.microsoft.com/office/drawing/2014/main" id="{13F65BA2-AC39-2BE2-AF98-758F0166011C}"/>
              </a:ext>
            </a:extLst>
          </p:cNvPr>
          <p:cNvSpPr>
            <a:spLocks noGrp="1"/>
          </p:cNvSpPr>
          <p:nvPr>
            <p:ph type="body" sz="quarter" idx="3"/>
          </p:nvPr>
        </p:nvSpPr>
        <p:spPr/>
        <p:txBody>
          <a:bodyPr>
            <a:normAutofit lnSpcReduction="10000"/>
          </a:bodyPr>
          <a:lstStyle/>
          <a:p>
            <a:endParaRPr lang="en-US"/>
          </a:p>
        </p:txBody>
      </p:sp>
      <p:sp>
        <p:nvSpPr>
          <p:cNvPr id="5" name="Content Placeholder 4">
            <a:extLst>
              <a:ext uri="{FF2B5EF4-FFF2-40B4-BE49-F238E27FC236}">
                <a16:creationId xmlns:a16="http://schemas.microsoft.com/office/drawing/2014/main" id="{AF080FBD-CF8B-A50E-3E5E-8CE7B757D608}"/>
              </a:ext>
            </a:extLst>
          </p:cNvPr>
          <p:cNvSpPr>
            <a:spLocks noGrp="1"/>
          </p:cNvSpPr>
          <p:nvPr>
            <p:ph sz="quarter" idx="4"/>
          </p:nvPr>
        </p:nvSpPr>
        <p:spPr/>
        <p:txBody>
          <a:bodyPr/>
          <a:lstStyle/>
          <a:p>
            <a:endParaRPr lang="en-US"/>
          </a:p>
        </p:txBody>
      </p:sp>
      <p:sp>
        <p:nvSpPr>
          <p:cNvPr id="6" name="Title 5">
            <a:extLst>
              <a:ext uri="{FF2B5EF4-FFF2-40B4-BE49-F238E27FC236}">
                <a16:creationId xmlns:a16="http://schemas.microsoft.com/office/drawing/2014/main" id="{7C8EE4A1-1569-C5F1-B02E-47A1E4B7AE43}"/>
              </a:ext>
            </a:extLst>
          </p:cNvPr>
          <p:cNvSpPr>
            <a:spLocks noGrp="1"/>
          </p:cNvSpPr>
          <p:nvPr>
            <p:ph type="title"/>
          </p:nvPr>
        </p:nvSpPr>
        <p:spPr/>
        <p:txBody>
          <a:bodyPr/>
          <a:lstStyle/>
          <a:p>
            <a:endParaRPr lang="en-US"/>
          </a:p>
        </p:txBody>
      </p:sp>
      <p:sp>
        <p:nvSpPr>
          <p:cNvPr id="7" name="Footer Placeholder 6">
            <a:extLst>
              <a:ext uri="{FF2B5EF4-FFF2-40B4-BE49-F238E27FC236}">
                <a16:creationId xmlns:a16="http://schemas.microsoft.com/office/drawing/2014/main" id="{DB4966F0-5D58-5640-9221-C6403E2596D9}"/>
              </a:ext>
            </a:extLst>
          </p:cNvPr>
          <p:cNvSpPr>
            <a:spLocks noGrp="1"/>
          </p:cNvSpPr>
          <p:nvPr>
            <p:ph type="ftr" sz="quarter" idx="11"/>
          </p:nvPr>
        </p:nvSpPr>
        <p:spPr/>
        <p:txBody>
          <a:bodyPr/>
          <a:lstStyle/>
          <a:p>
            <a:r>
              <a:rPr lang="en-US"/>
              <a:t>Pedal &amp; Explore</a:t>
            </a:r>
            <a:endParaRPr lang="en-US" dirty="0"/>
          </a:p>
        </p:txBody>
      </p:sp>
      <p:sp>
        <p:nvSpPr>
          <p:cNvPr id="8" name="Slide Number Placeholder 7">
            <a:extLst>
              <a:ext uri="{FF2B5EF4-FFF2-40B4-BE49-F238E27FC236}">
                <a16:creationId xmlns:a16="http://schemas.microsoft.com/office/drawing/2014/main" id="{616D1789-DCC9-6F0E-8C1F-259AE5F45E3E}"/>
              </a:ext>
            </a:extLst>
          </p:cNvPr>
          <p:cNvSpPr>
            <a:spLocks noGrp="1"/>
          </p:cNvSpPr>
          <p:nvPr>
            <p:ph type="sldNum" sz="quarter" idx="12"/>
          </p:nvPr>
        </p:nvSpPr>
        <p:spPr/>
        <p:txBody>
          <a:bodyPr/>
          <a:lstStyle/>
          <a:p>
            <a:fld id="{FAEF9944-A4F6-4C59-AEBD-678D6480B8EA}" type="slidenum">
              <a:rPr lang="en-US" smtClean="0"/>
              <a:t>25</a:t>
            </a:fld>
            <a:endParaRPr lang="en-US" dirty="0"/>
          </a:p>
        </p:txBody>
      </p:sp>
    </p:spTree>
    <p:extLst>
      <p:ext uri="{BB962C8B-B14F-4D97-AF65-F5344CB8AC3E}">
        <p14:creationId xmlns:p14="http://schemas.microsoft.com/office/powerpoint/2010/main" val="206365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320D-61AC-D217-42FD-E199A18297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B3208-63C6-6623-0C22-A21BFA961028}"/>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76AB27B-81A8-B966-8A05-D06985EB93D7}"/>
              </a:ext>
            </a:extLst>
          </p:cNvPr>
          <p:cNvSpPr>
            <a:spLocks noGrp="1"/>
          </p:cNvSpPr>
          <p:nvPr>
            <p:ph type="body" sz="half" idx="2"/>
          </p:nvPr>
        </p:nvSpPr>
        <p:spPr/>
        <p:txBody>
          <a:bodyPr/>
          <a:lstStyle/>
          <a:p>
            <a:endParaRPr lang="en-US"/>
          </a:p>
        </p:txBody>
      </p:sp>
      <p:sp>
        <p:nvSpPr>
          <p:cNvPr id="5" name="Footer Placeholder 4">
            <a:extLst>
              <a:ext uri="{FF2B5EF4-FFF2-40B4-BE49-F238E27FC236}">
                <a16:creationId xmlns:a16="http://schemas.microsoft.com/office/drawing/2014/main" id="{8608EEE8-3B87-657B-99E8-31FC41E7573A}"/>
              </a:ext>
            </a:extLst>
          </p:cNvPr>
          <p:cNvSpPr>
            <a:spLocks noGrp="1"/>
          </p:cNvSpPr>
          <p:nvPr>
            <p:ph type="ftr" sz="quarter" idx="11"/>
          </p:nvPr>
        </p:nvSpPr>
        <p:spPr/>
        <p:txBody>
          <a:bodyPr/>
          <a:lstStyle/>
          <a:p>
            <a:r>
              <a:rPr lang="en-US"/>
              <a:t>Pedal &amp; Explore</a:t>
            </a:r>
            <a:endParaRPr lang="en-US" dirty="0"/>
          </a:p>
        </p:txBody>
      </p:sp>
      <p:sp>
        <p:nvSpPr>
          <p:cNvPr id="6" name="Slide Number Placeholder 5">
            <a:extLst>
              <a:ext uri="{FF2B5EF4-FFF2-40B4-BE49-F238E27FC236}">
                <a16:creationId xmlns:a16="http://schemas.microsoft.com/office/drawing/2014/main" id="{48615DB5-53C2-6C5C-8597-32C806433211}"/>
              </a:ext>
            </a:extLst>
          </p:cNvPr>
          <p:cNvSpPr>
            <a:spLocks noGrp="1"/>
          </p:cNvSpPr>
          <p:nvPr>
            <p:ph type="sldNum" sz="quarter" idx="12"/>
          </p:nvPr>
        </p:nvSpPr>
        <p:spPr/>
        <p:txBody>
          <a:bodyPr/>
          <a:lstStyle/>
          <a:p>
            <a:fld id="{FAEF9944-A4F6-4C59-AEBD-678D6480B8EA}" type="slidenum">
              <a:rPr lang="en-US" smtClean="0"/>
              <a:pPr/>
              <a:t>26</a:t>
            </a:fld>
            <a:endParaRPr lang="en-US" dirty="0"/>
          </a:p>
        </p:txBody>
      </p:sp>
    </p:spTree>
    <p:extLst>
      <p:ext uri="{BB962C8B-B14F-4D97-AF65-F5344CB8AC3E}">
        <p14:creationId xmlns:p14="http://schemas.microsoft.com/office/powerpoint/2010/main" val="62107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pPr>
              <a:lnSpc>
                <a:spcPct val="100000"/>
              </a:lnSpc>
            </a:pPr>
            <a:r>
              <a:rPr lang="en-US" spc="0" dirty="0"/>
              <a:t>Introduction</a:t>
            </a:r>
          </a:p>
        </p:txBody>
      </p:sp>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4" y="2254198"/>
            <a:ext cx="6457717" cy="3767496"/>
          </a:xfrm>
        </p:spPr>
        <p:txBody>
          <a:bodyPr>
            <a:normAutofit/>
          </a:bodyPr>
          <a:lstStyle/>
          <a:p>
            <a:pPr>
              <a:lnSpc>
                <a:spcPct val="100000"/>
              </a:lnSpc>
              <a:spcBef>
                <a:spcPts val="0"/>
              </a:spcBef>
            </a:pPr>
            <a:r>
              <a:rPr lang="en-US" spc="0" dirty="0" err="1"/>
              <a:t>Cyclistic</a:t>
            </a:r>
            <a:r>
              <a:rPr lang="en-US" spc="0" dirty="0"/>
              <a:t>, a Chicago-based bike-sharing company, operates a </a:t>
            </a:r>
            <a:r>
              <a:rPr lang="en-US" spc="0" dirty="0" err="1"/>
              <a:t>geotracked</a:t>
            </a:r>
            <a:r>
              <a:rPr lang="en-US" spc="0" dirty="0"/>
              <a:t> fleet of bicycles available throughout the city.</a:t>
            </a:r>
          </a:p>
          <a:p>
            <a:pPr>
              <a:lnSpc>
                <a:spcPct val="100000"/>
              </a:lnSpc>
              <a:spcBef>
                <a:spcPts val="0"/>
              </a:spcBef>
            </a:pPr>
            <a:endParaRPr lang="en-US" spc="0" dirty="0"/>
          </a:p>
          <a:p>
            <a:pPr>
              <a:lnSpc>
                <a:spcPct val="100000"/>
              </a:lnSpc>
              <a:spcBef>
                <a:spcPts val="0"/>
              </a:spcBef>
            </a:pPr>
            <a:r>
              <a:rPr lang="en-US" spc="0" dirty="0" err="1"/>
              <a:t>Cyclistic</a:t>
            </a:r>
            <a:r>
              <a:rPr lang="en-US" spc="0" dirty="0"/>
              <a:t> classifies riders into two types: casual riders, who purchase single-ride or full-day passes, and members that subscribe to annual memberships. </a:t>
            </a:r>
          </a:p>
          <a:p>
            <a:pPr>
              <a:lnSpc>
                <a:spcPct val="100000"/>
              </a:lnSpc>
              <a:spcBef>
                <a:spcPts val="0"/>
              </a:spcBef>
            </a:pPr>
            <a:endParaRPr lang="en-US" spc="0" dirty="0"/>
          </a:p>
          <a:p>
            <a:pPr>
              <a:lnSpc>
                <a:spcPct val="100000"/>
              </a:lnSpc>
              <a:spcBef>
                <a:spcPts val="0"/>
              </a:spcBef>
            </a:pPr>
            <a:r>
              <a:rPr lang="en-US" spc="0" dirty="0"/>
              <a:t>While offering flexible purchase options attracts customers, </a:t>
            </a:r>
            <a:r>
              <a:rPr lang="en-US" spc="0" dirty="0" err="1"/>
              <a:t>Cyclistic's</a:t>
            </a:r>
            <a:r>
              <a:rPr lang="en-US" spc="0" dirty="0"/>
              <a:t> finance department has concluded that members are more profitable than casual riders and need insights to help them develop a conversion strategy.</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a:t>Pedal &amp; Explore</a:t>
            </a:r>
            <a:endParaRPr lang="en-US" dirty="0"/>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pic>
        <p:nvPicPr>
          <p:cNvPr id="5" name="Picture Placeholder 4">
            <a:extLst>
              <a:ext uri="{FF2B5EF4-FFF2-40B4-BE49-F238E27FC236}">
                <a16:creationId xmlns:a16="http://schemas.microsoft.com/office/drawing/2014/main" id="{286DE90C-7157-C2CC-AA42-9DEF27905AA1}"/>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906" b="906"/>
          <a:stretch>
            <a:fillRect/>
          </a:stretch>
        </p:blipFill>
        <p:spPr/>
      </p:pic>
      <p:pic>
        <p:nvPicPr>
          <p:cNvPr id="12" name="Picture Placeholder 11">
            <a:extLst>
              <a:ext uri="{FF2B5EF4-FFF2-40B4-BE49-F238E27FC236}">
                <a16:creationId xmlns:a16="http://schemas.microsoft.com/office/drawing/2014/main" id="{F1D9345D-DEC8-B2D6-EE51-B58FAA02DA83}"/>
              </a:ext>
            </a:extLst>
          </p:cNvPr>
          <p:cNvPicPr>
            <a:picLocks noGrp="1" noChangeAspect="1"/>
          </p:cNvPicPr>
          <p:nvPr>
            <p:ph type="pic" sz="quarter" idx="14"/>
          </p:nvPr>
        </p:nvPicPr>
        <p:blipFill>
          <a:blip r:embed="rId5">
            <a:extLst>
              <a:ext uri="{837473B0-CC2E-450A-ABE3-18F120FF3D39}">
                <a1611:picAttrSrcUrl xmlns:a1611="http://schemas.microsoft.com/office/drawing/2016/11/main" r:id="rId6"/>
              </a:ext>
            </a:extLst>
          </a:blip>
          <a:srcRect l="6595" r="6595"/>
          <a:stretch/>
        </p:blipFill>
        <p:spPr/>
      </p:pic>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pPr>
              <a:lnSpc>
                <a:spcPct val="100000"/>
              </a:lnSpc>
            </a:pPr>
            <a:r>
              <a:rPr lang="en-US" spc="0" dirty="0"/>
              <a:t>Business Task</a:t>
            </a:r>
          </a:p>
        </p:txBody>
      </p:sp>
      <p:sp>
        <p:nvSpPr>
          <p:cNvPr id="12" name="Content Placeholder 11">
            <a:extLst>
              <a:ext uri="{FF2B5EF4-FFF2-40B4-BE49-F238E27FC236}">
                <a16:creationId xmlns:a16="http://schemas.microsoft.com/office/drawing/2014/main" id="{DA519990-3C01-4761-BF8E-8A8BC2C56B38}"/>
              </a:ext>
            </a:extLst>
          </p:cNvPr>
          <p:cNvSpPr>
            <a:spLocks noGrp="1"/>
          </p:cNvSpPr>
          <p:nvPr>
            <p:ph idx="14"/>
          </p:nvPr>
        </p:nvSpPr>
        <p:spPr>
          <a:xfrm>
            <a:off x="648935" y="3065636"/>
            <a:ext cx="3519028" cy="1439241"/>
          </a:xfrm>
        </p:spPr>
        <p:txBody>
          <a:bodyPr/>
          <a:lstStyle/>
          <a:p>
            <a:pPr>
              <a:lnSpc>
                <a:spcPct val="100000"/>
              </a:lnSpc>
            </a:pPr>
            <a:r>
              <a:rPr lang="en-US" spc="0" dirty="0"/>
              <a:t>How do annual members and casual riders differ?</a:t>
            </a:r>
          </a:p>
        </p:txBody>
      </p:sp>
      <p:sp>
        <p:nvSpPr>
          <p:cNvPr id="11" name="Content Placeholder 10">
            <a:extLst>
              <a:ext uri="{FF2B5EF4-FFF2-40B4-BE49-F238E27FC236}">
                <a16:creationId xmlns:a16="http://schemas.microsoft.com/office/drawing/2014/main" id="{0ED48AB2-7B87-4FA9-90BB-0B88AD92D396}"/>
              </a:ext>
            </a:extLst>
          </p:cNvPr>
          <p:cNvSpPr>
            <a:spLocks noGrp="1"/>
          </p:cNvSpPr>
          <p:nvPr>
            <p:ph idx="1"/>
          </p:nvPr>
        </p:nvSpPr>
        <p:spPr>
          <a:xfrm>
            <a:off x="642918" y="1684962"/>
            <a:ext cx="10900146" cy="1303966"/>
          </a:xfrm>
        </p:spPr>
        <p:txBody>
          <a:bodyPr>
            <a:normAutofit/>
          </a:bodyPr>
          <a:lstStyle/>
          <a:p>
            <a:pPr marL="0" indent="0">
              <a:lnSpc>
                <a:spcPct val="100000"/>
              </a:lnSpc>
              <a:spcBef>
                <a:spcPts val="0"/>
              </a:spcBef>
              <a:buNone/>
            </a:pPr>
            <a:r>
              <a:rPr lang="en-US" spc="0" dirty="0" err="1"/>
              <a:t>Cyclistic's</a:t>
            </a:r>
            <a:r>
              <a:rPr lang="en-US" spc="0" dirty="0"/>
              <a:t> marketing team plans to develop marketing strategies to </a:t>
            </a:r>
            <a:r>
              <a:rPr lang="en-US" b="1" spc="0" dirty="0"/>
              <a:t>increase profits by converting casual riders to annual members</a:t>
            </a:r>
            <a:r>
              <a:rPr lang="en-US" spc="0" dirty="0"/>
              <a:t>. To help the marketing team understand this opportunity, analysis will focus on three questions.</a:t>
            </a:r>
          </a:p>
          <a:p>
            <a:pPr marL="0" indent="0">
              <a:lnSpc>
                <a:spcPct val="100000"/>
              </a:lnSpc>
              <a:buNone/>
            </a:pPr>
            <a:endParaRPr lang="en-US" spc="0" dirty="0"/>
          </a:p>
          <a:p>
            <a:pPr marL="0" indent="0">
              <a:lnSpc>
                <a:spcPct val="100000"/>
              </a:lnSpc>
              <a:buNone/>
            </a:pPr>
            <a:endParaRPr lang="en-US" spc="0" dirty="0"/>
          </a:p>
        </p:txBody>
      </p:sp>
      <p:sp>
        <p:nvSpPr>
          <p:cNvPr id="16" name="Content Placeholder 15">
            <a:extLst>
              <a:ext uri="{FF2B5EF4-FFF2-40B4-BE49-F238E27FC236}">
                <a16:creationId xmlns:a16="http://schemas.microsoft.com/office/drawing/2014/main" id="{98A93BCF-7682-4066-8958-65ED5DD2241C}"/>
              </a:ext>
            </a:extLst>
          </p:cNvPr>
          <p:cNvSpPr>
            <a:spLocks noGrp="1"/>
          </p:cNvSpPr>
          <p:nvPr>
            <p:ph idx="18"/>
          </p:nvPr>
        </p:nvSpPr>
        <p:spPr>
          <a:xfrm>
            <a:off x="4336486" y="3059987"/>
            <a:ext cx="3519028" cy="1439241"/>
          </a:xfrm>
        </p:spPr>
        <p:txBody>
          <a:bodyPr/>
          <a:lstStyle/>
          <a:p>
            <a:pPr>
              <a:lnSpc>
                <a:spcPct val="100000"/>
              </a:lnSpc>
              <a:spcBef>
                <a:spcPts val="0"/>
              </a:spcBef>
            </a:pPr>
            <a:r>
              <a:rPr lang="en-US" spc="0" dirty="0"/>
              <a:t>Why might casual riders buy an annual membership?</a:t>
            </a:r>
          </a:p>
        </p:txBody>
      </p:sp>
      <p:sp>
        <p:nvSpPr>
          <p:cNvPr id="14" name="Content Placeholder 13">
            <a:extLst>
              <a:ext uri="{FF2B5EF4-FFF2-40B4-BE49-F238E27FC236}">
                <a16:creationId xmlns:a16="http://schemas.microsoft.com/office/drawing/2014/main" id="{9E1BABDF-2D81-4200-AB3D-E2AC2AA85192}"/>
              </a:ext>
            </a:extLst>
          </p:cNvPr>
          <p:cNvSpPr>
            <a:spLocks noGrp="1"/>
          </p:cNvSpPr>
          <p:nvPr>
            <p:ph idx="16"/>
          </p:nvPr>
        </p:nvSpPr>
        <p:spPr>
          <a:xfrm>
            <a:off x="8024037" y="3065636"/>
            <a:ext cx="3519028" cy="1433592"/>
          </a:xfrm>
        </p:spPr>
        <p:txBody>
          <a:bodyPr/>
          <a:lstStyle/>
          <a:p>
            <a:pPr>
              <a:lnSpc>
                <a:spcPct val="100000"/>
              </a:lnSpc>
            </a:pPr>
            <a:r>
              <a:rPr lang="en-US" spc="0" dirty="0"/>
              <a:t>How might </a:t>
            </a:r>
            <a:r>
              <a:rPr lang="en-US" spc="0" dirty="0" err="1"/>
              <a:t>Cyclistic</a:t>
            </a:r>
            <a:r>
              <a:rPr lang="en-US" spc="0" dirty="0"/>
              <a:t> use digital media to influence casual riders to become members?</a:t>
            </a:r>
          </a:p>
          <a:p>
            <a:pPr>
              <a:lnSpc>
                <a:spcPct val="100000"/>
              </a:lnSpc>
            </a:pPr>
            <a:endParaRPr lang="en-US" spc="0" dirty="0"/>
          </a:p>
        </p:txBody>
      </p:sp>
      <p:sp>
        <p:nvSpPr>
          <p:cNvPr id="5" name="Footer Placeholder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a:lstStyle/>
          <a:p>
            <a:r>
              <a:rPr lang="en-US"/>
              <a:t>Pedal &amp; Explore</a:t>
            </a:r>
            <a:endParaRPr lang="en-US" dirty="0"/>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67836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2833-67B0-7579-C7C2-0FD9129DF242}"/>
              </a:ext>
            </a:extLst>
          </p:cNvPr>
          <p:cNvSpPr>
            <a:spLocks noGrp="1"/>
          </p:cNvSpPr>
          <p:nvPr>
            <p:ph type="title"/>
          </p:nvPr>
        </p:nvSpPr>
        <p:spPr/>
        <p:txBody>
          <a:bodyPr/>
          <a:lstStyle/>
          <a:p>
            <a:pPr>
              <a:lnSpc>
                <a:spcPct val="100000"/>
              </a:lnSpc>
            </a:pPr>
            <a:r>
              <a:rPr lang="en-US" spc="0" dirty="0"/>
              <a:t>Notes on Source Data</a:t>
            </a:r>
          </a:p>
        </p:txBody>
      </p:sp>
      <p:sp>
        <p:nvSpPr>
          <p:cNvPr id="3" name="Content Placeholder 2">
            <a:extLst>
              <a:ext uri="{FF2B5EF4-FFF2-40B4-BE49-F238E27FC236}">
                <a16:creationId xmlns:a16="http://schemas.microsoft.com/office/drawing/2014/main" id="{FCC09FD4-7809-0126-7A21-E4309791A1E8}"/>
              </a:ext>
            </a:extLst>
          </p:cNvPr>
          <p:cNvSpPr>
            <a:spLocks noGrp="1"/>
          </p:cNvSpPr>
          <p:nvPr>
            <p:ph idx="1"/>
          </p:nvPr>
        </p:nvSpPr>
        <p:spPr/>
        <p:txBody>
          <a:bodyPr/>
          <a:lstStyle/>
          <a:p>
            <a:pPr marL="285750" indent="-285750">
              <a:lnSpc>
                <a:spcPct val="100000"/>
              </a:lnSpc>
              <a:spcBef>
                <a:spcPts val="0"/>
              </a:spcBef>
              <a:buFont typeface="Arial" panose="020B0604020202020204" pitchFamily="34" charset="0"/>
              <a:buChar char="•"/>
            </a:pPr>
            <a:r>
              <a:rPr lang="en-US" spc="0" dirty="0"/>
              <a:t>Used first-party data from </a:t>
            </a:r>
            <a:r>
              <a:rPr lang="en-US" spc="0" dirty="0" err="1"/>
              <a:t>Cyclistic</a:t>
            </a:r>
            <a:r>
              <a:rPr lang="en-US" spc="0" dirty="0"/>
              <a:t> that captures individual trip details.</a:t>
            </a:r>
          </a:p>
          <a:p>
            <a:pPr>
              <a:lnSpc>
                <a:spcPct val="100000"/>
              </a:lnSpc>
              <a:spcBef>
                <a:spcPts val="0"/>
              </a:spcBef>
            </a:pPr>
            <a:endParaRPr lang="en-US" spc="0" dirty="0"/>
          </a:p>
          <a:p>
            <a:pPr marL="285750" indent="-285750">
              <a:lnSpc>
                <a:spcPct val="100000"/>
              </a:lnSpc>
              <a:spcBef>
                <a:spcPts val="0"/>
              </a:spcBef>
              <a:buFont typeface="Arial" panose="020B0604020202020204" pitchFamily="34" charset="0"/>
              <a:buChar char="•"/>
            </a:pPr>
            <a:r>
              <a:rPr lang="en-US" spc="0" dirty="0"/>
              <a:t>Covers same-day trips taken between January 1, 2022 and December 31, 2022.</a:t>
            </a:r>
          </a:p>
          <a:p>
            <a:pPr>
              <a:lnSpc>
                <a:spcPct val="100000"/>
              </a:lnSpc>
              <a:spcBef>
                <a:spcPts val="0"/>
              </a:spcBef>
            </a:pPr>
            <a:endParaRPr lang="en-US" spc="0" dirty="0"/>
          </a:p>
          <a:p>
            <a:pPr marL="285750" indent="-285750">
              <a:lnSpc>
                <a:spcPct val="100000"/>
              </a:lnSpc>
              <a:spcBef>
                <a:spcPts val="0"/>
              </a:spcBef>
              <a:buFont typeface="Arial" panose="020B0604020202020204" pitchFamily="34" charset="0"/>
              <a:buChar char="•"/>
            </a:pPr>
            <a:r>
              <a:rPr lang="en-US" spc="0" dirty="0"/>
              <a:t>Used random sample of 250,000 trips from population of 5,600,000.</a:t>
            </a:r>
          </a:p>
          <a:p>
            <a:pPr>
              <a:lnSpc>
                <a:spcPct val="100000"/>
              </a:lnSpc>
              <a:spcBef>
                <a:spcPts val="0"/>
              </a:spcBef>
            </a:pPr>
            <a:endParaRPr lang="en-US" spc="0" dirty="0"/>
          </a:p>
          <a:p>
            <a:pPr marL="285750" indent="-285750">
              <a:lnSpc>
                <a:spcPct val="100000"/>
              </a:lnSpc>
              <a:spcBef>
                <a:spcPts val="0"/>
              </a:spcBef>
              <a:buFont typeface="Arial" panose="020B0604020202020204" pitchFamily="34" charset="0"/>
              <a:buChar char="•"/>
            </a:pPr>
            <a:r>
              <a:rPr lang="en-US" spc="0" dirty="0"/>
              <a:t>Data cleaned and transformed to address missing values, inconsistencies, duplicates and create categorical variables for analysis.</a:t>
            </a:r>
          </a:p>
          <a:p>
            <a:pPr>
              <a:lnSpc>
                <a:spcPct val="100000"/>
              </a:lnSpc>
              <a:spcBef>
                <a:spcPts val="0"/>
              </a:spcBef>
            </a:pPr>
            <a:endParaRPr lang="en-US" spc="0" dirty="0"/>
          </a:p>
          <a:p>
            <a:pPr marL="285750" indent="-285750">
              <a:lnSpc>
                <a:spcPct val="100000"/>
              </a:lnSpc>
              <a:spcBef>
                <a:spcPts val="0"/>
              </a:spcBef>
              <a:buFont typeface="Arial" panose="020B0604020202020204" pitchFamily="34" charset="0"/>
              <a:buChar char="•"/>
            </a:pPr>
            <a:r>
              <a:rPr lang="en-US" spc="0" dirty="0"/>
              <a:t>Supplemented with shape files from the Chicago Data Portal for geographical analysis.</a:t>
            </a:r>
          </a:p>
        </p:txBody>
      </p:sp>
      <p:sp>
        <p:nvSpPr>
          <p:cNvPr id="4" name="Footer Placeholder 3">
            <a:extLst>
              <a:ext uri="{FF2B5EF4-FFF2-40B4-BE49-F238E27FC236}">
                <a16:creationId xmlns:a16="http://schemas.microsoft.com/office/drawing/2014/main" id="{3F6053B1-8D32-1135-7827-F5B215965037}"/>
              </a:ext>
            </a:extLst>
          </p:cNvPr>
          <p:cNvSpPr>
            <a:spLocks noGrp="1"/>
          </p:cNvSpPr>
          <p:nvPr>
            <p:ph type="ftr" sz="quarter" idx="11"/>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8707A610-541C-6D99-ABEC-9249C1B7D9A4}"/>
              </a:ext>
            </a:extLst>
          </p:cNvPr>
          <p:cNvSpPr>
            <a:spLocks noGrp="1"/>
          </p:cNvSpPr>
          <p:nvPr>
            <p:ph type="sldNum" sz="quarter" idx="12"/>
          </p:nvPr>
        </p:nvSpPr>
        <p:spPr/>
        <p:txBody>
          <a:bodyPr/>
          <a:lstStyle/>
          <a:p>
            <a:fld id="{FAEF9944-A4F6-4C59-AEBD-678D6480B8EA}" type="slidenum">
              <a:rPr lang="en-US" smtClean="0"/>
              <a:t>5</a:t>
            </a:fld>
            <a:endParaRPr lang="en-US" dirty="0"/>
          </a:p>
        </p:txBody>
      </p:sp>
    </p:spTree>
    <p:extLst>
      <p:ext uri="{BB962C8B-B14F-4D97-AF65-F5344CB8AC3E}">
        <p14:creationId xmlns:p14="http://schemas.microsoft.com/office/powerpoint/2010/main" val="27933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1"/>
            <a:ext cx="3754671" cy="910424"/>
          </a:xfrm>
        </p:spPr>
        <p:txBody>
          <a:bodyPr/>
          <a:lstStyle/>
          <a:p>
            <a:r>
              <a:rPr lang="en-US" spc="0" dirty="0"/>
              <a:t>Insights</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7976914" y="2772229"/>
            <a:ext cx="3806919" cy="3207221"/>
          </a:xfrm>
        </p:spPr>
        <p:txBody>
          <a:bodyPr/>
          <a:lstStyle/>
          <a:p>
            <a:pPr>
              <a:lnSpc>
                <a:spcPct val="100000"/>
              </a:lnSpc>
            </a:pPr>
            <a:r>
              <a:rPr lang="en-US" spc="0" dirty="0"/>
              <a:t>Why might casual riders buy an annual membership?</a:t>
            </a:r>
          </a:p>
          <a:p>
            <a:pPr>
              <a:lnSpc>
                <a:spcPct val="100000"/>
              </a:lnSpc>
            </a:pPr>
            <a:r>
              <a:rPr lang="en-US" spc="0" dirty="0"/>
              <a:t>Why might casual riders buy an annual membership?</a:t>
            </a:r>
          </a:p>
          <a:p>
            <a:pPr>
              <a:lnSpc>
                <a:spcPct val="100000"/>
              </a:lnSpc>
            </a:pPr>
            <a:r>
              <a:rPr lang="en-US" spc="0" dirty="0"/>
              <a:t>How might </a:t>
            </a:r>
            <a:r>
              <a:rPr lang="en-US" spc="0" dirty="0" err="1"/>
              <a:t>Cyclistic</a:t>
            </a:r>
            <a:r>
              <a:rPr lang="en-US" spc="0" dirty="0"/>
              <a:t> use digital media to influence casual riders to become members?</a:t>
            </a:r>
          </a:p>
        </p:txBody>
      </p:sp>
      <p:pic>
        <p:nvPicPr>
          <p:cNvPr id="5" name="Picture Placeholder 4">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1" y="1095509"/>
            <a:ext cx="7519932" cy="5016892"/>
          </a:xfrm>
        </p:spPr>
      </p:pic>
    </p:spTree>
    <p:extLst>
      <p:ext uri="{BB962C8B-B14F-4D97-AF65-F5344CB8AC3E}">
        <p14:creationId xmlns:p14="http://schemas.microsoft.com/office/powerpoint/2010/main" val="149960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502C-149C-B4EB-11A3-9E47C8178A6A}"/>
              </a:ext>
            </a:extLst>
          </p:cNvPr>
          <p:cNvSpPr>
            <a:spLocks noGrp="1"/>
          </p:cNvSpPr>
          <p:nvPr>
            <p:ph type="title"/>
          </p:nvPr>
        </p:nvSpPr>
        <p:spPr/>
        <p:txBody>
          <a:bodyPr/>
          <a:lstStyle/>
          <a:p>
            <a:pPr>
              <a:lnSpc>
                <a:spcPct val="100000"/>
              </a:lnSpc>
            </a:pPr>
            <a:r>
              <a:rPr lang="en-US" spc="0" dirty="0"/>
              <a:t>Four in every ten trips are taken by casual riders</a:t>
            </a:r>
          </a:p>
        </p:txBody>
      </p:sp>
      <p:sp>
        <p:nvSpPr>
          <p:cNvPr id="3" name="Footer Placeholder 2">
            <a:extLst>
              <a:ext uri="{FF2B5EF4-FFF2-40B4-BE49-F238E27FC236}">
                <a16:creationId xmlns:a16="http://schemas.microsoft.com/office/drawing/2014/main" id="{B97EEAE5-DD9E-291F-580C-FC32478EF7AD}"/>
              </a:ext>
            </a:extLst>
          </p:cNvPr>
          <p:cNvSpPr>
            <a:spLocks noGrp="1"/>
          </p:cNvSpPr>
          <p:nvPr>
            <p:ph type="ftr" sz="quarter" idx="11"/>
          </p:nvPr>
        </p:nvSpPr>
        <p:spPr/>
        <p:txBody>
          <a:bodyPr/>
          <a:lstStyle/>
          <a:p>
            <a:r>
              <a:rPr lang="en-US"/>
              <a:t>Pedal &amp; Explore</a:t>
            </a:r>
            <a:endParaRPr lang="en-US" dirty="0"/>
          </a:p>
        </p:txBody>
      </p:sp>
      <p:sp>
        <p:nvSpPr>
          <p:cNvPr id="4" name="Slide Number Placeholder 3">
            <a:extLst>
              <a:ext uri="{FF2B5EF4-FFF2-40B4-BE49-F238E27FC236}">
                <a16:creationId xmlns:a16="http://schemas.microsoft.com/office/drawing/2014/main" id="{DD5C2EF6-D8DB-8EFE-C570-603220469F8E}"/>
              </a:ext>
            </a:extLst>
          </p:cNvPr>
          <p:cNvSpPr>
            <a:spLocks noGrp="1"/>
          </p:cNvSpPr>
          <p:nvPr>
            <p:ph type="sldNum" sz="quarter" idx="12"/>
          </p:nvPr>
        </p:nvSpPr>
        <p:spPr/>
        <p:txBody>
          <a:bodyPr/>
          <a:lstStyle/>
          <a:p>
            <a:fld id="{FAEF9944-A4F6-4C59-AEBD-678D6480B8EA}" type="slidenum">
              <a:rPr lang="en-US" smtClean="0"/>
              <a:t>7</a:t>
            </a:fld>
            <a:endParaRPr lang="en-US" dirty="0"/>
          </a:p>
        </p:txBody>
      </p:sp>
      <p:pic>
        <p:nvPicPr>
          <p:cNvPr id="7" name="Picture 6">
            <a:extLst>
              <a:ext uri="{FF2B5EF4-FFF2-40B4-BE49-F238E27FC236}">
                <a16:creationId xmlns:a16="http://schemas.microsoft.com/office/drawing/2014/main" id="{18C3309F-97BC-A433-613A-35589B0CCD3D}"/>
              </a:ext>
            </a:extLst>
          </p:cNvPr>
          <p:cNvPicPr>
            <a:picLocks noChangeAspect="1"/>
          </p:cNvPicPr>
          <p:nvPr/>
        </p:nvPicPr>
        <p:blipFill>
          <a:blip r:embed="rId3"/>
          <a:stretch>
            <a:fillRect/>
          </a:stretch>
        </p:blipFill>
        <p:spPr>
          <a:xfrm>
            <a:off x="5148268" y="1600196"/>
            <a:ext cx="6400813" cy="3657607"/>
          </a:xfrm>
          <a:prstGeom prst="rect">
            <a:avLst/>
          </a:prstGeom>
        </p:spPr>
      </p:pic>
    </p:spTree>
    <p:extLst>
      <p:ext uri="{BB962C8B-B14F-4D97-AF65-F5344CB8AC3E}">
        <p14:creationId xmlns:p14="http://schemas.microsoft.com/office/powerpoint/2010/main" val="427804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E2E0-78F1-7A76-A687-8C86D452559F}"/>
              </a:ext>
            </a:extLst>
          </p:cNvPr>
          <p:cNvSpPr>
            <a:spLocks noGrp="1"/>
          </p:cNvSpPr>
          <p:nvPr>
            <p:ph type="title"/>
          </p:nvPr>
        </p:nvSpPr>
        <p:spPr/>
        <p:txBody>
          <a:bodyPr>
            <a:normAutofit fontScale="90000"/>
          </a:bodyPr>
          <a:lstStyle/>
          <a:p>
            <a:pPr>
              <a:lnSpc>
                <a:spcPct val="100000"/>
              </a:lnSpc>
            </a:pPr>
            <a:r>
              <a:rPr lang="en-US" spc="0" dirty="0"/>
              <a:t>Engagement with the service is strongest in the summer months</a:t>
            </a:r>
          </a:p>
        </p:txBody>
      </p:sp>
      <p:sp>
        <p:nvSpPr>
          <p:cNvPr id="3" name="Footer Placeholder 2">
            <a:extLst>
              <a:ext uri="{FF2B5EF4-FFF2-40B4-BE49-F238E27FC236}">
                <a16:creationId xmlns:a16="http://schemas.microsoft.com/office/drawing/2014/main" id="{76A390A8-C44B-01D3-8B6F-3C81BD4E4B36}"/>
              </a:ext>
            </a:extLst>
          </p:cNvPr>
          <p:cNvSpPr>
            <a:spLocks noGrp="1"/>
          </p:cNvSpPr>
          <p:nvPr>
            <p:ph type="ftr" sz="quarter" idx="11"/>
          </p:nvPr>
        </p:nvSpPr>
        <p:spPr/>
        <p:txBody>
          <a:bodyPr/>
          <a:lstStyle/>
          <a:p>
            <a:r>
              <a:rPr lang="en-US"/>
              <a:t>Pedal &amp; Explore</a:t>
            </a:r>
            <a:endParaRPr lang="en-US" dirty="0"/>
          </a:p>
        </p:txBody>
      </p:sp>
      <p:sp>
        <p:nvSpPr>
          <p:cNvPr id="4" name="Slide Number Placeholder 3">
            <a:extLst>
              <a:ext uri="{FF2B5EF4-FFF2-40B4-BE49-F238E27FC236}">
                <a16:creationId xmlns:a16="http://schemas.microsoft.com/office/drawing/2014/main" id="{B894F052-8AD0-5DE0-756B-FE0F0649EA73}"/>
              </a:ext>
            </a:extLst>
          </p:cNvPr>
          <p:cNvSpPr>
            <a:spLocks noGrp="1"/>
          </p:cNvSpPr>
          <p:nvPr>
            <p:ph type="sldNum" sz="quarter" idx="12"/>
          </p:nvPr>
        </p:nvSpPr>
        <p:spPr/>
        <p:txBody>
          <a:bodyPr/>
          <a:lstStyle/>
          <a:p>
            <a:fld id="{FAEF9944-A4F6-4C59-AEBD-678D6480B8EA}" type="slidenum">
              <a:rPr lang="en-US" smtClean="0"/>
              <a:t>8</a:t>
            </a:fld>
            <a:endParaRPr lang="en-US" dirty="0"/>
          </a:p>
        </p:txBody>
      </p:sp>
      <p:pic>
        <p:nvPicPr>
          <p:cNvPr id="6" name="Picture 5">
            <a:extLst>
              <a:ext uri="{FF2B5EF4-FFF2-40B4-BE49-F238E27FC236}">
                <a16:creationId xmlns:a16="http://schemas.microsoft.com/office/drawing/2014/main" id="{19C2A43D-4A9D-2027-AF38-5189BC1CC794}"/>
              </a:ext>
            </a:extLst>
          </p:cNvPr>
          <p:cNvPicPr>
            <a:picLocks noChangeAspect="1"/>
          </p:cNvPicPr>
          <p:nvPr/>
        </p:nvPicPr>
        <p:blipFill>
          <a:blip r:embed="rId3"/>
          <a:stretch>
            <a:fillRect/>
          </a:stretch>
        </p:blipFill>
        <p:spPr>
          <a:xfrm>
            <a:off x="2594425" y="2536160"/>
            <a:ext cx="7003150" cy="4001800"/>
          </a:xfrm>
          <a:prstGeom prst="rect">
            <a:avLst/>
          </a:prstGeom>
        </p:spPr>
      </p:pic>
    </p:spTree>
    <p:extLst>
      <p:ext uri="{BB962C8B-B14F-4D97-AF65-F5344CB8AC3E}">
        <p14:creationId xmlns:p14="http://schemas.microsoft.com/office/powerpoint/2010/main" val="256298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41A7-E782-5EAD-272D-8C631268BAC6}"/>
              </a:ext>
            </a:extLst>
          </p:cNvPr>
          <p:cNvSpPr>
            <a:spLocks noGrp="1"/>
          </p:cNvSpPr>
          <p:nvPr>
            <p:ph type="title"/>
          </p:nvPr>
        </p:nvSpPr>
        <p:spPr/>
        <p:txBody>
          <a:bodyPr/>
          <a:lstStyle/>
          <a:p>
            <a:pPr>
              <a:lnSpc>
                <a:spcPct val="100000"/>
              </a:lnSpc>
            </a:pPr>
            <a:r>
              <a:rPr lang="en-US" spc="0" dirty="0"/>
              <a:t>A greater proportion of casual riders prefer electric bicycles</a:t>
            </a:r>
          </a:p>
        </p:txBody>
      </p:sp>
      <p:sp>
        <p:nvSpPr>
          <p:cNvPr id="9" name="Content Placeholder 8">
            <a:extLst>
              <a:ext uri="{FF2B5EF4-FFF2-40B4-BE49-F238E27FC236}">
                <a16:creationId xmlns:a16="http://schemas.microsoft.com/office/drawing/2014/main" id="{909D756C-9025-AD44-FBFF-5564346E4CC9}"/>
              </a:ext>
            </a:extLst>
          </p:cNvPr>
          <p:cNvSpPr>
            <a:spLocks noGrp="1"/>
          </p:cNvSpPr>
          <p:nvPr>
            <p:ph idx="14"/>
          </p:nvPr>
        </p:nvSpPr>
        <p:spPr/>
        <p:txBody>
          <a:bodyPr/>
          <a:lstStyle/>
          <a:p>
            <a:r>
              <a:rPr lang="en-US" dirty="0"/>
              <a:t>Casual Riders</a:t>
            </a:r>
          </a:p>
        </p:txBody>
      </p:sp>
      <p:graphicFrame>
        <p:nvGraphicFramePr>
          <p:cNvPr id="13" name="Content Placeholder 12">
            <a:extLst>
              <a:ext uri="{FF2B5EF4-FFF2-40B4-BE49-F238E27FC236}">
                <a16:creationId xmlns:a16="http://schemas.microsoft.com/office/drawing/2014/main" id="{7C8940C1-A3F6-E7ED-FAB4-E0536FAFD3D0}"/>
              </a:ext>
            </a:extLst>
          </p:cNvPr>
          <p:cNvGraphicFramePr>
            <a:graphicFrameLocks noGrp="1"/>
          </p:cNvGraphicFramePr>
          <p:nvPr>
            <p:ph idx="1"/>
            <p:extLst>
              <p:ext uri="{D42A27DB-BD31-4B8C-83A1-F6EECF244321}">
                <p14:modId xmlns:p14="http://schemas.microsoft.com/office/powerpoint/2010/main" val="653178367"/>
              </p:ext>
            </p:extLst>
          </p:nvPr>
        </p:nvGraphicFramePr>
        <p:xfrm>
          <a:off x="649288" y="2422525"/>
          <a:ext cx="4727575" cy="3028950"/>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9">
            <a:extLst>
              <a:ext uri="{FF2B5EF4-FFF2-40B4-BE49-F238E27FC236}">
                <a16:creationId xmlns:a16="http://schemas.microsoft.com/office/drawing/2014/main" id="{24E580A3-ABF0-6505-E620-284BB6D9527D}"/>
              </a:ext>
            </a:extLst>
          </p:cNvPr>
          <p:cNvSpPr>
            <a:spLocks noGrp="1"/>
          </p:cNvSpPr>
          <p:nvPr>
            <p:ph idx="15"/>
          </p:nvPr>
        </p:nvSpPr>
        <p:spPr/>
        <p:txBody>
          <a:bodyPr/>
          <a:lstStyle/>
          <a:p>
            <a:r>
              <a:rPr lang="en-US" dirty="0"/>
              <a:t>Members</a:t>
            </a:r>
          </a:p>
        </p:txBody>
      </p:sp>
      <p:graphicFrame>
        <p:nvGraphicFramePr>
          <p:cNvPr id="16" name="Content Placeholder 15">
            <a:extLst>
              <a:ext uri="{FF2B5EF4-FFF2-40B4-BE49-F238E27FC236}">
                <a16:creationId xmlns:a16="http://schemas.microsoft.com/office/drawing/2014/main" id="{CB3C8237-320F-6972-0747-25E3928D60FA}"/>
              </a:ext>
            </a:extLst>
          </p:cNvPr>
          <p:cNvGraphicFramePr>
            <a:graphicFrameLocks noGrp="1"/>
          </p:cNvGraphicFramePr>
          <p:nvPr>
            <p:ph idx="13"/>
            <p:extLst>
              <p:ext uri="{D42A27DB-BD31-4B8C-83A1-F6EECF244321}">
                <p14:modId xmlns:p14="http://schemas.microsoft.com/office/powerpoint/2010/main" val="2864473107"/>
              </p:ext>
            </p:extLst>
          </p:nvPr>
        </p:nvGraphicFramePr>
        <p:xfrm>
          <a:off x="6096000" y="2422525"/>
          <a:ext cx="4727575" cy="3028950"/>
        </p:xfrm>
        <a:graphic>
          <a:graphicData uri="http://schemas.openxmlformats.org/drawingml/2006/chart">
            <c:chart xmlns:c="http://schemas.openxmlformats.org/drawingml/2006/chart" xmlns:r="http://schemas.openxmlformats.org/officeDocument/2006/relationships" r:id="rId4"/>
          </a:graphicData>
        </a:graphic>
      </p:graphicFrame>
      <p:sp>
        <p:nvSpPr>
          <p:cNvPr id="3" name="Footer Placeholder 2">
            <a:extLst>
              <a:ext uri="{FF2B5EF4-FFF2-40B4-BE49-F238E27FC236}">
                <a16:creationId xmlns:a16="http://schemas.microsoft.com/office/drawing/2014/main" id="{F49ADD50-9E13-41F0-028E-2B0E1DA1528A}"/>
              </a:ext>
            </a:extLst>
          </p:cNvPr>
          <p:cNvSpPr>
            <a:spLocks noGrp="1"/>
          </p:cNvSpPr>
          <p:nvPr>
            <p:ph type="ftr" sz="quarter" idx="11"/>
          </p:nvPr>
        </p:nvSpPr>
        <p:spPr/>
        <p:txBody>
          <a:bodyPr/>
          <a:lstStyle/>
          <a:p>
            <a:r>
              <a:rPr lang="en-US"/>
              <a:t>Pedal &amp; Explore</a:t>
            </a:r>
            <a:endParaRPr lang="en-US" dirty="0"/>
          </a:p>
        </p:txBody>
      </p:sp>
      <p:sp>
        <p:nvSpPr>
          <p:cNvPr id="5" name="Slide Number Placeholder 4">
            <a:extLst>
              <a:ext uri="{FF2B5EF4-FFF2-40B4-BE49-F238E27FC236}">
                <a16:creationId xmlns:a16="http://schemas.microsoft.com/office/drawing/2014/main" id="{DEE1D6B1-20EC-3F3D-DCEA-816EAD0BFE05}"/>
              </a:ext>
            </a:extLst>
          </p:cNvPr>
          <p:cNvSpPr>
            <a:spLocks noGrp="1"/>
          </p:cNvSpPr>
          <p:nvPr>
            <p:ph type="sldNum" sz="quarter" idx="12"/>
          </p:nvPr>
        </p:nvSpPr>
        <p:spPr/>
        <p:txBody>
          <a:bodyPr/>
          <a:lstStyle/>
          <a:p>
            <a:fld id="{FAEF9944-A4F6-4C59-AEBD-678D6480B8EA}" type="slidenum">
              <a:rPr lang="en-US" smtClean="0"/>
              <a:t>9</a:t>
            </a:fld>
            <a:endParaRPr lang="en-US" dirty="0"/>
          </a:p>
        </p:txBody>
      </p:sp>
    </p:spTree>
    <p:extLst>
      <p:ext uri="{BB962C8B-B14F-4D97-AF65-F5344CB8AC3E}">
        <p14:creationId xmlns:p14="http://schemas.microsoft.com/office/powerpoint/2010/main" val="2124723058"/>
      </p:ext>
    </p:extLst>
  </p:cSld>
  <p:clrMapOvr>
    <a:masterClrMapping/>
  </p:clrMapOvr>
</p:sld>
</file>

<file path=ppt/theme/theme1.xml><?xml version="1.0" encoding="utf-8"?>
<a:theme xmlns:a="http://schemas.openxmlformats.org/drawingml/2006/main" name="ShojiVTI">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594</TotalTime>
  <Words>2813</Words>
  <Application>Microsoft Office PowerPoint</Application>
  <PresentationFormat>Widescreen</PresentationFormat>
  <Paragraphs>339</Paragraphs>
  <Slides>26</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Meiryo</vt:lpstr>
      <vt:lpstr>Arial</vt:lpstr>
      <vt:lpstr>Calibri</vt:lpstr>
      <vt:lpstr>Corbel</vt:lpstr>
      <vt:lpstr>ShojiVTI</vt:lpstr>
      <vt:lpstr>Pedal &amp; Explore –  From  Casual Rides to Urban Adventures</vt:lpstr>
      <vt:lpstr>Agenda</vt:lpstr>
      <vt:lpstr>Introduction</vt:lpstr>
      <vt:lpstr>Business Task</vt:lpstr>
      <vt:lpstr>Notes on Source Data</vt:lpstr>
      <vt:lpstr>Insights</vt:lpstr>
      <vt:lpstr>Four in every ten trips are taken by casual riders</vt:lpstr>
      <vt:lpstr>Engagement with the service is strongest in the summer months</vt:lpstr>
      <vt:lpstr>A greater proportion of casual riders prefer electric bicycles</vt:lpstr>
      <vt:lpstr>For longer trips, casual riders and members have comparable usage patterns</vt:lpstr>
      <vt:lpstr>Weekends are a peak period for casual riders</vt:lpstr>
      <vt:lpstr>Daily and hourly patterns highlight commute and recreation dynamics</vt:lpstr>
      <vt:lpstr>Bike-sharing activity is concentrated in and extends around central business district</vt:lpstr>
      <vt:lpstr>"Urban adventures are like open books, each corner and location telling a story. Exploring a city is not just a journey through streets; it's a captivating lesson in history, culture, and the vibrant tapestry of human life."</vt:lpstr>
      <vt:lpstr>Three ways to use digital media to enable urban adventures</vt:lpstr>
      <vt:lpstr>Table</vt:lpstr>
      <vt:lpstr>THE WAY TO GET STARTED IS TO QUIT TALKING AND BEGIN DOING.</vt:lpstr>
      <vt:lpstr>Team</vt:lpstr>
      <vt:lpstr>Timeline</vt:lpstr>
      <vt:lpstr>Content</vt:lpstr>
      <vt:lpstr>Summary</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Donnie Minnick</dc:creator>
  <cp:lastModifiedBy>Donnie Minnick</cp:lastModifiedBy>
  <cp:revision>20</cp:revision>
  <dcterms:created xsi:type="dcterms:W3CDTF">2024-01-09T12:41:30Z</dcterms:created>
  <dcterms:modified xsi:type="dcterms:W3CDTF">2024-01-22T22:40:12Z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