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300" r:id="rId3"/>
    <p:sldId id="285" r:id="rId4"/>
    <p:sldId id="286" r:id="rId5"/>
    <p:sldId id="287" r:id="rId6"/>
    <p:sldId id="288" r:id="rId7"/>
    <p:sldId id="283" r:id="rId8"/>
    <p:sldId id="289" r:id="rId9"/>
    <p:sldId id="291" r:id="rId10"/>
    <p:sldId id="292" r:id="rId11"/>
    <p:sldId id="294" r:id="rId12"/>
    <p:sldId id="295" r:id="rId13"/>
    <p:sldId id="296" r:id="rId14"/>
    <p:sldId id="293" r:id="rId15"/>
    <p:sldId id="297" r:id="rId16"/>
    <p:sldId id="298" r:id="rId17"/>
    <p:sldId id="299" r:id="rId18"/>
    <p:sldId id="280" r:id="rId19"/>
    <p:sldId id="301" r:id="rId20"/>
    <p:sldId id="303" r:id="rId21"/>
    <p:sldId id="304" r:id="rId22"/>
    <p:sldId id="305" r:id="rId23"/>
    <p:sldId id="306" r:id="rId24"/>
  </p:sldIdLst>
  <p:sldSz cx="10058400" cy="7772400"/>
  <p:notesSz cx="6858000" cy="9144000"/>
  <p:defaultTex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p:defaultTextStyle>
  <p:extLst>
    <p:ext uri="{EFAFB233-063F-42B5-8137-9DF3F51BA10A}">
      <p15:sldGuideLst xmlns:p15="http://schemas.microsoft.com/office/powerpoint/2012/main">
        <p15:guide id="1" orient="horz" pos="2448" userDrawn="1">
          <p15:clr>
            <a:srgbClr val="A4A3A4"/>
          </p15:clr>
        </p15:guide>
        <p15:guide id="2" pos="5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7B5"/>
    <a:srgbClr val="325C80"/>
    <a:srgbClr val="9872B2"/>
    <a:srgbClr val="6094CE"/>
    <a:srgbClr val="196970"/>
    <a:srgbClr val="C6982C"/>
    <a:srgbClr val="C0632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7"/>
    <p:restoredTop sz="94626"/>
  </p:normalViewPr>
  <p:slideViewPr>
    <p:cSldViewPr snapToGrid="0">
      <p:cViewPr varScale="1">
        <p:scale>
          <a:sx n="107" d="100"/>
          <a:sy n="107" d="100"/>
        </p:scale>
        <p:origin x="2624" y="160"/>
      </p:cViewPr>
      <p:guideLst>
        <p:guide orient="horz" pos="2448"/>
        <p:guide pos="552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5331"/>
      </p:ext>
    </p:extLst>
  </p:cSld>
  <p:clrMap bg1="lt1" tx1="dk1" bg2="lt2" tx2="dk2" accent1="accent1" accent2="accent2" accent3="accent3" accent4="accent4" accent5="accent5" accent6="accent6" hlink="hlink" folHlink="folHlink"/>
  <p:notesStyle>
    <a:lvl1pPr defTabSz="457200">
      <a:lnSpc>
        <a:spcPct val="117999"/>
      </a:lnSpc>
      <a:defRPr sz="1600">
        <a:latin typeface="Helvetica Neue"/>
        <a:ea typeface="Helvetica Neue"/>
        <a:cs typeface="Helvetica Neue"/>
        <a:sym typeface="Helvetica Neue"/>
      </a:defRPr>
    </a:lvl1pPr>
    <a:lvl2pPr indent="228600" defTabSz="457200">
      <a:lnSpc>
        <a:spcPct val="117999"/>
      </a:lnSpc>
      <a:defRPr sz="1600">
        <a:latin typeface="Helvetica Neue"/>
        <a:ea typeface="Helvetica Neue"/>
        <a:cs typeface="Helvetica Neue"/>
        <a:sym typeface="Helvetica Neue"/>
      </a:defRPr>
    </a:lvl2pPr>
    <a:lvl3pPr indent="457200" defTabSz="457200">
      <a:lnSpc>
        <a:spcPct val="117999"/>
      </a:lnSpc>
      <a:defRPr sz="1600">
        <a:latin typeface="Helvetica Neue"/>
        <a:ea typeface="Helvetica Neue"/>
        <a:cs typeface="Helvetica Neue"/>
        <a:sym typeface="Helvetica Neue"/>
      </a:defRPr>
    </a:lvl3pPr>
    <a:lvl4pPr indent="685800" defTabSz="457200">
      <a:lnSpc>
        <a:spcPct val="117999"/>
      </a:lnSpc>
      <a:defRPr sz="1600">
        <a:latin typeface="Helvetica Neue"/>
        <a:ea typeface="Helvetica Neue"/>
        <a:cs typeface="Helvetica Neue"/>
        <a:sym typeface="Helvetica Neue"/>
      </a:defRPr>
    </a:lvl4pPr>
    <a:lvl5pPr indent="914400" defTabSz="457200">
      <a:lnSpc>
        <a:spcPct val="117999"/>
      </a:lnSpc>
      <a:defRPr sz="1600">
        <a:latin typeface="Helvetica Neue"/>
        <a:ea typeface="Helvetica Neue"/>
        <a:cs typeface="Helvetica Neue"/>
        <a:sym typeface="Helvetica Neue"/>
      </a:defRPr>
    </a:lvl5pPr>
    <a:lvl6pPr indent="1143000" defTabSz="457200">
      <a:lnSpc>
        <a:spcPct val="117999"/>
      </a:lnSpc>
      <a:defRPr sz="1600">
        <a:latin typeface="Helvetica Neue"/>
        <a:ea typeface="Helvetica Neue"/>
        <a:cs typeface="Helvetica Neue"/>
        <a:sym typeface="Helvetica Neue"/>
      </a:defRPr>
    </a:lvl6pPr>
    <a:lvl7pPr indent="1371600" defTabSz="457200">
      <a:lnSpc>
        <a:spcPct val="117999"/>
      </a:lnSpc>
      <a:defRPr sz="1600">
        <a:latin typeface="Helvetica Neue"/>
        <a:ea typeface="Helvetica Neue"/>
        <a:cs typeface="Helvetica Neue"/>
        <a:sym typeface="Helvetica Neue"/>
      </a:defRPr>
    </a:lvl7pPr>
    <a:lvl8pPr indent="1600200" defTabSz="457200">
      <a:lnSpc>
        <a:spcPct val="117999"/>
      </a:lnSpc>
      <a:defRPr sz="1600">
        <a:latin typeface="Helvetica Neue"/>
        <a:ea typeface="Helvetica Neue"/>
        <a:cs typeface="Helvetica Neue"/>
        <a:sym typeface="Helvetica Neue"/>
      </a:defRPr>
    </a:lvl8pPr>
    <a:lvl9pPr indent="1828800" defTabSz="457200">
      <a:lnSpc>
        <a:spcPct val="117999"/>
      </a:lnSpc>
      <a:defRPr sz="16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797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079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502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7482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7505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529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7164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3534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9408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05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13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4632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8089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05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186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6108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0273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36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5431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013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1912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982265" y="1381422"/>
            <a:ext cx="8093870" cy="2553892"/>
          </a:xfrm>
          <a:prstGeom prst="rect">
            <a:avLst/>
          </a:prstGeom>
        </p:spPr>
        <p:txBody>
          <a:bodyPr anchor="b"/>
          <a:lstStyle/>
          <a:p>
            <a:pPr lvl="0">
              <a:defRPr sz="1800"/>
            </a:pPr>
            <a:r>
              <a:rPr sz="6200"/>
              <a:t>Title Text</a:t>
            </a:r>
          </a:p>
        </p:txBody>
      </p:sp>
      <p:sp>
        <p:nvSpPr>
          <p:cNvPr id="6" name="Shape 6"/>
          <p:cNvSpPr>
            <a:spLocks noGrp="1"/>
          </p:cNvSpPr>
          <p:nvPr>
            <p:ph type="body" idx="1"/>
          </p:nvPr>
        </p:nvSpPr>
        <p:spPr>
          <a:xfrm>
            <a:off x="982265" y="4004071"/>
            <a:ext cx="8093870" cy="874218"/>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2">
    <p:spTree>
      <p:nvGrpSpPr>
        <p:cNvPr id="1" name=""/>
        <p:cNvGrpSpPr/>
        <p:nvPr/>
      </p:nvGrpSpPr>
      <p:grpSpPr>
        <a:xfrm>
          <a:off x="0" y="0"/>
          <a:ext cx="0" cy="0"/>
          <a:chOff x="0" y="0"/>
          <a:chExt cx="0" cy="0"/>
        </a:xfrm>
      </p:grpSpPr>
      <p:sp>
        <p:nvSpPr>
          <p:cNvPr id="27" name="Shape 27"/>
          <p:cNvSpPr/>
          <p:nvPr/>
        </p:nvSpPr>
        <p:spPr>
          <a:xfrm>
            <a:off x="5029200" y="2065265"/>
            <a:ext cx="5098841" cy="5102987"/>
          </a:xfrm>
          <a:prstGeom prst="rect">
            <a:avLst/>
          </a:prstGeom>
          <a:solidFill>
            <a:srgbClr val="6EEDD8">
              <a:alpha val="50000"/>
            </a:srgbClr>
          </a:solidFill>
          <a:ln w="3175">
            <a:miter lim="400000"/>
          </a:ln>
        </p:spPr>
        <p:txBody>
          <a:bodyPr lIns="0" tIns="0" rIns="0" bIns="0" anchor="ctr"/>
          <a:lstStyle/>
          <a:p>
            <a:pPr lvl="0">
              <a:defRPr sz="1800">
                <a:solidFill>
                  <a:srgbClr val="FFFFFF"/>
                </a:solidFill>
              </a:defRPr>
            </a:pPr>
            <a:endParaRPr/>
          </a:p>
        </p:txBody>
      </p:sp>
      <p:sp>
        <p:nvSpPr>
          <p:cNvPr id="28" name="Shape 28"/>
          <p:cNvSpPr/>
          <p:nvPr/>
        </p:nvSpPr>
        <p:spPr>
          <a:xfrm>
            <a:off x="-1" y="2065265"/>
            <a:ext cx="5029215" cy="5102987"/>
          </a:xfrm>
          <a:prstGeom prst="rect">
            <a:avLst/>
          </a:prstGeom>
          <a:solidFill>
            <a:srgbClr val="5596E6">
              <a:alpha val="50000"/>
            </a:srgbClr>
          </a:solidFill>
          <a:ln w="3175">
            <a:miter lim="400000"/>
          </a:ln>
        </p:spPr>
        <p:txBody>
          <a:bodyPr lIns="0" tIns="0" rIns="0" bIns="0" anchor="ctr"/>
          <a:lstStyle/>
          <a:p>
            <a:pPr lvl="0">
              <a:defRPr sz="1800">
                <a:solidFill>
                  <a:srgbClr val="FFFFFF"/>
                </a:solidFill>
              </a:defRPr>
            </a:pPr>
            <a:endParaRPr/>
          </a:p>
        </p:txBody>
      </p:sp>
      <p:sp>
        <p:nvSpPr>
          <p:cNvPr id="29" name="Shape 2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0" name="Shape 3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1" name="Shape 3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3">
    <p:spTree>
      <p:nvGrpSpPr>
        <p:cNvPr id="1" name=""/>
        <p:cNvGrpSpPr/>
        <p:nvPr/>
      </p:nvGrpSpPr>
      <p:grpSpPr>
        <a:xfrm>
          <a:off x="0" y="0"/>
          <a:ext cx="0" cy="0"/>
          <a:chOff x="0" y="0"/>
          <a:chExt cx="0" cy="0"/>
        </a:xfrm>
      </p:grpSpPr>
      <p:sp>
        <p:nvSpPr>
          <p:cNvPr id="33" name="Shape 33"/>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4" name="Shape 34"/>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5" name="Shape 35"/>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36" name="Shape 36"/>
          <p:cNvSpPr/>
          <p:nvPr/>
        </p:nvSpPr>
        <p:spPr>
          <a:xfrm>
            <a:off x="5029200" y="2065265"/>
            <a:ext cx="5029200" cy="5102987"/>
          </a:xfrm>
          <a:prstGeom prst="rect">
            <a:avLst/>
          </a:prstGeom>
          <a:solidFill>
            <a:srgbClr val="FF7D87">
              <a:alpha val="50000"/>
            </a:srgbClr>
          </a:solidFill>
          <a:ln w="3175">
            <a:miter lim="400000"/>
          </a:ln>
        </p:spPr>
        <p:txBody>
          <a:bodyPr lIns="0" tIns="0" rIns="0" bIns="0" anchor="ctr"/>
          <a:lstStyle/>
          <a:p>
            <a:pPr lvl="0">
              <a:defRPr sz="1800">
                <a:solidFill>
                  <a:srgbClr val="FFFFFF"/>
                </a:solidFill>
              </a:defRPr>
            </a:pPr>
            <a:endParaRPr/>
          </a:p>
        </p:txBody>
      </p:sp>
      <p:sp>
        <p:nvSpPr>
          <p:cNvPr id="37" name="Shape 37"/>
          <p:cNvSpPr/>
          <p:nvPr/>
        </p:nvSpPr>
        <p:spPr>
          <a:xfrm>
            <a:off x="-1" y="2065265"/>
            <a:ext cx="5029202" cy="5102987"/>
          </a:xfrm>
          <a:prstGeom prst="rect">
            <a:avLst/>
          </a:prstGeom>
          <a:solidFill>
            <a:srgbClr val="FFA573">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Shape 3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40" name="Shape 4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41" name="Shape 4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2" name="Shape 42"/>
          <p:cNvSpPr/>
          <p:nvPr/>
        </p:nvSpPr>
        <p:spPr>
          <a:xfrm>
            <a:off x="5029200" y="2065265"/>
            <a:ext cx="5029201" cy="5102987"/>
          </a:xfrm>
          <a:prstGeom prst="rect">
            <a:avLst/>
          </a:prstGeom>
          <a:solidFill>
            <a:srgbClr val="FF71D4">
              <a:alpha val="50000"/>
            </a:srgbClr>
          </a:solidFill>
          <a:ln w="3175">
            <a:miter lim="400000"/>
          </a:ln>
        </p:spPr>
        <p:txBody>
          <a:bodyPr lIns="0" tIns="0" rIns="0" bIns="0" anchor="ctr"/>
          <a:lstStyle/>
          <a:p>
            <a:pPr lvl="0">
              <a:defRPr sz="1800">
                <a:solidFill>
                  <a:srgbClr val="FFFFFF"/>
                </a:solidFill>
              </a:defRPr>
            </a:pPr>
            <a:endParaRPr/>
          </a:p>
        </p:txBody>
      </p:sp>
      <p:sp>
        <p:nvSpPr>
          <p:cNvPr id="43" name="Shape 43"/>
          <p:cNvSpPr/>
          <p:nvPr/>
        </p:nvSpPr>
        <p:spPr>
          <a:xfrm>
            <a:off x="-1" y="2065265"/>
            <a:ext cx="5029202" cy="5102987"/>
          </a:xfrm>
          <a:prstGeom prst="rect">
            <a:avLst/>
          </a:prstGeom>
          <a:solidFill>
            <a:srgbClr val="BA8FF7">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aster 1">
    <p:spTree>
      <p:nvGrpSpPr>
        <p:cNvPr id="1" name=""/>
        <p:cNvGrpSpPr/>
        <p:nvPr/>
      </p:nvGrpSpPr>
      <p:grpSpPr>
        <a:xfrm>
          <a:off x="0" y="0"/>
          <a:ext cx="0" cy="0"/>
          <a:chOff x="0" y="0"/>
          <a:chExt cx="0" cy="0"/>
        </a:xfrm>
      </p:grpSpPr>
      <p:sp>
        <p:nvSpPr>
          <p:cNvPr id="46" name="Shape 46"/>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7" name="Shape 47"/>
          <p:cNvSpPr/>
          <p:nvPr/>
        </p:nvSpPr>
        <p:spPr>
          <a:xfrm>
            <a:off x="5029200" y="2065265"/>
            <a:ext cx="5098841" cy="5102987"/>
          </a:xfrm>
          <a:prstGeom prst="rect">
            <a:avLst/>
          </a:prstGeom>
          <a:solidFill>
            <a:srgbClr val="C8F08F">
              <a:alpha val="50000"/>
            </a:srgbClr>
          </a:solidFill>
          <a:ln w="3175">
            <a:miter lim="400000"/>
          </a:ln>
        </p:spPr>
        <p:txBody>
          <a:bodyPr lIns="0" tIns="0" rIns="0" bIns="0" anchor="ctr"/>
          <a:lstStyle/>
          <a:p>
            <a:pPr lvl="0">
              <a:defRPr sz="1800">
                <a:solidFill>
                  <a:srgbClr val="FFFFFF"/>
                </a:solidFill>
              </a:defRPr>
            </a:pPr>
            <a:endParaRPr/>
          </a:p>
        </p:txBody>
      </p:sp>
      <p:sp>
        <p:nvSpPr>
          <p:cNvPr id="48" name="Shape 48"/>
          <p:cNvSpPr/>
          <p:nvPr/>
        </p:nvSpPr>
        <p:spPr>
          <a:xfrm>
            <a:off x="-1" y="2065265"/>
            <a:ext cx="5029215" cy="5102987"/>
          </a:xfrm>
          <a:prstGeom prst="rect">
            <a:avLst/>
          </a:prstGeom>
          <a:solidFill>
            <a:srgbClr val="FDE876">
              <a:alpha val="50000"/>
            </a:srgbClr>
          </a:solidFill>
          <a:ln w="3175">
            <a:miter lim="400000"/>
          </a:ln>
        </p:spPr>
        <p:txBody>
          <a:bodyPr lIns="0" tIns="0" rIns="0" bIns="0" anchor="ctr"/>
          <a:lstStyle/>
          <a:p>
            <a:pPr lvl="0">
              <a:defRPr sz="1800">
                <a:solidFill>
                  <a:srgbClr val="FFFFFF"/>
                </a:solidFill>
              </a:defRPr>
            </a:pPr>
            <a:endParaRPr/>
          </a:p>
        </p:txBody>
      </p:sp>
      <p:sp>
        <p:nvSpPr>
          <p:cNvPr id="49" name="Shape 4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50" name="Shape 5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Master 5">
    <p:spTree>
      <p:nvGrpSpPr>
        <p:cNvPr id="1" name=""/>
        <p:cNvGrpSpPr/>
        <p:nvPr/>
      </p:nvGrpSpPr>
      <p:grpSpPr>
        <a:xfrm>
          <a:off x="0" y="0"/>
          <a:ext cx="0" cy="0"/>
          <a:chOff x="0" y="0"/>
          <a:chExt cx="0" cy="0"/>
        </a:xfrm>
      </p:grpSpPr>
      <p:sp>
        <p:nvSpPr>
          <p:cNvPr id="52" name="Shape 52"/>
          <p:cNvSpPr/>
          <p:nvPr/>
        </p:nvSpPr>
        <p:spPr>
          <a:xfrm>
            <a:off x="8131212" y="7348238"/>
            <a:ext cx="1668925" cy="153702"/>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baseline="0" dirty="0">
                <a:solidFill>
                  <a:schemeClr val="tx1"/>
                </a:solidFill>
                <a:latin typeface="HelvNeue Roman for IBM"/>
                <a:ea typeface="HelvNeue Roman for IBM"/>
                <a:cs typeface="HelvNeue Roman for IBM"/>
                <a:sym typeface="HelvNeue Roman for IBM"/>
              </a:rPr>
              <a:t>© </a:t>
            </a:r>
            <a:r>
              <a:rPr sz="600" baseline="0" dirty="0">
                <a:solidFill>
                  <a:schemeClr val="tx1"/>
                </a:solidFill>
                <a:uFill>
                  <a:solidFill>
                    <a:srgbClr val="0000FF"/>
                  </a:solidFill>
                </a:uFill>
                <a:latin typeface="HelvNeue Roman for IBM"/>
                <a:ea typeface="HelvNeue Roman for IBM"/>
                <a:cs typeface="HelvNeue Roman for IBM"/>
                <a:sym typeface="HelvNeue Roman for IBM"/>
              </a:rPr>
              <a:t>Copyright IBM Corporation 2016</a:t>
            </a:r>
            <a:endParaRPr sz="600" baseline="0" dirty="0">
              <a:solidFill>
                <a:schemeClr val="tx1"/>
              </a:solidFill>
              <a:uFill>
                <a:solidFill>
                  <a:srgbClr val="0000FF"/>
                </a:solidFill>
              </a:uFill>
              <a:latin typeface="HelvNeue Roman for IBM"/>
              <a:ea typeface="HelvNeue Roman for IBM"/>
              <a:cs typeface="HelvNeue Roman for IBM"/>
              <a:sym typeface="HelvNeue Roman for IBM"/>
              <a:hlinkClick r:id="rId2"/>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714C-1054-6B46-A887-9949095D2E92}"/>
              </a:ext>
            </a:extLst>
          </p:cNvPr>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a:extLst>
              <a:ext uri="{FF2B5EF4-FFF2-40B4-BE49-F238E27FC236}">
                <a16:creationId xmlns:a16="http://schemas.microsoft.com/office/drawing/2014/main" id="{11577E11-C70C-954B-8EA0-45509F9FFA98}"/>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71DE69DC-1045-B343-B4D1-67C7C974FDD7}"/>
              </a:ext>
            </a:extLst>
          </p:cNvPr>
          <p:cNvSpPr>
            <a:spLocks noGrp="1"/>
          </p:cNvSpPr>
          <p:nvPr>
            <p:ph type="dt" sz="half" idx="10"/>
          </p:nvPr>
        </p:nvSpPr>
        <p:spPr/>
        <p:txBody>
          <a:bodyPr/>
          <a:lstStyle/>
          <a:p>
            <a:fld id="{F9E93A2E-21CB-8043-A824-3F09F325576D}" type="datetimeFigureOut">
              <a:rPr lang="en-US" smtClean="0"/>
              <a:t>11/14/19</a:t>
            </a:fld>
            <a:endParaRPr lang="en-US"/>
          </a:p>
        </p:txBody>
      </p:sp>
      <p:sp>
        <p:nvSpPr>
          <p:cNvPr id="5" name="Footer Placeholder 4">
            <a:extLst>
              <a:ext uri="{FF2B5EF4-FFF2-40B4-BE49-F238E27FC236}">
                <a16:creationId xmlns:a16="http://schemas.microsoft.com/office/drawing/2014/main" id="{1B9524A0-EDA2-FD44-AEAC-07B2B8D81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633B5-2C61-154A-AAF3-F7F31954221F}"/>
              </a:ext>
            </a:extLst>
          </p:cNvPr>
          <p:cNvSpPr>
            <a:spLocks noGrp="1"/>
          </p:cNvSpPr>
          <p:nvPr>
            <p:ph type="sldNum" sz="quarter" idx="12"/>
          </p:nvPr>
        </p:nvSpPr>
        <p:spPr/>
        <p:txBody>
          <a:bodyPr/>
          <a:lstStyle/>
          <a:p>
            <a:fld id="{6EA7CD7D-A47B-E84B-9CB2-EC91A4185B52}" type="slidenum">
              <a:rPr lang="en-US" smtClean="0"/>
              <a:t>‹#›</a:t>
            </a:fld>
            <a:endParaRPr lang="en-US"/>
          </a:p>
        </p:txBody>
      </p:sp>
    </p:spTree>
    <p:extLst>
      <p:ext uri="{BB962C8B-B14F-4D97-AF65-F5344CB8AC3E}">
        <p14:creationId xmlns:p14="http://schemas.microsoft.com/office/powerpoint/2010/main" val="293079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982265" y="5310485"/>
            <a:ext cx="8093870" cy="1100138"/>
          </a:xfrm>
          <a:prstGeom prst="rect">
            <a:avLst/>
          </a:prstGeom>
        </p:spPr>
        <p:txBody>
          <a:bodyPr anchor="b"/>
          <a:lstStyle/>
          <a:p>
            <a:pPr lvl="0">
              <a:defRPr sz="1800"/>
            </a:pPr>
            <a:r>
              <a:rPr sz="6200"/>
              <a:t>Title Text</a:t>
            </a:r>
          </a:p>
        </p:txBody>
      </p:sp>
      <p:sp>
        <p:nvSpPr>
          <p:cNvPr id="9" name="Shape 9"/>
          <p:cNvSpPr>
            <a:spLocks noGrp="1"/>
          </p:cNvSpPr>
          <p:nvPr>
            <p:ph type="body" idx="1"/>
          </p:nvPr>
        </p:nvSpPr>
        <p:spPr>
          <a:xfrm>
            <a:off x="982265" y="6449913"/>
            <a:ext cx="8093870" cy="874217"/>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982265" y="2609254"/>
            <a:ext cx="8093870" cy="2553892"/>
          </a:xfrm>
          <a:prstGeom prst="rect">
            <a:avLst/>
          </a:prstGeom>
        </p:spPr>
        <p:txBody>
          <a:bodyPr/>
          <a:lstStyle/>
          <a:p>
            <a:pPr lvl="0">
              <a:defRPr sz="1800"/>
            </a:pPr>
            <a:r>
              <a:rPr sz="62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36699" y="605432"/>
            <a:ext cx="4125516" cy="3084315"/>
          </a:xfrm>
          <a:prstGeom prst="rect">
            <a:avLst/>
          </a:prstGeom>
        </p:spPr>
        <p:txBody>
          <a:bodyPr anchor="b"/>
          <a:lstStyle>
            <a:lvl1pPr>
              <a:defRPr sz="4600"/>
            </a:lvl1pPr>
          </a:lstStyle>
          <a:p>
            <a:pPr lvl="0">
              <a:defRPr sz="1800"/>
            </a:pPr>
            <a:r>
              <a:rPr sz="4600"/>
              <a:t>Title Text</a:t>
            </a:r>
          </a:p>
        </p:txBody>
      </p:sp>
      <p:sp>
        <p:nvSpPr>
          <p:cNvPr id="14" name="Shape 14"/>
          <p:cNvSpPr>
            <a:spLocks noGrp="1"/>
          </p:cNvSpPr>
          <p:nvPr>
            <p:ph type="body" idx="1"/>
          </p:nvPr>
        </p:nvSpPr>
        <p:spPr>
          <a:xfrm>
            <a:off x="736699" y="3797796"/>
            <a:ext cx="4125516" cy="3172719"/>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6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6200"/>
              <a:t>Title Text</a:t>
            </a:r>
          </a:p>
        </p:txBody>
      </p:sp>
      <p:sp>
        <p:nvSpPr>
          <p:cNvPr id="19" name="Shape 19"/>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6200"/>
              <a:t>Title Text</a:t>
            </a:r>
          </a:p>
        </p:txBody>
      </p:sp>
      <p:sp>
        <p:nvSpPr>
          <p:cNvPr id="22" name="Shape 22"/>
          <p:cNvSpPr>
            <a:spLocks noGrp="1"/>
          </p:cNvSpPr>
          <p:nvPr>
            <p:ph type="body" idx="1"/>
          </p:nvPr>
        </p:nvSpPr>
        <p:spPr>
          <a:xfrm>
            <a:off x="736699" y="2127944"/>
            <a:ext cx="4125516" cy="4862216"/>
          </a:xfrm>
          <a:prstGeom prst="rect">
            <a:avLst/>
          </a:prstGeom>
        </p:spPr>
        <p:txBody>
          <a:bodyPr/>
          <a:lstStyle>
            <a:lvl1pPr marL="269421" indent="-269421">
              <a:spcBef>
                <a:spcPts val="3200"/>
              </a:spcBef>
              <a:defRPr sz="2200"/>
            </a:lvl1pPr>
            <a:lvl2pPr marL="612321" indent="-269421">
              <a:spcBef>
                <a:spcPts val="3200"/>
              </a:spcBef>
              <a:defRPr sz="2200"/>
            </a:lvl2pPr>
            <a:lvl3pPr marL="955221" indent="-269421">
              <a:spcBef>
                <a:spcPts val="3200"/>
              </a:spcBef>
              <a:defRPr sz="2200"/>
            </a:lvl3pPr>
            <a:lvl4pPr marL="1298121" indent="-269421">
              <a:spcBef>
                <a:spcPts val="3200"/>
              </a:spcBef>
              <a:defRPr sz="2200"/>
            </a:lvl4pPr>
            <a:lvl5pPr marL="1641021" indent="-269421">
              <a:spcBef>
                <a:spcPts val="3200"/>
              </a:spcBef>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36699" y="1096565"/>
            <a:ext cx="8585002" cy="5579270"/>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36699" y="458092"/>
            <a:ext cx="8585002" cy="1669853"/>
          </a:xfrm>
          <a:prstGeom prst="rect">
            <a:avLst/>
          </a:prstGeom>
          <a:ln w="3175">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6200"/>
              <a:t>Title Text</a:t>
            </a:r>
          </a:p>
        </p:txBody>
      </p:sp>
      <p:sp>
        <p:nvSpPr>
          <p:cNvPr id="3" name="Shape 3"/>
          <p:cNvSpPr>
            <a:spLocks noGrp="1"/>
          </p:cNvSpPr>
          <p:nvPr>
            <p:ph type="body" idx="1"/>
          </p:nvPr>
        </p:nvSpPr>
        <p:spPr>
          <a:xfrm>
            <a:off x="736699" y="2127944"/>
            <a:ext cx="8585002" cy="4862216"/>
          </a:xfrm>
          <a:prstGeom prst="rect">
            <a:avLst/>
          </a:prstGeom>
          <a:ln w="3175">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p:titleStyle>
    <p:bodyStyle>
      <a:lvl1pPr marL="345722" indent="-345722" defTabSz="584200">
        <a:spcBef>
          <a:spcPts val="4200"/>
        </a:spcBef>
        <a:buSzPct val="75000"/>
        <a:buChar char="•"/>
        <a:defRPr sz="2800">
          <a:latin typeface="+mn-lt"/>
          <a:ea typeface="+mn-ea"/>
          <a:cs typeface="+mn-cs"/>
          <a:sym typeface="Helvetica Light"/>
        </a:defRPr>
      </a:lvl1pPr>
      <a:lvl2pPr marL="790222" indent="-345722" defTabSz="584200">
        <a:spcBef>
          <a:spcPts val="4200"/>
        </a:spcBef>
        <a:buSzPct val="75000"/>
        <a:buChar char="•"/>
        <a:defRPr sz="2800">
          <a:latin typeface="+mn-lt"/>
          <a:ea typeface="+mn-ea"/>
          <a:cs typeface="+mn-cs"/>
          <a:sym typeface="Helvetica Light"/>
        </a:defRPr>
      </a:lvl2pPr>
      <a:lvl3pPr marL="1234722" indent="-345722" defTabSz="584200">
        <a:spcBef>
          <a:spcPts val="4200"/>
        </a:spcBef>
        <a:buSzPct val="75000"/>
        <a:buChar char="•"/>
        <a:defRPr sz="2800">
          <a:latin typeface="+mn-lt"/>
          <a:ea typeface="+mn-ea"/>
          <a:cs typeface="+mn-cs"/>
          <a:sym typeface="Helvetica Light"/>
        </a:defRPr>
      </a:lvl3pPr>
      <a:lvl4pPr marL="1679222" indent="-345722" defTabSz="584200">
        <a:spcBef>
          <a:spcPts val="4200"/>
        </a:spcBef>
        <a:buSzPct val="75000"/>
        <a:buChar char="•"/>
        <a:defRPr sz="2800">
          <a:latin typeface="+mn-lt"/>
          <a:ea typeface="+mn-ea"/>
          <a:cs typeface="+mn-cs"/>
          <a:sym typeface="Helvetica Light"/>
        </a:defRPr>
      </a:lvl4pPr>
      <a:lvl5pPr marL="2123722" indent="-345722" defTabSz="584200">
        <a:spcBef>
          <a:spcPts val="4200"/>
        </a:spcBef>
        <a:buSzPct val="75000"/>
        <a:buChar char="•"/>
        <a:defRPr sz="2800">
          <a:latin typeface="+mn-lt"/>
          <a:ea typeface="+mn-ea"/>
          <a:cs typeface="+mn-cs"/>
          <a:sym typeface="Helvetica Light"/>
        </a:defRPr>
      </a:lvl5pPr>
      <a:lvl6pPr marL="2568222" indent="-345722" defTabSz="584200">
        <a:spcBef>
          <a:spcPts val="4200"/>
        </a:spcBef>
        <a:buSzPct val="75000"/>
        <a:buChar char="•"/>
        <a:defRPr sz="2800">
          <a:latin typeface="+mn-lt"/>
          <a:ea typeface="+mn-ea"/>
          <a:cs typeface="+mn-cs"/>
          <a:sym typeface="Helvetica Light"/>
        </a:defRPr>
      </a:lvl6pPr>
      <a:lvl7pPr marL="3012722" indent="-345722" defTabSz="584200">
        <a:spcBef>
          <a:spcPts val="4200"/>
        </a:spcBef>
        <a:buSzPct val="75000"/>
        <a:buChar char="•"/>
        <a:defRPr sz="2800">
          <a:latin typeface="+mn-lt"/>
          <a:ea typeface="+mn-ea"/>
          <a:cs typeface="+mn-cs"/>
          <a:sym typeface="Helvetica Light"/>
        </a:defRPr>
      </a:lvl7pPr>
      <a:lvl8pPr marL="3457222" indent="-345722" defTabSz="584200">
        <a:spcBef>
          <a:spcPts val="4200"/>
        </a:spcBef>
        <a:buSzPct val="75000"/>
        <a:buChar char="•"/>
        <a:defRPr sz="2800">
          <a:latin typeface="+mn-lt"/>
          <a:ea typeface="+mn-ea"/>
          <a:cs typeface="+mn-cs"/>
          <a:sym typeface="Helvetica Light"/>
        </a:defRPr>
      </a:lvl8pPr>
      <a:lvl9pPr marL="3901722" indent="-345722" defTabSz="584200">
        <a:spcBef>
          <a:spcPts val="4200"/>
        </a:spcBef>
        <a:buSzPct val="75000"/>
        <a:buChar char="•"/>
        <a:defRPr sz="2800">
          <a:latin typeface="+mn-lt"/>
          <a:ea typeface="+mn-ea"/>
          <a:cs typeface="+mn-cs"/>
          <a:sym typeface="Helvetica Light"/>
        </a:defRPr>
      </a:lvl9pPr>
    </p:bodyStyle>
    <p:otherStyle>
      <a:lvl1pPr algn="ctr" defTabSz="584200">
        <a:defRPr sz="1400">
          <a:solidFill>
            <a:schemeClr val="tx1"/>
          </a:solidFill>
          <a:latin typeface="+mn-lt"/>
          <a:ea typeface="+mn-ea"/>
          <a:cs typeface="+mn-cs"/>
          <a:sym typeface="Helvetica Light"/>
        </a:defRPr>
      </a:lvl1pPr>
      <a:lvl2pPr indent="228600" algn="ctr" defTabSz="584200">
        <a:defRPr sz="1400">
          <a:solidFill>
            <a:schemeClr val="tx1"/>
          </a:solidFill>
          <a:latin typeface="+mn-lt"/>
          <a:ea typeface="+mn-ea"/>
          <a:cs typeface="+mn-cs"/>
          <a:sym typeface="Helvetica Light"/>
        </a:defRPr>
      </a:lvl2pPr>
      <a:lvl3pPr indent="457200" algn="ctr" defTabSz="584200">
        <a:defRPr sz="1400">
          <a:solidFill>
            <a:schemeClr val="tx1"/>
          </a:solidFill>
          <a:latin typeface="+mn-lt"/>
          <a:ea typeface="+mn-ea"/>
          <a:cs typeface="+mn-cs"/>
          <a:sym typeface="Helvetica Light"/>
        </a:defRPr>
      </a:lvl3pPr>
      <a:lvl4pPr indent="685800" algn="ctr" defTabSz="584200">
        <a:defRPr sz="1400">
          <a:solidFill>
            <a:schemeClr val="tx1"/>
          </a:solidFill>
          <a:latin typeface="+mn-lt"/>
          <a:ea typeface="+mn-ea"/>
          <a:cs typeface="+mn-cs"/>
          <a:sym typeface="Helvetica Light"/>
        </a:defRPr>
      </a:lvl4pPr>
      <a:lvl5pPr indent="914400" algn="ctr" defTabSz="584200">
        <a:defRPr sz="1400">
          <a:solidFill>
            <a:schemeClr val="tx1"/>
          </a:solidFill>
          <a:latin typeface="+mn-lt"/>
          <a:ea typeface="+mn-ea"/>
          <a:cs typeface="+mn-cs"/>
          <a:sym typeface="Helvetica Light"/>
        </a:defRPr>
      </a:lvl5pPr>
      <a:lvl6pPr indent="1143000" algn="ctr" defTabSz="584200">
        <a:defRPr sz="1400">
          <a:solidFill>
            <a:schemeClr val="tx1"/>
          </a:solidFill>
          <a:latin typeface="+mn-lt"/>
          <a:ea typeface="+mn-ea"/>
          <a:cs typeface="+mn-cs"/>
          <a:sym typeface="Helvetica Light"/>
        </a:defRPr>
      </a:lvl6pPr>
      <a:lvl7pPr indent="1371600" algn="ctr" defTabSz="584200">
        <a:defRPr sz="1400">
          <a:solidFill>
            <a:schemeClr val="tx1"/>
          </a:solidFill>
          <a:latin typeface="+mn-lt"/>
          <a:ea typeface="+mn-ea"/>
          <a:cs typeface="+mn-cs"/>
          <a:sym typeface="Helvetica Light"/>
        </a:defRPr>
      </a:lvl7pPr>
      <a:lvl8pPr indent="1600200" algn="ctr" defTabSz="584200">
        <a:defRPr sz="1400">
          <a:solidFill>
            <a:schemeClr val="tx1"/>
          </a:solidFill>
          <a:latin typeface="+mn-lt"/>
          <a:ea typeface="+mn-ea"/>
          <a:cs typeface="+mn-cs"/>
          <a:sym typeface="Helvetica Light"/>
        </a:defRPr>
      </a:lvl8pPr>
      <a:lvl9pPr indent="1828800" algn="ctr" defTabSz="584200">
        <a:defRPr sz="1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20.emf"/><Relationship Id="rId2" Type="http://schemas.openxmlformats.org/officeDocument/2006/relationships/notesSlide" Target="../notesSlides/notesSlide10.xml"/><Relationship Id="rId16" Type="http://schemas.openxmlformats.org/officeDocument/2006/relationships/image" Target="../media/image22.emf"/><Relationship Id="rId20" Type="http://schemas.openxmlformats.org/officeDocument/2006/relationships/image" Target="../media/image24.sv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21.emf"/><Relationship Id="rId10" Type="http://schemas.openxmlformats.org/officeDocument/2006/relationships/image" Target="../media/image9.png"/><Relationship Id="rId19"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11.xml"/><Relationship Id="rId16" Type="http://schemas.openxmlformats.org/officeDocument/2006/relationships/image" Target="../media/image26.emf"/><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25.emf"/><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12.xml"/><Relationship Id="rId16" Type="http://schemas.openxmlformats.org/officeDocument/2006/relationships/image" Target="../media/image26.emf"/><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25.emf"/><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13.xml"/><Relationship Id="rId16" Type="http://schemas.openxmlformats.org/officeDocument/2006/relationships/image" Target="../media/image26.emf"/><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25.emf"/><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3.xml"/><Relationship Id="rId16"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4.xml"/><Relationship Id="rId16"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5.xml"/><Relationship Id="rId16"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6.xml"/><Relationship Id="rId16"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19.emf"/><Relationship Id="rId2" Type="http://schemas.openxmlformats.org/officeDocument/2006/relationships/notesSlide" Target="../notesSlides/notesSlide7.xml"/><Relationship Id="rId16" Type="http://schemas.openxmlformats.org/officeDocument/2006/relationships/image" Target="../media/image18.emf"/><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17.emf"/><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20.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19.emf"/><Relationship Id="rId2" Type="http://schemas.openxmlformats.org/officeDocument/2006/relationships/notesSlide" Target="../notesSlides/notesSlide8.xml"/><Relationship Id="rId16" Type="http://schemas.openxmlformats.org/officeDocument/2006/relationships/image" Target="../media/image18.emf"/><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17.emf"/><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20.emf"/><Relationship Id="rId2" Type="http://schemas.openxmlformats.org/officeDocument/2006/relationships/notesSlide" Target="../notesSlides/notesSlide9.xml"/><Relationship Id="rId16" Type="http://schemas.openxmlformats.org/officeDocument/2006/relationships/image" Target="../media/image22.emf"/><Relationship Id="rId20" Type="http://schemas.openxmlformats.org/officeDocument/2006/relationships/image" Target="../media/image24.svg"/><Relationship Id="rId1" Type="http://schemas.openxmlformats.org/officeDocument/2006/relationships/slideLayout" Target="../slideLayouts/slideLayout15.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21.emf"/><Relationship Id="rId10" Type="http://schemas.openxmlformats.org/officeDocument/2006/relationships/image" Target="../media/image9.png"/><Relationship Id="rId19"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0" y="152606"/>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6" y="906462"/>
            <a:ext cx="9350185"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a:t>Cognitive Diagrams for HA Deployments</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dirty="0">
                <a:latin typeface="HelvNeue Light for IBM"/>
                <a:ea typeface="HelvNeue Light for IBM"/>
                <a:cs typeface="HelvNeue Light for IBM"/>
                <a:sym typeface="HelvNeue Light for IBM"/>
              </a:rPr>
              <a:t>IBM </a:t>
            </a:r>
            <a:r>
              <a:rPr sz="1400" dirty="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7435780" y="152606"/>
            <a:ext cx="1212197" cy="23323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mn-lt"/>
                <a:ea typeface="+mn-ea"/>
                <a:cs typeface="+mn-cs"/>
                <a:sym typeface="Helvetica Light"/>
              </a:rPr>
              <a:t>10th </a:t>
            </a:r>
            <a:r>
              <a:rPr lang="en-US" sz="1000" b="1" dirty="0">
                <a:solidFill>
                  <a:srgbClr val="000000"/>
                </a:solidFill>
              </a:rPr>
              <a:t>October</a:t>
            </a:r>
            <a:r>
              <a:rPr kumimoji="0" lang="en-US" sz="1000" b="1" i="0" u="none" strike="noStrike" cap="none" spc="0" normalizeH="0" dirty="0">
                <a:ln>
                  <a:noFill/>
                </a:ln>
                <a:solidFill>
                  <a:srgbClr val="000000"/>
                </a:solidFill>
                <a:effectLst/>
                <a:uFillTx/>
                <a:latin typeface="+mn-lt"/>
                <a:ea typeface="+mn-ea"/>
                <a:cs typeface="+mn-cs"/>
                <a:sym typeface="Helvetica Light"/>
              </a:rPr>
              <a:t> 2019</a:t>
            </a:r>
            <a:endParaRPr kumimoji="0" lang="en-US" sz="1000" b="1" i="0" u="none" strike="noStrike" cap="none" spc="0" normalizeH="0" baseline="0" dirty="0">
              <a:ln>
                <a:noFill/>
              </a:ln>
              <a:solidFill>
                <a:srgbClr val="000000"/>
              </a:solidFill>
              <a:effectLst/>
              <a:uFillTx/>
              <a:latin typeface="+mn-lt"/>
              <a:ea typeface="+mn-ea"/>
              <a:cs typeface="+mn-cs"/>
              <a:sym typeface="Helvetica Light"/>
            </a:endParaRPr>
          </a:p>
        </p:txBody>
      </p:sp>
      <p:sp>
        <p:nvSpPr>
          <p:cNvPr id="2" name="TextBox 1">
            <a:extLst>
              <a:ext uri="{FF2B5EF4-FFF2-40B4-BE49-F238E27FC236}">
                <a16:creationId xmlns:a16="http://schemas.microsoft.com/office/drawing/2014/main" id="{7AFDE66D-4277-E94A-9488-091B210B3F5A}"/>
              </a:ext>
            </a:extLst>
          </p:cNvPr>
          <p:cNvSpPr txBox="1"/>
          <p:nvPr/>
        </p:nvSpPr>
        <p:spPr>
          <a:xfrm>
            <a:off x="566928" y="2139591"/>
            <a:ext cx="8906256" cy="481910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The following diagrams show some classical HA architectures for deploying cognitive applications across multiple data centers (in a typical active/active or active/passive configuration)</a:t>
            </a:r>
          </a:p>
          <a:p>
            <a:pPr marL="0" marR="0" indent="0" algn="ctr" defTabSz="584200" rtl="0" fontAlgn="auto" hangingPunct="0">
              <a:lnSpc>
                <a:spcPct val="100000"/>
              </a:lnSpc>
              <a:spcBef>
                <a:spcPts val="0"/>
              </a:spcBef>
              <a:spcAft>
                <a:spcPts val="0"/>
              </a:spcAft>
              <a:buClrTx/>
              <a:buSzTx/>
              <a:buFontTx/>
              <a:buNone/>
              <a:tabLst/>
            </a:pPr>
            <a:endParaRPr lang="en-US" dirty="0">
              <a:solidFill>
                <a:srgbClr val="000000"/>
              </a:solidFill>
            </a:endParaRPr>
          </a:p>
          <a:p>
            <a:pPr marL="0" marR="0" indent="0" algn="ctr" defTabSz="584200" rtl="0" fontAlgn="auto"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Note that the restrictions identified here will also impact DevOps environments for the development of cognitive applications, since these environments usually require the duplication and promotion of development assets from one environment to another (i.e. promotion of code from a Dev environment to a </a:t>
            </a:r>
            <a:r>
              <a:rPr lang="en-US" dirty="0">
                <a:solidFill>
                  <a:srgbClr val="000000"/>
                </a:solidFill>
              </a:rPr>
              <a:t>Test environment)</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8"/>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9"/>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1"/>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p:cNvCxnSpPr>
          <p:nvPr/>
        </p:nvCxnSpPr>
        <p:spPr>
          <a:xfrm flipV="1">
            <a:off x="4438699" y="1814476"/>
            <a:ext cx="751175" cy="57266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05" name="Straight Connector 204">
            <a:extLst>
              <a:ext uri="{FF2B5EF4-FFF2-40B4-BE49-F238E27FC236}">
                <a16:creationId xmlns:a16="http://schemas.microsoft.com/office/drawing/2014/main" id="{981C6A74-9CD2-0A4E-9C00-A153B67EF72F}"/>
              </a:ext>
            </a:extLst>
          </p:cNvPr>
          <p:cNvCxnSpPr>
            <a:cxnSpLocks/>
            <a:endCxn id="202" idx="2"/>
          </p:cNvCxnSpPr>
          <p:nvPr/>
        </p:nvCxnSpPr>
        <p:spPr>
          <a:xfrm flipV="1">
            <a:off x="4608464" y="1754700"/>
            <a:ext cx="2203147" cy="85822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2" name="Group 1">
            <a:extLst>
              <a:ext uri="{FF2B5EF4-FFF2-40B4-BE49-F238E27FC236}">
                <a16:creationId xmlns:a16="http://schemas.microsoft.com/office/drawing/2014/main" id="{5F3E1F75-CA05-F04C-8732-E59CCBD1FBF9}"/>
              </a:ext>
            </a:extLst>
          </p:cNvPr>
          <p:cNvGrpSpPr/>
          <p:nvPr/>
        </p:nvGrpSpPr>
        <p:grpSpPr>
          <a:xfrm>
            <a:off x="2896221" y="754218"/>
            <a:ext cx="707234" cy="934179"/>
            <a:chOff x="2896221" y="754218"/>
            <a:chExt cx="707234" cy="934179"/>
          </a:xfrm>
        </p:grpSpPr>
        <p:sp>
          <p:nvSpPr>
            <p:cNvPr id="244" name="Shape 425"/>
            <p:cNvSpPr/>
            <p:nvPr/>
          </p:nvSpPr>
          <p:spPr>
            <a:xfrm>
              <a:off x="2896221" y="754218"/>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46" name="Shape 426"/>
            <p:cNvSpPr/>
            <p:nvPr/>
          </p:nvSpPr>
          <p:spPr>
            <a:xfrm>
              <a:off x="2919939" y="1442176"/>
              <a:ext cx="67807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KNOWLEDGE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STUDIO</a:t>
              </a:r>
            </a:p>
          </p:txBody>
        </p:sp>
        <p:pic>
          <p:nvPicPr>
            <p:cNvPr id="139" name="Picture 138">
              <a:extLst>
                <a:ext uri="{FF2B5EF4-FFF2-40B4-BE49-F238E27FC236}">
                  <a16:creationId xmlns:a16="http://schemas.microsoft.com/office/drawing/2014/main" id="{B2D1C436-E75B-FA4D-AF4E-6E45FD95F15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flipV="1">
              <a:off x="3044827" y="898959"/>
              <a:ext cx="374904" cy="417750"/>
            </a:xfrm>
            <a:prstGeom prst="rect">
              <a:avLst/>
            </a:prstGeom>
          </p:spPr>
        </p:pic>
      </p:grpSp>
      <p:grpSp>
        <p:nvGrpSpPr>
          <p:cNvPr id="6" name="Group 5">
            <a:extLst>
              <a:ext uri="{FF2B5EF4-FFF2-40B4-BE49-F238E27FC236}">
                <a16:creationId xmlns:a16="http://schemas.microsoft.com/office/drawing/2014/main" id="{48C35602-1077-FB4F-96C4-6801264561FF}"/>
              </a:ext>
            </a:extLst>
          </p:cNvPr>
          <p:cNvGrpSpPr/>
          <p:nvPr/>
        </p:nvGrpSpPr>
        <p:grpSpPr>
          <a:xfrm>
            <a:off x="4084345" y="694701"/>
            <a:ext cx="304954" cy="472031"/>
            <a:chOff x="4050815" y="840752"/>
            <a:chExt cx="610263" cy="872376"/>
          </a:xfrm>
        </p:grpSpPr>
        <p:sp>
          <p:nvSpPr>
            <p:cNvPr id="5" name="Rectangle 4">
              <a:extLst>
                <a:ext uri="{FF2B5EF4-FFF2-40B4-BE49-F238E27FC236}">
                  <a16:creationId xmlns:a16="http://schemas.microsoft.com/office/drawing/2014/main" id="{815151FE-3106-8740-B76A-A111A08E6B8B}"/>
                </a:ext>
              </a:extLst>
            </p:cNvPr>
            <p:cNvSpPr/>
            <p:nvPr/>
          </p:nvSpPr>
          <p:spPr>
            <a:xfrm>
              <a:off x="4050815" y="840752"/>
              <a:ext cx="610263" cy="545184"/>
            </a:xfrm>
            <a:prstGeom prst="rect">
              <a:avLst/>
            </a:prstGeom>
            <a:blipFill rotWithShape="1">
              <a:blip r:embed="rId3"/>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pic>
          <p:nvPicPr>
            <p:cNvPr id="141" name="Picture 140">
              <a:extLst>
                <a:ext uri="{FF2B5EF4-FFF2-40B4-BE49-F238E27FC236}">
                  <a16:creationId xmlns:a16="http://schemas.microsoft.com/office/drawing/2014/main" id="{EF1618B2-4F49-084F-87D4-6ADB1E960C3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49029" y="902515"/>
              <a:ext cx="419100" cy="419100"/>
            </a:xfrm>
            <a:prstGeom prst="rect">
              <a:avLst/>
            </a:prstGeom>
          </p:spPr>
        </p:pic>
        <p:sp>
          <p:nvSpPr>
            <p:cNvPr id="143" name="Shape 426">
              <a:extLst>
                <a:ext uri="{FF2B5EF4-FFF2-40B4-BE49-F238E27FC236}">
                  <a16:creationId xmlns:a16="http://schemas.microsoft.com/office/drawing/2014/main" id="{6C5099F9-C00E-E147-81D4-57BA5ACA5DBA}"/>
                </a:ext>
              </a:extLst>
            </p:cNvPr>
            <p:cNvSpPr/>
            <p:nvPr/>
          </p:nvSpPr>
          <p:spPr>
            <a:xfrm>
              <a:off x="4120723" y="1466907"/>
              <a:ext cx="44403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CUSTOM</a:t>
              </a:r>
            </a:p>
            <a:p>
              <a:pPr lvl="0">
                <a:defRPr sz="1800"/>
              </a:pPr>
              <a:r>
                <a:rPr lang="en-US" sz="800" b="1" dirty="0">
                  <a:solidFill>
                    <a:srgbClr val="4277BB"/>
                  </a:solidFill>
                  <a:latin typeface="Helvetica"/>
                  <a:ea typeface="Helvetica"/>
                  <a:cs typeface="Helvetica"/>
                  <a:sym typeface="Helvetica"/>
                </a:rPr>
                <a:t>MODEL</a:t>
              </a:r>
            </a:p>
          </p:txBody>
        </p:sp>
      </p:grpSp>
      <p:grpSp>
        <p:nvGrpSpPr>
          <p:cNvPr id="159" name="Group 158">
            <a:extLst>
              <a:ext uri="{FF2B5EF4-FFF2-40B4-BE49-F238E27FC236}">
                <a16:creationId xmlns:a16="http://schemas.microsoft.com/office/drawing/2014/main" id="{7571E28C-E684-EE4F-BEA1-CAA24EC0EC94}"/>
              </a:ext>
            </a:extLst>
          </p:cNvPr>
          <p:cNvGrpSpPr/>
          <p:nvPr/>
        </p:nvGrpSpPr>
        <p:grpSpPr>
          <a:xfrm>
            <a:off x="4118386" y="1377758"/>
            <a:ext cx="304954" cy="472031"/>
            <a:chOff x="4050815" y="840752"/>
            <a:chExt cx="610263" cy="872376"/>
          </a:xfrm>
        </p:grpSpPr>
        <p:sp>
          <p:nvSpPr>
            <p:cNvPr id="163" name="Rectangle 162">
              <a:extLst>
                <a:ext uri="{FF2B5EF4-FFF2-40B4-BE49-F238E27FC236}">
                  <a16:creationId xmlns:a16="http://schemas.microsoft.com/office/drawing/2014/main" id="{8285E221-9BFA-DD4B-9FDF-F205A4423D77}"/>
                </a:ext>
              </a:extLst>
            </p:cNvPr>
            <p:cNvSpPr/>
            <p:nvPr/>
          </p:nvSpPr>
          <p:spPr>
            <a:xfrm>
              <a:off x="4050815" y="840752"/>
              <a:ext cx="610263" cy="545184"/>
            </a:xfrm>
            <a:prstGeom prst="rect">
              <a:avLst/>
            </a:prstGeom>
            <a:blipFill rotWithShape="1">
              <a:blip r:embed="rId3"/>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pic>
          <p:nvPicPr>
            <p:cNvPr id="164" name="Picture 163">
              <a:extLst>
                <a:ext uri="{FF2B5EF4-FFF2-40B4-BE49-F238E27FC236}">
                  <a16:creationId xmlns:a16="http://schemas.microsoft.com/office/drawing/2014/main" id="{EC5B19B5-A8C8-0E4E-962E-B7BE6A2BF60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49029" y="902515"/>
              <a:ext cx="419100" cy="419100"/>
            </a:xfrm>
            <a:prstGeom prst="rect">
              <a:avLst/>
            </a:prstGeom>
          </p:spPr>
        </p:pic>
        <p:sp>
          <p:nvSpPr>
            <p:cNvPr id="165" name="Shape 426">
              <a:extLst>
                <a:ext uri="{FF2B5EF4-FFF2-40B4-BE49-F238E27FC236}">
                  <a16:creationId xmlns:a16="http://schemas.microsoft.com/office/drawing/2014/main" id="{48EB461F-B659-B548-A6E9-E8349AAC411D}"/>
                </a:ext>
              </a:extLst>
            </p:cNvPr>
            <p:cNvSpPr/>
            <p:nvPr/>
          </p:nvSpPr>
          <p:spPr>
            <a:xfrm>
              <a:off x="4120723" y="1466907"/>
              <a:ext cx="44403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CUSTOM</a:t>
              </a:r>
            </a:p>
            <a:p>
              <a:pPr lvl="0">
                <a:defRPr sz="1800"/>
              </a:pPr>
              <a:r>
                <a:rPr lang="en-US" sz="800" b="1" dirty="0">
                  <a:solidFill>
                    <a:srgbClr val="4277BB"/>
                  </a:solidFill>
                  <a:latin typeface="Helvetica"/>
                  <a:ea typeface="Helvetica"/>
                  <a:cs typeface="Helvetica"/>
                  <a:sym typeface="Helvetica"/>
                </a:rPr>
                <a:t>MODEL</a:t>
              </a:r>
            </a:p>
          </p:txBody>
        </p:sp>
      </p:grpSp>
      <p:cxnSp>
        <p:nvCxnSpPr>
          <p:cNvPr id="166" name="Straight Connector 165">
            <a:extLst>
              <a:ext uri="{FF2B5EF4-FFF2-40B4-BE49-F238E27FC236}">
                <a16:creationId xmlns:a16="http://schemas.microsoft.com/office/drawing/2014/main" id="{D0FAC41E-F6FC-8E42-A21C-2D8376E6815A}"/>
              </a:ext>
            </a:extLst>
          </p:cNvPr>
          <p:cNvCxnSpPr>
            <a:cxnSpLocks/>
            <a:endCxn id="5" idx="1"/>
          </p:cNvCxnSpPr>
          <p:nvPr/>
        </p:nvCxnSpPr>
        <p:spPr>
          <a:xfrm flipV="1">
            <a:off x="3598010" y="842197"/>
            <a:ext cx="486335" cy="14749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7" name="Straight Connector 166">
            <a:extLst>
              <a:ext uri="{FF2B5EF4-FFF2-40B4-BE49-F238E27FC236}">
                <a16:creationId xmlns:a16="http://schemas.microsoft.com/office/drawing/2014/main" id="{A65F812A-E060-BC47-AF84-D589D8519E23}"/>
              </a:ext>
            </a:extLst>
          </p:cNvPr>
          <p:cNvCxnSpPr>
            <a:cxnSpLocks/>
            <a:endCxn id="163" idx="1"/>
          </p:cNvCxnSpPr>
          <p:nvPr/>
        </p:nvCxnSpPr>
        <p:spPr>
          <a:xfrm>
            <a:off x="3511291" y="1283145"/>
            <a:ext cx="607095" cy="242109"/>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8" name="Straight Connector 167">
            <a:extLst>
              <a:ext uri="{FF2B5EF4-FFF2-40B4-BE49-F238E27FC236}">
                <a16:creationId xmlns:a16="http://schemas.microsoft.com/office/drawing/2014/main" id="{A4351A8F-8273-C14A-9089-EF5AEC762E13}"/>
              </a:ext>
            </a:extLst>
          </p:cNvPr>
          <p:cNvCxnSpPr>
            <a:cxnSpLocks/>
            <a:stCxn id="163" idx="3"/>
          </p:cNvCxnSpPr>
          <p:nvPr/>
        </p:nvCxnSpPr>
        <p:spPr>
          <a:xfrm>
            <a:off x="4423340" y="1525254"/>
            <a:ext cx="691471" cy="104412"/>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9" name="Straight Connector 168">
            <a:extLst>
              <a:ext uri="{FF2B5EF4-FFF2-40B4-BE49-F238E27FC236}">
                <a16:creationId xmlns:a16="http://schemas.microsoft.com/office/drawing/2014/main" id="{91056649-801F-E84B-836B-62BDC9809E0C}"/>
              </a:ext>
            </a:extLst>
          </p:cNvPr>
          <p:cNvCxnSpPr>
            <a:cxnSpLocks/>
            <a:stCxn id="5" idx="3"/>
          </p:cNvCxnSpPr>
          <p:nvPr/>
        </p:nvCxnSpPr>
        <p:spPr>
          <a:xfrm>
            <a:off x="4389299" y="842197"/>
            <a:ext cx="2084937" cy="185997"/>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1" name="Group 20">
            <a:extLst>
              <a:ext uri="{FF2B5EF4-FFF2-40B4-BE49-F238E27FC236}">
                <a16:creationId xmlns:a16="http://schemas.microsoft.com/office/drawing/2014/main" id="{05AF3465-8DC8-2944-8B69-300365FD909A}"/>
              </a:ext>
            </a:extLst>
          </p:cNvPr>
          <p:cNvGrpSpPr/>
          <p:nvPr/>
        </p:nvGrpSpPr>
        <p:grpSpPr>
          <a:xfrm>
            <a:off x="6361969" y="671716"/>
            <a:ext cx="899284" cy="1082984"/>
            <a:chOff x="6361969" y="671716"/>
            <a:chExt cx="899284" cy="1082984"/>
          </a:xfrm>
        </p:grpSpPr>
        <p:sp>
          <p:nvSpPr>
            <p:cNvPr id="201" name="Shape 314">
              <a:extLst>
                <a:ext uri="{FF2B5EF4-FFF2-40B4-BE49-F238E27FC236}">
                  <a16:creationId xmlns:a16="http://schemas.microsoft.com/office/drawing/2014/main" id="{4D59133A-0ED1-ED46-B501-64DF30861DE3}"/>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3232AF10-E85D-844C-BA57-960BC765327D}"/>
                </a:ext>
              </a:extLst>
            </p:cNvPr>
            <p:cNvSpPr/>
            <p:nvPr/>
          </p:nvSpPr>
          <p:spPr>
            <a:xfrm>
              <a:off x="6361969" y="1385368"/>
              <a:ext cx="89928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NATURAL</a:t>
              </a:r>
            </a:p>
            <a:p>
              <a:pPr lvl="0">
                <a:defRPr sz="1800" b="0">
                  <a:solidFill>
                    <a:srgbClr val="000000"/>
                  </a:solidFill>
                </a:defRPr>
              </a:pPr>
              <a:r>
                <a:rPr lang="en-US" sz="800" b="1" dirty="0">
                  <a:solidFill>
                    <a:srgbClr val="4277BB"/>
                  </a:solidFill>
                </a:rPr>
                <a:t>LANGUAGE </a:t>
              </a:r>
            </a:p>
            <a:p>
              <a:pPr lvl="0">
                <a:defRPr sz="1800" b="0">
                  <a:solidFill>
                    <a:srgbClr val="000000"/>
                  </a:solidFill>
                </a:defRPr>
              </a:pPr>
              <a:r>
                <a:rPr lang="en-US" sz="800" b="1" dirty="0">
                  <a:solidFill>
                    <a:srgbClr val="4277BB"/>
                  </a:solidFill>
                </a:rPr>
                <a:t>UNDERSTANDING</a:t>
              </a:r>
            </a:p>
          </p:txBody>
        </p:sp>
        <p:pic>
          <p:nvPicPr>
            <p:cNvPr id="172" name="Picture 171">
              <a:extLst>
                <a:ext uri="{FF2B5EF4-FFF2-40B4-BE49-F238E27FC236}">
                  <a16:creationId xmlns:a16="http://schemas.microsoft.com/office/drawing/2014/main" id="{41D29B9E-276C-2645-9415-7107C93E3F9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10654" y="790053"/>
              <a:ext cx="419100" cy="406400"/>
            </a:xfrm>
            <a:prstGeom prst="rect">
              <a:avLst/>
            </a:prstGeom>
          </p:spPr>
        </p:pic>
      </p:grpSp>
      <p:grpSp>
        <p:nvGrpSpPr>
          <p:cNvPr id="177" name="Group 176">
            <a:extLst>
              <a:ext uri="{FF2B5EF4-FFF2-40B4-BE49-F238E27FC236}">
                <a16:creationId xmlns:a16="http://schemas.microsoft.com/office/drawing/2014/main" id="{8BDFE6F0-19FA-364C-AEF0-778A9F67074A}"/>
              </a:ext>
            </a:extLst>
          </p:cNvPr>
          <p:cNvGrpSpPr/>
          <p:nvPr/>
        </p:nvGrpSpPr>
        <p:grpSpPr>
          <a:xfrm>
            <a:off x="5114811" y="1232275"/>
            <a:ext cx="707233" cy="836763"/>
            <a:chOff x="5363090" y="3927670"/>
            <a:chExt cx="707233" cy="836763"/>
          </a:xfrm>
        </p:grpSpPr>
        <p:sp>
          <p:nvSpPr>
            <p:cNvPr id="185" name="Shape 314">
              <a:extLst>
                <a:ext uri="{FF2B5EF4-FFF2-40B4-BE49-F238E27FC236}">
                  <a16:creationId xmlns:a16="http://schemas.microsoft.com/office/drawing/2014/main" id="{B4CC888A-FE30-B64C-A5EC-EC57355A1238}"/>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7" name="Shape 316">
              <a:extLst>
                <a:ext uri="{FF2B5EF4-FFF2-40B4-BE49-F238E27FC236}">
                  <a16:creationId xmlns:a16="http://schemas.microsoft.com/office/drawing/2014/main" id="{1CF5EF44-5586-724F-8BA1-04C2E8EBD111}"/>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188" name="Picture 187">
              <a:extLst>
                <a:ext uri="{FF2B5EF4-FFF2-40B4-BE49-F238E27FC236}">
                  <a16:creationId xmlns:a16="http://schemas.microsoft.com/office/drawing/2014/main" id="{B63EB996-96A2-5B4F-8EE0-1E4072F7F6A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grpSp>
        <p:nvGrpSpPr>
          <p:cNvPr id="191" name="Group 190">
            <a:extLst>
              <a:ext uri="{FF2B5EF4-FFF2-40B4-BE49-F238E27FC236}">
                <a16:creationId xmlns:a16="http://schemas.microsoft.com/office/drawing/2014/main" id="{CA7F5A09-01F4-6946-BB7B-A69D0E83D018}"/>
              </a:ext>
            </a:extLst>
          </p:cNvPr>
          <p:cNvGrpSpPr/>
          <p:nvPr/>
        </p:nvGrpSpPr>
        <p:grpSpPr>
          <a:xfrm>
            <a:off x="6084902" y="3978943"/>
            <a:ext cx="899284" cy="1082984"/>
            <a:chOff x="6361969" y="671716"/>
            <a:chExt cx="899284" cy="1082984"/>
          </a:xfrm>
        </p:grpSpPr>
        <p:sp>
          <p:nvSpPr>
            <p:cNvPr id="192" name="Shape 314">
              <a:extLst>
                <a:ext uri="{FF2B5EF4-FFF2-40B4-BE49-F238E27FC236}">
                  <a16:creationId xmlns:a16="http://schemas.microsoft.com/office/drawing/2014/main" id="{5377D9CD-67DB-1248-A7AD-1FE58998449F}"/>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9" name="Shape 316">
              <a:extLst>
                <a:ext uri="{FF2B5EF4-FFF2-40B4-BE49-F238E27FC236}">
                  <a16:creationId xmlns:a16="http://schemas.microsoft.com/office/drawing/2014/main" id="{70A78B3E-0F36-E84C-95B2-81FD9CE407EF}"/>
                </a:ext>
              </a:extLst>
            </p:cNvPr>
            <p:cNvSpPr/>
            <p:nvPr/>
          </p:nvSpPr>
          <p:spPr>
            <a:xfrm>
              <a:off x="6361969" y="1385368"/>
              <a:ext cx="89928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NATURAL</a:t>
              </a:r>
            </a:p>
            <a:p>
              <a:pPr lvl="0">
                <a:defRPr sz="1800" b="0">
                  <a:solidFill>
                    <a:srgbClr val="000000"/>
                  </a:solidFill>
                </a:defRPr>
              </a:pPr>
              <a:r>
                <a:rPr lang="en-US" sz="800" b="1" dirty="0">
                  <a:solidFill>
                    <a:srgbClr val="4277BB"/>
                  </a:solidFill>
                </a:rPr>
                <a:t>LANGUAGE </a:t>
              </a:r>
            </a:p>
            <a:p>
              <a:pPr lvl="0">
                <a:defRPr sz="1800" b="0">
                  <a:solidFill>
                    <a:srgbClr val="000000"/>
                  </a:solidFill>
                </a:defRPr>
              </a:pPr>
              <a:r>
                <a:rPr lang="en-US" sz="800" b="1" dirty="0">
                  <a:solidFill>
                    <a:srgbClr val="4277BB"/>
                  </a:solidFill>
                </a:rPr>
                <a:t>UNDERSTANDING</a:t>
              </a:r>
            </a:p>
          </p:txBody>
        </p:sp>
        <p:pic>
          <p:nvPicPr>
            <p:cNvPr id="204" name="Picture 203">
              <a:extLst>
                <a:ext uri="{FF2B5EF4-FFF2-40B4-BE49-F238E27FC236}">
                  <a16:creationId xmlns:a16="http://schemas.microsoft.com/office/drawing/2014/main" id="{CB255388-4B86-8E4B-B4A1-68ECDC414DD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10654" y="790053"/>
              <a:ext cx="419100" cy="406400"/>
            </a:xfrm>
            <a:prstGeom prst="rect">
              <a:avLst/>
            </a:prstGeom>
          </p:spPr>
        </p:pic>
      </p:grpSp>
      <p:grpSp>
        <p:nvGrpSpPr>
          <p:cNvPr id="211" name="Group 210">
            <a:extLst>
              <a:ext uri="{FF2B5EF4-FFF2-40B4-BE49-F238E27FC236}">
                <a16:creationId xmlns:a16="http://schemas.microsoft.com/office/drawing/2014/main" id="{F1E72430-FD7F-A44A-ADEE-B616116B203B}"/>
              </a:ext>
            </a:extLst>
          </p:cNvPr>
          <p:cNvGrpSpPr/>
          <p:nvPr/>
        </p:nvGrpSpPr>
        <p:grpSpPr>
          <a:xfrm>
            <a:off x="4837744" y="4539502"/>
            <a:ext cx="707233" cy="836763"/>
            <a:chOff x="5363090" y="3927670"/>
            <a:chExt cx="707233" cy="836763"/>
          </a:xfrm>
        </p:grpSpPr>
        <p:sp>
          <p:nvSpPr>
            <p:cNvPr id="212" name="Shape 314">
              <a:extLst>
                <a:ext uri="{FF2B5EF4-FFF2-40B4-BE49-F238E27FC236}">
                  <a16:creationId xmlns:a16="http://schemas.microsoft.com/office/drawing/2014/main" id="{6EB93CCE-E10B-9C45-AE3D-F902FFDBA568}"/>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8" name="Shape 316">
              <a:extLst>
                <a:ext uri="{FF2B5EF4-FFF2-40B4-BE49-F238E27FC236}">
                  <a16:creationId xmlns:a16="http://schemas.microsoft.com/office/drawing/2014/main" id="{4CCD73AB-C443-5E41-BBE6-65BDB4EA487A}"/>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29" name="Picture 228">
              <a:extLst>
                <a:ext uri="{FF2B5EF4-FFF2-40B4-BE49-F238E27FC236}">
                  <a16:creationId xmlns:a16="http://schemas.microsoft.com/office/drawing/2014/main" id="{4A33B775-0268-3244-A415-B9F7B4C6628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pic>
        <p:nvPicPr>
          <p:cNvPr id="25" name="Graphic 24" descr="Question mark">
            <a:extLst>
              <a:ext uri="{FF2B5EF4-FFF2-40B4-BE49-F238E27FC236}">
                <a16:creationId xmlns:a16="http://schemas.microsoft.com/office/drawing/2014/main" id="{15935015-284B-A64B-BEF5-D136D7C1444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17534" y="4082562"/>
            <a:ext cx="914400" cy="914400"/>
          </a:xfrm>
          <a:prstGeom prst="rect">
            <a:avLst/>
          </a:prstGeom>
        </p:spPr>
      </p:pic>
      <p:pic>
        <p:nvPicPr>
          <p:cNvPr id="230" name="Graphic 229" descr="Question mark">
            <a:extLst>
              <a:ext uri="{FF2B5EF4-FFF2-40B4-BE49-F238E27FC236}">
                <a16:creationId xmlns:a16="http://schemas.microsoft.com/office/drawing/2014/main" id="{15659025-0010-9049-8292-D70533B3370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677654" y="3738430"/>
            <a:ext cx="914400" cy="914400"/>
          </a:xfrm>
          <a:prstGeom prst="rect">
            <a:avLst/>
          </a:prstGeom>
        </p:spPr>
      </p:pic>
      <p:grpSp>
        <p:nvGrpSpPr>
          <p:cNvPr id="151" name="Group 150">
            <a:extLst>
              <a:ext uri="{FF2B5EF4-FFF2-40B4-BE49-F238E27FC236}">
                <a16:creationId xmlns:a16="http://schemas.microsoft.com/office/drawing/2014/main" id="{A5483FCD-D256-FE41-99B2-11F69E6DC733}"/>
              </a:ext>
            </a:extLst>
          </p:cNvPr>
          <p:cNvGrpSpPr/>
          <p:nvPr/>
        </p:nvGrpSpPr>
        <p:grpSpPr>
          <a:xfrm>
            <a:off x="3561580" y="3863437"/>
            <a:ext cx="707234" cy="934179"/>
            <a:chOff x="2896221" y="754218"/>
            <a:chExt cx="707234" cy="934179"/>
          </a:xfrm>
        </p:grpSpPr>
        <p:sp>
          <p:nvSpPr>
            <p:cNvPr id="154" name="Shape 425">
              <a:extLst>
                <a:ext uri="{FF2B5EF4-FFF2-40B4-BE49-F238E27FC236}">
                  <a16:creationId xmlns:a16="http://schemas.microsoft.com/office/drawing/2014/main" id="{869FB3C5-28CE-6848-82AB-84275F821F9B}"/>
                </a:ext>
              </a:extLst>
            </p:cNvPr>
            <p:cNvSpPr/>
            <p:nvPr/>
          </p:nvSpPr>
          <p:spPr>
            <a:xfrm>
              <a:off x="2896221" y="754218"/>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43F71110-7081-D444-8C04-D0D3CE29B5C6}"/>
                </a:ext>
              </a:extLst>
            </p:cNvPr>
            <p:cNvSpPr/>
            <p:nvPr/>
          </p:nvSpPr>
          <p:spPr>
            <a:xfrm>
              <a:off x="2919939" y="1442176"/>
              <a:ext cx="67807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KNOWLEDGE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STUDIO</a:t>
              </a:r>
            </a:p>
          </p:txBody>
        </p:sp>
        <p:pic>
          <p:nvPicPr>
            <p:cNvPr id="162" name="Picture 161">
              <a:extLst>
                <a:ext uri="{FF2B5EF4-FFF2-40B4-BE49-F238E27FC236}">
                  <a16:creationId xmlns:a16="http://schemas.microsoft.com/office/drawing/2014/main" id="{8645BB23-14B8-404A-9A69-05C3248A5D9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flipV="1">
              <a:off x="3044827" y="898959"/>
              <a:ext cx="374904" cy="417750"/>
            </a:xfrm>
            <a:prstGeom prst="rect">
              <a:avLst/>
            </a:prstGeom>
          </p:spPr>
        </p:pic>
      </p:grpSp>
      <p:cxnSp>
        <p:nvCxnSpPr>
          <p:cNvPr id="171" name="Straight Connector 170">
            <a:extLst>
              <a:ext uri="{FF2B5EF4-FFF2-40B4-BE49-F238E27FC236}">
                <a16:creationId xmlns:a16="http://schemas.microsoft.com/office/drawing/2014/main" id="{49EFB0CC-1874-B346-9FA6-52083EAD2F75}"/>
              </a:ext>
            </a:extLst>
          </p:cNvPr>
          <p:cNvCxnSpPr>
            <a:cxnSpLocks/>
            <a:endCxn id="160" idx="2"/>
          </p:cNvCxnSpPr>
          <p:nvPr/>
        </p:nvCxnSpPr>
        <p:spPr>
          <a:xfrm flipH="1" flipV="1">
            <a:off x="3924334" y="4797616"/>
            <a:ext cx="116306" cy="494702"/>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3" name="Straight Connector 172">
            <a:extLst>
              <a:ext uri="{FF2B5EF4-FFF2-40B4-BE49-F238E27FC236}">
                <a16:creationId xmlns:a16="http://schemas.microsoft.com/office/drawing/2014/main" id="{74A45CBA-C713-B844-9376-8EA12B2D8421}"/>
              </a:ext>
            </a:extLst>
          </p:cNvPr>
          <p:cNvCxnSpPr>
            <a:cxnSpLocks/>
          </p:cNvCxnSpPr>
          <p:nvPr/>
        </p:nvCxnSpPr>
        <p:spPr>
          <a:xfrm flipV="1">
            <a:off x="4319582" y="5054600"/>
            <a:ext cx="568810" cy="387713"/>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5" name="Straight Connector 174">
            <a:extLst>
              <a:ext uri="{FF2B5EF4-FFF2-40B4-BE49-F238E27FC236}">
                <a16:creationId xmlns:a16="http://schemas.microsoft.com/office/drawing/2014/main" id="{EDB72083-21D2-AC4A-8956-1CA1A1776FD7}"/>
              </a:ext>
            </a:extLst>
          </p:cNvPr>
          <p:cNvCxnSpPr>
            <a:cxnSpLocks/>
          </p:cNvCxnSpPr>
          <p:nvPr/>
        </p:nvCxnSpPr>
        <p:spPr>
          <a:xfrm flipV="1">
            <a:off x="4421379" y="5089126"/>
            <a:ext cx="2131904" cy="481759"/>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76" name="Rectangular Callout 175">
            <a:extLst>
              <a:ext uri="{FF2B5EF4-FFF2-40B4-BE49-F238E27FC236}">
                <a16:creationId xmlns:a16="http://schemas.microsoft.com/office/drawing/2014/main" id="{80CD3F5F-82C0-874B-9CF0-BD149597E945}"/>
              </a:ext>
            </a:extLst>
          </p:cNvPr>
          <p:cNvSpPr/>
          <p:nvPr/>
        </p:nvSpPr>
        <p:spPr>
          <a:xfrm>
            <a:off x="3633268" y="5368397"/>
            <a:ext cx="3194863" cy="964787"/>
          </a:xfrm>
          <a:prstGeom prst="wedgeRectCallout">
            <a:avLst>
              <a:gd name="adj1" fmla="val -36308"/>
              <a:gd name="adj2" fmla="val -111133"/>
            </a:avLst>
          </a:prstGeom>
          <a:solidFill>
            <a:schemeClr val="accent5">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1"/>
                </a:solidFill>
                <a:effectLst/>
                <a:uFillTx/>
                <a:ea typeface="+mn-ea"/>
                <a:cs typeface="+mn-cs"/>
                <a:sym typeface="Helvetica Light"/>
              </a:rPr>
              <a:t>GAP : Watson Knowledge Studio instances </a:t>
            </a:r>
            <a:r>
              <a:rPr lang="en-US" sz="1200" b="1" dirty="0">
                <a:solidFill>
                  <a:schemeClr val="tx1"/>
                </a:solidFill>
              </a:rPr>
              <a:t>c</a:t>
            </a:r>
            <a:r>
              <a:rPr kumimoji="0" lang="en-US" sz="1200" b="1" i="0" u="none" strike="noStrike" cap="none" spc="0" normalizeH="0" baseline="0" dirty="0">
                <a:ln>
                  <a:noFill/>
                </a:ln>
                <a:solidFill>
                  <a:schemeClr val="tx1"/>
                </a:solidFill>
                <a:effectLst/>
                <a:uFillTx/>
                <a:ea typeface="+mn-ea"/>
                <a:cs typeface="+mn-cs"/>
                <a:sym typeface="Helvetica Light"/>
              </a:rPr>
              <a:t>an NOT be kept in sync by any means.  Custom Models reside within Knowledge Studio, and cannot be </a:t>
            </a:r>
            <a:r>
              <a:rPr lang="en-US" sz="1200" b="1" dirty="0">
                <a:solidFill>
                  <a:schemeClr val="tx1"/>
                </a:solidFill>
              </a:rPr>
              <a:t>exported to other environments.</a:t>
            </a:r>
          </a:p>
        </p:txBody>
      </p:sp>
    </p:spTree>
    <p:extLst>
      <p:ext uri="{BB962C8B-B14F-4D97-AF65-F5344CB8AC3E}">
        <p14:creationId xmlns:p14="http://schemas.microsoft.com/office/powerpoint/2010/main" val="24460362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8"/>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9"/>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1"/>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a:endCxn id="187" idx="2"/>
          </p:cNvCxnSpPr>
          <p:nvPr/>
        </p:nvCxnSpPr>
        <p:spPr>
          <a:xfrm flipH="1" flipV="1">
            <a:off x="3378150" y="1656390"/>
            <a:ext cx="672666" cy="85691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05" name="Straight Connector 204">
            <a:extLst>
              <a:ext uri="{FF2B5EF4-FFF2-40B4-BE49-F238E27FC236}">
                <a16:creationId xmlns:a16="http://schemas.microsoft.com/office/drawing/2014/main" id="{981C6A74-9CD2-0A4E-9C00-A153B67EF72F}"/>
              </a:ext>
            </a:extLst>
          </p:cNvPr>
          <p:cNvCxnSpPr>
            <a:cxnSpLocks/>
            <a:endCxn id="202" idx="2"/>
          </p:cNvCxnSpPr>
          <p:nvPr/>
        </p:nvCxnSpPr>
        <p:spPr>
          <a:xfrm flipV="1">
            <a:off x="4558180" y="2003850"/>
            <a:ext cx="1377897" cy="505173"/>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71" name="Straight Connector 170">
            <a:extLst>
              <a:ext uri="{FF2B5EF4-FFF2-40B4-BE49-F238E27FC236}">
                <a16:creationId xmlns:a16="http://schemas.microsoft.com/office/drawing/2014/main" id="{49EFB0CC-1874-B346-9FA6-52083EAD2F75}"/>
              </a:ext>
            </a:extLst>
          </p:cNvPr>
          <p:cNvCxnSpPr>
            <a:cxnSpLocks/>
            <a:endCxn id="160" idx="2"/>
          </p:cNvCxnSpPr>
          <p:nvPr/>
        </p:nvCxnSpPr>
        <p:spPr>
          <a:xfrm flipH="1" flipV="1">
            <a:off x="3924334" y="4797616"/>
            <a:ext cx="116306" cy="494702"/>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982E5C3E-4A44-AC4C-9008-640730C4ADBF}"/>
              </a:ext>
            </a:extLst>
          </p:cNvPr>
          <p:cNvGrpSpPr/>
          <p:nvPr/>
        </p:nvGrpSpPr>
        <p:grpSpPr>
          <a:xfrm>
            <a:off x="3015871" y="696517"/>
            <a:ext cx="724557" cy="959873"/>
            <a:chOff x="5106153" y="1232275"/>
            <a:chExt cx="724557" cy="959873"/>
          </a:xfrm>
        </p:grpSpPr>
        <p:sp>
          <p:nvSpPr>
            <p:cNvPr id="185" name="Shape 314">
              <a:extLst>
                <a:ext uri="{FF2B5EF4-FFF2-40B4-BE49-F238E27FC236}">
                  <a16:creationId xmlns:a16="http://schemas.microsoft.com/office/drawing/2014/main" id="{B4CC888A-FE30-B64C-A5EC-EC57355A1238}"/>
                </a:ext>
              </a:extLst>
            </p:cNvPr>
            <p:cNvSpPr/>
            <p:nvPr/>
          </p:nvSpPr>
          <p:spPr>
            <a:xfrm>
              <a:off x="5114811" y="123227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7" name="Shape 316">
              <a:extLst>
                <a:ext uri="{FF2B5EF4-FFF2-40B4-BE49-F238E27FC236}">
                  <a16:creationId xmlns:a16="http://schemas.microsoft.com/office/drawing/2014/main" id="{1CF5EF44-5586-724F-8BA1-04C2E8EBD111}"/>
                </a:ext>
              </a:extLst>
            </p:cNvPr>
            <p:cNvSpPr/>
            <p:nvPr/>
          </p:nvSpPr>
          <p:spPr>
            <a:xfrm>
              <a:off x="5106153" y="1945927"/>
              <a:ext cx="72455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VISUAL</a:t>
              </a:r>
            </a:p>
            <a:p>
              <a:pPr lvl="0">
                <a:defRPr sz="1800" b="0">
                  <a:solidFill>
                    <a:srgbClr val="000000"/>
                  </a:solidFill>
                </a:defRPr>
              </a:pPr>
              <a:r>
                <a:rPr lang="en-US" sz="800" b="1" dirty="0">
                  <a:solidFill>
                    <a:srgbClr val="4277BB"/>
                  </a:solidFill>
                </a:rPr>
                <a:t>RECOGNITION</a:t>
              </a:r>
            </a:p>
          </p:txBody>
        </p:sp>
        <p:pic>
          <p:nvPicPr>
            <p:cNvPr id="176" name="Picture 175">
              <a:extLst>
                <a:ext uri="{FF2B5EF4-FFF2-40B4-BE49-F238E27FC236}">
                  <a16:creationId xmlns:a16="http://schemas.microsoft.com/office/drawing/2014/main" id="{851D022D-F74B-2549-A078-8630AF62EF7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2135" y="1360484"/>
              <a:ext cx="419100" cy="419100"/>
            </a:xfrm>
            <a:prstGeom prst="rect">
              <a:avLst/>
            </a:prstGeom>
          </p:spPr>
        </p:pic>
      </p:grpSp>
      <p:cxnSp>
        <p:nvCxnSpPr>
          <p:cNvPr id="184" name="Straight Connector 183">
            <a:extLst>
              <a:ext uri="{FF2B5EF4-FFF2-40B4-BE49-F238E27FC236}">
                <a16:creationId xmlns:a16="http://schemas.microsoft.com/office/drawing/2014/main" id="{6C7648C9-F8C5-5A43-8407-BCD95508468B}"/>
              </a:ext>
            </a:extLst>
          </p:cNvPr>
          <p:cNvCxnSpPr>
            <a:cxnSpLocks/>
            <a:endCxn id="248" idx="2"/>
          </p:cNvCxnSpPr>
          <p:nvPr/>
        </p:nvCxnSpPr>
        <p:spPr>
          <a:xfrm flipV="1">
            <a:off x="4319582" y="4964071"/>
            <a:ext cx="1517381" cy="47824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8" name="Group 207">
            <a:extLst>
              <a:ext uri="{FF2B5EF4-FFF2-40B4-BE49-F238E27FC236}">
                <a16:creationId xmlns:a16="http://schemas.microsoft.com/office/drawing/2014/main" id="{EAE99E05-60E5-124A-ADD0-A78109176D35}"/>
              </a:ext>
            </a:extLst>
          </p:cNvPr>
          <p:cNvGrpSpPr/>
          <p:nvPr/>
        </p:nvGrpSpPr>
        <p:grpSpPr>
          <a:xfrm>
            <a:off x="3541426" y="3815794"/>
            <a:ext cx="724557" cy="959873"/>
            <a:chOff x="5106153" y="1232275"/>
            <a:chExt cx="724557" cy="959873"/>
          </a:xfrm>
        </p:grpSpPr>
        <p:sp>
          <p:nvSpPr>
            <p:cNvPr id="209" name="Shape 314">
              <a:extLst>
                <a:ext uri="{FF2B5EF4-FFF2-40B4-BE49-F238E27FC236}">
                  <a16:creationId xmlns:a16="http://schemas.microsoft.com/office/drawing/2014/main" id="{FAEAC7BC-DA0E-3745-8FFE-1EB45698E292}"/>
                </a:ext>
              </a:extLst>
            </p:cNvPr>
            <p:cNvSpPr/>
            <p:nvPr/>
          </p:nvSpPr>
          <p:spPr>
            <a:xfrm>
              <a:off x="5114811" y="123227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0" name="Shape 316">
              <a:extLst>
                <a:ext uri="{FF2B5EF4-FFF2-40B4-BE49-F238E27FC236}">
                  <a16:creationId xmlns:a16="http://schemas.microsoft.com/office/drawing/2014/main" id="{A0A2B536-5F31-CA4A-890D-B789DFEA7882}"/>
                </a:ext>
              </a:extLst>
            </p:cNvPr>
            <p:cNvSpPr/>
            <p:nvPr/>
          </p:nvSpPr>
          <p:spPr>
            <a:xfrm>
              <a:off x="5106153" y="1945927"/>
              <a:ext cx="72455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VISUAL</a:t>
              </a:r>
            </a:p>
            <a:p>
              <a:pPr lvl="0">
                <a:defRPr sz="1800" b="0">
                  <a:solidFill>
                    <a:srgbClr val="000000"/>
                  </a:solidFill>
                </a:defRPr>
              </a:pPr>
              <a:r>
                <a:rPr lang="en-US" sz="800" b="1" dirty="0">
                  <a:solidFill>
                    <a:srgbClr val="4277BB"/>
                  </a:solidFill>
                </a:rPr>
                <a:t>RECOGNITION</a:t>
              </a:r>
            </a:p>
          </p:txBody>
        </p:sp>
        <p:pic>
          <p:nvPicPr>
            <p:cNvPr id="231" name="Picture 230">
              <a:extLst>
                <a:ext uri="{FF2B5EF4-FFF2-40B4-BE49-F238E27FC236}">
                  <a16:creationId xmlns:a16="http://schemas.microsoft.com/office/drawing/2014/main" id="{69A63E2D-F42C-674A-9D00-0F4F1DF30E5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2135" y="1360484"/>
              <a:ext cx="419100" cy="419100"/>
            </a:xfrm>
            <a:prstGeom prst="rect">
              <a:avLst/>
            </a:prstGeom>
          </p:spPr>
        </p:pic>
      </p:grpSp>
      <p:grpSp>
        <p:nvGrpSpPr>
          <p:cNvPr id="10" name="Group 9">
            <a:extLst>
              <a:ext uri="{FF2B5EF4-FFF2-40B4-BE49-F238E27FC236}">
                <a16:creationId xmlns:a16="http://schemas.microsoft.com/office/drawing/2014/main" id="{B479F8A6-FF83-D843-9655-C9A604EE4D43}"/>
              </a:ext>
            </a:extLst>
          </p:cNvPr>
          <p:cNvGrpSpPr/>
          <p:nvPr/>
        </p:nvGrpSpPr>
        <p:grpSpPr>
          <a:xfrm>
            <a:off x="5582450" y="1043977"/>
            <a:ext cx="707233" cy="959873"/>
            <a:chOff x="6457988" y="671716"/>
            <a:chExt cx="707233" cy="959873"/>
          </a:xfrm>
        </p:grpSpPr>
        <p:sp>
          <p:nvSpPr>
            <p:cNvPr id="201" name="Shape 314">
              <a:extLst>
                <a:ext uri="{FF2B5EF4-FFF2-40B4-BE49-F238E27FC236}">
                  <a16:creationId xmlns:a16="http://schemas.microsoft.com/office/drawing/2014/main" id="{4D59133A-0ED1-ED46-B501-64DF30861DE3}"/>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3232AF10-E85D-844C-BA57-960BC765327D}"/>
                </a:ext>
              </a:extLst>
            </p:cNvPr>
            <p:cNvSpPr/>
            <p:nvPr/>
          </p:nvSpPr>
          <p:spPr>
            <a:xfrm>
              <a:off x="6551127" y="1385368"/>
              <a:ext cx="52097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SPEECH</a:t>
              </a:r>
            </a:p>
            <a:p>
              <a:pPr lvl="0">
                <a:defRPr sz="1800" b="0">
                  <a:solidFill>
                    <a:srgbClr val="000000"/>
                  </a:solidFill>
                </a:defRPr>
              </a:pPr>
              <a:r>
                <a:rPr lang="en-US" sz="800" b="1" dirty="0">
                  <a:solidFill>
                    <a:srgbClr val="4277BB"/>
                  </a:solidFill>
                </a:rPr>
                <a:t>SERVICES</a:t>
              </a:r>
            </a:p>
          </p:txBody>
        </p:sp>
        <p:pic>
          <p:nvPicPr>
            <p:cNvPr id="232" name="Picture 231">
              <a:extLst>
                <a:ext uri="{FF2B5EF4-FFF2-40B4-BE49-F238E27FC236}">
                  <a16:creationId xmlns:a16="http://schemas.microsoft.com/office/drawing/2014/main" id="{683AFBFE-42DC-D242-AF55-FC0D0FB75A7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6726" y="834620"/>
              <a:ext cx="419100" cy="419100"/>
            </a:xfrm>
            <a:prstGeom prst="rect">
              <a:avLst/>
            </a:prstGeom>
          </p:spPr>
        </p:pic>
      </p:grpSp>
      <p:grpSp>
        <p:nvGrpSpPr>
          <p:cNvPr id="245" name="Group 244">
            <a:extLst>
              <a:ext uri="{FF2B5EF4-FFF2-40B4-BE49-F238E27FC236}">
                <a16:creationId xmlns:a16="http://schemas.microsoft.com/office/drawing/2014/main" id="{32CC21C8-9A06-B042-8302-F1BA23BCD737}"/>
              </a:ext>
            </a:extLst>
          </p:cNvPr>
          <p:cNvGrpSpPr/>
          <p:nvPr/>
        </p:nvGrpSpPr>
        <p:grpSpPr>
          <a:xfrm>
            <a:off x="5483336" y="4004198"/>
            <a:ext cx="707233" cy="959873"/>
            <a:chOff x="6457988" y="671716"/>
            <a:chExt cx="707233" cy="959873"/>
          </a:xfrm>
        </p:grpSpPr>
        <p:sp>
          <p:nvSpPr>
            <p:cNvPr id="247" name="Shape 314">
              <a:extLst>
                <a:ext uri="{FF2B5EF4-FFF2-40B4-BE49-F238E27FC236}">
                  <a16:creationId xmlns:a16="http://schemas.microsoft.com/office/drawing/2014/main" id="{EE32C9D0-167D-CF4E-8F07-1AFDE8167AAC}"/>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48" name="Shape 316">
              <a:extLst>
                <a:ext uri="{FF2B5EF4-FFF2-40B4-BE49-F238E27FC236}">
                  <a16:creationId xmlns:a16="http://schemas.microsoft.com/office/drawing/2014/main" id="{299D861A-9BEE-324A-93E3-9ACAD1D0C00E}"/>
                </a:ext>
              </a:extLst>
            </p:cNvPr>
            <p:cNvSpPr/>
            <p:nvPr/>
          </p:nvSpPr>
          <p:spPr>
            <a:xfrm>
              <a:off x="6551127" y="1385368"/>
              <a:ext cx="52097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SPEECH</a:t>
              </a:r>
            </a:p>
            <a:p>
              <a:pPr lvl="0">
                <a:defRPr sz="1800" b="0">
                  <a:solidFill>
                    <a:srgbClr val="000000"/>
                  </a:solidFill>
                </a:defRPr>
              </a:pPr>
              <a:r>
                <a:rPr lang="en-US" sz="800" b="1" dirty="0">
                  <a:solidFill>
                    <a:srgbClr val="4277BB"/>
                  </a:solidFill>
                </a:rPr>
                <a:t>SERVICES</a:t>
              </a:r>
            </a:p>
          </p:txBody>
        </p:sp>
        <p:pic>
          <p:nvPicPr>
            <p:cNvPr id="249" name="Picture 248">
              <a:extLst>
                <a:ext uri="{FF2B5EF4-FFF2-40B4-BE49-F238E27FC236}">
                  <a16:creationId xmlns:a16="http://schemas.microsoft.com/office/drawing/2014/main" id="{B58AA12C-D6D0-A340-81BB-FD30B1F5875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6726" y="834620"/>
              <a:ext cx="419100" cy="419100"/>
            </a:xfrm>
            <a:prstGeom prst="rect">
              <a:avLst/>
            </a:prstGeom>
          </p:spPr>
        </p:pic>
      </p:grpSp>
    </p:spTree>
    <p:extLst>
      <p:ext uri="{BB962C8B-B14F-4D97-AF65-F5344CB8AC3E}">
        <p14:creationId xmlns:p14="http://schemas.microsoft.com/office/powerpoint/2010/main" val="15156145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8"/>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9"/>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1"/>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a:endCxn id="187" idx="2"/>
          </p:cNvCxnSpPr>
          <p:nvPr/>
        </p:nvCxnSpPr>
        <p:spPr>
          <a:xfrm flipH="1" flipV="1">
            <a:off x="3378150" y="1656390"/>
            <a:ext cx="672666" cy="85691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05" name="Straight Connector 204">
            <a:extLst>
              <a:ext uri="{FF2B5EF4-FFF2-40B4-BE49-F238E27FC236}">
                <a16:creationId xmlns:a16="http://schemas.microsoft.com/office/drawing/2014/main" id="{981C6A74-9CD2-0A4E-9C00-A153B67EF72F}"/>
              </a:ext>
            </a:extLst>
          </p:cNvPr>
          <p:cNvCxnSpPr>
            <a:cxnSpLocks/>
            <a:endCxn id="202" idx="2"/>
          </p:cNvCxnSpPr>
          <p:nvPr/>
        </p:nvCxnSpPr>
        <p:spPr>
          <a:xfrm flipV="1">
            <a:off x="4558180" y="2003850"/>
            <a:ext cx="1377897" cy="505173"/>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71" name="Straight Connector 170">
            <a:extLst>
              <a:ext uri="{FF2B5EF4-FFF2-40B4-BE49-F238E27FC236}">
                <a16:creationId xmlns:a16="http://schemas.microsoft.com/office/drawing/2014/main" id="{49EFB0CC-1874-B346-9FA6-52083EAD2F75}"/>
              </a:ext>
            </a:extLst>
          </p:cNvPr>
          <p:cNvCxnSpPr>
            <a:cxnSpLocks/>
            <a:endCxn id="160" idx="2"/>
          </p:cNvCxnSpPr>
          <p:nvPr/>
        </p:nvCxnSpPr>
        <p:spPr>
          <a:xfrm flipH="1" flipV="1">
            <a:off x="3924334" y="4797616"/>
            <a:ext cx="116306" cy="494702"/>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982E5C3E-4A44-AC4C-9008-640730C4ADBF}"/>
              </a:ext>
            </a:extLst>
          </p:cNvPr>
          <p:cNvGrpSpPr/>
          <p:nvPr/>
        </p:nvGrpSpPr>
        <p:grpSpPr>
          <a:xfrm>
            <a:off x="3015871" y="696517"/>
            <a:ext cx="724557" cy="959873"/>
            <a:chOff x="5106153" y="1232275"/>
            <a:chExt cx="724557" cy="959873"/>
          </a:xfrm>
        </p:grpSpPr>
        <p:sp>
          <p:nvSpPr>
            <p:cNvPr id="185" name="Shape 314">
              <a:extLst>
                <a:ext uri="{FF2B5EF4-FFF2-40B4-BE49-F238E27FC236}">
                  <a16:creationId xmlns:a16="http://schemas.microsoft.com/office/drawing/2014/main" id="{B4CC888A-FE30-B64C-A5EC-EC57355A1238}"/>
                </a:ext>
              </a:extLst>
            </p:cNvPr>
            <p:cNvSpPr/>
            <p:nvPr/>
          </p:nvSpPr>
          <p:spPr>
            <a:xfrm>
              <a:off x="5114811" y="123227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7" name="Shape 316">
              <a:extLst>
                <a:ext uri="{FF2B5EF4-FFF2-40B4-BE49-F238E27FC236}">
                  <a16:creationId xmlns:a16="http://schemas.microsoft.com/office/drawing/2014/main" id="{1CF5EF44-5586-724F-8BA1-04C2E8EBD111}"/>
                </a:ext>
              </a:extLst>
            </p:cNvPr>
            <p:cNvSpPr/>
            <p:nvPr/>
          </p:nvSpPr>
          <p:spPr>
            <a:xfrm>
              <a:off x="5106153" y="1945927"/>
              <a:ext cx="72455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VISUAL</a:t>
              </a:r>
            </a:p>
            <a:p>
              <a:pPr lvl="0">
                <a:defRPr sz="1800" b="0">
                  <a:solidFill>
                    <a:srgbClr val="000000"/>
                  </a:solidFill>
                </a:defRPr>
              </a:pPr>
              <a:r>
                <a:rPr lang="en-US" sz="800" b="1" dirty="0">
                  <a:solidFill>
                    <a:srgbClr val="4277BB"/>
                  </a:solidFill>
                </a:rPr>
                <a:t>RECOGNITION</a:t>
              </a:r>
            </a:p>
          </p:txBody>
        </p:sp>
        <p:pic>
          <p:nvPicPr>
            <p:cNvPr id="176" name="Picture 175">
              <a:extLst>
                <a:ext uri="{FF2B5EF4-FFF2-40B4-BE49-F238E27FC236}">
                  <a16:creationId xmlns:a16="http://schemas.microsoft.com/office/drawing/2014/main" id="{851D022D-F74B-2549-A078-8630AF62EF7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2135" y="1360484"/>
              <a:ext cx="419100" cy="419100"/>
            </a:xfrm>
            <a:prstGeom prst="rect">
              <a:avLst/>
            </a:prstGeom>
          </p:spPr>
        </p:pic>
      </p:grpSp>
      <p:cxnSp>
        <p:nvCxnSpPr>
          <p:cNvPr id="184" name="Straight Connector 183">
            <a:extLst>
              <a:ext uri="{FF2B5EF4-FFF2-40B4-BE49-F238E27FC236}">
                <a16:creationId xmlns:a16="http://schemas.microsoft.com/office/drawing/2014/main" id="{6C7648C9-F8C5-5A43-8407-BCD95508468B}"/>
              </a:ext>
            </a:extLst>
          </p:cNvPr>
          <p:cNvCxnSpPr>
            <a:cxnSpLocks/>
            <a:endCxn id="248" idx="2"/>
          </p:cNvCxnSpPr>
          <p:nvPr/>
        </p:nvCxnSpPr>
        <p:spPr>
          <a:xfrm flipV="1">
            <a:off x="4319582" y="4964071"/>
            <a:ext cx="1517381" cy="47824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8" name="Group 207">
            <a:extLst>
              <a:ext uri="{FF2B5EF4-FFF2-40B4-BE49-F238E27FC236}">
                <a16:creationId xmlns:a16="http://schemas.microsoft.com/office/drawing/2014/main" id="{EAE99E05-60E5-124A-ADD0-A78109176D35}"/>
              </a:ext>
            </a:extLst>
          </p:cNvPr>
          <p:cNvGrpSpPr/>
          <p:nvPr/>
        </p:nvGrpSpPr>
        <p:grpSpPr>
          <a:xfrm>
            <a:off x="3541426" y="3815794"/>
            <a:ext cx="724557" cy="959873"/>
            <a:chOff x="5106153" y="1232275"/>
            <a:chExt cx="724557" cy="959873"/>
          </a:xfrm>
        </p:grpSpPr>
        <p:sp>
          <p:nvSpPr>
            <p:cNvPr id="209" name="Shape 314">
              <a:extLst>
                <a:ext uri="{FF2B5EF4-FFF2-40B4-BE49-F238E27FC236}">
                  <a16:creationId xmlns:a16="http://schemas.microsoft.com/office/drawing/2014/main" id="{FAEAC7BC-DA0E-3745-8FFE-1EB45698E292}"/>
                </a:ext>
              </a:extLst>
            </p:cNvPr>
            <p:cNvSpPr/>
            <p:nvPr/>
          </p:nvSpPr>
          <p:spPr>
            <a:xfrm>
              <a:off x="5114811" y="123227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0" name="Shape 316">
              <a:extLst>
                <a:ext uri="{FF2B5EF4-FFF2-40B4-BE49-F238E27FC236}">
                  <a16:creationId xmlns:a16="http://schemas.microsoft.com/office/drawing/2014/main" id="{A0A2B536-5F31-CA4A-890D-B789DFEA7882}"/>
                </a:ext>
              </a:extLst>
            </p:cNvPr>
            <p:cNvSpPr/>
            <p:nvPr/>
          </p:nvSpPr>
          <p:spPr>
            <a:xfrm>
              <a:off x="5106153" y="1945927"/>
              <a:ext cx="72455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VISUAL</a:t>
              </a:r>
            </a:p>
            <a:p>
              <a:pPr lvl="0">
                <a:defRPr sz="1800" b="0">
                  <a:solidFill>
                    <a:srgbClr val="000000"/>
                  </a:solidFill>
                </a:defRPr>
              </a:pPr>
              <a:r>
                <a:rPr lang="en-US" sz="800" b="1" dirty="0">
                  <a:solidFill>
                    <a:srgbClr val="4277BB"/>
                  </a:solidFill>
                </a:rPr>
                <a:t>RECOGNITION</a:t>
              </a:r>
            </a:p>
          </p:txBody>
        </p:sp>
        <p:pic>
          <p:nvPicPr>
            <p:cNvPr id="231" name="Picture 230">
              <a:extLst>
                <a:ext uri="{FF2B5EF4-FFF2-40B4-BE49-F238E27FC236}">
                  <a16:creationId xmlns:a16="http://schemas.microsoft.com/office/drawing/2014/main" id="{69A63E2D-F42C-674A-9D00-0F4F1DF30E5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2135" y="1360484"/>
              <a:ext cx="419100" cy="419100"/>
            </a:xfrm>
            <a:prstGeom prst="rect">
              <a:avLst/>
            </a:prstGeom>
          </p:spPr>
        </p:pic>
      </p:grpSp>
      <p:grpSp>
        <p:nvGrpSpPr>
          <p:cNvPr id="10" name="Group 9">
            <a:extLst>
              <a:ext uri="{FF2B5EF4-FFF2-40B4-BE49-F238E27FC236}">
                <a16:creationId xmlns:a16="http://schemas.microsoft.com/office/drawing/2014/main" id="{B479F8A6-FF83-D843-9655-C9A604EE4D43}"/>
              </a:ext>
            </a:extLst>
          </p:cNvPr>
          <p:cNvGrpSpPr/>
          <p:nvPr/>
        </p:nvGrpSpPr>
        <p:grpSpPr>
          <a:xfrm>
            <a:off x="5582450" y="1043977"/>
            <a:ext cx="707233" cy="959873"/>
            <a:chOff x="6457988" y="671716"/>
            <a:chExt cx="707233" cy="959873"/>
          </a:xfrm>
        </p:grpSpPr>
        <p:sp>
          <p:nvSpPr>
            <p:cNvPr id="201" name="Shape 314">
              <a:extLst>
                <a:ext uri="{FF2B5EF4-FFF2-40B4-BE49-F238E27FC236}">
                  <a16:creationId xmlns:a16="http://schemas.microsoft.com/office/drawing/2014/main" id="{4D59133A-0ED1-ED46-B501-64DF30861DE3}"/>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3232AF10-E85D-844C-BA57-960BC765327D}"/>
                </a:ext>
              </a:extLst>
            </p:cNvPr>
            <p:cNvSpPr/>
            <p:nvPr/>
          </p:nvSpPr>
          <p:spPr>
            <a:xfrm>
              <a:off x="6551127" y="1385368"/>
              <a:ext cx="52097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SPEECH</a:t>
              </a:r>
            </a:p>
            <a:p>
              <a:pPr lvl="0">
                <a:defRPr sz="1800" b="0">
                  <a:solidFill>
                    <a:srgbClr val="000000"/>
                  </a:solidFill>
                </a:defRPr>
              </a:pPr>
              <a:r>
                <a:rPr lang="en-US" sz="800" b="1" dirty="0">
                  <a:solidFill>
                    <a:srgbClr val="4277BB"/>
                  </a:solidFill>
                </a:rPr>
                <a:t>SERVICES</a:t>
              </a:r>
            </a:p>
          </p:txBody>
        </p:sp>
        <p:pic>
          <p:nvPicPr>
            <p:cNvPr id="232" name="Picture 231">
              <a:extLst>
                <a:ext uri="{FF2B5EF4-FFF2-40B4-BE49-F238E27FC236}">
                  <a16:creationId xmlns:a16="http://schemas.microsoft.com/office/drawing/2014/main" id="{683AFBFE-42DC-D242-AF55-FC0D0FB75A7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6726" y="834620"/>
              <a:ext cx="419100" cy="419100"/>
            </a:xfrm>
            <a:prstGeom prst="rect">
              <a:avLst/>
            </a:prstGeom>
          </p:spPr>
        </p:pic>
      </p:grpSp>
      <p:grpSp>
        <p:nvGrpSpPr>
          <p:cNvPr id="245" name="Group 244">
            <a:extLst>
              <a:ext uri="{FF2B5EF4-FFF2-40B4-BE49-F238E27FC236}">
                <a16:creationId xmlns:a16="http://schemas.microsoft.com/office/drawing/2014/main" id="{32CC21C8-9A06-B042-8302-F1BA23BCD737}"/>
              </a:ext>
            </a:extLst>
          </p:cNvPr>
          <p:cNvGrpSpPr/>
          <p:nvPr/>
        </p:nvGrpSpPr>
        <p:grpSpPr>
          <a:xfrm>
            <a:off x="5483336" y="4004198"/>
            <a:ext cx="707233" cy="959873"/>
            <a:chOff x="6457988" y="671716"/>
            <a:chExt cx="707233" cy="959873"/>
          </a:xfrm>
        </p:grpSpPr>
        <p:sp>
          <p:nvSpPr>
            <p:cNvPr id="247" name="Shape 314">
              <a:extLst>
                <a:ext uri="{FF2B5EF4-FFF2-40B4-BE49-F238E27FC236}">
                  <a16:creationId xmlns:a16="http://schemas.microsoft.com/office/drawing/2014/main" id="{EE32C9D0-167D-CF4E-8F07-1AFDE8167AAC}"/>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48" name="Shape 316">
              <a:extLst>
                <a:ext uri="{FF2B5EF4-FFF2-40B4-BE49-F238E27FC236}">
                  <a16:creationId xmlns:a16="http://schemas.microsoft.com/office/drawing/2014/main" id="{299D861A-9BEE-324A-93E3-9ACAD1D0C00E}"/>
                </a:ext>
              </a:extLst>
            </p:cNvPr>
            <p:cNvSpPr/>
            <p:nvPr/>
          </p:nvSpPr>
          <p:spPr>
            <a:xfrm>
              <a:off x="6551127" y="1385368"/>
              <a:ext cx="52097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SPEECH</a:t>
              </a:r>
            </a:p>
            <a:p>
              <a:pPr lvl="0">
                <a:defRPr sz="1800" b="0">
                  <a:solidFill>
                    <a:srgbClr val="000000"/>
                  </a:solidFill>
                </a:defRPr>
              </a:pPr>
              <a:r>
                <a:rPr lang="en-US" sz="800" b="1" dirty="0">
                  <a:solidFill>
                    <a:srgbClr val="4277BB"/>
                  </a:solidFill>
                </a:rPr>
                <a:t>SERVICES</a:t>
              </a:r>
            </a:p>
          </p:txBody>
        </p:sp>
        <p:pic>
          <p:nvPicPr>
            <p:cNvPr id="249" name="Picture 248">
              <a:extLst>
                <a:ext uri="{FF2B5EF4-FFF2-40B4-BE49-F238E27FC236}">
                  <a16:creationId xmlns:a16="http://schemas.microsoft.com/office/drawing/2014/main" id="{B58AA12C-D6D0-A340-81BB-FD30B1F5875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6726" y="834620"/>
              <a:ext cx="419100" cy="419100"/>
            </a:xfrm>
            <a:prstGeom prst="rect">
              <a:avLst/>
            </a:prstGeom>
          </p:spPr>
        </p:pic>
      </p:grpSp>
      <p:sp>
        <p:nvSpPr>
          <p:cNvPr id="130" name="Rectangular Callout 129">
            <a:extLst>
              <a:ext uri="{FF2B5EF4-FFF2-40B4-BE49-F238E27FC236}">
                <a16:creationId xmlns:a16="http://schemas.microsoft.com/office/drawing/2014/main" id="{C316452F-80BC-234A-B254-34C66FF27CFD}"/>
              </a:ext>
            </a:extLst>
          </p:cNvPr>
          <p:cNvSpPr/>
          <p:nvPr/>
        </p:nvSpPr>
        <p:spPr>
          <a:xfrm>
            <a:off x="1727289" y="5344632"/>
            <a:ext cx="3194863" cy="1244434"/>
          </a:xfrm>
          <a:prstGeom prst="wedgeRectCallout">
            <a:avLst>
              <a:gd name="adj1" fmla="val 19473"/>
              <a:gd name="adj2" fmla="val -94378"/>
            </a:avLst>
          </a:prstGeom>
          <a:solidFill>
            <a:schemeClr val="accent4">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rtl="0" hangingPunct="0"/>
            <a:r>
              <a:rPr kumimoji="0" lang="en-US" sz="1200" i="0" u="none" strike="noStrike" cap="none" spc="0" normalizeH="0" baseline="0" dirty="0">
                <a:ln>
                  <a:noFill/>
                </a:ln>
                <a:solidFill>
                  <a:schemeClr val="tx1"/>
                </a:solidFill>
                <a:effectLst/>
                <a:uFillTx/>
                <a:ea typeface="+mn-ea"/>
                <a:cs typeface="+mn-cs"/>
                <a:sym typeface="Helvetica Light"/>
              </a:rPr>
              <a:t>Visual Recognition instances kept in sync with each other by keeping </a:t>
            </a:r>
            <a:r>
              <a:rPr lang="en-US" sz="1200" dirty="0"/>
              <a:t>a copy of the ENTIRE set of training images, training data, and metadata saved externally, and retrain and apply these in the second instance</a:t>
            </a:r>
            <a:r>
              <a:rPr kumimoji="0" lang="en-US" sz="1200" i="0" u="none" strike="noStrike" cap="none" spc="0" normalizeH="0" baseline="0" dirty="0">
                <a:ln>
                  <a:noFill/>
                </a:ln>
                <a:solidFill>
                  <a:schemeClr val="tx1"/>
                </a:solidFill>
                <a:effectLst/>
                <a:uFillTx/>
                <a:ea typeface="+mn-ea"/>
                <a:cs typeface="+mn-cs"/>
                <a:sym typeface="Helvetica Light"/>
              </a:rPr>
              <a:t>.</a:t>
            </a:r>
          </a:p>
        </p:txBody>
      </p:sp>
    </p:spTree>
    <p:extLst>
      <p:ext uri="{BB962C8B-B14F-4D97-AF65-F5344CB8AC3E}">
        <p14:creationId xmlns:p14="http://schemas.microsoft.com/office/powerpoint/2010/main" val="22750807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8"/>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9"/>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1"/>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a:endCxn id="187" idx="2"/>
          </p:cNvCxnSpPr>
          <p:nvPr/>
        </p:nvCxnSpPr>
        <p:spPr>
          <a:xfrm flipH="1" flipV="1">
            <a:off x="3378150" y="1656390"/>
            <a:ext cx="672666" cy="85691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05" name="Straight Connector 204">
            <a:extLst>
              <a:ext uri="{FF2B5EF4-FFF2-40B4-BE49-F238E27FC236}">
                <a16:creationId xmlns:a16="http://schemas.microsoft.com/office/drawing/2014/main" id="{981C6A74-9CD2-0A4E-9C00-A153B67EF72F}"/>
              </a:ext>
            </a:extLst>
          </p:cNvPr>
          <p:cNvCxnSpPr>
            <a:cxnSpLocks/>
            <a:endCxn id="202" idx="2"/>
          </p:cNvCxnSpPr>
          <p:nvPr/>
        </p:nvCxnSpPr>
        <p:spPr>
          <a:xfrm flipV="1">
            <a:off x="4558180" y="2003850"/>
            <a:ext cx="1377897" cy="505173"/>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71" name="Straight Connector 170">
            <a:extLst>
              <a:ext uri="{FF2B5EF4-FFF2-40B4-BE49-F238E27FC236}">
                <a16:creationId xmlns:a16="http://schemas.microsoft.com/office/drawing/2014/main" id="{49EFB0CC-1874-B346-9FA6-52083EAD2F75}"/>
              </a:ext>
            </a:extLst>
          </p:cNvPr>
          <p:cNvCxnSpPr>
            <a:cxnSpLocks/>
            <a:endCxn id="160" idx="2"/>
          </p:cNvCxnSpPr>
          <p:nvPr/>
        </p:nvCxnSpPr>
        <p:spPr>
          <a:xfrm flipH="1" flipV="1">
            <a:off x="3924334" y="4797616"/>
            <a:ext cx="116306" cy="494702"/>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982E5C3E-4A44-AC4C-9008-640730C4ADBF}"/>
              </a:ext>
            </a:extLst>
          </p:cNvPr>
          <p:cNvGrpSpPr/>
          <p:nvPr/>
        </p:nvGrpSpPr>
        <p:grpSpPr>
          <a:xfrm>
            <a:off x="3015871" y="696517"/>
            <a:ext cx="724557" cy="959873"/>
            <a:chOff x="5106153" y="1232275"/>
            <a:chExt cx="724557" cy="959873"/>
          </a:xfrm>
        </p:grpSpPr>
        <p:sp>
          <p:nvSpPr>
            <p:cNvPr id="185" name="Shape 314">
              <a:extLst>
                <a:ext uri="{FF2B5EF4-FFF2-40B4-BE49-F238E27FC236}">
                  <a16:creationId xmlns:a16="http://schemas.microsoft.com/office/drawing/2014/main" id="{B4CC888A-FE30-B64C-A5EC-EC57355A1238}"/>
                </a:ext>
              </a:extLst>
            </p:cNvPr>
            <p:cNvSpPr/>
            <p:nvPr/>
          </p:nvSpPr>
          <p:spPr>
            <a:xfrm>
              <a:off x="5114811" y="123227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7" name="Shape 316">
              <a:extLst>
                <a:ext uri="{FF2B5EF4-FFF2-40B4-BE49-F238E27FC236}">
                  <a16:creationId xmlns:a16="http://schemas.microsoft.com/office/drawing/2014/main" id="{1CF5EF44-5586-724F-8BA1-04C2E8EBD111}"/>
                </a:ext>
              </a:extLst>
            </p:cNvPr>
            <p:cNvSpPr/>
            <p:nvPr/>
          </p:nvSpPr>
          <p:spPr>
            <a:xfrm>
              <a:off x="5106153" y="1945927"/>
              <a:ext cx="72455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VISUAL</a:t>
              </a:r>
            </a:p>
            <a:p>
              <a:pPr lvl="0">
                <a:defRPr sz="1800" b="0">
                  <a:solidFill>
                    <a:srgbClr val="000000"/>
                  </a:solidFill>
                </a:defRPr>
              </a:pPr>
              <a:r>
                <a:rPr lang="en-US" sz="800" b="1" dirty="0">
                  <a:solidFill>
                    <a:srgbClr val="4277BB"/>
                  </a:solidFill>
                </a:rPr>
                <a:t>RECOGNITION</a:t>
              </a:r>
            </a:p>
          </p:txBody>
        </p:sp>
        <p:pic>
          <p:nvPicPr>
            <p:cNvPr id="176" name="Picture 175">
              <a:extLst>
                <a:ext uri="{FF2B5EF4-FFF2-40B4-BE49-F238E27FC236}">
                  <a16:creationId xmlns:a16="http://schemas.microsoft.com/office/drawing/2014/main" id="{851D022D-F74B-2549-A078-8630AF62EF7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2135" y="1360484"/>
              <a:ext cx="419100" cy="419100"/>
            </a:xfrm>
            <a:prstGeom prst="rect">
              <a:avLst/>
            </a:prstGeom>
          </p:spPr>
        </p:pic>
      </p:grpSp>
      <p:cxnSp>
        <p:nvCxnSpPr>
          <p:cNvPr id="184" name="Straight Connector 183">
            <a:extLst>
              <a:ext uri="{FF2B5EF4-FFF2-40B4-BE49-F238E27FC236}">
                <a16:creationId xmlns:a16="http://schemas.microsoft.com/office/drawing/2014/main" id="{6C7648C9-F8C5-5A43-8407-BCD95508468B}"/>
              </a:ext>
            </a:extLst>
          </p:cNvPr>
          <p:cNvCxnSpPr>
            <a:cxnSpLocks/>
            <a:endCxn id="248" idx="2"/>
          </p:cNvCxnSpPr>
          <p:nvPr/>
        </p:nvCxnSpPr>
        <p:spPr>
          <a:xfrm flipV="1">
            <a:off x="4319582" y="4964071"/>
            <a:ext cx="1517381" cy="47824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08" name="Group 207">
            <a:extLst>
              <a:ext uri="{FF2B5EF4-FFF2-40B4-BE49-F238E27FC236}">
                <a16:creationId xmlns:a16="http://schemas.microsoft.com/office/drawing/2014/main" id="{EAE99E05-60E5-124A-ADD0-A78109176D35}"/>
              </a:ext>
            </a:extLst>
          </p:cNvPr>
          <p:cNvGrpSpPr/>
          <p:nvPr/>
        </p:nvGrpSpPr>
        <p:grpSpPr>
          <a:xfrm>
            <a:off x="3541426" y="3815794"/>
            <a:ext cx="724557" cy="959873"/>
            <a:chOff x="5106153" y="1232275"/>
            <a:chExt cx="724557" cy="959873"/>
          </a:xfrm>
        </p:grpSpPr>
        <p:sp>
          <p:nvSpPr>
            <p:cNvPr id="209" name="Shape 314">
              <a:extLst>
                <a:ext uri="{FF2B5EF4-FFF2-40B4-BE49-F238E27FC236}">
                  <a16:creationId xmlns:a16="http://schemas.microsoft.com/office/drawing/2014/main" id="{FAEAC7BC-DA0E-3745-8FFE-1EB45698E292}"/>
                </a:ext>
              </a:extLst>
            </p:cNvPr>
            <p:cNvSpPr/>
            <p:nvPr/>
          </p:nvSpPr>
          <p:spPr>
            <a:xfrm>
              <a:off x="5114811" y="123227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0" name="Shape 316">
              <a:extLst>
                <a:ext uri="{FF2B5EF4-FFF2-40B4-BE49-F238E27FC236}">
                  <a16:creationId xmlns:a16="http://schemas.microsoft.com/office/drawing/2014/main" id="{A0A2B536-5F31-CA4A-890D-B789DFEA7882}"/>
                </a:ext>
              </a:extLst>
            </p:cNvPr>
            <p:cNvSpPr/>
            <p:nvPr/>
          </p:nvSpPr>
          <p:spPr>
            <a:xfrm>
              <a:off x="5106153" y="1945927"/>
              <a:ext cx="72455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VISUAL</a:t>
              </a:r>
            </a:p>
            <a:p>
              <a:pPr lvl="0">
                <a:defRPr sz="1800" b="0">
                  <a:solidFill>
                    <a:srgbClr val="000000"/>
                  </a:solidFill>
                </a:defRPr>
              </a:pPr>
              <a:r>
                <a:rPr lang="en-US" sz="800" b="1" dirty="0">
                  <a:solidFill>
                    <a:srgbClr val="4277BB"/>
                  </a:solidFill>
                </a:rPr>
                <a:t>RECOGNITION</a:t>
              </a:r>
            </a:p>
          </p:txBody>
        </p:sp>
        <p:pic>
          <p:nvPicPr>
            <p:cNvPr id="231" name="Picture 230">
              <a:extLst>
                <a:ext uri="{FF2B5EF4-FFF2-40B4-BE49-F238E27FC236}">
                  <a16:creationId xmlns:a16="http://schemas.microsoft.com/office/drawing/2014/main" id="{69A63E2D-F42C-674A-9D00-0F4F1DF30E5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22135" y="1360484"/>
              <a:ext cx="419100" cy="419100"/>
            </a:xfrm>
            <a:prstGeom prst="rect">
              <a:avLst/>
            </a:prstGeom>
          </p:spPr>
        </p:pic>
      </p:grpSp>
      <p:grpSp>
        <p:nvGrpSpPr>
          <p:cNvPr id="10" name="Group 9">
            <a:extLst>
              <a:ext uri="{FF2B5EF4-FFF2-40B4-BE49-F238E27FC236}">
                <a16:creationId xmlns:a16="http://schemas.microsoft.com/office/drawing/2014/main" id="{B479F8A6-FF83-D843-9655-C9A604EE4D43}"/>
              </a:ext>
            </a:extLst>
          </p:cNvPr>
          <p:cNvGrpSpPr/>
          <p:nvPr/>
        </p:nvGrpSpPr>
        <p:grpSpPr>
          <a:xfrm>
            <a:off x="5582450" y="1043977"/>
            <a:ext cx="707233" cy="959873"/>
            <a:chOff x="6457988" y="671716"/>
            <a:chExt cx="707233" cy="959873"/>
          </a:xfrm>
        </p:grpSpPr>
        <p:sp>
          <p:nvSpPr>
            <p:cNvPr id="201" name="Shape 314">
              <a:extLst>
                <a:ext uri="{FF2B5EF4-FFF2-40B4-BE49-F238E27FC236}">
                  <a16:creationId xmlns:a16="http://schemas.microsoft.com/office/drawing/2014/main" id="{4D59133A-0ED1-ED46-B501-64DF30861DE3}"/>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3232AF10-E85D-844C-BA57-960BC765327D}"/>
                </a:ext>
              </a:extLst>
            </p:cNvPr>
            <p:cNvSpPr/>
            <p:nvPr/>
          </p:nvSpPr>
          <p:spPr>
            <a:xfrm>
              <a:off x="6551127" y="1385368"/>
              <a:ext cx="52097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SPEECH</a:t>
              </a:r>
            </a:p>
            <a:p>
              <a:pPr lvl="0">
                <a:defRPr sz="1800" b="0">
                  <a:solidFill>
                    <a:srgbClr val="000000"/>
                  </a:solidFill>
                </a:defRPr>
              </a:pPr>
              <a:r>
                <a:rPr lang="en-US" sz="800" b="1" dirty="0">
                  <a:solidFill>
                    <a:srgbClr val="4277BB"/>
                  </a:solidFill>
                </a:rPr>
                <a:t>SERVICES</a:t>
              </a:r>
            </a:p>
          </p:txBody>
        </p:sp>
        <p:pic>
          <p:nvPicPr>
            <p:cNvPr id="232" name="Picture 231">
              <a:extLst>
                <a:ext uri="{FF2B5EF4-FFF2-40B4-BE49-F238E27FC236}">
                  <a16:creationId xmlns:a16="http://schemas.microsoft.com/office/drawing/2014/main" id="{683AFBFE-42DC-D242-AF55-FC0D0FB75A7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6726" y="834620"/>
              <a:ext cx="419100" cy="419100"/>
            </a:xfrm>
            <a:prstGeom prst="rect">
              <a:avLst/>
            </a:prstGeom>
          </p:spPr>
        </p:pic>
      </p:grpSp>
      <p:grpSp>
        <p:nvGrpSpPr>
          <p:cNvPr id="245" name="Group 244">
            <a:extLst>
              <a:ext uri="{FF2B5EF4-FFF2-40B4-BE49-F238E27FC236}">
                <a16:creationId xmlns:a16="http://schemas.microsoft.com/office/drawing/2014/main" id="{32CC21C8-9A06-B042-8302-F1BA23BCD737}"/>
              </a:ext>
            </a:extLst>
          </p:cNvPr>
          <p:cNvGrpSpPr/>
          <p:nvPr/>
        </p:nvGrpSpPr>
        <p:grpSpPr>
          <a:xfrm>
            <a:off x="5483336" y="4004198"/>
            <a:ext cx="707233" cy="959873"/>
            <a:chOff x="6457988" y="671716"/>
            <a:chExt cx="707233" cy="959873"/>
          </a:xfrm>
        </p:grpSpPr>
        <p:sp>
          <p:nvSpPr>
            <p:cNvPr id="247" name="Shape 314">
              <a:extLst>
                <a:ext uri="{FF2B5EF4-FFF2-40B4-BE49-F238E27FC236}">
                  <a16:creationId xmlns:a16="http://schemas.microsoft.com/office/drawing/2014/main" id="{EE32C9D0-167D-CF4E-8F07-1AFDE8167AAC}"/>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48" name="Shape 316">
              <a:extLst>
                <a:ext uri="{FF2B5EF4-FFF2-40B4-BE49-F238E27FC236}">
                  <a16:creationId xmlns:a16="http://schemas.microsoft.com/office/drawing/2014/main" id="{299D861A-9BEE-324A-93E3-9ACAD1D0C00E}"/>
                </a:ext>
              </a:extLst>
            </p:cNvPr>
            <p:cNvSpPr/>
            <p:nvPr/>
          </p:nvSpPr>
          <p:spPr>
            <a:xfrm>
              <a:off x="6551127" y="1385368"/>
              <a:ext cx="52097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SPEECH</a:t>
              </a:r>
            </a:p>
            <a:p>
              <a:pPr lvl="0">
                <a:defRPr sz="1800" b="0">
                  <a:solidFill>
                    <a:srgbClr val="000000"/>
                  </a:solidFill>
                </a:defRPr>
              </a:pPr>
              <a:r>
                <a:rPr lang="en-US" sz="800" b="1" dirty="0">
                  <a:solidFill>
                    <a:srgbClr val="4277BB"/>
                  </a:solidFill>
                </a:rPr>
                <a:t>SERVICES</a:t>
              </a:r>
            </a:p>
          </p:txBody>
        </p:sp>
        <p:pic>
          <p:nvPicPr>
            <p:cNvPr id="249" name="Picture 248">
              <a:extLst>
                <a:ext uri="{FF2B5EF4-FFF2-40B4-BE49-F238E27FC236}">
                  <a16:creationId xmlns:a16="http://schemas.microsoft.com/office/drawing/2014/main" id="{B58AA12C-D6D0-A340-81BB-FD30B1F5875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576726" y="834620"/>
              <a:ext cx="419100" cy="419100"/>
            </a:xfrm>
            <a:prstGeom prst="rect">
              <a:avLst/>
            </a:prstGeom>
          </p:spPr>
        </p:pic>
      </p:grpSp>
      <p:sp>
        <p:nvSpPr>
          <p:cNvPr id="130" name="Rectangular Callout 129">
            <a:extLst>
              <a:ext uri="{FF2B5EF4-FFF2-40B4-BE49-F238E27FC236}">
                <a16:creationId xmlns:a16="http://schemas.microsoft.com/office/drawing/2014/main" id="{844B5AB3-E05C-C34B-93B5-491184053D17}"/>
              </a:ext>
            </a:extLst>
          </p:cNvPr>
          <p:cNvSpPr/>
          <p:nvPr/>
        </p:nvSpPr>
        <p:spPr>
          <a:xfrm>
            <a:off x="3608079" y="5511245"/>
            <a:ext cx="4701020" cy="1340019"/>
          </a:xfrm>
          <a:prstGeom prst="wedgeRectCallout">
            <a:avLst>
              <a:gd name="adj1" fmla="val 1610"/>
              <a:gd name="adj2" fmla="val -95402"/>
            </a:avLst>
          </a:prstGeom>
          <a:solidFill>
            <a:schemeClr val="accent4">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rtl="0" hangingPunct="0"/>
            <a:r>
              <a:rPr kumimoji="0" lang="en-US" sz="1200" i="0" u="none" strike="noStrike" cap="none" spc="0" normalizeH="0" baseline="0" dirty="0">
                <a:ln>
                  <a:noFill/>
                </a:ln>
                <a:solidFill>
                  <a:schemeClr val="tx1"/>
                </a:solidFill>
                <a:effectLst/>
                <a:uFillTx/>
                <a:ea typeface="+mn-ea"/>
                <a:cs typeface="+mn-cs"/>
                <a:sym typeface="Helvetica Light"/>
              </a:rPr>
              <a:t>Speech Services (STT/TTS) instances kept in sync with each other by keeping </a:t>
            </a:r>
            <a:r>
              <a:rPr lang="en-US" sz="1200" dirty="0"/>
              <a:t>a copy of the ENTIRE set of customization files including metadata, acoustic files, custom voice models, word translation pairs, custom words and grammar data, ALL saved externally, and retrain and apply these in the second instance</a:t>
            </a:r>
            <a:r>
              <a:rPr kumimoji="0" lang="en-US" sz="1200" i="0" u="none" strike="noStrike" cap="none" spc="0" normalizeH="0" baseline="0" dirty="0">
                <a:ln>
                  <a:noFill/>
                </a:ln>
                <a:solidFill>
                  <a:schemeClr val="tx1"/>
                </a:solidFill>
                <a:effectLst/>
                <a:uFillTx/>
                <a:ea typeface="+mn-ea"/>
                <a:cs typeface="+mn-cs"/>
                <a:sym typeface="Helvetica Light"/>
              </a:rPr>
              <a:t>.</a:t>
            </a:r>
          </a:p>
        </p:txBody>
      </p:sp>
    </p:spTree>
    <p:extLst>
      <p:ext uri="{BB962C8B-B14F-4D97-AF65-F5344CB8AC3E}">
        <p14:creationId xmlns:p14="http://schemas.microsoft.com/office/powerpoint/2010/main" val="5444079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0" y="152606"/>
            <a:ext cx="10058402" cy="1340292"/>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6" y="906462"/>
            <a:ext cx="9350185"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a:t>TAKEAWAYS for HA Deployments</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dirty="0">
                <a:latin typeface="HelvNeue Light for IBM"/>
                <a:ea typeface="HelvNeue Light for IBM"/>
                <a:cs typeface="HelvNeue Light for IBM"/>
                <a:sym typeface="HelvNeue Light for IBM"/>
              </a:rPr>
              <a:t>IBM </a:t>
            </a:r>
            <a:r>
              <a:rPr sz="1400" dirty="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7435780" y="152606"/>
            <a:ext cx="1212197" cy="23323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mn-lt"/>
                <a:ea typeface="+mn-ea"/>
                <a:cs typeface="+mn-cs"/>
                <a:sym typeface="Helvetica Light"/>
              </a:rPr>
              <a:t>10th </a:t>
            </a:r>
            <a:r>
              <a:rPr lang="en-US" sz="1000" b="1" dirty="0">
                <a:solidFill>
                  <a:srgbClr val="000000"/>
                </a:solidFill>
              </a:rPr>
              <a:t>October</a:t>
            </a:r>
            <a:r>
              <a:rPr kumimoji="0" lang="en-US" sz="1000" b="1" i="0" u="none" strike="noStrike" cap="none" spc="0" normalizeH="0" dirty="0">
                <a:ln>
                  <a:noFill/>
                </a:ln>
                <a:solidFill>
                  <a:srgbClr val="000000"/>
                </a:solidFill>
                <a:effectLst/>
                <a:uFillTx/>
                <a:latin typeface="+mn-lt"/>
                <a:ea typeface="+mn-ea"/>
                <a:cs typeface="+mn-cs"/>
                <a:sym typeface="Helvetica Light"/>
              </a:rPr>
              <a:t> 2019</a:t>
            </a:r>
            <a:endParaRPr kumimoji="0" lang="en-US" sz="1000" b="1"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2" name="Table 1">
            <a:extLst>
              <a:ext uri="{FF2B5EF4-FFF2-40B4-BE49-F238E27FC236}">
                <a16:creationId xmlns:a16="http://schemas.microsoft.com/office/drawing/2014/main" id="{C1A65D82-02B8-E045-A891-7100E20E1609}"/>
              </a:ext>
            </a:extLst>
          </p:cNvPr>
          <p:cNvGraphicFramePr>
            <a:graphicFrameLocks noGrp="1"/>
          </p:cNvGraphicFramePr>
          <p:nvPr>
            <p:extLst>
              <p:ext uri="{D42A27DB-BD31-4B8C-83A1-F6EECF244321}">
                <p14:modId xmlns:p14="http://schemas.microsoft.com/office/powerpoint/2010/main" val="2313761451"/>
              </p:ext>
            </p:extLst>
          </p:nvPr>
        </p:nvGraphicFramePr>
        <p:xfrm>
          <a:off x="369886" y="1574495"/>
          <a:ext cx="9350185" cy="5923280"/>
        </p:xfrm>
        <a:graphic>
          <a:graphicData uri="http://schemas.openxmlformats.org/drawingml/2006/table">
            <a:tbl>
              <a:tblPr firstRow="1" bandRow="1">
                <a:tableStyleId>{5940675A-B579-460E-94D1-54222C63F5DA}</a:tableStyleId>
              </a:tblPr>
              <a:tblGrid>
                <a:gridCol w="1729502">
                  <a:extLst>
                    <a:ext uri="{9D8B030D-6E8A-4147-A177-3AD203B41FA5}">
                      <a16:colId xmlns:a16="http://schemas.microsoft.com/office/drawing/2014/main" val="1064383368"/>
                    </a:ext>
                  </a:extLst>
                </a:gridCol>
                <a:gridCol w="1632857">
                  <a:extLst>
                    <a:ext uri="{9D8B030D-6E8A-4147-A177-3AD203B41FA5}">
                      <a16:colId xmlns:a16="http://schemas.microsoft.com/office/drawing/2014/main" val="3965995224"/>
                    </a:ext>
                  </a:extLst>
                </a:gridCol>
                <a:gridCol w="1698172">
                  <a:extLst>
                    <a:ext uri="{9D8B030D-6E8A-4147-A177-3AD203B41FA5}">
                      <a16:colId xmlns:a16="http://schemas.microsoft.com/office/drawing/2014/main" val="447161006"/>
                    </a:ext>
                  </a:extLst>
                </a:gridCol>
                <a:gridCol w="2500603">
                  <a:extLst>
                    <a:ext uri="{9D8B030D-6E8A-4147-A177-3AD203B41FA5}">
                      <a16:colId xmlns:a16="http://schemas.microsoft.com/office/drawing/2014/main" val="862374353"/>
                    </a:ext>
                  </a:extLst>
                </a:gridCol>
                <a:gridCol w="1789051">
                  <a:extLst>
                    <a:ext uri="{9D8B030D-6E8A-4147-A177-3AD203B41FA5}">
                      <a16:colId xmlns:a16="http://schemas.microsoft.com/office/drawing/2014/main" val="2090630805"/>
                    </a:ext>
                  </a:extLst>
                </a:gridCol>
              </a:tblGrid>
              <a:tr h="370840">
                <a:tc>
                  <a:txBody>
                    <a:bodyPr/>
                    <a:lstStyle/>
                    <a:p>
                      <a:r>
                        <a:rPr lang="en-US" b="1" dirty="0"/>
                        <a:t>Service</a:t>
                      </a:r>
                    </a:p>
                  </a:txBody>
                  <a:tcPr/>
                </a:tc>
                <a:tc>
                  <a:txBody>
                    <a:bodyPr/>
                    <a:lstStyle/>
                    <a:p>
                      <a:r>
                        <a:rPr lang="en-US" b="1" dirty="0"/>
                        <a:t>Basic HA</a:t>
                      </a:r>
                    </a:p>
                  </a:txBody>
                  <a:tcPr/>
                </a:tc>
                <a:tc>
                  <a:txBody>
                    <a:bodyPr/>
                    <a:lstStyle/>
                    <a:p>
                      <a:r>
                        <a:rPr lang="en-US" b="1" dirty="0"/>
                        <a:t>HA with Effort</a:t>
                      </a:r>
                    </a:p>
                  </a:txBody>
                  <a:tcPr/>
                </a:tc>
                <a:tc>
                  <a:txBody>
                    <a:bodyPr/>
                    <a:lstStyle/>
                    <a:p>
                      <a:r>
                        <a:rPr lang="en-US" b="1" dirty="0"/>
                        <a:t>HA with Extreme Effort</a:t>
                      </a:r>
                    </a:p>
                  </a:txBody>
                  <a:tcPr/>
                </a:tc>
                <a:tc>
                  <a:txBody>
                    <a:bodyPr/>
                    <a:lstStyle/>
                    <a:p>
                      <a:r>
                        <a:rPr lang="en-US" b="1" dirty="0"/>
                        <a:t>HA not Feasible</a:t>
                      </a:r>
                    </a:p>
                  </a:txBody>
                  <a:tcPr/>
                </a:tc>
                <a:extLst>
                  <a:ext uri="{0D108BD9-81ED-4DB2-BD59-A6C34878D82A}">
                    <a16:rowId xmlns:a16="http://schemas.microsoft.com/office/drawing/2014/main" val="2027975593"/>
                  </a:ext>
                </a:extLst>
              </a:tr>
              <a:tr h="370840">
                <a:tc>
                  <a:txBody>
                    <a:bodyPr/>
                    <a:lstStyle/>
                    <a:p>
                      <a:r>
                        <a:rPr lang="en-US" sz="1100" dirty="0"/>
                        <a:t>Assistant</a:t>
                      </a:r>
                    </a:p>
                  </a:txBody>
                  <a:tcPr/>
                </a:tc>
                <a:tc>
                  <a:txBody>
                    <a:bodyPr/>
                    <a:lstStyle/>
                    <a:p>
                      <a:endParaRPr lang="en-US" sz="1100" dirty="0"/>
                    </a:p>
                  </a:txBody>
                  <a:tcPr/>
                </a:tc>
                <a:tc>
                  <a:txBody>
                    <a:bodyPr/>
                    <a:lstStyle/>
                    <a:p>
                      <a:r>
                        <a:rPr lang="en-US" sz="1100" dirty="0"/>
                        <a:t>Requires export/import of model</a:t>
                      </a:r>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907920485"/>
                  </a:ext>
                </a:extLst>
              </a:tr>
              <a:tr h="370840">
                <a:tc>
                  <a:txBody>
                    <a:bodyPr/>
                    <a:lstStyle/>
                    <a:p>
                      <a:r>
                        <a:rPr lang="en-US" sz="1100" dirty="0"/>
                        <a:t>Discovery</a:t>
                      </a:r>
                    </a:p>
                  </a:txBody>
                  <a:tcPr/>
                </a:tc>
                <a:tc>
                  <a:txBody>
                    <a:bodyPr/>
                    <a:lstStyle/>
                    <a:p>
                      <a:endParaRPr lang="en-US" sz="1100"/>
                    </a:p>
                  </a:txBody>
                  <a:tcPr/>
                </a:tc>
                <a:tc>
                  <a:txBody>
                    <a:bodyPr/>
                    <a:lstStyle/>
                    <a:p>
                      <a:endParaRPr lang="en-US" sz="1100" dirty="0"/>
                    </a:p>
                  </a:txBody>
                  <a:tcPr/>
                </a:tc>
                <a:tc>
                  <a:txBody>
                    <a:bodyPr/>
                    <a:lstStyle/>
                    <a:p>
                      <a:r>
                        <a:rPr lang="en-US" sz="1100" dirty="0"/>
                        <a:t>Need a copy of the ENTIRE corpus saved externally, and </a:t>
                      </a:r>
                      <a:r>
                        <a:rPr lang="en-US" sz="1100" dirty="0" err="1"/>
                        <a:t>reingest</a:t>
                      </a:r>
                      <a:r>
                        <a:rPr lang="en-US" sz="1100" dirty="0"/>
                        <a:t> in second instance</a:t>
                      </a:r>
                    </a:p>
                  </a:txBody>
                  <a:tcPr/>
                </a:tc>
                <a:tc>
                  <a:txBody>
                    <a:bodyPr/>
                    <a:lstStyle/>
                    <a:p>
                      <a:r>
                        <a:rPr lang="en-US" sz="1100" dirty="0"/>
                        <a:t>When custom models used or relevancy training is applied</a:t>
                      </a:r>
                    </a:p>
                  </a:txBody>
                  <a:tcPr/>
                </a:tc>
                <a:extLst>
                  <a:ext uri="{0D108BD9-81ED-4DB2-BD59-A6C34878D82A}">
                    <a16:rowId xmlns:a16="http://schemas.microsoft.com/office/drawing/2014/main" val="3948845109"/>
                  </a:ext>
                </a:extLst>
              </a:tr>
              <a:tr h="370840">
                <a:tc>
                  <a:txBody>
                    <a:bodyPr/>
                    <a:lstStyle/>
                    <a:p>
                      <a:r>
                        <a:rPr lang="en-US" sz="1100" dirty="0"/>
                        <a:t>NLC</a:t>
                      </a:r>
                    </a:p>
                  </a:txBody>
                  <a:tcPr/>
                </a:tc>
                <a:tc>
                  <a:txBody>
                    <a:bodyPr/>
                    <a:lstStyle/>
                    <a:p>
                      <a:endParaRPr lang="en-US" sz="1100"/>
                    </a:p>
                  </a:txBody>
                  <a:tcPr/>
                </a:tc>
                <a:tc>
                  <a:txBody>
                    <a:bodyPr/>
                    <a:lstStyle/>
                    <a:p>
                      <a:r>
                        <a:rPr lang="en-US" sz="1100" dirty="0"/>
                        <a:t>With export/import of training data</a:t>
                      </a:r>
                    </a:p>
                  </a:txBody>
                  <a:tcPr/>
                </a:tc>
                <a:tc>
                  <a:txBody>
                    <a:bodyPr/>
                    <a:lstStyle/>
                    <a:p>
                      <a:endParaRPr lang="en-US" sz="1100"/>
                    </a:p>
                  </a:txBody>
                  <a:tcPr/>
                </a:tc>
                <a:tc>
                  <a:txBody>
                    <a:bodyPr/>
                    <a:lstStyle/>
                    <a:p>
                      <a:endParaRPr lang="en-US" sz="1100" dirty="0"/>
                    </a:p>
                  </a:txBody>
                  <a:tcPr/>
                </a:tc>
                <a:extLst>
                  <a:ext uri="{0D108BD9-81ED-4DB2-BD59-A6C34878D82A}">
                    <a16:rowId xmlns:a16="http://schemas.microsoft.com/office/drawing/2014/main" val="3851375022"/>
                  </a:ext>
                </a:extLst>
              </a:tr>
              <a:tr h="370840">
                <a:tc>
                  <a:txBody>
                    <a:bodyPr/>
                    <a:lstStyle/>
                    <a:p>
                      <a:r>
                        <a:rPr lang="en-US" sz="1100" dirty="0"/>
                        <a:t>Language Translation</a:t>
                      </a:r>
                    </a:p>
                  </a:txBody>
                  <a:tcPr/>
                </a:tc>
                <a:tc>
                  <a:txBody>
                    <a:bodyPr/>
                    <a:lstStyle/>
                    <a:p>
                      <a:r>
                        <a:rPr lang="en-US" sz="1100" dirty="0"/>
                        <a:t>Yes</a:t>
                      </a:r>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extLst>
                  <a:ext uri="{0D108BD9-81ED-4DB2-BD59-A6C34878D82A}">
                    <a16:rowId xmlns:a16="http://schemas.microsoft.com/office/drawing/2014/main" val="834143366"/>
                  </a:ext>
                </a:extLst>
              </a:tr>
              <a:tr h="370840">
                <a:tc>
                  <a:txBody>
                    <a:bodyPr/>
                    <a:lstStyle/>
                    <a:p>
                      <a:r>
                        <a:rPr lang="en-US" sz="1100" dirty="0"/>
                        <a:t>Personality Insights</a:t>
                      </a:r>
                    </a:p>
                  </a:txBody>
                  <a:tcPr/>
                </a:tc>
                <a:tc>
                  <a:txBody>
                    <a:bodyPr/>
                    <a:lstStyle/>
                    <a:p>
                      <a:r>
                        <a:rPr lang="en-US" sz="1100" dirty="0"/>
                        <a:t>Yes</a:t>
                      </a:r>
                    </a:p>
                  </a:txBody>
                  <a:tcPr/>
                </a:tc>
                <a:tc>
                  <a:txBody>
                    <a:bodyPr/>
                    <a:lstStyle/>
                    <a:p>
                      <a:endParaRPr lang="en-US" sz="1100"/>
                    </a:p>
                  </a:txBody>
                  <a:tcPr/>
                </a:tc>
                <a:tc>
                  <a:txBody>
                    <a:bodyPr/>
                    <a:lstStyle/>
                    <a:p>
                      <a:endParaRPr lang="en-US" sz="1100" dirty="0"/>
                    </a:p>
                  </a:txBody>
                  <a:tcPr/>
                </a:tc>
                <a:tc>
                  <a:txBody>
                    <a:bodyPr/>
                    <a:lstStyle/>
                    <a:p>
                      <a:endParaRPr lang="en-US" sz="1100"/>
                    </a:p>
                  </a:txBody>
                  <a:tcPr/>
                </a:tc>
                <a:extLst>
                  <a:ext uri="{0D108BD9-81ED-4DB2-BD59-A6C34878D82A}">
                    <a16:rowId xmlns:a16="http://schemas.microsoft.com/office/drawing/2014/main" val="2475529328"/>
                  </a:ext>
                </a:extLst>
              </a:tr>
              <a:tr h="370840">
                <a:tc>
                  <a:txBody>
                    <a:bodyPr/>
                    <a:lstStyle/>
                    <a:p>
                      <a:r>
                        <a:rPr lang="en-US" sz="1100" dirty="0"/>
                        <a:t>Tone Analysis</a:t>
                      </a:r>
                    </a:p>
                  </a:txBody>
                  <a:tcPr/>
                </a:tc>
                <a:tc>
                  <a:txBody>
                    <a:bodyPr/>
                    <a:lstStyle/>
                    <a:p>
                      <a:r>
                        <a:rPr lang="en-US" sz="1100" dirty="0"/>
                        <a:t>Yes</a:t>
                      </a:r>
                    </a:p>
                  </a:txBody>
                  <a:tcPr/>
                </a:tc>
                <a:tc>
                  <a:txBody>
                    <a:bodyPr/>
                    <a:lstStyle/>
                    <a:p>
                      <a:endParaRPr lang="en-US" sz="1100"/>
                    </a:p>
                  </a:txBody>
                  <a:tcPr/>
                </a:tc>
                <a:tc>
                  <a:txBody>
                    <a:bodyPr/>
                    <a:lstStyle/>
                    <a:p>
                      <a:endParaRPr lang="en-US" sz="1100" dirty="0"/>
                    </a:p>
                  </a:txBody>
                  <a:tcPr/>
                </a:tc>
                <a:tc>
                  <a:txBody>
                    <a:bodyPr/>
                    <a:lstStyle/>
                    <a:p>
                      <a:endParaRPr lang="en-US" sz="1100"/>
                    </a:p>
                  </a:txBody>
                  <a:tcPr/>
                </a:tc>
                <a:extLst>
                  <a:ext uri="{0D108BD9-81ED-4DB2-BD59-A6C34878D82A}">
                    <a16:rowId xmlns:a16="http://schemas.microsoft.com/office/drawing/2014/main" val="3032153407"/>
                  </a:ext>
                </a:extLst>
              </a:tr>
              <a:tr h="370840">
                <a:tc>
                  <a:txBody>
                    <a:bodyPr/>
                    <a:lstStyle/>
                    <a:p>
                      <a:r>
                        <a:rPr lang="en-US" sz="1100" dirty="0"/>
                        <a:t>Knowledge Studio</a:t>
                      </a:r>
                    </a:p>
                  </a:txBody>
                  <a:tcPr/>
                </a:tc>
                <a:tc>
                  <a:txBody>
                    <a:bodyPr/>
                    <a:lstStyle/>
                    <a:p>
                      <a:endParaRPr lang="en-US" sz="1100" dirty="0"/>
                    </a:p>
                  </a:txBody>
                  <a:tcPr/>
                </a:tc>
                <a:tc>
                  <a:txBody>
                    <a:bodyPr/>
                    <a:lstStyle/>
                    <a:p>
                      <a:endParaRPr lang="en-US" sz="1100" dirty="0"/>
                    </a:p>
                  </a:txBody>
                  <a:tcPr/>
                </a:tc>
                <a:tc>
                  <a:txBody>
                    <a:bodyPr/>
                    <a:lstStyle/>
                    <a:p>
                      <a:endParaRPr lang="en-US" sz="1100" dirty="0"/>
                    </a:p>
                  </a:txBody>
                  <a:tcPr/>
                </a:tc>
                <a:tc>
                  <a:txBody>
                    <a:bodyPr/>
                    <a:lstStyle/>
                    <a:p>
                      <a:r>
                        <a:rPr lang="en-US" sz="1100" dirty="0"/>
                        <a:t>Not possible</a:t>
                      </a:r>
                    </a:p>
                  </a:txBody>
                  <a:tcPr/>
                </a:tc>
                <a:extLst>
                  <a:ext uri="{0D108BD9-81ED-4DB2-BD59-A6C34878D82A}">
                    <a16:rowId xmlns:a16="http://schemas.microsoft.com/office/drawing/2014/main" val="1584443516"/>
                  </a:ext>
                </a:extLst>
              </a:tr>
              <a:tr h="370840">
                <a:tc>
                  <a:txBody>
                    <a:bodyPr/>
                    <a:lstStyle/>
                    <a:p>
                      <a:r>
                        <a:rPr lang="en-US" sz="1100" dirty="0"/>
                        <a:t>NLU</a:t>
                      </a:r>
                    </a:p>
                  </a:txBody>
                  <a:tcPr/>
                </a:tc>
                <a:tc>
                  <a:txBody>
                    <a:bodyPr/>
                    <a:lstStyle/>
                    <a:p>
                      <a:r>
                        <a:rPr lang="en-US" sz="1100" dirty="0"/>
                        <a:t>Yes – when no custom models used</a:t>
                      </a:r>
                    </a:p>
                  </a:txBody>
                  <a:tcPr/>
                </a:tc>
                <a:tc>
                  <a:txBody>
                    <a:bodyPr/>
                    <a:lstStyle/>
                    <a:p>
                      <a:endParaRPr lang="en-US" sz="1100" dirty="0"/>
                    </a:p>
                  </a:txBody>
                  <a:tcPr/>
                </a:tc>
                <a:tc>
                  <a:txBody>
                    <a:bodyPr/>
                    <a:lstStyle/>
                    <a:p>
                      <a:endParaRPr lang="en-US" sz="1100" dirty="0"/>
                    </a:p>
                  </a:txBody>
                  <a:tcPr/>
                </a:tc>
                <a:tc>
                  <a:txBody>
                    <a:bodyPr/>
                    <a:lstStyle/>
                    <a:p>
                      <a:r>
                        <a:rPr lang="en-US" sz="1100" dirty="0"/>
                        <a:t>When custom models used</a:t>
                      </a:r>
                    </a:p>
                  </a:txBody>
                  <a:tcPr/>
                </a:tc>
                <a:extLst>
                  <a:ext uri="{0D108BD9-81ED-4DB2-BD59-A6C34878D82A}">
                    <a16:rowId xmlns:a16="http://schemas.microsoft.com/office/drawing/2014/main" val="1036265331"/>
                  </a:ext>
                </a:extLst>
              </a:tr>
              <a:tr h="370840">
                <a:tc>
                  <a:txBody>
                    <a:bodyPr/>
                    <a:lstStyle/>
                    <a:p>
                      <a:r>
                        <a:rPr lang="en-US" sz="1100" dirty="0"/>
                        <a:t>Visual Recognition</a:t>
                      </a:r>
                    </a:p>
                  </a:txBody>
                  <a:tcPr/>
                </a:tc>
                <a:tc>
                  <a:txBody>
                    <a:bodyPr/>
                    <a:lstStyle/>
                    <a:p>
                      <a:r>
                        <a:rPr lang="en-US" sz="1100" dirty="0"/>
                        <a:t>Yes – when no training or custom models used</a:t>
                      </a:r>
                    </a:p>
                  </a:txBody>
                  <a:tcPr/>
                </a:tc>
                <a:tc>
                  <a:txBody>
                    <a:bodyPr/>
                    <a:lstStyle/>
                    <a:p>
                      <a:endParaRPr lang="en-US" sz="1100"/>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100" dirty="0"/>
                        <a:t>Need a copy of the ENTIRE set of training images, training data, and metadata saved externally, and retrain in second instance</a:t>
                      </a:r>
                    </a:p>
                  </a:txBody>
                  <a:tcPr/>
                </a:tc>
                <a:tc>
                  <a:txBody>
                    <a:bodyPr/>
                    <a:lstStyle/>
                    <a:p>
                      <a:endParaRPr lang="en-US" sz="1100" dirty="0"/>
                    </a:p>
                  </a:txBody>
                  <a:tcPr/>
                </a:tc>
                <a:extLst>
                  <a:ext uri="{0D108BD9-81ED-4DB2-BD59-A6C34878D82A}">
                    <a16:rowId xmlns:a16="http://schemas.microsoft.com/office/drawing/2014/main" val="3079118032"/>
                  </a:ext>
                </a:extLst>
              </a:tr>
              <a:tr h="370840">
                <a:tc>
                  <a:txBody>
                    <a:bodyPr/>
                    <a:lstStyle/>
                    <a:p>
                      <a:r>
                        <a:rPr lang="en-US" sz="1100" dirty="0"/>
                        <a:t>Speech</a:t>
                      </a:r>
                    </a:p>
                  </a:txBody>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100" dirty="0"/>
                        <a:t>Yes – when no training or custom models used</a:t>
                      </a:r>
                    </a:p>
                    <a:p>
                      <a:endParaRPr lang="en-US" sz="1100" dirty="0"/>
                    </a:p>
                  </a:txBody>
                  <a:tcPr/>
                </a:tc>
                <a:tc>
                  <a:txBody>
                    <a:bodyPr/>
                    <a:lstStyle/>
                    <a:p>
                      <a:endParaRPr lang="en-US" sz="1100"/>
                    </a:p>
                  </a:txBody>
                  <a:tcPr/>
                </a:tc>
                <a:tc>
                  <a:txBody>
                    <a:bodyPr/>
                    <a:lstStyle/>
                    <a:p>
                      <a:r>
                        <a:rPr kumimoji="0" lang="en-US" sz="1100" i="0" u="none" strike="noStrike" cap="none" spc="0" normalizeH="0" baseline="0" dirty="0">
                          <a:ln>
                            <a:noFill/>
                          </a:ln>
                          <a:solidFill>
                            <a:schemeClr val="tx1"/>
                          </a:solidFill>
                          <a:effectLst/>
                          <a:uFillTx/>
                          <a:ea typeface="+mn-ea"/>
                          <a:cs typeface="+mn-cs"/>
                          <a:sym typeface="Helvetica Light"/>
                        </a:rPr>
                        <a:t>Need </a:t>
                      </a:r>
                      <a:r>
                        <a:rPr lang="en-US" sz="1100" dirty="0"/>
                        <a:t>a copy of the ENTIRE set of customization files including metadata, acoustic files, custom voice models, word translation pairs, custom words and grammar data, ALL saved externally, and retrain and apply these in the second instance</a:t>
                      </a:r>
                    </a:p>
                  </a:txBody>
                  <a:tcPr/>
                </a:tc>
                <a:tc>
                  <a:txBody>
                    <a:bodyPr/>
                    <a:lstStyle/>
                    <a:p>
                      <a:endParaRPr lang="en-US" sz="1100" dirty="0"/>
                    </a:p>
                  </a:txBody>
                  <a:tcPr/>
                </a:tc>
                <a:extLst>
                  <a:ext uri="{0D108BD9-81ED-4DB2-BD59-A6C34878D82A}">
                    <a16:rowId xmlns:a16="http://schemas.microsoft.com/office/drawing/2014/main" val="2291114225"/>
                  </a:ext>
                </a:extLst>
              </a:tr>
            </a:tbl>
          </a:graphicData>
        </a:graphic>
      </p:graphicFrame>
    </p:spTree>
    <p:extLst>
      <p:ext uri="{BB962C8B-B14F-4D97-AF65-F5344CB8AC3E}">
        <p14:creationId xmlns:p14="http://schemas.microsoft.com/office/powerpoint/2010/main" val="21162548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0" y="152606"/>
            <a:ext cx="10058402" cy="1340292"/>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6" y="906462"/>
            <a:ext cx="9350185"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a:t>TAKEAWAYS for HA Deployments</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dirty="0">
                <a:latin typeface="HelvNeue Light for IBM"/>
                <a:ea typeface="HelvNeue Light for IBM"/>
                <a:cs typeface="HelvNeue Light for IBM"/>
                <a:sym typeface="HelvNeue Light for IBM"/>
              </a:rPr>
              <a:t>IBM </a:t>
            </a:r>
            <a:r>
              <a:rPr sz="1400" dirty="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7435780" y="152606"/>
            <a:ext cx="1212197" cy="23323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mn-lt"/>
                <a:ea typeface="+mn-ea"/>
                <a:cs typeface="+mn-cs"/>
                <a:sym typeface="Helvetica Light"/>
              </a:rPr>
              <a:t>10th </a:t>
            </a:r>
            <a:r>
              <a:rPr lang="en-US" sz="1000" b="1" dirty="0">
                <a:solidFill>
                  <a:srgbClr val="000000"/>
                </a:solidFill>
              </a:rPr>
              <a:t>October</a:t>
            </a:r>
            <a:r>
              <a:rPr kumimoji="0" lang="en-US" sz="1000" b="1" i="0" u="none" strike="noStrike" cap="none" spc="0" normalizeH="0" dirty="0">
                <a:ln>
                  <a:noFill/>
                </a:ln>
                <a:solidFill>
                  <a:srgbClr val="000000"/>
                </a:solidFill>
                <a:effectLst/>
                <a:uFillTx/>
                <a:latin typeface="+mn-lt"/>
                <a:ea typeface="+mn-ea"/>
                <a:cs typeface="+mn-cs"/>
                <a:sym typeface="Helvetica Light"/>
              </a:rPr>
              <a:t> 2019</a:t>
            </a:r>
            <a:endParaRPr kumimoji="0" lang="en-US" sz="1000" b="1"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2" name="Table 1">
            <a:extLst>
              <a:ext uri="{FF2B5EF4-FFF2-40B4-BE49-F238E27FC236}">
                <a16:creationId xmlns:a16="http://schemas.microsoft.com/office/drawing/2014/main" id="{C1A65D82-02B8-E045-A891-7100E20E1609}"/>
              </a:ext>
            </a:extLst>
          </p:cNvPr>
          <p:cNvGraphicFramePr>
            <a:graphicFrameLocks noGrp="1"/>
          </p:cNvGraphicFramePr>
          <p:nvPr>
            <p:extLst>
              <p:ext uri="{D42A27DB-BD31-4B8C-83A1-F6EECF244321}">
                <p14:modId xmlns:p14="http://schemas.microsoft.com/office/powerpoint/2010/main" val="1638769663"/>
              </p:ext>
            </p:extLst>
          </p:nvPr>
        </p:nvGraphicFramePr>
        <p:xfrm>
          <a:off x="369886" y="1574495"/>
          <a:ext cx="9350185" cy="5923280"/>
        </p:xfrm>
        <a:graphic>
          <a:graphicData uri="http://schemas.openxmlformats.org/drawingml/2006/table">
            <a:tbl>
              <a:tblPr firstRow="1" bandRow="1">
                <a:tableStyleId>{5940675A-B579-460E-94D1-54222C63F5DA}</a:tableStyleId>
              </a:tblPr>
              <a:tblGrid>
                <a:gridCol w="1729502">
                  <a:extLst>
                    <a:ext uri="{9D8B030D-6E8A-4147-A177-3AD203B41FA5}">
                      <a16:colId xmlns:a16="http://schemas.microsoft.com/office/drawing/2014/main" val="1064383368"/>
                    </a:ext>
                  </a:extLst>
                </a:gridCol>
                <a:gridCol w="1632857">
                  <a:extLst>
                    <a:ext uri="{9D8B030D-6E8A-4147-A177-3AD203B41FA5}">
                      <a16:colId xmlns:a16="http://schemas.microsoft.com/office/drawing/2014/main" val="3965995224"/>
                    </a:ext>
                  </a:extLst>
                </a:gridCol>
                <a:gridCol w="1698172">
                  <a:extLst>
                    <a:ext uri="{9D8B030D-6E8A-4147-A177-3AD203B41FA5}">
                      <a16:colId xmlns:a16="http://schemas.microsoft.com/office/drawing/2014/main" val="447161006"/>
                    </a:ext>
                  </a:extLst>
                </a:gridCol>
                <a:gridCol w="2500603">
                  <a:extLst>
                    <a:ext uri="{9D8B030D-6E8A-4147-A177-3AD203B41FA5}">
                      <a16:colId xmlns:a16="http://schemas.microsoft.com/office/drawing/2014/main" val="862374353"/>
                    </a:ext>
                  </a:extLst>
                </a:gridCol>
                <a:gridCol w="1789051">
                  <a:extLst>
                    <a:ext uri="{9D8B030D-6E8A-4147-A177-3AD203B41FA5}">
                      <a16:colId xmlns:a16="http://schemas.microsoft.com/office/drawing/2014/main" val="2090630805"/>
                    </a:ext>
                  </a:extLst>
                </a:gridCol>
              </a:tblGrid>
              <a:tr h="370840">
                <a:tc>
                  <a:txBody>
                    <a:bodyPr/>
                    <a:lstStyle/>
                    <a:p>
                      <a:r>
                        <a:rPr lang="en-US" b="1" dirty="0"/>
                        <a:t>Service</a:t>
                      </a:r>
                    </a:p>
                  </a:txBody>
                  <a:tcPr/>
                </a:tc>
                <a:tc>
                  <a:txBody>
                    <a:bodyPr/>
                    <a:lstStyle/>
                    <a:p>
                      <a:r>
                        <a:rPr lang="en-US" b="1" dirty="0"/>
                        <a:t>Basic HA</a:t>
                      </a:r>
                    </a:p>
                  </a:txBody>
                  <a:tcPr/>
                </a:tc>
                <a:tc>
                  <a:txBody>
                    <a:bodyPr/>
                    <a:lstStyle/>
                    <a:p>
                      <a:r>
                        <a:rPr lang="en-US" b="1" dirty="0"/>
                        <a:t>HA with Effort</a:t>
                      </a:r>
                    </a:p>
                  </a:txBody>
                  <a:tcPr/>
                </a:tc>
                <a:tc>
                  <a:txBody>
                    <a:bodyPr/>
                    <a:lstStyle/>
                    <a:p>
                      <a:r>
                        <a:rPr lang="en-US" b="1" dirty="0"/>
                        <a:t>HA with Extreme Effort</a:t>
                      </a:r>
                    </a:p>
                  </a:txBody>
                  <a:tcPr/>
                </a:tc>
                <a:tc>
                  <a:txBody>
                    <a:bodyPr/>
                    <a:lstStyle/>
                    <a:p>
                      <a:r>
                        <a:rPr lang="en-US" b="1" dirty="0"/>
                        <a:t>HA not Feasible</a:t>
                      </a:r>
                    </a:p>
                  </a:txBody>
                  <a:tcPr/>
                </a:tc>
                <a:extLst>
                  <a:ext uri="{0D108BD9-81ED-4DB2-BD59-A6C34878D82A}">
                    <a16:rowId xmlns:a16="http://schemas.microsoft.com/office/drawing/2014/main" val="2027975593"/>
                  </a:ext>
                </a:extLst>
              </a:tr>
              <a:tr h="370840">
                <a:tc>
                  <a:txBody>
                    <a:bodyPr/>
                    <a:lstStyle/>
                    <a:p>
                      <a:r>
                        <a:rPr lang="en-US" sz="1100" dirty="0"/>
                        <a:t>Assistant</a:t>
                      </a:r>
                    </a:p>
                  </a:txBody>
                  <a:tcPr/>
                </a:tc>
                <a:tc>
                  <a:txBody>
                    <a:bodyPr/>
                    <a:lstStyle/>
                    <a:p>
                      <a:endParaRPr lang="en-US" sz="1100" dirty="0"/>
                    </a:p>
                  </a:txBody>
                  <a:tcPr/>
                </a:tc>
                <a:tc>
                  <a:txBody>
                    <a:bodyPr/>
                    <a:lstStyle/>
                    <a:p>
                      <a:r>
                        <a:rPr lang="en-US" sz="1100" dirty="0"/>
                        <a:t>Requires export/import of model</a:t>
                      </a:r>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907920485"/>
                  </a:ext>
                </a:extLst>
              </a:tr>
              <a:tr h="370840">
                <a:tc>
                  <a:txBody>
                    <a:bodyPr/>
                    <a:lstStyle/>
                    <a:p>
                      <a:r>
                        <a:rPr lang="en-US" sz="1100" dirty="0"/>
                        <a:t>Discovery</a:t>
                      </a:r>
                    </a:p>
                  </a:txBody>
                  <a:tcPr>
                    <a:solidFill>
                      <a:srgbClr val="FFC000">
                        <a:alpha val="50000"/>
                      </a:srgbClr>
                    </a:solidFill>
                  </a:tcPr>
                </a:tc>
                <a:tc>
                  <a:txBody>
                    <a:bodyPr/>
                    <a:lstStyle/>
                    <a:p>
                      <a:endParaRPr lang="en-US" sz="1100"/>
                    </a:p>
                  </a:txBody>
                  <a:tcPr>
                    <a:solidFill>
                      <a:srgbClr val="FFC000">
                        <a:alpha val="50000"/>
                      </a:srgbClr>
                    </a:solidFill>
                  </a:tcPr>
                </a:tc>
                <a:tc>
                  <a:txBody>
                    <a:bodyPr/>
                    <a:lstStyle/>
                    <a:p>
                      <a:endParaRPr lang="en-US" sz="1100" dirty="0"/>
                    </a:p>
                  </a:txBody>
                  <a:tcPr>
                    <a:solidFill>
                      <a:srgbClr val="FFC000">
                        <a:alpha val="50000"/>
                      </a:srgbClr>
                    </a:solidFill>
                  </a:tcPr>
                </a:tc>
                <a:tc>
                  <a:txBody>
                    <a:bodyPr/>
                    <a:lstStyle/>
                    <a:p>
                      <a:r>
                        <a:rPr lang="en-US" sz="1100" dirty="0"/>
                        <a:t>Need a copy of the ENTIRE corpus saved externally, and </a:t>
                      </a:r>
                      <a:r>
                        <a:rPr lang="en-US" sz="1100" dirty="0" err="1"/>
                        <a:t>reingest</a:t>
                      </a:r>
                      <a:r>
                        <a:rPr lang="en-US" sz="1100" dirty="0"/>
                        <a:t> in second instance</a:t>
                      </a:r>
                    </a:p>
                  </a:txBody>
                  <a:tcPr>
                    <a:solidFill>
                      <a:srgbClr val="FFC000">
                        <a:alpha val="50000"/>
                      </a:srgbClr>
                    </a:solidFill>
                  </a:tcPr>
                </a:tc>
                <a:tc>
                  <a:txBody>
                    <a:bodyPr/>
                    <a:lstStyle/>
                    <a:p>
                      <a:r>
                        <a:rPr lang="en-US" sz="1100" dirty="0"/>
                        <a:t>When custom models used or relevancy training is applied</a:t>
                      </a:r>
                    </a:p>
                  </a:txBody>
                  <a:tcPr>
                    <a:solidFill>
                      <a:srgbClr val="FFC000">
                        <a:alpha val="50000"/>
                      </a:srgbClr>
                    </a:solidFill>
                  </a:tcPr>
                </a:tc>
                <a:extLst>
                  <a:ext uri="{0D108BD9-81ED-4DB2-BD59-A6C34878D82A}">
                    <a16:rowId xmlns:a16="http://schemas.microsoft.com/office/drawing/2014/main" val="3948845109"/>
                  </a:ext>
                </a:extLst>
              </a:tr>
              <a:tr h="370840">
                <a:tc>
                  <a:txBody>
                    <a:bodyPr/>
                    <a:lstStyle/>
                    <a:p>
                      <a:r>
                        <a:rPr lang="en-US" sz="1100" dirty="0"/>
                        <a:t>NLC</a:t>
                      </a:r>
                    </a:p>
                  </a:txBody>
                  <a:tcPr/>
                </a:tc>
                <a:tc>
                  <a:txBody>
                    <a:bodyPr/>
                    <a:lstStyle/>
                    <a:p>
                      <a:endParaRPr lang="en-US" sz="1100"/>
                    </a:p>
                  </a:txBody>
                  <a:tcPr/>
                </a:tc>
                <a:tc>
                  <a:txBody>
                    <a:bodyPr/>
                    <a:lstStyle/>
                    <a:p>
                      <a:r>
                        <a:rPr lang="en-US" sz="1100" dirty="0"/>
                        <a:t>With export/import of training data</a:t>
                      </a:r>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851375022"/>
                  </a:ext>
                </a:extLst>
              </a:tr>
              <a:tr h="370840">
                <a:tc>
                  <a:txBody>
                    <a:bodyPr/>
                    <a:lstStyle/>
                    <a:p>
                      <a:r>
                        <a:rPr lang="en-US" sz="1100" dirty="0"/>
                        <a:t>Language Translation</a:t>
                      </a:r>
                    </a:p>
                  </a:txBody>
                  <a:tcPr/>
                </a:tc>
                <a:tc>
                  <a:txBody>
                    <a:bodyPr/>
                    <a:lstStyle/>
                    <a:p>
                      <a:r>
                        <a:rPr lang="en-US" sz="1100" dirty="0"/>
                        <a:t>Yes</a:t>
                      </a:r>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extLst>
                  <a:ext uri="{0D108BD9-81ED-4DB2-BD59-A6C34878D82A}">
                    <a16:rowId xmlns:a16="http://schemas.microsoft.com/office/drawing/2014/main" val="834143366"/>
                  </a:ext>
                </a:extLst>
              </a:tr>
              <a:tr h="370840">
                <a:tc>
                  <a:txBody>
                    <a:bodyPr/>
                    <a:lstStyle/>
                    <a:p>
                      <a:r>
                        <a:rPr lang="en-US" sz="1100" dirty="0"/>
                        <a:t>Personality Insights</a:t>
                      </a:r>
                    </a:p>
                  </a:txBody>
                  <a:tcPr/>
                </a:tc>
                <a:tc>
                  <a:txBody>
                    <a:bodyPr/>
                    <a:lstStyle/>
                    <a:p>
                      <a:r>
                        <a:rPr lang="en-US" sz="1100" dirty="0"/>
                        <a:t>Yes</a:t>
                      </a:r>
                    </a:p>
                  </a:txBody>
                  <a:tcPr/>
                </a:tc>
                <a:tc>
                  <a:txBody>
                    <a:bodyPr/>
                    <a:lstStyle/>
                    <a:p>
                      <a:endParaRPr lang="en-US" sz="1100"/>
                    </a:p>
                  </a:txBody>
                  <a:tcPr/>
                </a:tc>
                <a:tc>
                  <a:txBody>
                    <a:bodyPr/>
                    <a:lstStyle/>
                    <a:p>
                      <a:endParaRPr lang="en-US" sz="1100" dirty="0"/>
                    </a:p>
                  </a:txBody>
                  <a:tcPr/>
                </a:tc>
                <a:tc>
                  <a:txBody>
                    <a:bodyPr/>
                    <a:lstStyle/>
                    <a:p>
                      <a:endParaRPr lang="en-US" sz="1100"/>
                    </a:p>
                  </a:txBody>
                  <a:tcPr/>
                </a:tc>
                <a:extLst>
                  <a:ext uri="{0D108BD9-81ED-4DB2-BD59-A6C34878D82A}">
                    <a16:rowId xmlns:a16="http://schemas.microsoft.com/office/drawing/2014/main" val="2475529328"/>
                  </a:ext>
                </a:extLst>
              </a:tr>
              <a:tr h="370840">
                <a:tc>
                  <a:txBody>
                    <a:bodyPr/>
                    <a:lstStyle/>
                    <a:p>
                      <a:r>
                        <a:rPr lang="en-US" sz="1100" dirty="0"/>
                        <a:t>Tone Analysis</a:t>
                      </a:r>
                    </a:p>
                  </a:txBody>
                  <a:tcPr/>
                </a:tc>
                <a:tc>
                  <a:txBody>
                    <a:bodyPr/>
                    <a:lstStyle/>
                    <a:p>
                      <a:r>
                        <a:rPr lang="en-US" sz="1100" dirty="0"/>
                        <a:t>Yes</a:t>
                      </a:r>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032153407"/>
                  </a:ext>
                </a:extLst>
              </a:tr>
              <a:tr h="370840">
                <a:tc>
                  <a:txBody>
                    <a:bodyPr/>
                    <a:lstStyle/>
                    <a:p>
                      <a:r>
                        <a:rPr lang="en-US" sz="1100" dirty="0"/>
                        <a:t>Knowledge Studio</a:t>
                      </a:r>
                    </a:p>
                  </a:txBody>
                  <a:tcPr>
                    <a:solidFill>
                      <a:srgbClr val="FF0000">
                        <a:alpha val="50000"/>
                      </a:srgbClr>
                    </a:solidFill>
                  </a:tcPr>
                </a:tc>
                <a:tc>
                  <a:txBody>
                    <a:bodyPr/>
                    <a:lstStyle/>
                    <a:p>
                      <a:endParaRPr lang="en-US" sz="1100" dirty="0"/>
                    </a:p>
                  </a:txBody>
                  <a:tcPr>
                    <a:solidFill>
                      <a:srgbClr val="FF0000">
                        <a:alpha val="50000"/>
                      </a:srgbClr>
                    </a:solidFill>
                  </a:tcPr>
                </a:tc>
                <a:tc>
                  <a:txBody>
                    <a:bodyPr/>
                    <a:lstStyle/>
                    <a:p>
                      <a:endParaRPr lang="en-US" sz="1100" dirty="0"/>
                    </a:p>
                  </a:txBody>
                  <a:tcPr>
                    <a:solidFill>
                      <a:srgbClr val="FF0000">
                        <a:alpha val="50000"/>
                      </a:srgbClr>
                    </a:solidFill>
                  </a:tcPr>
                </a:tc>
                <a:tc>
                  <a:txBody>
                    <a:bodyPr/>
                    <a:lstStyle/>
                    <a:p>
                      <a:endParaRPr lang="en-US" sz="1100" dirty="0"/>
                    </a:p>
                  </a:txBody>
                  <a:tcPr>
                    <a:solidFill>
                      <a:srgbClr val="FF0000">
                        <a:alpha val="50000"/>
                      </a:srgbClr>
                    </a:solidFill>
                  </a:tcPr>
                </a:tc>
                <a:tc>
                  <a:txBody>
                    <a:bodyPr/>
                    <a:lstStyle/>
                    <a:p>
                      <a:r>
                        <a:rPr lang="en-US" sz="1100" dirty="0"/>
                        <a:t>Not possible</a:t>
                      </a:r>
                    </a:p>
                  </a:txBody>
                  <a:tcPr>
                    <a:solidFill>
                      <a:srgbClr val="FF0000">
                        <a:alpha val="50000"/>
                      </a:srgbClr>
                    </a:solidFill>
                  </a:tcPr>
                </a:tc>
                <a:extLst>
                  <a:ext uri="{0D108BD9-81ED-4DB2-BD59-A6C34878D82A}">
                    <a16:rowId xmlns:a16="http://schemas.microsoft.com/office/drawing/2014/main" val="1584443516"/>
                  </a:ext>
                </a:extLst>
              </a:tr>
              <a:tr h="370840">
                <a:tc>
                  <a:txBody>
                    <a:bodyPr/>
                    <a:lstStyle/>
                    <a:p>
                      <a:r>
                        <a:rPr lang="en-US" sz="1100" dirty="0"/>
                        <a:t>NLU</a:t>
                      </a:r>
                    </a:p>
                  </a:txBody>
                  <a:tcPr>
                    <a:solidFill>
                      <a:srgbClr val="FFC000">
                        <a:alpha val="50000"/>
                      </a:srgbClr>
                    </a:solidFill>
                  </a:tcPr>
                </a:tc>
                <a:tc>
                  <a:txBody>
                    <a:bodyPr/>
                    <a:lstStyle/>
                    <a:p>
                      <a:r>
                        <a:rPr lang="en-US" sz="1100" dirty="0"/>
                        <a:t>Yes – when no custom models used</a:t>
                      </a:r>
                    </a:p>
                  </a:txBody>
                  <a:tcPr>
                    <a:solidFill>
                      <a:srgbClr val="FFC000">
                        <a:alpha val="50000"/>
                      </a:srgbClr>
                    </a:solidFill>
                  </a:tcPr>
                </a:tc>
                <a:tc>
                  <a:txBody>
                    <a:bodyPr/>
                    <a:lstStyle/>
                    <a:p>
                      <a:endParaRPr lang="en-US" sz="1100" dirty="0"/>
                    </a:p>
                  </a:txBody>
                  <a:tcPr>
                    <a:solidFill>
                      <a:srgbClr val="FFC000">
                        <a:alpha val="50000"/>
                      </a:srgbClr>
                    </a:solidFill>
                  </a:tcPr>
                </a:tc>
                <a:tc>
                  <a:txBody>
                    <a:bodyPr/>
                    <a:lstStyle/>
                    <a:p>
                      <a:endParaRPr lang="en-US" sz="1100" dirty="0"/>
                    </a:p>
                  </a:txBody>
                  <a:tcPr>
                    <a:solidFill>
                      <a:srgbClr val="FFC000">
                        <a:alpha val="50000"/>
                      </a:srgbClr>
                    </a:solidFill>
                  </a:tcPr>
                </a:tc>
                <a:tc>
                  <a:txBody>
                    <a:bodyPr/>
                    <a:lstStyle/>
                    <a:p>
                      <a:r>
                        <a:rPr lang="en-US" sz="1100" dirty="0"/>
                        <a:t>When custom models used</a:t>
                      </a:r>
                    </a:p>
                  </a:txBody>
                  <a:tcPr>
                    <a:solidFill>
                      <a:srgbClr val="FFC000">
                        <a:alpha val="50000"/>
                      </a:srgbClr>
                    </a:solidFill>
                  </a:tcPr>
                </a:tc>
                <a:extLst>
                  <a:ext uri="{0D108BD9-81ED-4DB2-BD59-A6C34878D82A}">
                    <a16:rowId xmlns:a16="http://schemas.microsoft.com/office/drawing/2014/main" val="1036265331"/>
                  </a:ext>
                </a:extLst>
              </a:tr>
              <a:tr h="370840">
                <a:tc>
                  <a:txBody>
                    <a:bodyPr/>
                    <a:lstStyle/>
                    <a:p>
                      <a:r>
                        <a:rPr lang="en-US" sz="1100" dirty="0"/>
                        <a:t>Visual Recognition</a:t>
                      </a:r>
                    </a:p>
                  </a:txBody>
                  <a:tcPr>
                    <a:solidFill>
                      <a:srgbClr val="FFFF00">
                        <a:alpha val="50000"/>
                      </a:srgbClr>
                    </a:solidFill>
                  </a:tcPr>
                </a:tc>
                <a:tc>
                  <a:txBody>
                    <a:bodyPr/>
                    <a:lstStyle/>
                    <a:p>
                      <a:r>
                        <a:rPr lang="en-US" sz="1100" dirty="0"/>
                        <a:t>Yes – when no training or custom models used</a:t>
                      </a:r>
                    </a:p>
                  </a:txBody>
                  <a:tcPr>
                    <a:solidFill>
                      <a:srgbClr val="FFFF00">
                        <a:alpha val="50000"/>
                      </a:srgbClr>
                    </a:solidFill>
                  </a:tcPr>
                </a:tc>
                <a:tc>
                  <a:txBody>
                    <a:bodyPr/>
                    <a:lstStyle/>
                    <a:p>
                      <a:endParaRPr lang="en-US" sz="1100" dirty="0"/>
                    </a:p>
                  </a:txBody>
                  <a:tcPr>
                    <a:solidFill>
                      <a:srgbClr val="FFFF00">
                        <a:alpha val="50000"/>
                      </a:srgbClr>
                    </a:solidFill>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100" dirty="0"/>
                        <a:t>Need a copy of the ENTIRE set of training images, training data, and metadata saved externally, and retrain in second instance</a:t>
                      </a:r>
                    </a:p>
                  </a:txBody>
                  <a:tcPr>
                    <a:solidFill>
                      <a:srgbClr val="FFFF00">
                        <a:alpha val="50000"/>
                      </a:srgbClr>
                    </a:solidFill>
                  </a:tcPr>
                </a:tc>
                <a:tc>
                  <a:txBody>
                    <a:bodyPr/>
                    <a:lstStyle/>
                    <a:p>
                      <a:endParaRPr lang="en-US" sz="1100" dirty="0"/>
                    </a:p>
                  </a:txBody>
                  <a:tcPr>
                    <a:solidFill>
                      <a:srgbClr val="FFFF00">
                        <a:alpha val="50000"/>
                      </a:srgbClr>
                    </a:solidFill>
                  </a:tcPr>
                </a:tc>
                <a:extLst>
                  <a:ext uri="{0D108BD9-81ED-4DB2-BD59-A6C34878D82A}">
                    <a16:rowId xmlns:a16="http://schemas.microsoft.com/office/drawing/2014/main" val="3079118032"/>
                  </a:ext>
                </a:extLst>
              </a:tr>
              <a:tr h="370840">
                <a:tc>
                  <a:txBody>
                    <a:bodyPr/>
                    <a:lstStyle/>
                    <a:p>
                      <a:r>
                        <a:rPr lang="en-US" sz="1100" dirty="0"/>
                        <a:t>Speech</a:t>
                      </a:r>
                    </a:p>
                  </a:txBody>
                  <a:tcPr>
                    <a:solidFill>
                      <a:srgbClr val="FFFF00">
                        <a:alpha val="50000"/>
                      </a:srgbClr>
                    </a:solidFill>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100" dirty="0"/>
                        <a:t>Yes – when no training or custom models used</a:t>
                      </a:r>
                    </a:p>
                    <a:p>
                      <a:endParaRPr lang="en-US" sz="1100" dirty="0"/>
                    </a:p>
                  </a:txBody>
                  <a:tcPr>
                    <a:solidFill>
                      <a:srgbClr val="FFFF00">
                        <a:alpha val="50000"/>
                      </a:srgbClr>
                    </a:solidFill>
                  </a:tcPr>
                </a:tc>
                <a:tc>
                  <a:txBody>
                    <a:bodyPr/>
                    <a:lstStyle/>
                    <a:p>
                      <a:endParaRPr lang="en-US" sz="1100"/>
                    </a:p>
                  </a:txBody>
                  <a:tcPr>
                    <a:solidFill>
                      <a:srgbClr val="FFFF00">
                        <a:alpha val="50000"/>
                      </a:srgbClr>
                    </a:solidFill>
                  </a:tcPr>
                </a:tc>
                <a:tc>
                  <a:txBody>
                    <a:bodyPr/>
                    <a:lstStyle/>
                    <a:p>
                      <a:r>
                        <a:rPr kumimoji="0" lang="en-US" sz="1100" i="0" u="none" strike="noStrike" cap="none" spc="0" normalizeH="0" baseline="0" dirty="0">
                          <a:ln>
                            <a:noFill/>
                          </a:ln>
                          <a:solidFill>
                            <a:schemeClr val="tx1"/>
                          </a:solidFill>
                          <a:effectLst/>
                          <a:uFillTx/>
                          <a:ea typeface="+mn-ea"/>
                          <a:cs typeface="+mn-cs"/>
                          <a:sym typeface="Helvetica Light"/>
                        </a:rPr>
                        <a:t>Need </a:t>
                      </a:r>
                      <a:r>
                        <a:rPr lang="en-US" sz="1100" dirty="0"/>
                        <a:t>a copy of the ENTIRE set of customization files including metadata, acoustic files, custom voice models, word translation pairs, custom words and grammar data, ALL saved externally, and retrain and apply these in the second instance</a:t>
                      </a:r>
                    </a:p>
                  </a:txBody>
                  <a:tcPr>
                    <a:solidFill>
                      <a:srgbClr val="FFFF00">
                        <a:alpha val="50000"/>
                      </a:srgbClr>
                    </a:solidFill>
                  </a:tcPr>
                </a:tc>
                <a:tc>
                  <a:txBody>
                    <a:bodyPr/>
                    <a:lstStyle/>
                    <a:p>
                      <a:endParaRPr lang="en-US" sz="1100" dirty="0"/>
                    </a:p>
                  </a:txBody>
                  <a:tcPr>
                    <a:solidFill>
                      <a:srgbClr val="FFFF00">
                        <a:alpha val="50000"/>
                      </a:srgbClr>
                    </a:solidFill>
                  </a:tcPr>
                </a:tc>
                <a:extLst>
                  <a:ext uri="{0D108BD9-81ED-4DB2-BD59-A6C34878D82A}">
                    <a16:rowId xmlns:a16="http://schemas.microsoft.com/office/drawing/2014/main" val="2291114225"/>
                  </a:ext>
                </a:extLst>
              </a:tr>
            </a:tbl>
          </a:graphicData>
        </a:graphic>
      </p:graphicFrame>
      <p:sp>
        <p:nvSpPr>
          <p:cNvPr id="8" name="Rectangular Callout 7">
            <a:extLst>
              <a:ext uri="{FF2B5EF4-FFF2-40B4-BE49-F238E27FC236}">
                <a16:creationId xmlns:a16="http://schemas.microsoft.com/office/drawing/2014/main" id="{1ECE175E-7170-1A48-9E15-3DB6C23D205F}"/>
              </a:ext>
            </a:extLst>
          </p:cNvPr>
          <p:cNvSpPr/>
          <p:nvPr/>
        </p:nvSpPr>
        <p:spPr>
          <a:xfrm>
            <a:off x="4724951" y="5233118"/>
            <a:ext cx="3821890" cy="1904800"/>
          </a:xfrm>
          <a:prstGeom prst="wedgeRectCallout">
            <a:avLst>
              <a:gd name="adj1" fmla="val -51933"/>
              <a:gd name="adj2" fmla="val -88600"/>
            </a:avLst>
          </a:prstGeom>
          <a:solidFill>
            <a:schemeClr val="accent5">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chemeClr val="tx1"/>
                </a:solidFill>
                <a:effectLst/>
                <a:uFillTx/>
                <a:ea typeface="+mn-ea"/>
                <a:cs typeface="+mn-cs"/>
                <a:sym typeface="Helvetica Light"/>
              </a:rPr>
              <a:t>GAP : We really only have a subset of Watson services that are deployable in a true HA (multi-region) scenario.</a:t>
            </a:r>
            <a:endParaRPr lang="en-US" sz="2000" b="1" dirty="0">
              <a:solidFill>
                <a:schemeClr val="tx1"/>
              </a:solidFill>
            </a:endParaRPr>
          </a:p>
        </p:txBody>
      </p:sp>
    </p:spTree>
    <p:extLst>
      <p:ext uri="{BB962C8B-B14F-4D97-AF65-F5344CB8AC3E}">
        <p14:creationId xmlns:p14="http://schemas.microsoft.com/office/powerpoint/2010/main" val="10864258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0" y="152606"/>
            <a:ext cx="10058402" cy="1340292"/>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6" y="906462"/>
            <a:ext cx="9350185"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a:t>TAKEAWAYS for DevOps Processes and Enterprise Deployments</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dirty="0">
                <a:latin typeface="HelvNeue Light for IBM"/>
                <a:ea typeface="HelvNeue Light for IBM"/>
                <a:cs typeface="HelvNeue Light for IBM"/>
                <a:sym typeface="HelvNeue Light for IBM"/>
              </a:rPr>
              <a:t>IBM </a:t>
            </a:r>
            <a:r>
              <a:rPr sz="1400" dirty="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7435780" y="152606"/>
            <a:ext cx="1212197" cy="23323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mn-lt"/>
                <a:ea typeface="+mn-ea"/>
                <a:cs typeface="+mn-cs"/>
                <a:sym typeface="Helvetica Light"/>
              </a:rPr>
              <a:t>10th </a:t>
            </a:r>
            <a:r>
              <a:rPr lang="en-US" sz="1000" b="1" dirty="0">
                <a:solidFill>
                  <a:srgbClr val="000000"/>
                </a:solidFill>
              </a:rPr>
              <a:t>October</a:t>
            </a:r>
            <a:r>
              <a:rPr kumimoji="0" lang="en-US" sz="1000" b="1" i="0" u="none" strike="noStrike" cap="none" spc="0" normalizeH="0" dirty="0">
                <a:ln>
                  <a:noFill/>
                </a:ln>
                <a:solidFill>
                  <a:srgbClr val="000000"/>
                </a:solidFill>
                <a:effectLst/>
                <a:uFillTx/>
                <a:latin typeface="+mn-lt"/>
                <a:ea typeface="+mn-ea"/>
                <a:cs typeface="+mn-cs"/>
                <a:sym typeface="Helvetica Light"/>
              </a:rPr>
              <a:t> 2019</a:t>
            </a:r>
            <a:endParaRPr kumimoji="0" lang="en-US" sz="1000" b="1"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2" name="Table 1">
            <a:extLst>
              <a:ext uri="{FF2B5EF4-FFF2-40B4-BE49-F238E27FC236}">
                <a16:creationId xmlns:a16="http://schemas.microsoft.com/office/drawing/2014/main" id="{C1A65D82-02B8-E045-A891-7100E20E1609}"/>
              </a:ext>
            </a:extLst>
          </p:cNvPr>
          <p:cNvGraphicFramePr>
            <a:graphicFrameLocks noGrp="1"/>
          </p:cNvGraphicFramePr>
          <p:nvPr/>
        </p:nvGraphicFramePr>
        <p:xfrm>
          <a:off x="369886" y="1574495"/>
          <a:ext cx="9350185" cy="5923280"/>
        </p:xfrm>
        <a:graphic>
          <a:graphicData uri="http://schemas.openxmlformats.org/drawingml/2006/table">
            <a:tbl>
              <a:tblPr firstRow="1" bandRow="1">
                <a:tableStyleId>{5940675A-B579-460E-94D1-54222C63F5DA}</a:tableStyleId>
              </a:tblPr>
              <a:tblGrid>
                <a:gridCol w="1729502">
                  <a:extLst>
                    <a:ext uri="{9D8B030D-6E8A-4147-A177-3AD203B41FA5}">
                      <a16:colId xmlns:a16="http://schemas.microsoft.com/office/drawing/2014/main" val="1064383368"/>
                    </a:ext>
                  </a:extLst>
                </a:gridCol>
                <a:gridCol w="1632857">
                  <a:extLst>
                    <a:ext uri="{9D8B030D-6E8A-4147-A177-3AD203B41FA5}">
                      <a16:colId xmlns:a16="http://schemas.microsoft.com/office/drawing/2014/main" val="3965995224"/>
                    </a:ext>
                  </a:extLst>
                </a:gridCol>
                <a:gridCol w="1698172">
                  <a:extLst>
                    <a:ext uri="{9D8B030D-6E8A-4147-A177-3AD203B41FA5}">
                      <a16:colId xmlns:a16="http://schemas.microsoft.com/office/drawing/2014/main" val="447161006"/>
                    </a:ext>
                  </a:extLst>
                </a:gridCol>
                <a:gridCol w="2500603">
                  <a:extLst>
                    <a:ext uri="{9D8B030D-6E8A-4147-A177-3AD203B41FA5}">
                      <a16:colId xmlns:a16="http://schemas.microsoft.com/office/drawing/2014/main" val="862374353"/>
                    </a:ext>
                  </a:extLst>
                </a:gridCol>
                <a:gridCol w="1789051">
                  <a:extLst>
                    <a:ext uri="{9D8B030D-6E8A-4147-A177-3AD203B41FA5}">
                      <a16:colId xmlns:a16="http://schemas.microsoft.com/office/drawing/2014/main" val="2090630805"/>
                    </a:ext>
                  </a:extLst>
                </a:gridCol>
              </a:tblGrid>
              <a:tr h="370840">
                <a:tc>
                  <a:txBody>
                    <a:bodyPr/>
                    <a:lstStyle/>
                    <a:p>
                      <a:r>
                        <a:rPr lang="en-US" b="1" dirty="0"/>
                        <a:t>Service</a:t>
                      </a:r>
                    </a:p>
                  </a:txBody>
                  <a:tcPr/>
                </a:tc>
                <a:tc>
                  <a:txBody>
                    <a:bodyPr/>
                    <a:lstStyle/>
                    <a:p>
                      <a:r>
                        <a:rPr lang="en-US" b="1" dirty="0"/>
                        <a:t>Basic HA</a:t>
                      </a:r>
                    </a:p>
                  </a:txBody>
                  <a:tcPr/>
                </a:tc>
                <a:tc>
                  <a:txBody>
                    <a:bodyPr/>
                    <a:lstStyle/>
                    <a:p>
                      <a:r>
                        <a:rPr lang="en-US" b="1" dirty="0"/>
                        <a:t>HA with Effort</a:t>
                      </a:r>
                    </a:p>
                  </a:txBody>
                  <a:tcPr/>
                </a:tc>
                <a:tc>
                  <a:txBody>
                    <a:bodyPr/>
                    <a:lstStyle/>
                    <a:p>
                      <a:r>
                        <a:rPr lang="en-US" b="1" dirty="0"/>
                        <a:t>HA with Extreme Effort</a:t>
                      </a:r>
                    </a:p>
                  </a:txBody>
                  <a:tcPr/>
                </a:tc>
                <a:tc>
                  <a:txBody>
                    <a:bodyPr/>
                    <a:lstStyle/>
                    <a:p>
                      <a:r>
                        <a:rPr lang="en-US" b="1" dirty="0"/>
                        <a:t>HA not Feasible</a:t>
                      </a:r>
                    </a:p>
                  </a:txBody>
                  <a:tcPr/>
                </a:tc>
                <a:extLst>
                  <a:ext uri="{0D108BD9-81ED-4DB2-BD59-A6C34878D82A}">
                    <a16:rowId xmlns:a16="http://schemas.microsoft.com/office/drawing/2014/main" val="2027975593"/>
                  </a:ext>
                </a:extLst>
              </a:tr>
              <a:tr h="370840">
                <a:tc>
                  <a:txBody>
                    <a:bodyPr/>
                    <a:lstStyle/>
                    <a:p>
                      <a:r>
                        <a:rPr lang="en-US" sz="1100" dirty="0"/>
                        <a:t>Assistant</a:t>
                      </a:r>
                    </a:p>
                  </a:txBody>
                  <a:tcPr/>
                </a:tc>
                <a:tc>
                  <a:txBody>
                    <a:bodyPr/>
                    <a:lstStyle/>
                    <a:p>
                      <a:endParaRPr lang="en-US" sz="1100" dirty="0"/>
                    </a:p>
                  </a:txBody>
                  <a:tcPr/>
                </a:tc>
                <a:tc>
                  <a:txBody>
                    <a:bodyPr/>
                    <a:lstStyle/>
                    <a:p>
                      <a:r>
                        <a:rPr lang="en-US" sz="1100" dirty="0"/>
                        <a:t>Requires export/import of model</a:t>
                      </a:r>
                    </a:p>
                  </a:txBody>
                  <a:tcPr/>
                </a:tc>
                <a:tc>
                  <a:txBody>
                    <a:bodyPr/>
                    <a:lstStyle/>
                    <a:p>
                      <a:endParaRPr lang="en-US" sz="1100"/>
                    </a:p>
                  </a:txBody>
                  <a:tcPr/>
                </a:tc>
                <a:tc>
                  <a:txBody>
                    <a:bodyPr/>
                    <a:lstStyle/>
                    <a:p>
                      <a:endParaRPr lang="en-US" sz="1100"/>
                    </a:p>
                  </a:txBody>
                  <a:tcPr/>
                </a:tc>
                <a:extLst>
                  <a:ext uri="{0D108BD9-81ED-4DB2-BD59-A6C34878D82A}">
                    <a16:rowId xmlns:a16="http://schemas.microsoft.com/office/drawing/2014/main" val="907920485"/>
                  </a:ext>
                </a:extLst>
              </a:tr>
              <a:tr h="370840">
                <a:tc>
                  <a:txBody>
                    <a:bodyPr/>
                    <a:lstStyle/>
                    <a:p>
                      <a:r>
                        <a:rPr lang="en-US" sz="1100" dirty="0"/>
                        <a:t>Discovery</a:t>
                      </a:r>
                    </a:p>
                  </a:txBody>
                  <a:tcPr>
                    <a:solidFill>
                      <a:srgbClr val="FFC000">
                        <a:alpha val="50000"/>
                      </a:srgbClr>
                    </a:solidFill>
                  </a:tcPr>
                </a:tc>
                <a:tc>
                  <a:txBody>
                    <a:bodyPr/>
                    <a:lstStyle/>
                    <a:p>
                      <a:endParaRPr lang="en-US" sz="1100"/>
                    </a:p>
                  </a:txBody>
                  <a:tcPr>
                    <a:solidFill>
                      <a:srgbClr val="FFC000">
                        <a:alpha val="50000"/>
                      </a:srgbClr>
                    </a:solidFill>
                  </a:tcPr>
                </a:tc>
                <a:tc>
                  <a:txBody>
                    <a:bodyPr/>
                    <a:lstStyle/>
                    <a:p>
                      <a:endParaRPr lang="en-US" sz="1100" dirty="0"/>
                    </a:p>
                  </a:txBody>
                  <a:tcPr>
                    <a:solidFill>
                      <a:srgbClr val="FFC000">
                        <a:alpha val="50000"/>
                      </a:srgbClr>
                    </a:solidFill>
                  </a:tcPr>
                </a:tc>
                <a:tc>
                  <a:txBody>
                    <a:bodyPr/>
                    <a:lstStyle/>
                    <a:p>
                      <a:r>
                        <a:rPr lang="en-US" sz="1100" dirty="0"/>
                        <a:t>Need a copy of the ENTIRE corpus saved externally, and </a:t>
                      </a:r>
                      <a:r>
                        <a:rPr lang="en-US" sz="1100" dirty="0" err="1"/>
                        <a:t>reingest</a:t>
                      </a:r>
                      <a:r>
                        <a:rPr lang="en-US" sz="1100" dirty="0"/>
                        <a:t> in second instance</a:t>
                      </a:r>
                    </a:p>
                  </a:txBody>
                  <a:tcPr>
                    <a:solidFill>
                      <a:srgbClr val="FFC000">
                        <a:alpha val="50000"/>
                      </a:srgbClr>
                    </a:solidFill>
                  </a:tcPr>
                </a:tc>
                <a:tc>
                  <a:txBody>
                    <a:bodyPr/>
                    <a:lstStyle/>
                    <a:p>
                      <a:r>
                        <a:rPr lang="en-US" sz="1100" dirty="0"/>
                        <a:t>When custom models used or relevancy training is applied</a:t>
                      </a:r>
                    </a:p>
                  </a:txBody>
                  <a:tcPr>
                    <a:solidFill>
                      <a:srgbClr val="FFC000">
                        <a:alpha val="50000"/>
                      </a:srgbClr>
                    </a:solidFill>
                  </a:tcPr>
                </a:tc>
                <a:extLst>
                  <a:ext uri="{0D108BD9-81ED-4DB2-BD59-A6C34878D82A}">
                    <a16:rowId xmlns:a16="http://schemas.microsoft.com/office/drawing/2014/main" val="3948845109"/>
                  </a:ext>
                </a:extLst>
              </a:tr>
              <a:tr h="370840">
                <a:tc>
                  <a:txBody>
                    <a:bodyPr/>
                    <a:lstStyle/>
                    <a:p>
                      <a:r>
                        <a:rPr lang="en-US" sz="1100" dirty="0"/>
                        <a:t>NLC</a:t>
                      </a:r>
                    </a:p>
                  </a:txBody>
                  <a:tcPr/>
                </a:tc>
                <a:tc>
                  <a:txBody>
                    <a:bodyPr/>
                    <a:lstStyle/>
                    <a:p>
                      <a:endParaRPr lang="en-US" sz="1100"/>
                    </a:p>
                  </a:txBody>
                  <a:tcPr/>
                </a:tc>
                <a:tc>
                  <a:txBody>
                    <a:bodyPr/>
                    <a:lstStyle/>
                    <a:p>
                      <a:r>
                        <a:rPr lang="en-US" sz="1100" dirty="0"/>
                        <a:t>With export/import of training data</a:t>
                      </a:r>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851375022"/>
                  </a:ext>
                </a:extLst>
              </a:tr>
              <a:tr h="370840">
                <a:tc>
                  <a:txBody>
                    <a:bodyPr/>
                    <a:lstStyle/>
                    <a:p>
                      <a:r>
                        <a:rPr lang="en-US" sz="1100" dirty="0"/>
                        <a:t>Language Translation</a:t>
                      </a:r>
                    </a:p>
                  </a:txBody>
                  <a:tcPr/>
                </a:tc>
                <a:tc>
                  <a:txBody>
                    <a:bodyPr/>
                    <a:lstStyle/>
                    <a:p>
                      <a:r>
                        <a:rPr lang="en-US" sz="1100" dirty="0"/>
                        <a:t>Yes</a:t>
                      </a:r>
                    </a:p>
                  </a:txBody>
                  <a:tcPr/>
                </a:tc>
                <a:tc>
                  <a:txBody>
                    <a:bodyPr/>
                    <a:lstStyle/>
                    <a:p>
                      <a:endParaRPr lang="en-US" sz="1100" dirty="0"/>
                    </a:p>
                  </a:txBody>
                  <a:tcPr/>
                </a:tc>
                <a:tc>
                  <a:txBody>
                    <a:bodyPr/>
                    <a:lstStyle/>
                    <a:p>
                      <a:endParaRPr lang="en-US" sz="1100" dirty="0"/>
                    </a:p>
                  </a:txBody>
                  <a:tcPr/>
                </a:tc>
                <a:tc>
                  <a:txBody>
                    <a:bodyPr/>
                    <a:lstStyle/>
                    <a:p>
                      <a:endParaRPr lang="en-US" sz="1100"/>
                    </a:p>
                  </a:txBody>
                  <a:tcPr/>
                </a:tc>
                <a:extLst>
                  <a:ext uri="{0D108BD9-81ED-4DB2-BD59-A6C34878D82A}">
                    <a16:rowId xmlns:a16="http://schemas.microsoft.com/office/drawing/2014/main" val="834143366"/>
                  </a:ext>
                </a:extLst>
              </a:tr>
              <a:tr h="370840">
                <a:tc>
                  <a:txBody>
                    <a:bodyPr/>
                    <a:lstStyle/>
                    <a:p>
                      <a:r>
                        <a:rPr lang="en-US" sz="1100" dirty="0"/>
                        <a:t>Personality Insights</a:t>
                      </a:r>
                    </a:p>
                  </a:txBody>
                  <a:tcPr/>
                </a:tc>
                <a:tc>
                  <a:txBody>
                    <a:bodyPr/>
                    <a:lstStyle/>
                    <a:p>
                      <a:r>
                        <a:rPr lang="en-US" sz="1100" dirty="0"/>
                        <a:t>Yes</a:t>
                      </a:r>
                    </a:p>
                  </a:txBody>
                  <a:tcPr/>
                </a:tc>
                <a:tc>
                  <a:txBody>
                    <a:bodyPr/>
                    <a:lstStyle/>
                    <a:p>
                      <a:endParaRPr lang="en-US" sz="1100"/>
                    </a:p>
                  </a:txBody>
                  <a:tcPr/>
                </a:tc>
                <a:tc>
                  <a:txBody>
                    <a:bodyPr/>
                    <a:lstStyle/>
                    <a:p>
                      <a:endParaRPr lang="en-US" sz="1100" dirty="0"/>
                    </a:p>
                  </a:txBody>
                  <a:tcPr/>
                </a:tc>
                <a:tc>
                  <a:txBody>
                    <a:bodyPr/>
                    <a:lstStyle/>
                    <a:p>
                      <a:endParaRPr lang="en-US" sz="1100"/>
                    </a:p>
                  </a:txBody>
                  <a:tcPr/>
                </a:tc>
                <a:extLst>
                  <a:ext uri="{0D108BD9-81ED-4DB2-BD59-A6C34878D82A}">
                    <a16:rowId xmlns:a16="http://schemas.microsoft.com/office/drawing/2014/main" val="2475529328"/>
                  </a:ext>
                </a:extLst>
              </a:tr>
              <a:tr h="370840">
                <a:tc>
                  <a:txBody>
                    <a:bodyPr/>
                    <a:lstStyle/>
                    <a:p>
                      <a:r>
                        <a:rPr lang="en-US" sz="1100" dirty="0"/>
                        <a:t>Tone Analysis</a:t>
                      </a:r>
                    </a:p>
                  </a:txBody>
                  <a:tcPr/>
                </a:tc>
                <a:tc>
                  <a:txBody>
                    <a:bodyPr/>
                    <a:lstStyle/>
                    <a:p>
                      <a:r>
                        <a:rPr lang="en-US" sz="1100" dirty="0"/>
                        <a:t>Yes</a:t>
                      </a:r>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032153407"/>
                  </a:ext>
                </a:extLst>
              </a:tr>
              <a:tr h="370840">
                <a:tc>
                  <a:txBody>
                    <a:bodyPr/>
                    <a:lstStyle/>
                    <a:p>
                      <a:r>
                        <a:rPr lang="en-US" sz="1100" dirty="0"/>
                        <a:t>Knowledge Studio</a:t>
                      </a:r>
                    </a:p>
                  </a:txBody>
                  <a:tcPr>
                    <a:solidFill>
                      <a:srgbClr val="FF0000">
                        <a:alpha val="50000"/>
                      </a:srgbClr>
                    </a:solidFill>
                  </a:tcPr>
                </a:tc>
                <a:tc>
                  <a:txBody>
                    <a:bodyPr/>
                    <a:lstStyle/>
                    <a:p>
                      <a:endParaRPr lang="en-US" sz="1100" dirty="0"/>
                    </a:p>
                  </a:txBody>
                  <a:tcPr>
                    <a:solidFill>
                      <a:srgbClr val="FF0000">
                        <a:alpha val="50000"/>
                      </a:srgbClr>
                    </a:solidFill>
                  </a:tcPr>
                </a:tc>
                <a:tc>
                  <a:txBody>
                    <a:bodyPr/>
                    <a:lstStyle/>
                    <a:p>
                      <a:endParaRPr lang="en-US" sz="1100" dirty="0"/>
                    </a:p>
                  </a:txBody>
                  <a:tcPr>
                    <a:solidFill>
                      <a:srgbClr val="FF0000">
                        <a:alpha val="50000"/>
                      </a:srgbClr>
                    </a:solidFill>
                  </a:tcPr>
                </a:tc>
                <a:tc>
                  <a:txBody>
                    <a:bodyPr/>
                    <a:lstStyle/>
                    <a:p>
                      <a:endParaRPr lang="en-US" sz="1100" dirty="0"/>
                    </a:p>
                  </a:txBody>
                  <a:tcPr>
                    <a:solidFill>
                      <a:srgbClr val="FF0000">
                        <a:alpha val="50000"/>
                      </a:srgbClr>
                    </a:solidFill>
                  </a:tcPr>
                </a:tc>
                <a:tc>
                  <a:txBody>
                    <a:bodyPr/>
                    <a:lstStyle/>
                    <a:p>
                      <a:r>
                        <a:rPr lang="en-US" sz="1100" dirty="0"/>
                        <a:t>Not possible</a:t>
                      </a:r>
                    </a:p>
                  </a:txBody>
                  <a:tcPr>
                    <a:solidFill>
                      <a:srgbClr val="FF0000">
                        <a:alpha val="50000"/>
                      </a:srgbClr>
                    </a:solidFill>
                  </a:tcPr>
                </a:tc>
                <a:extLst>
                  <a:ext uri="{0D108BD9-81ED-4DB2-BD59-A6C34878D82A}">
                    <a16:rowId xmlns:a16="http://schemas.microsoft.com/office/drawing/2014/main" val="1584443516"/>
                  </a:ext>
                </a:extLst>
              </a:tr>
              <a:tr h="370840">
                <a:tc>
                  <a:txBody>
                    <a:bodyPr/>
                    <a:lstStyle/>
                    <a:p>
                      <a:r>
                        <a:rPr lang="en-US" sz="1100" dirty="0"/>
                        <a:t>NLU</a:t>
                      </a:r>
                    </a:p>
                  </a:txBody>
                  <a:tcPr>
                    <a:solidFill>
                      <a:srgbClr val="FFC000">
                        <a:alpha val="50000"/>
                      </a:srgbClr>
                    </a:solidFill>
                  </a:tcPr>
                </a:tc>
                <a:tc>
                  <a:txBody>
                    <a:bodyPr/>
                    <a:lstStyle/>
                    <a:p>
                      <a:r>
                        <a:rPr lang="en-US" sz="1100" dirty="0"/>
                        <a:t>Yes – when no custom models used</a:t>
                      </a:r>
                    </a:p>
                  </a:txBody>
                  <a:tcPr>
                    <a:solidFill>
                      <a:srgbClr val="FFC000">
                        <a:alpha val="50000"/>
                      </a:srgbClr>
                    </a:solidFill>
                  </a:tcPr>
                </a:tc>
                <a:tc>
                  <a:txBody>
                    <a:bodyPr/>
                    <a:lstStyle/>
                    <a:p>
                      <a:endParaRPr lang="en-US" sz="1100" dirty="0"/>
                    </a:p>
                  </a:txBody>
                  <a:tcPr>
                    <a:solidFill>
                      <a:srgbClr val="FFC000">
                        <a:alpha val="50000"/>
                      </a:srgbClr>
                    </a:solidFill>
                  </a:tcPr>
                </a:tc>
                <a:tc>
                  <a:txBody>
                    <a:bodyPr/>
                    <a:lstStyle/>
                    <a:p>
                      <a:endParaRPr lang="en-US" sz="1100" dirty="0"/>
                    </a:p>
                  </a:txBody>
                  <a:tcPr>
                    <a:solidFill>
                      <a:srgbClr val="FFC000">
                        <a:alpha val="50000"/>
                      </a:srgbClr>
                    </a:solidFill>
                  </a:tcPr>
                </a:tc>
                <a:tc>
                  <a:txBody>
                    <a:bodyPr/>
                    <a:lstStyle/>
                    <a:p>
                      <a:r>
                        <a:rPr lang="en-US" sz="1100" dirty="0"/>
                        <a:t>When custom models used</a:t>
                      </a:r>
                    </a:p>
                  </a:txBody>
                  <a:tcPr>
                    <a:solidFill>
                      <a:srgbClr val="FFC000">
                        <a:alpha val="50000"/>
                      </a:srgbClr>
                    </a:solidFill>
                  </a:tcPr>
                </a:tc>
                <a:extLst>
                  <a:ext uri="{0D108BD9-81ED-4DB2-BD59-A6C34878D82A}">
                    <a16:rowId xmlns:a16="http://schemas.microsoft.com/office/drawing/2014/main" val="1036265331"/>
                  </a:ext>
                </a:extLst>
              </a:tr>
              <a:tr h="370840">
                <a:tc>
                  <a:txBody>
                    <a:bodyPr/>
                    <a:lstStyle/>
                    <a:p>
                      <a:r>
                        <a:rPr lang="en-US" sz="1100" dirty="0"/>
                        <a:t>Visual Recognition</a:t>
                      </a:r>
                    </a:p>
                  </a:txBody>
                  <a:tcPr>
                    <a:solidFill>
                      <a:srgbClr val="FFFF00">
                        <a:alpha val="50000"/>
                      </a:srgbClr>
                    </a:solidFill>
                  </a:tcPr>
                </a:tc>
                <a:tc>
                  <a:txBody>
                    <a:bodyPr/>
                    <a:lstStyle/>
                    <a:p>
                      <a:r>
                        <a:rPr lang="en-US" sz="1100" dirty="0"/>
                        <a:t>Yes – when no training or custom models used</a:t>
                      </a:r>
                    </a:p>
                  </a:txBody>
                  <a:tcPr>
                    <a:solidFill>
                      <a:srgbClr val="FFFF00">
                        <a:alpha val="50000"/>
                      </a:srgbClr>
                    </a:solidFill>
                  </a:tcPr>
                </a:tc>
                <a:tc>
                  <a:txBody>
                    <a:bodyPr/>
                    <a:lstStyle/>
                    <a:p>
                      <a:endParaRPr lang="en-US" sz="1100" dirty="0"/>
                    </a:p>
                  </a:txBody>
                  <a:tcPr>
                    <a:solidFill>
                      <a:srgbClr val="FFFF00">
                        <a:alpha val="50000"/>
                      </a:srgbClr>
                    </a:solidFill>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100" dirty="0"/>
                        <a:t>Need a copy of the ENTIRE set of training images, training data, and metadata saved externally, and retrain in second instance</a:t>
                      </a:r>
                    </a:p>
                  </a:txBody>
                  <a:tcPr>
                    <a:solidFill>
                      <a:srgbClr val="FFFF00">
                        <a:alpha val="50000"/>
                      </a:srgbClr>
                    </a:solidFill>
                  </a:tcPr>
                </a:tc>
                <a:tc>
                  <a:txBody>
                    <a:bodyPr/>
                    <a:lstStyle/>
                    <a:p>
                      <a:endParaRPr lang="en-US" sz="1100" dirty="0"/>
                    </a:p>
                  </a:txBody>
                  <a:tcPr>
                    <a:solidFill>
                      <a:srgbClr val="FFFF00">
                        <a:alpha val="50000"/>
                      </a:srgbClr>
                    </a:solidFill>
                  </a:tcPr>
                </a:tc>
                <a:extLst>
                  <a:ext uri="{0D108BD9-81ED-4DB2-BD59-A6C34878D82A}">
                    <a16:rowId xmlns:a16="http://schemas.microsoft.com/office/drawing/2014/main" val="3079118032"/>
                  </a:ext>
                </a:extLst>
              </a:tr>
              <a:tr h="370840">
                <a:tc>
                  <a:txBody>
                    <a:bodyPr/>
                    <a:lstStyle/>
                    <a:p>
                      <a:r>
                        <a:rPr lang="en-US" sz="1100" dirty="0"/>
                        <a:t>Speech</a:t>
                      </a:r>
                    </a:p>
                  </a:txBody>
                  <a:tcPr>
                    <a:solidFill>
                      <a:srgbClr val="FFFF00">
                        <a:alpha val="50000"/>
                      </a:srgbClr>
                    </a:solidFill>
                  </a:tcP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1100" dirty="0"/>
                        <a:t>Yes – when no training or custom models used</a:t>
                      </a:r>
                    </a:p>
                    <a:p>
                      <a:endParaRPr lang="en-US" sz="1100" dirty="0"/>
                    </a:p>
                  </a:txBody>
                  <a:tcPr>
                    <a:solidFill>
                      <a:srgbClr val="FFFF00">
                        <a:alpha val="50000"/>
                      </a:srgbClr>
                    </a:solidFill>
                  </a:tcPr>
                </a:tc>
                <a:tc>
                  <a:txBody>
                    <a:bodyPr/>
                    <a:lstStyle/>
                    <a:p>
                      <a:endParaRPr lang="en-US" sz="1100"/>
                    </a:p>
                  </a:txBody>
                  <a:tcPr>
                    <a:solidFill>
                      <a:srgbClr val="FFFF00">
                        <a:alpha val="50000"/>
                      </a:srgbClr>
                    </a:solidFill>
                  </a:tcPr>
                </a:tc>
                <a:tc>
                  <a:txBody>
                    <a:bodyPr/>
                    <a:lstStyle/>
                    <a:p>
                      <a:r>
                        <a:rPr kumimoji="0" lang="en-US" sz="1100" i="0" u="none" strike="noStrike" cap="none" spc="0" normalizeH="0" baseline="0" dirty="0">
                          <a:ln>
                            <a:noFill/>
                          </a:ln>
                          <a:solidFill>
                            <a:schemeClr val="tx1"/>
                          </a:solidFill>
                          <a:effectLst/>
                          <a:uFillTx/>
                          <a:ea typeface="+mn-ea"/>
                          <a:cs typeface="+mn-cs"/>
                          <a:sym typeface="Helvetica Light"/>
                        </a:rPr>
                        <a:t>Need </a:t>
                      </a:r>
                      <a:r>
                        <a:rPr lang="en-US" sz="1100" dirty="0"/>
                        <a:t>a copy of the ENTIRE set of customization files including metadata, acoustic files, custom voice models, word translation pairs, custom words and grammar data, ALL saved externally, and retrain and apply these in the second instance</a:t>
                      </a:r>
                    </a:p>
                  </a:txBody>
                  <a:tcPr>
                    <a:solidFill>
                      <a:srgbClr val="FFFF00">
                        <a:alpha val="50000"/>
                      </a:srgbClr>
                    </a:solidFill>
                  </a:tcPr>
                </a:tc>
                <a:tc>
                  <a:txBody>
                    <a:bodyPr/>
                    <a:lstStyle/>
                    <a:p>
                      <a:endParaRPr lang="en-US" sz="1100" dirty="0"/>
                    </a:p>
                  </a:txBody>
                  <a:tcPr>
                    <a:solidFill>
                      <a:srgbClr val="FFFF00">
                        <a:alpha val="50000"/>
                      </a:srgbClr>
                    </a:solidFill>
                  </a:tcPr>
                </a:tc>
                <a:extLst>
                  <a:ext uri="{0D108BD9-81ED-4DB2-BD59-A6C34878D82A}">
                    <a16:rowId xmlns:a16="http://schemas.microsoft.com/office/drawing/2014/main" val="2291114225"/>
                  </a:ext>
                </a:extLst>
              </a:tr>
            </a:tbl>
          </a:graphicData>
        </a:graphic>
      </p:graphicFrame>
      <p:sp>
        <p:nvSpPr>
          <p:cNvPr id="8" name="Rectangular Callout 7">
            <a:extLst>
              <a:ext uri="{FF2B5EF4-FFF2-40B4-BE49-F238E27FC236}">
                <a16:creationId xmlns:a16="http://schemas.microsoft.com/office/drawing/2014/main" id="{1ECE175E-7170-1A48-9E15-3DB6C23D205F}"/>
              </a:ext>
            </a:extLst>
          </p:cNvPr>
          <p:cNvSpPr/>
          <p:nvPr/>
        </p:nvSpPr>
        <p:spPr>
          <a:xfrm>
            <a:off x="4724950" y="5233118"/>
            <a:ext cx="5333449" cy="1903952"/>
          </a:xfrm>
          <a:prstGeom prst="wedgeRectCallout">
            <a:avLst>
              <a:gd name="adj1" fmla="val -51933"/>
              <a:gd name="adj2" fmla="val -88600"/>
            </a:avLst>
          </a:prstGeom>
          <a:solidFill>
            <a:schemeClr val="accent5">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chemeClr val="tx1"/>
                </a:solidFill>
                <a:effectLst/>
                <a:uFillTx/>
                <a:ea typeface="+mn-ea"/>
                <a:cs typeface="+mn-cs"/>
                <a:sym typeface="Helvetica Light"/>
              </a:rPr>
              <a:t>GAP : We really only have a subset of Watson services that are able to be controlled in a typical DevOps framework with automations, separation of duties, separation of concerns,  and separation of environments..</a:t>
            </a:r>
            <a:endParaRPr lang="en-US" sz="2000" b="1" dirty="0">
              <a:solidFill>
                <a:schemeClr val="tx1"/>
              </a:solidFill>
            </a:endParaRPr>
          </a:p>
        </p:txBody>
      </p:sp>
    </p:spTree>
    <p:extLst>
      <p:ext uri="{BB962C8B-B14F-4D97-AF65-F5344CB8AC3E}">
        <p14:creationId xmlns:p14="http://schemas.microsoft.com/office/powerpoint/2010/main" val="11824478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0" y="152606"/>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6" y="906462"/>
            <a:ext cx="9350185"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a:t>Cognitive Diagrams for DevOps and System Development</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dirty="0">
                <a:latin typeface="HelvNeue Light for IBM"/>
                <a:ea typeface="HelvNeue Light for IBM"/>
                <a:cs typeface="HelvNeue Light for IBM"/>
                <a:sym typeface="HelvNeue Light for IBM"/>
              </a:rPr>
              <a:t>IBM </a:t>
            </a:r>
            <a:r>
              <a:rPr sz="1400" dirty="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7435780" y="152606"/>
            <a:ext cx="1212197" cy="23323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mn-lt"/>
                <a:ea typeface="+mn-ea"/>
                <a:cs typeface="+mn-cs"/>
                <a:sym typeface="Helvetica Light"/>
              </a:rPr>
              <a:t>10th </a:t>
            </a:r>
            <a:r>
              <a:rPr lang="en-US" sz="1000" b="1" dirty="0">
                <a:solidFill>
                  <a:srgbClr val="000000"/>
                </a:solidFill>
              </a:rPr>
              <a:t>October</a:t>
            </a:r>
            <a:r>
              <a:rPr kumimoji="0" lang="en-US" sz="1000" b="1" i="0" u="none" strike="noStrike" cap="none" spc="0" normalizeH="0" dirty="0">
                <a:ln>
                  <a:noFill/>
                </a:ln>
                <a:solidFill>
                  <a:srgbClr val="000000"/>
                </a:solidFill>
                <a:effectLst/>
                <a:uFillTx/>
                <a:latin typeface="+mn-lt"/>
                <a:ea typeface="+mn-ea"/>
                <a:cs typeface="+mn-cs"/>
                <a:sym typeface="Helvetica Light"/>
              </a:rPr>
              <a:t> 2019</a:t>
            </a:r>
            <a:endParaRPr kumimoji="0" lang="en-US" sz="1000" b="1" i="0" u="none" strike="noStrike" cap="none" spc="0" normalizeH="0" baseline="0" dirty="0">
              <a:ln>
                <a:noFill/>
              </a:ln>
              <a:solidFill>
                <a:srgbClr val="000000"/>
              </a:solidFill>
              <a:effectLst/>
              <a:uFillTx/>
              <a:latin typeface="+mn-lt"/>
              <a:ea typeface="+mn-ea"/>
              <a:cs typeface="+mn-cs"/>
              <a:sym typeface="Helvetica Light"/>
            </a:endParaRPr>
          </a:p>
        </p:txBody>
      </p:sp>
      <p:sp>
        <p:nvSpPr>
          <p:cNvPr id="2" name="TextBox 1">
            <a:extLst>
              <a:ext uri="{FF2B5EF4-FFF2-40B4-BE49-F238E27FC236}">
                <a16:creationId xmlns:a16="http://schemas.microsoft.com/office/drawing/2014/main" id="{7AFDE66D-4277-E94A-9488-091B210B3F5A}"/>
              </a:ext>
            </a:extLst>
          </p:cNvPr>
          <p:cNvSpPr txBox="1"/>
          <p:nvPr/>
        </p:nvSpPr>
        <p:spPr>
          <a:xfrm>
            <a:off x="566928" y="3863139"/>
            <a:ext cx="8906256" cy="137200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The following diagrams show some classical DevOps processes and approaches for working with the various different Watson services.</a:t>
            </a:r>
          </a:p>
        </p:txBody>
      </p:sp>
    </p:spTree>
    <p:extLst>
      <p:ext uri="{BB962C8B-B14F-4D97-AF65-F5344CB8AC3E}">
        <p14:creationId xmlns:p14="http://schemas.microsoft.com/office/powerpoint/2010/main" val="20183687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193"/>
          <p:cNvGrpSpPr/>
          <p:nvPr/>
        </p:nvGrpSpPr>
        <p:grpSpPr>
          <a:xfrm>
            <a:off x="1327289" y="357169"/>
            <a:ext cx="707233" cy="830345"/>
            <a:chOff x="8826" y="-1"/>
            <a:chExt cx="707232" cy="830343"/>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04348" y="707231"/>
              <a:ext cx="49853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Developer</a:t>
              </a:r>
              <a:endParaRPr sz="800" b="1" dirty="0">
                <a:solidFill>
                  <a:srgbClr val="4277BB"/>
                </a:solidFill>
              </a:endParaRPr>
            </a:p>
          </p:txBody>
        </p:sp>
      </p:grpSp>
      <p:grpSp>
        <p:nvGrpSpPr>
          <p:cNvPr id="238" name="Group 223"/>
          <p:cNvGrpSpPr/>
          <p:nvPr/>
        </p:nvGrpSpPr>
        <p:grpSpPr>
          <a:xfrm>
            <a:off x="1679626" y="3242506"/>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4"/>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1179265" y="2018762"/>
            <a:ext cx="707234" cy="811066"/>
            <a:chOff x="82944" y="19278"/>
            <a:chExt cx="707233" cy="811065"/>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154751" y="136286"/>
              <a:ext cx="581890" cy="694057"/>
              <a:chOff x="165813" y="136286"/>
              <a:chExt cx="581889" cy="694055"/>
            </a:xfrm>
          </p:grpSpPr>
          <p:sp>
            <p:nvSpPr>
              <p:cNvPr id="246" name="Shape 426"/>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47" name="_-31.png"/>
              <p:cNvPicPr/>
              <p:nvPr/>
            </p:nvPicPr>
            <p:blipFill>
              <a:blip r:embed="rId5"/>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6"/>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7"/>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303" name="Group 323"/>
          <p:cNvGrpSpPr/>
          <p:nvPr/>
        </p:nvGrpSpPr>
        <p:grpSpPr>
          <a:xfrm>
            <a:off x="2201265" y="4658447"/>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sp>
        <p:nvSpPr>
          <p:cNvPr id="161" name="Rectangle 160"/>
          <p:cNvSpPr/>
          <p:nvPr/>
        </p:nvSpPr>
        <p:spPr>
          <a:xfrm>
            <a:off x="4135371" y="1501861"/>
            <a:ext cx="1301909" cy="4442143"/>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grpSp>
        <p:nvGrpSpPr>
          <p:cNvPr id="2" name="Group 1">
            <a:extLst>
              <a:ext uri="{FF2B5EF4-FFF2-40B4-BE49-F238E27FC236}">
                <a16:creationId xmlns:a16="http://schemas.microsoft.com/office/drawing/2014/main" id="{E8AD265C-693A-DE47-AAB0-8AC4D3575EF9}"/>
              </a:ext>
            </a:extLst>
          </p:cNvPr>
          <p:cNvGrpSpPr/>
          <p:nvPr/>
        </p:nvGrpSpPr>
        <p:grpSpPr>
          <a:xfrm>
            <a:off x="1043289" y="1501860"/>
            <a:ext cx="2277632" cy="4442143"/>
            <a:chOff x="1484792" y="95156"/>
            <a:chExt cx="2277632" cy="5915088"/>
          </a:xfrm>
        </p:grpSpPr>
        <p:sp>
          <p:nvSpPr>
            <p:cNvPr id="383" name="Rectangle 382"/>
            <p:cNvSpPr/>
            <p:nvPr/>
          </p:nvSpPr>
          <p:spPr>
            <a:xfrm rot="5400000">
              <a:off x="-333936" y="1913884"/>
              <a:ext cx="5915088" cy="2277632"/>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579545" y="17733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 DEV Environment</a:t>
              </a:r>
              <a:endParaRPr sz="1000" b="1" dirty="0">
                <a:solidFill>
                  <a:srgbClr val="4277BB"/>
                </a:solidFill>
              </a:endParaRPr>
            </a:p>
          </p:txBody>
        </p:sp>
      </p:grpSp>
      <p:grpSp>
        <p:nvGrpSpPr>
          <p:cNvPr id="178" name="Group 193"/>
          <p:cNvGrpSpPr/>
          <p:nvPr/>
        </p:nvGrpSpPr>
        <p:grpSpPr>
          <a:xfrm>
            <a:off x="7809543" y="357169"/>
            <a:ext cx="707233" cy="830345"/>
            <a:chOff x="8826" y="-1"/>
            <a:chExt cx="707232" cy="830343"/>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2977" y="707231"/>
              <a:ext cx="68127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Test Engineer</a:t>
              </a:r>
              <a:endParaRPr sz="800" b="1" dirty="0">
                <a:solidFill>
                  <a:srgbClr val="4277BB"/>
                </a:solidFill>
              </a:endParaRPr>
            </a:p>
          </p:txBody>
        </p:sp>
      </p:grpSp>
      <p:cxnSp>
        <p:nvCxnSpPr>
          <p:cNvPr id="189" name="Straight Connector 188"/>
          <p:cNvCxnSpPr>
            <a:cxnSpLocks/>
            <a:endCxn id="225" idx="2"/>
          </p:cNvCxnSpPr>
          <p:nvPr/>
        </p:nvCxnSpPr>
        <p:spPr>
          <a:xfrm flipV="1">
            <a:off x="1672078" y="1187514"/>
            <a:ext cx="0" cy="307925"/>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a:stCxn id="161" idx="1"/>
          </p:cNvCxnSpPr>
          <p:nvPr/>
        </p:nvCxnSpPr>
        <p:spPr>
          <a:xfrm flipH="1" flipV="1">
            <a:off x="2311001" y="3634603"/>
            <a:ext cx="1824370" cy="8833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a:off x="1886500" y="2372275"/>
            <a:ext cx="2287151" cy="1"/>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154" name="Group 323">
            <a:extLst>
              <a:ext uri="{FF2B5EF4-FFF2-40B4-BE49-F238E27FC236}">
                <a16:creationId xmlns:a16="http://schemas.microsoft.com/office/drawing/2014/main" id="{AD3F9598-57CC-894B-B37C-D18D5F1A724C}"/>
              </a:ext>
            </a:extLst>
          </p:cNvPr>
          <p:cNvGrpSpPr/>
          <p:nvPr/>
        </p:nvGrpSpPr>
        <p:grpSpPr>
          <a:xfrm>
            <a:off x="1166772" y="4638200"/>
            <a:ext cx="944168" cy="959875"/>
            <a:chOff x="104930" y="0"/>
            <a:chExt cx="944167" cy="959873"/>
          </a:xfrm>
        </p:grpSpPr>
        <p:sp>
          <p:nvSpPr>
            <p:cNvPr id="162" name="Shape 319">
              <a:extLst>
                <a:ext uri="{FF2B5EF4-FFF2-40B4-BE49-F238E27FC236}">
                  <a16:creationId xmlns:a16="http://schemas.microsoft.com/office/drawing/2014/main" id="{3094705C-667F-374C-95B9-23D6D70A9D7E}"/>
                </a:ext>
              </a:extLst>
            </p:cNvPr>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7" name="Group 322">
              <a:extLst>
                <a:ext uri="{FF2B5EF4-FFF2-40B4-BE49-F238E27FC236}">
                  <a16:creationId xmlns:a16="http://schemas.microsoft.com/office/drawing/2014/main" id="{6A95FF92-8150-9C40-A4D5-5ACD54C725E1}"/>
                </a:ext>
              </a:extLst>
            </p:cNvPr>
            <p:cNvGrpSpPr/>
            <p:nvPr/>
          </p:nvGrpSpPr>
          <p:grpSpPr>
            <a:xfrm>
              <a:off x="104930" y="158596"/>
              <a:ext cx="944167" cy="801277"/>
              <a:chOff x="424589" y="152175"/>
              <a:chExt cx="944166" cy="801276"/>
            </a:xfrm>
          </p:grpSpPr>
          <p:pic>
            <p:nvPicPr>
              <p:cNvPr id="168" name="_-36.png">
                <a:extLst>
                  <a:ext uri="{FF2B5EF4-FFF2-40B4-BE49-F238E27FC236}">
                    <a16:creationId xmlns:a16="http://schemas.microsoft.com/office/drawing/2014/main" id="{A50BE85F-F90A-9940-B040-4F96FE296A79}"/>
                  </a:ext>
                </a:extLst>
              </p:cNvPr>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169" name="Shape 321">
                <a:extLst>
                  <a:ext uri="{FF2B5EF4-FFF2-40B4-BE49-F238E27FC236}">
                    <a16:creationId xmlns:a16="http://schemas.microsoft.com/office/drawing/2014/main" id="{FD2435F1-E907-6246-92B3-0299CFDFB22D}"/>
                  </a:ext>
                </a:extLst>
              </p:cNvPr>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sp>
        <p:nvSpPr>
          <p:cNvPr id="172" name="Shape 64">
            <a:extLst>
              <a:ext uri="{FF2B5EF4-FFF2-40B4-BE49-F238E27FC236}">
                <a16:creationId xmlns:a16="http://schemas.microsoft.com/office/drawing/2014/main" id="{0D744002-D373-3A4C-8FCC-A0C44D1C434A}"/>
              </a:ext>
            </a:extLst>
          </p:cNvPr>
          <p:cNvSpPr/>
          <p:nvPr/>
        </p:nvSpPr>
        <p:spPr>
          <a:xfrm>
            <a:off x="4250754" y="1563577"/>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 DevOps Engine</a:t>
            </a:r>
            <a:endParaRPr sz="1000" b="1" dirty="0">
              <a:solidFill>
                <a:srgbClr val="4277BB"/>
              </a:solidFill>
            </a:endParaRPr>
          </a:p>
        </p:txBody>
      </p:sp>
      <p:sp>
        <p:nvSpPr>
          <p:cNvPr id="210" name="Shape 64">
            <a:extLst>
              <a:ext uri="{FF2B5EF4-FFF2-40B4-BE49-F238E27FC236}">
                <a16:creationId xmlns:a16="http://schemas.microsoft.com/office/drawing/2014/main" id="{41716B18-407E-E043-8760-6F8C139032E5}"/>
              </a:ext>
            </a:extLst>
          </p:cNvPr>
          <p:cNvSpPr/>
          <p:nvPr/>
        </p:nvSpPr>
        <p:spPr>
          <a:xfrm>
            <a:off x="3320921" y="2152444"/>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 JSON Export</a:t>
            </a:r>
            <a:endParaRPr sz="1000" dirty="0">
              <a:solidFill>
                <a:schemeClr val="tx1"/>
              </a:solidFill>
              <a:latin typeface="Lucida Sans" panose="020B0602030504020204" pitchFamily="34" charset="77"/>
            </a:endParaRPr>
          </a:p>
        </p:txBody>
      </p:sp>
      <p:sp>
        <p:nvSpPr>
          <p:cNvPr id="211" name="Shape 64">
            <a:extLst>
              <a:ext uri="{FF2B5EF4-FFF2-40B4-BE49-F238E27FC236}">
                <a16:creationId xmlns:a16="http://schemas.microsoft.com/office/drawing/2014/main" id="{9B799EF7-A1DE-354A-A677-33905F559733}"/>
              </a:ext>
            </a:extLst>
          </p:cNvPr>
          <p:cNvSpPr/>
          <p:nvPr/>
        </p:nvSpPr>
        <p:spPr>
          <a:xfrm>
            <a:off x="3425194" y="3496705"/>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 Code</a:t>
            </a:r>
            <a:endParaRPr sz="1000" dirty="0">
              <a:solidFill>
                <a:schemeClr val="tx1"/>
              </a:solidFill>
              <a:latin typeface="Lucida Sans" panose="020B0602030504020204" pitchFamily="34" charset="77"/>
            </a:endParaRPr>
          </a:p>
        </p:txBody>
      </p:sp>
      <p:sp>
        <p:nvSpPr>
          <p:cNvPr id="228" name="Rectangle 227">
            <a:extLst>
              <a:ext uri="{FF2B5EF4-FFF2-40B4-BE49-F238E27FC236}">
                <a16:creationId xmlns:a16="http://schemas.microsoft.com/office/drawing/2014/main" id="{110421E2-BAC5-4347-9CA1-18DDF6829D7B}"/>
              </a:ext>
            </a:extLst>
          </p:cNvPr>
          <p:cNvSpPr/>
          <p:nvPr/>
        </p:nvSpPr>
        <p:spPr>
          <a:xfrm>
            <a:off x="1138041" y="4569679"/>
            <a:ext cx="2099171" cy="1217917"/>
          </a:xfrm>
          <a:prstGeom prst="rect">
            <a:avLst/>
          </a:prstGeom>
          <a:noFill/>
          <a:ln w="19050" cap="flat">
            <a:solidFill>
              <a:schemeClr val="tx1"/>
            </a:solidFill>
            <a:prstDash val="lg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grpSp>
        <p:nvGrpSpPr>
          <p:cNvPr id="230" name="Group 193">
            <a:extLst>
              <a:ext uri="{FF2B5EF4-FFF2-40B4-BE49-F238E27FC236}">
                <a16:creationId xmlns:a16="http://schemas.microsoft.com/office/drawing/2014/main" id="{A0C8C5F8-136B-504E-B11D-94C82653ED02}"/>
              </a:ext>
            </a:extLst>
          </p:cNvPr>
          <p:cNvGrpSpPr/>
          <p:nvPr/>
        </p:nvGrpSpPr>
        <p:grpSpPr>
          <a:xfrm>
            <a:off x="4346935" y="331076"/>
            <a:ext cx="859210" cy="830345"/>
            <a:chOff x="-75988" y="-1"/>
            <a:chExt cx="859209" cy="830343"/>
          </a:xfrm>
        </p:grpSpPr>
        <p:grpSp>
          <p:nvGrpSpPr>
            <p:cNvPr id="231" name="Group 191">
              <a:extLst>
                <a:ext uri="{FF2B5EF4-FFF2-40B4-BE49-F238E27FC236}">
                  <a16:creationId xmlns:a16="http://schemas.microsoft.com/office/drawing/2014/main" id="{0DA8E815-FABF-3045-8648-25AD0DCFD397}"/>
                </a:ext>
              </a:extLst>
            </p:cNvPr>
            <p:cNvGrpSpPr/>
            <p:nvPr/>
          </p:nvGrpSpPr>
          <p:grpSpPr>
            <a:xfrm>
              <a:off x="8826" y="-1"/>
              <a:ext cx="707232" cy="707233"/>
              <a:chOff x="8826" y="0"/>
              <a:chExt cx="707231" cy="707231"/>
            </a:xfrm>
          </p:grpSpPr>
          <p:sp>
            <p:nvSpPr>
              <p:cNvPr id="248" name="Shape 189">
                <a:extLst>
                  <a:ext uri="{FF2B5EF4-FFF2-40B4-BE49-F238E27FC236}">
                    <a16:creationId xmlns:a16="http://schemas.microsoft.com/office/drawing/2014/main" id="{04BB12F2-646C-5947-B326-9211683FDCB0}"/>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49" name="_-02.png">
                <a:extLst>
                  <a:ext uri="{FF2B5EF4-FFF2-40B4-BE49-F238E27FC236}">
                    <a16:creationId xmlns:a16="http://schemas.microsoft.com/office/drawing/2014/main" id="{5FDC8378-8F1D-D746-B4B6-CED6B17EB2C3}"/>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232" name="Shape 192">
              <a:extLst>
                <a:ext uri="{FF2B5EF4-FFF2-40B4-BE49-F238E27FC236}">
                  <a16:creationId xmlns:a16="http://schemas.microsoft.com/office/drawing/2014/main" id="{F3B0A05C-17AF-DA4B-A7BD-A4CD8294149B}"/>
                </a:ext>
              </a:extLst>
            </p:cNvPr>
            <p:cNvSpPr/>
            <p:nvPr/>
          </p:nvSpPr>
          <p:spPr>
            <a:xfrm>
              <a:off x="-75988" y="707231"/>
              <a:ext cx="859209"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DevOps Engineer</a:t>
              </a:r>
              <a:endParaRPr sz="800" b="1" dirty="0">
                <a:solidFill>
                  <a:srgbClr val="4277BB"/>
                </a:solidFill>
              </a:endParaRPr>
            </a:p>
          </p:txBody>
        </p:sp>
      </p:grpSp>
      <p:cxnSp>
        <p:nvCxnSpPr>
          <p:cNvPr id="250" name="Straight Connector 249">
            <a:extLst>
              <a:ext uri="{FF2B5EF4-FFF2-40B4-BE49-F238E27FC236}">
                <a16:creationId xmlns:a16="http://schemas.microsoft.com/office/drawing/2014/main" id="{2A567CED-8F4E-3E46-BB4C-267BB76EBD28}"/>
              </a:ext>
            </a:extLst>
          </p:cNvPr>
          <p:cNvCxnSpPr>
            <a:cxnSpLocks/>
            <a:stCxn id="161" idx="0"/>
            <a:endCxn id="232" idx="2"/>
          </p:cNvCxnSpPr>
          <p:nvPr/>
        </p:nvCxnSpPr>
        <p:spPr>
          <a:xfrm flipH="1" flipV="1">
            <a:off x="4776540" y="1161421"/>
            <a:ext cx="9786" cy="34044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51" name="Straight Connector 250">
            <a:extLst>
              <a:ext uri="{FF2B5EF4-FFF2-40B4-BE49-F238E27FC236}">
                <a16:creationId xmlns:a16="http://schemas.microsoft.com/office/drawing/2014/main" id="{E719E331-7302-0D4F-9648-EDEF78C7CFBB}"/>
              </a:ext>
            </a:extLst>
          </p:cNvPr>
          <p:cNvCxnSpPr>
            <a:cxnSpLocks/>
            <a:endCxn id="246" idx="2"/>
          </p:cNvCxnSpPr>
          <p:nvPr/>
        </p:nvCxnSpPr>
        <p:spPr>
          <a:xfrm flipH="1" flipV="1">
            <a:off x="1542018" y="2829828"/>
            <a:ext cx="311657" cy="553946"/>
          </a:xfrm>
          <a:prstGeom prst="line">
            <a:avLst/>
          </a:prstGeom>
          <a:noFill/>
          <a:ln w="19050" cap="flat">
            <a:solidFill>
              <a:srgbClr val="1A77B5"/>
            </a:solidFill>
            <a:prstDash val="dash"/>
            <a:miter lim="400000"/>
            <a:headEnd type="triangle"/>
            <a:tailEnd type="triangle"/>
          </a:ln>
          <a:effectLst/>
        </p:spPr>
        <p:style>
          <a:lnRef idx="0">
            <a:scrgbClr r="0" g="0" b="0"/>
          </a:lnRef>
          <a:fillRef idx="0">
            <a:scrgbClr r="0" g="0" b="0"/>
          </a:fillRef>
          <a:effectRef idx="0">
            <a:scrgbClr r="0" g="0" b="0"/>
          </a:effectRef>
          <a:fontRef idx="none"/>
        </p:style>
      </p:cxnSp>
      <p:grpSp>
        <p:nvGrpSpPr>
          <p:cNvPr id="252" name="Group 223">
            <a:extLst>
              <a:ext uri="{FF2B5EF4-FFF2-40B4-BE49-F238E27FC236}">
                <a16:creationId xmlns:a16="http://schemas.microsoft.com/office/drawing/2014/main" id="{17BCA786-11CC-7149-9215-8D3A367369CA}"/>
              </a:ext>
            </a:extLst>
          </p:cNvPr>
          <p:cNvGrpSpPr/>
          <p:nvPr/>
        </p:nvGrpSpPr>
        <p:grpSpPr>
          <a:xfrm>
            <a:off x="7641521" y="3235164"/>
            <a:ext cx="707234" cy="943949"/>
            <a:chOff x="92018" y="9504"/>
            <a:chExt cx="707232" cy="943947"/>
          </a:xfrm>
        </p:grpSpPr>
        <p:sp>
          <p:nvSpPr>
            <p:cNvPr id="268" name="Shape 219">
              <a:extLst>
                <a:ext uri="{FF2B5EF4-FFF2-40B4-BE49-F238E27FC236}">
                  <a16:creationId xmlns:a16="http://schemas.microsoft.com/office/drawing/2014/main" id="{C60D0009-5225-D94C-A139-2137F966F244}"/>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0" name="Group 222">
              <a:extLst>
                <a:ext uri="{FF2B5EF4-FFF2-40B4-BE49-F238E27FC236}">
                  <a16:creationId xmlns:a16="http://schemas.microsoft.com/office/drawing/2014/main" id="{74E5A255-B0CD-5843-BF44-C364ABB4EEF9}"/>
                </a:ext>
              </a:extLst>
            </p:cNvPr>
            <p:cNvGrpSpPr/>
            <p:nvPr/>
          </p:nvGrpSpPr>
          <p:grpSpPr>
            <a:xfrm>
              <a:off x="107230" y="168712"/>
              <a:ext cx="674862" cy="784739"/>
              <a:chOff x="118260" y="168712"/>
              <a:chExt cx="674863" cy="784739"/>
            </a:xfrm>
          </p:grpSpPr>
          <p:pic>
            <p:nvPicPr>
              <p:cNvPr id="271" name="_-07.png">
                <a:extLst>
                  <a:ext uri="{FF2B5EF4-FFF2-40B4-BE49-F238E27FC236}">
                    <a16:creationId xmlns:a16="http://schemas.microsoft.com/office/drawing/2014/main" id="{53740746-969B-7346-96AA-DD6FE74CC7B5}"/>
                  </a:ext>
                </a:extLst>
              </p:cNvPr>
              <p:cNvPicPr/>
              <p:nvPr/>
            </p:nvPicPr>
            <p:blipFill>
              <a:blip r:embed="rId4"/>
              <a:srcRect l="15104" t="23855" r="15104" b="23855"/>
              <a:stretch>
                <a:fillRect/>
              </a:stretch>
            </p:blipFill>
            <p:spPr>
              <a:xfrm>
                <a:off x="208897" y="168712"/>
                <a:ext cx="493583" cy="369807"/>
              </a:xfrm>
              <a:prstGeom prst="rect">
                <a:avLst/>
              </a:prstGeom>
              <a:ln w="3175" cap="flat">
                <a:noFill/>
                <a:miter lim="400000"/>
              </a:ln>
              <a:effectLst/>
            </p:spPr>
          </p:pic>
          <p:sp>
            <p:nvSpPr>
              <p:cNvPr id="272" name="Shape 221">
                <a:extLst>
                  <a:ext uri="{FF2B5EF4-FFF2-40B4-BE49-F238E27FC236}">
                    <a16:creationId xmlns:a16="http://schemas.microsoft.com/office/drawing/2014/main" id="{8F6F1CDD-E8A1-224E-95C0-B115FED8EB86}"/>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73" name="Group 429">
            <a:extLst>
              <a:ext uri="{FF2B5EF4-FFF2-40B4-BE49-F238E27FC236}">
                <a16:creationId xmlns:a16="http://schemas.microsoft.com/office/drawing/2014/main" id="{D710E482-B9C3-234E-81EA-929CCD1F5123}"/>
              </a:ext>
            </a:extLst>
          </p:cNvPr>
          <p:cNvGrpSpPr/>
          <p:nvPr/>
        </p:nvGrpSpPr>
        <p:grpSpPr>
          <a:xfrm>
            <a:off x="7141160" y="2011420"/>
            <a:ext cx="707234" cy="811066"/>
            <a:chOff x="82944" y="19278"/>
            <a:chExt cx="707233" cy="811065"/>
          </a:xfrm>
        </p:grpSpPr>
        <p:sp>
          <p:nvSpPr>
            <p:cNvPr id="274" name="Shape 425">
              <a:extLst>
                <a:ext uri="{FF2B5EF4-FFF2-40B4-BE49-F238E27FC236}">
                  <a16:creationId xmlns:a16="http://schemas.microsoft.com/office/drawing/2014/main" id="{9C50B151-9CC5-D14F-B28B-AEE8E567C29F}"/>
                </a:ext>
              </a:extLst>
            </p:cNvPr>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5" name="Group 428">
              <a:extLst>
                <a:ext uri="{FF2B5EF4-FFF2-40B4-BE49-F238E27FC236}">
                  <a16:creationId xmlns:a16="http://schemas.microsoft.com/office/drawing/2014/main" id="{3F705AB2-63D2-5D4A-94FB-CF59CB26B129}"/>
                </a:ext>
              </a:extLst>
            </p:cNvPr>
            <p:cNvGrpSpPr/>
            <p:nvPr/>
          </p:nvGrpSpPr>
          <p:grpSpPr>
            <a:xfrm>
              <a:off x="154751" y="136286"/>
              <a:ext cx="581890" cy="694057"/>
              <a:chOff x="165813" y="136286"/>
              <a:chExt cx="581889" cy="694055"/>
            </a:xfrm>
          </p:grpSpPr>
          <p:sp>
            <p:nvSpPr>
              <p:cNvPr id="276" name="Shape 426">
                <a:extLst>
                  <a:ext uri="{FF2B5EF4-FFF2-40B4-BE49-F238E27FC236}">
                    <a16:creationId xmlns:a16="http://schemas.microsoft.com/office/drawing/2014/main" id="{F71C2297-B42B-1441-92B4-2BE586FC2191}"/>
                  </a:ext>
                </a:extLst>
              </p:cNvPr>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77" name="_-31.png">
                <a:extLst>
                  <a:ext uri="{FF2B5EF4-FFF2-40B4-BE49-F238E27FC236}">
                    <a16:creationId xmlns:a16="http://schemas.microsoft.com/office/drawing/2014/main" id="{3E2904E2-77C4-E340-AE95-E0A8B7839C2D}"/>
                  </a:ext>
                </a:extLst>
              </p:cNvPr>
              <p:cNvPicPr/>
              <p:nvPr/>
            </p:nvPicPr>
            <p:blipFill>
              <a:blip r:embed="rId5"/>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78" name="Group 323">
            <a:extLst>
              <a:ext uri="{FF2B5EF4-FFF2-40B4-BE49-F238E27FC236}">
                <a16:creationId xmlns:a16="http://schemas.microsoft.com/office/drawing/2014/main" id="{1809C083-6BCB-8445-A16E-5CA0C7558C3B}"/>
              </a:ext>
            </a:extLst>
          </p:cNvPr>
          <p:cNvGrpSpPr/>
          <p:nvPr/>
        </p:nvGrpSpPr>
        <p:grpSpPr>
          <a:xfrm>
            <a:off x="8163160" y="4651105"/>
            <a:ext cx="1035944" cy="919235"/>
            <a:chOff x="59041" y="0"/>
            <a:chExt cx="1035942" cy="919233"/>
          </a:xfrm>
        </p:grpSpPr>
        <p:sp>
          <p:nvSpPr>
            <p:cNvPr id="279" name="Shape 319">
              <a:extLst>
                <a:ext uri="{FF2B5EF4-FFF2-40B4-BE49-F238E27FC236}">
                  <a16:creationId xmlns:a16="http://schemas.microsoft.com/office/drawing/2014/main" id="{C2F59920-45FD-2142-8EFA-E2982FC3E020}"/>
                </a:ext>
              </a:extLst>
            </p:cNvPr>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0" name="Group 322">
              <a:extLst>
                <a:ext uri="{FF2B5EF4-FFF2-40B4-BE49-F238E27FC236}">
                  <a16:creationId xmlns:a16="http://schemas.microsoft.com/office/drawing/2014/main" id="{7A7C843F-FCD5-BB41-A400-1F6A99A71E8A}"/>
                </a:ext>
              </a:extLst>
            </p:cNvPr>
            <p:cNvGrpSpPr/>
            <p:nvPr/>
          </p:nvGrpSpPr>
          <p:grpSpPr>
            <a:xfrm>
              <a:off x="59041" y="158596"/>
              <a:ext cx="1035944" cy="760638"/>
              <a:chOff x="378700" y="152175"/>
              <a:chExt cx="1035942" cy="760637"/>
            </a:xfrm>
          </p:grpSpPr>
          <p:pic>
            <p:nvPicPr>
              <p:cNvPr id="281" name="_-36.png">
                <a:extLst>
                  <a:ext uri="{FF2B5EF4-FFF2-40B4-BE49-F238E27FC236}">
                    <a16:creationId xmlns:a16="http://schemas.microsoft.com/office/drawing/2014/main" id="{607FEA2B-4254-504A-ABC6-B7AFC70CBB23}"/>
                  </a:ext>
                </a:extLst>
              </p:cNvPr>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283" name="Shape 321">
                <a:extLst>
                  <a:ext uri="{FF2B5EF4-FFF2-40B4-BE49-F238E27FC236}">
                    <a16:creationId xmlns:a16="http://schemas.microsoft.com/office/drawing/2014/main" id="{E31F17D9-314C-5E4F-9C36-27A024990674}"/>
                  </a:ext>
                </a:extLst>
              </p:cNvPr>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grpSp>
        <p:nvGrpSpPr>
          <p:cNvPr id="284" name="Group 283">
            <a:extLst>
              <a:ext uri="{FF2B5EF4-FFF2-40B4-BE49-F238E27FC236}">
                <a16:creationId xmlns:a16="http://schemas.microsoft.com/office/drawing/2014/main" id="{0872DF2C-AAC2-504D-AB2B-CF778977ED15}"/>
              </a:ext>
            </a:extLst>
          </p:cNvPr>
          <p:cNvGrpSpPr/>
          <p:nvPr/>
        </p:nvGrpSpPr>
        <p:grpSpPr>
          <a:xfrm>
            <a:off x="7005184" y="1494518"/>
            <a:ext cx="2277632" cy="4442143"/>
            <a:chOff x="1484792" y="95156"/>
            <a:chExt cx="2277632" cy="5915088"/>
          </a:xfrm>
        </p:grpSpPr>
        <p:sp>
          <p:nvSpPr>
            <p:cNvPr id="285" name="Rectangle 284">
              <a:extLst>
                <a:ext uri="{FF2B5EF4-FFF2-40B4-BE49-F238E27FC236}">
                  <a16:creationId xmlns:a16="http://schemas.microsoft.com/office/drawing/2014/main" id="{9BD9CF58-71AC-D94B-BA25-1B8A67FB47DD}"/>
                </a:ext>
              </a:extLst>
            </p:cNvPr>
            <p:cNvSpPr/>
            <p:nvPr/>
          </p:nvSpPr>
          <p:spPr>
            <a:xfrm rot="5400000">
              <a:off x="-333936" y="1913884"/>
              <a:ext cx="5915088" cy="2277632"/>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6" name="Shape 64">
              <a:extLst>
                <a:ext uri="{FF2B5EF4-FFF2-40B4-BE49-F238E27FC236}">
                  <a16:creationId xmlns:a16="http://schemas.microsoft.com/office/drawing/2014/main" id="{6459212A-A059-FB40-AFDA-412B4FA22818}"/>
                </a:ext>
              </a:extLst>
            </p:cNvPr>
            <p:cNvSpPr/>
            <p:nvPr/>
          </p:nvSpPr>
          <p:spPr>
            <a:xfrm>
              <a:off x="1579545" y="177337"/>
              <a:ext cx="1496914" cy="204915"/>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 TEST Environment</a:t>
              </a:r>
              <a:endParaRPr sz="1000" b="1" dirty="0">
                <a:solidFill>
                  <a:srgbClr val="4277BB"/>
                </a:solidFill>
              </a:endParaRPr>
            </a:p>
          </p:txBody>
        </p:sp>
      </p:grpSp>
      <p:grpSp>
        <p:nvGrpSpPr>
          <p:cNvPr id="287" name="Group 323">
            <a:extLst>
              <a:ext uri="{FF2B5EF4-FFF2-40B4-BE49-F238E27FC236}">
                <a16:creationId xmlns:a16="http://schemas.microsoft.com/office/drawing/2014/main" id="{6640AE37-399F-9D44-B3EF-674C3B84B39D}"/>
              </a:ext>
            </a:extLst>
          </p:cNvPr>
          <p:cNvGrpSpPr/>
          <p:nvPr/>
        </p:nvGrpSpPr>
        <p:grpSpPr>
          <a:xfrm>
            <a:off x="7128667" y="4630858"/>
            <a:ext cx="944168" cy="959875"/>
            <a:chOff x="104930" y="0"/>
            <a:chExt cx="944167" cy="959873"/>
          </a:xfrm>
        </p:grpSpPr>
        <p:sp>
          <p:nvSpPr>
            <p:cNvPr id="288" name="Shape 319">
              <a:extLst>
                <a:ext uri="{FF2B5EF4-FFF2-40B4-BE49-F238E27FC236}">
                  <a16:creationId xmlns:a16="http://schemas.microsoft.com/office/drawing/2014/main" id="{65D592AA-085D-6749-A18C-CFAE3C4F6C59}"/>
                </a:ext>
              </a:extLst>
            </p:cNvPr>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9" name="Group 322">
              <a:extLst>
                <a:ext uri="{FF2B5EF4-FFF2-40B4-BE49-F238E27FC236}">
                  <a16:creationId xmlns:a16="http://schemas.microsoft.com/office/drawing/2014/main" id="{A610DE8F-E7B0-4C49-BE85-14278E091983}"/>
                </a:ext>
              </a:extLst>
            </p:cNvPr>
            <p:cNvGrpSpPr/>
            <p:nvPr/>
          </p:nvGrpSpPr>
          <p:grpSpPr>
            <a:xfrm>
              <a:off x="104930" y="158596"/>
              <a:ext cx="944167" cy="801277"/>
              <a:chOff x="424589" y="152175"/>
              <a:chExt cx="944166" cy="801276"/>
            </a:xfrm>
          </p:grpSpPr>
          <p:pic>
            <p:nvPicPr>
              <p:cNvPr id="290" name="_-36.png">
                <a:extLst>
                  <a:ext uri="{FF2B5EF4-FFF2-40B4-BE49-F238E27FC236}">
                    <a16:creationId xmlns:a16="http://schemas.microsoft.com/office/drawing/2014/main" id="{90658F10-52B3-CC47-AABF-1FE619E42202}"/>
                  </a:ext>
                </a:extLst>
              </p:cNvPr>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291" name="Shape 321">
                <a:extLst>
                  <a:ext uri="{FF2B5EF4-FFF2-40B4-BE49-F238E27FC236}">
                    <a16:creationId xmlns:a16="http://schemas.microsoft.com/office/drawing/2014/main" id="{1EC62DAC-EAAF-ED42-A24E-C4B71C3A8D34}"/>
                  </a:ext>
                </a:extLst>
              </p:cNvPr>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sp>
        <p:nvSpPr>
          <p:cNvPr id="296" name="Rectangle 295">
            <a:extLst>
              <a:ext uri="{FF2B5EF4-FFF2-40B4-BE49-F238E27FC236}">
                <a16:creationId xmlns:a16="http://schemas.microsoft.com/office/drawing/2014/main" id="{FD746877-1334-7242-B36E-9CF7318AAD1B}"/>
              </a:ext>
            </a:extLst>
          </p:cNvPr>
          <p:cNvSpPr/>
          <p:nvPr/>
        </p:nvSpPr>
        <p:spPr>
          <a:xfrm>
            <a:off x="7099936" y="4562337"/>
            <a:ext cx="2099171" cy="1217917"/>
          </a:xfrm>
          <a:prstGeom prst="rect">
            <a:avLst/>
          </a:prstGeom>
          <a:noFill/>
          <a:ln w="19050" cap="flat">
            <a:solidFill>
              <a:schemeClr val="tx1"/>
            </a:solidFill>
            <a:prstDash val="lg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08" name="Straight Connector 307">
            <a:extLst>
              <a:ext uri="{FF2B5EF4-FFF2-40B4-BE49-F238E27FC236}">
                <a16:creationId xmlns:a16="http://schemas.microsoft.com/office/drawing/2014/main" id="{6B088F02-E695-314D-9DD6-F6649A1E9179}"/>
              </a:ext>
            </a:extLst>
          </p:cNvPr>
          <p:cNvCxnSpPr>
            <a:cxnSpLocks/>
            <a:endCxn id="276" idx="2"/>
          </p:cNvCxnSpPr>
          <p:nvPr/>
        </p:nvCxnSpPr>
        <p:spPr>
          <a:xfrm flipH="1" flipV="1">
            <a:off x="7503913" y="2822486"/>
            <a:ext cx="311657" cy="553946"/>
          </a:xfrm>
          <a:prstGeom prst="line">
            <a:avLst/>
          </a:prstGeom>
          <a:noFill/>
          <a:ln w="19050" cap="flat">
            <a:solidFill>
              <a:srgbClr val="1A77B5"/>
            </a:solidFill>
            <a:prstDash val="dash"/>
            <a:miter lim="400000"/>
            <a:headEnd type="triangle"/>
            <a:tailEnd type="triangle"/>
          </a:ln>
          <a:effectLst/>
        </p:spPr>
        <p:style>
          <a:lnRef idx="0">
            <a:scrgbClr r="0" g="0" b="0"/>
          </a:lnRef>
          <a:fillRef idx="0">
            <a:scrgbClr r="0" g="0" b="0"/>
          </a:fillRef>
          <a:effectRef idx="0">
            <a:scrgbClr r="0" g="0" b="0"/>
          </a:effectRef>
          <a:fontRef idx="none"/>
        </p:style>
      </p:cxnSp>
      <p:cxnSp>
        <p:nvCxnSpPr>
          <p:cNvPr id="315" name="Straight Connector 314">
            <a:extLst>
              <a:ext uri="{FF2B5EF4-FFF2-40B4-BE49-F238E27FC236}">
                <a16:creationId xmlns:a16="http://schemas.microsoft.com/office/drawing/2014/main" id="{619BC5C0-43B5-1544-914E-E2B4F9D3B32A}"/>
              </a:ext>
            </a:extLst>
          </p:cNvPr>
          <p:cNvCxnSpPr>
            <a:cxnSpLocks/>
            <a:stCxn id="285" idx="1"/>
            <a:endCxn id="180" idx="2"/>
          </p:cNvCxnSpPr>
          <p:nvPr/>
        </p:nvCxnSpPr>
        <p:spPr>
          <a:xfrm flipV="1">
            <a:off x="8144001" y="1187514"/>
            <a:ext cx="10332" cy="307005"/>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7" name="Straight Connector 316">
            <a:extLst>
              <a:ext uri="{FF2B5EF4-FFF2-40B4-BE49-F238E27FC236}">
                <a16:creationId xmlns:a16="http://schemas.microsoft.com/office/drawing/2014/main" id="{9A9659E1-B9DE-A049-89E4-EA9066C9B071}"/>
              </a:ext>
            </a:extLst>
          </p:cNvPr>
          <p:cNvCxnSpPr>
            <a:cxnSpLocks/>
          </p:cNvCxnSpPr>
          <p:nvPr/>
        </p:nvCxnSpPr>
        <p:spPr>
          <a:xfrm flipH="1">
            <a:off x="5437280" y="2372275"/>
            <a:ext cx="1691387"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sp>
        <p:nvSpPr>
          <p:cNvPr id="321" name="Shape 64">
            <a:extLst>
              <a:ext uri="{FF2B5EF4-FFF2-40B4-BE49-F238E27FC236}">
                <a16:creationId xmlns:a16="http://schemas.microsoft.com/office/drawing/2014/main" id="{940FF48A-980A-B347-8B03-27CF5DD182B2}"/>
              </a:ext>
            </a:extLst>
          </p:cNvPr>
          <p:cNvSpPr/>
          <p:nvPr/>
        </p:nvSpPr>
        <p:spPr>
          <a:xfrm>
            <a:off x="5505514" y="2009965"/>
            <a:ext cx="1496914" cy="307777"/>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Provision instance and JSON Import</a:t>
            </a:r>
            <a:endParaRPr sz="1000" dirty="0">
              <a:solidFill>
                <a:schemeClr val="tx1"/>
              </a:solidFill>
              <a:latin typeface="Lucida Sans" panose="020B0602030504020204" pitchFamily="34" charset="77"/>
            </a:endParaRPr>
          </a:p>
        </p:txBody>
      </p:sp>
      <p:cxnSp>
        <p:nvCxnSpPr>
          <p:cNvPr id="322" name="Straight Connector 321">
            <a:extLst>
              <a:ext uri="{FF2B5EF4-FFF2-40B4-BE49-F238E27FC236}">
                <a16:creationId xmlns:a16="http://schemas.microsoft.com/office/drawing/2014/main" id="{4AC3FE39-6A32-7745-BB8C-FC9161448050}"/>
              </a:ext>
            </a:extLst>
          </p:cNvPr>
          <p:cNvCxnSpPr>
            <a:cxnSpLocks/>
            <a:endCxn id="161" idx="3"/>
          </p:cNvCxnSpPr>
          <p:nvPr/>
        </p:nvCxnSpPr>
        <p:spPr>
          <a:xfrm flipH="1">
            <a:off x="5437280" y="3618741"/>
            <a:ext cx="2202289" cy="104192"/>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sp>
        <p:nvSpPr>
          <p:cNvPr id="323" name="Shape 64">
            <a:extLst>
              <a:ext uri="{FF2B5EF4-FFF2-40B4-BE49-F238E27FC236}">
                <a16:creationId xmlns:a16="http://schemas.microsoft.com/office/drawing/2014/main" id="{0636639A-FBD8-124B-9388-EBDF491817AE}"/>
              </a:ext>
            </a:extLst>
          </p:cNvPr>
          <p:cNvSpPr/>
          <p:nvPr/>
        </p:nvSpPr>
        <p:spPr>
          <a:xfrm>
            <a:off x="5603022" y="3313921"/>
            <a:ext cx="1496914" cy="307777"/>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Baseline, build and Deploy Code</a:t>
            </a:r>
            <a:endParaRPr sz="1000" dirty="0">
              <a:solidFill>
                <a:schemeClr val="tx1"/>
              </a:solidFill>
              <a:latin typeface="Lucida Sans" panose="020B0602030504020204" pitchFamily="34" charset="77"/>
            </a:endParaRPr>
          </a:p>
        </p:txBody>
      </p:sp>
    </p:spTree>
    <p:extLst>
      <p:ext uri="{BB962C8B-B14F-4D97-AF65-F5344CB8AC3E}">
        <p14:creationId xmlns:p14="http://schemas.microsoft.com/office/powerpoint/2010/main" val="15934902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193"/>
          <p:cNvGrpSpPr/>
          <p:nvPr/>
        </p:nvGrpSpPr>
        <p:grpSpPr>
          <a:xfrm>
            <a:off x="1327289" y="357169"/>
            <a:ext cx="707233" cy="830345"/>
            <a:chOff x="8826" y="-1"/>
            <a:chExt cx="707232" cy="830343"/>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04348" y="707231"/>
              <a:ext cx="49853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Developer</a:t>
              </a:r>
              <a:endParaRPr sz="800" b="1" dirty="0">
                <a:solidFill>
                  <a:srgbClr val="4277BB"/>
                </a:solidFill>
              </a:endParaRPr>
            </a:p>
          </p:txBody>
        </p:sp>
      </p:grpSp>
      <p:grpSp>
        <p:nvGrpSpPr>
          <p:cNvPr id="238" name="Group 223"/>
          <p:cNvGrpSpPr/>
          <p:nvPr/>
        </p:nvGrpSpPr>
        <p:grpSpPr>
          <a:xfrm>
            <a:off x="1679626" y="3242506"/>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4"/>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1179265" y="2018762"/>
            <a:ext cx="707234" cy="811066"/>
            <a:chOff x="82944" y="19278"/>
            <a:chExt cx="707233" cy="811065"/>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154751" y="136286"/>
              <a:ext cx="581890" cy="694057"/>
              <a:chOff x="165813" y="136286"/>
              <a:chExt cx="581889" cy="694055"/>
            </a:xfrm>
          </p:grpSpPr>
          <p:sp>
            <p:nvSpPr>
              <p:cNvPr id="246" name="Shape 426"/>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47" name="_-31.png"/>
              <p:cNvPicPr/>
              <p:nvPr/>
            </p:nvPicPr>
            <p:blipFill>
              <a:blip r:embed="rId5"/>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6"/>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7"/>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303" name="Group 323"/>
          <p:cNvGrpSpPr/>
          <p:nvPr/>
        </p:nvGrpSpPr>
        <p:grpSpPr>
          <a:xfrm>
            <a:off x="2201265" y="4658447"/>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sp>
        <p:nvSpPr>
          <p:cNvPr id="161" name="Rectangle 160"/>
          <p:cNvSpPr/>
          <p:nvPr/>
        </p:nvSpPr>
        <p:spPr>
          <a:xfrm>
            <a:off x="4135371" y="1501861"/>
            <a:ext cx="1301909" cy="4442143"/>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grpSp>
        <p:nvGrpSpPr>
          <p:cNvPr id="2" name="Group 1">
            <a:extLst>
              <a:ext uri="{FF2B5EF4-FFF2-40B4-BE49-F238E27FC236}">
                <a16:creationId xmlns:a16="http://schemas.microsoft.com/office/drawing/2014/main" id="{E8AD265C-693A-DE47-AAB0-8AC4D3575EF9}"/>
              </a:ext>
            </a:extLst>
          </p:cNvPr>
          <p:cNvGrpSpPr/>
          <p:nvPr/>
        </p:nvGrpSpPr>
        <p:grpSpPr>
          <a:xfrm>
            <a:off x="1043289" y="1501860"/>
            <a:ext cx="2277632" cy="4442143"/>
            <a:chOff x="1484792" y="95156"/>
            <a:chExt cx="2277632" cy="5915088"/>
          </a:xfrm>
        </p:grpSpPr>
        <p:sp>
          <p:nvSpPr>
            <p:cNvPr id="383" name="Rectangle 382"/>
            <p:cNvSpPr/>
            <p:nvPr/>
          </p:nvSpPr>
          <p:spPr>
            <a:xfrm rot="5400000">
              <a:off x="-333936" y="1913884"/>
              <a:ext cx="5915088" cy="2277632"/>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579545" y="17733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 DEV Environment</a:t>
              </a:r>
              <a:endParaRPr sz="1000" b="1" dirty="0">
                <a:solidFill>
                  <a:srgbClr val="4277BB"/>
                </a:solidFill>
              </a:endParaRPr>
            </a:p>
          </p:txBody>
        </p:sp>
      </p:grpSp>
      <p:grpSp>
        <p:nvGrpSpPr>
          <p:cNvPr id="178" name="Group 193"/>
          <p:cNvGrpSpPr/>
          <p:nvPr/>
        </p:nvGrpSpPr>
        <p:grpSpPr>
          <a:xfrm>
            <a:off x="7809543" y="357169"/>
            <a:ext cx="707233" cy="830345"/>
            <a:chOff x="8826" y="-1"/>
            <a:chExt cx="707232" cy="830343"/>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2977" y="707231"/>
              <a:ext cx="68127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Test Engineer</a:t>
              </a:r>
              <a:endParaRPr sz="800" b="1" dirty="0">
                <a:solidFill>
                  <a:srgbClr val="4277BB"/>
                </a:solidFill>
              </a:endParaRPr>
            </a:p>
          </p:txBody>
        </p:sp>
      </p:grpSp>
      <p:cxnSp>
        <p:nvCxnSpPr>
          <p:cNvPr id="189" name="Straight Connector 188"/>
          <p:cNvCxnSpPr>
            <a:cxnSpLocks/>
            <a:endCxn id="225" idx="2"/>
          </p:cNvCxnSpPr>
          <p:nvPr/>
        </p:nvCxnSpPr>
        <p:spPr>
          <a:xfrm flipV="1">
            <a:off x="1672078" y="1187514"/>
            <a:ext cx="0" cy="307925"/>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a:stCxn id="161" idx="1"/>
          </p:cNvCxnSpPr>
          <p:nvPr/>
        </p:nvCxnSpPr>
        <p:spPr>
          <a:xfrm flipH="1" flipV="1">
            <a:off x="2311001" y="3634603"/>
            <a:ext cx="1824370" cy="8833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a:off x="1886500" y="2372275"/>
            <a:ext cx="2287151" cy="1"/>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154" name="Group 323">
            <a:extLst>
              <a:ext uri="{FF2B5EF4-FFF2-40B4-BE49-F238E27FC236}">
                <a16:creationId xmlns:a16="http://schemas.microsoft.com/office/drawing/2014/main" id="{AD3F9598-57CC-894B-B37C-D18D5F1A724C}"/>
              </a:ext>
            </a:extLst>
          </p:cNvPr>
          <p:cNvGrpSpPr/>
          <p:nvPr/>
        </p:nvGrpSpPr>
        <p:grpSpPr>
          <a:xfrm>
            <a:off x="1166772" y="4638200"/>
            <a:ext cx="944168" cy="959875"/>
            <a:chOff x="104930" y="0"/>
            <a:chExt cx="944167" cy="959873"/>
          </a:xfrm>
        </p:grpSpPr>
        <p:sp>
          <p:nvSpPr>
            <p:cNvPr id="162" name="Shape 319">
              <a:extLst>
                <a:ext uri="{FF2B5EF4-FFF2-40B4-BE49-F238E27FC236}">
                  <a16:creationId xmlns:a16="http://schemas.microsoft.com/office/drawing/2014/main" id="{3094705C-667F-374C-95B9-23D6D70A9D7E}"/>
                </a:ext>
              </a:extLst>
            </p:cNvPr>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7" name="Group 322">
              <a:extLst>
                <a:ext uri="{FF2B5EF4-FFF2-40B4-BE49-F238E27FC236}">
                  <a16:creationId xmlns:a16="http://schemas.microsoft.com/office/drawing/2014/main" id="{6A95FF92-8150-9C40-A4D5-5ACD54C725E1}"/>
                </a:ext>
              </a:extLst>
            </p:cNvPr>
            <p:cNvGrpSpPr/>
            <p:nvPr/>
          </p:nvGrpSpPr>
          <p:grpSpPr>
            <a:xfrm>
              <a:off x="104930" y="158596"/>
              <a:ext cx="944167" cy="801277"/>
              <a:chOff x="424589" y="152175"/>
              <a:chExt cx="944166" cy="801276"/>
            </a:xfrm>
          </p:grpSpPr>
          <p:pic>
            <p:nvPicPr>
              <p:cNvPr id="168" name="_-36.png">
                <a:extLst>
                  <a:ext uri="{FF2B5EF4-FFF2-40B4-BE49-F238E27FC236}">
                    <a16:creationId xmlns:a16="http://schemas.microsoft.com/office/drawing/2014/main" id="{A50BE85F-F90A-9940-B040-4F96FE296A79}"/>
                  </a:ext>
                </a:extLst>
              </p:cNvPr>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169" name="Shape 321">
                <a:extLst>
                  <a:ext uri="{FF2B5EF4-FFF2-40B4-BE49-F238E27FC236}">
                    <a16:creationId xmlns:a16="http://schemas.microsoft.com/office/drawing/2014/main" id="{FD2435F1-E907-6246-92B3-0299CFDFB22D}"/>
                  </a:ext>
                </a:extLst>
              </p:cNvPr>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sp>
        <p:nvSpPr>
          <p:cNvPr id="172" name="Shape 64">
            <a:extLst>
              <a:ext uri="{FF2B5EF4-FFF2-40B4-BE49-F238E27FC236}">
                <a16:creationId xmlns:a16="http://schemas.microsoft.com/office/drawing/2014/main" id="{0D744002-D373-3A4C-8FCC-A0C44D1C434A}"/>
              </a:ext>
            </a:extLst>
          </p:cNvPr>
          <p:cNvSpPr/>
          <p:nvPr/>
        </p:nvSpPr>
        <p:spPr>
          <a:xfrm>
            <a:off x="4250754" y="1563577"/>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 DevOps Engine</a:t>
            </a:r>
            <a:endParaRPr sz="1000" b="1" dirty="0">
              <a:solidFill>
                <a:srgbClr val="4277BB"/>
              </a:solidFill>
            </a:endParaRPr>
          </a:p>
        </p:txBody>
      </p:sp>
      <p:sp>
        <p:nvSpPr>
          <p:cNvPr id="210" name="Shape 64">
            <a:extLst>
              <a:ext uri="{FF2B5EF4-FFF2-40B4-BE49-F238E27FC236}">
                <a16:creationId xmlns:a16="http://schemas.microsoft.com/office/drawing/2014/main" id="{41716B18-407E-E043-8760-6F8C139032E5}"/>
              </a:ext>
            </a:extLst>
          </p:cNvPr>
          <p:cNvSpPr/>
          <p:nvPr/>
        </p:nvSpPr>
        <p:spPr>
          <a:xfrm>
            <a:off x="3320921" y="2152444"/>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 JSON Export</a:t>
            </a:r>
            <a:endParaRPr sz="1000" dirty="0">
              <a:solidFill>
                <a:schemeClr val="tx1"/>
              </a:solidFill>
              <a:latin typeface="Lucida Sans" panose="020B0602030504020204" pitchFamily="34" charset="77"/>
            </a:endParaRPr>
          </a:p>
        </p:txBody>
      </p:sp>
      <p:sp>
        <p:nvSpPr>
          <p:cNvPr id="211" name="Shape 64">
            <a:extLst>
              <a:ext uri="{FF2B5EF4-FFF2-40B4-BE49-F238E27FC236}">
                <a16:creationId xmlns:a16="http://schemas.microsoft.com/office/drawing/2014/main" id="{9B799EF7-A1DE-354A-A677-33905F559733}"/>
              </a:ext>
            </a:extLst>
          </p:cNvPr>
          <p:cNvSpPr/>
          <p:nvPr/>
        </p:nvSpPr>
        <p:spPr>
          <a:xfrm>
            <a:off x="3425194" y="3496705"/>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 Code</a:t>
            </a:r>
            <a:endParaRPr sz="1000" dirty="0">
              <a:solidFill>
                <a:schemeClr val="tx1"/>
              </a:solidFill>
              <a:latin typeface="Lucida Sans" panose="020B0602030504020204" pitchFamily="34" charset="77"/>
            </a:endParaRPr>
          </a:p>
        </p:txBody>
      </p:sp>
      <p:sp>
        <p:nvSpPr>
          <p:cNvPr id="228" name="Rectangle 227">
            <a:extLst>
              <a:ext uri="{FF2B5EF4-FFF2-40B4-BE49-F238E27FC236}">
                <a16:creationId xmlns:a16="http://schemas.microsoft.com/office/drawing/2014/main" id="{110421E2-BAC5-4347-9CA1-18DDF6829D7B}"/>
              </a:ext>
            </a:extLst>
          </p:cNvPr>
          <p:cNvSpPr/>
          <p:nvPr/>
        </p:nvSpPr>
        <p:spPr>
          <a:xfrm>
            <a:off x="1138041" y="4569679"/>
            <a:ext cx="2099171" cy="1217917"/>
          </a:xfrm>
          <a:prstGeom prst="rect">
            <a:avLst/>
          </a:prstGeom>
          <a:noFill/>
          <a:ln w="19050" cap="flat">
            <a:solidFill>
              <a:schemeClr val="tx1"/>
            </a:solidFill>
            <a:prstDash val="lg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29" name="Rectangular Callout 228">
            <a:extLst>
              <a:ext uri="{FF2B5EF4-FFF2-40B4-BE49-F238E27FC236}">
                <a16:creationId xmlns:a16="http://schemas.microsoft.com/office/drawing/2014/main" id="{44C4BF0A-45F6-CA4E-9076-C3E58B99BF22}"/>
              </a:ext>
            </a:extLst>
          </p:cNvPr>
          <p:cNvSpPr/>
          <p:nvPr/>
        </p:nvSpPr>
        <p:spPr>
          <a:xfrm>
            <a:off x="67944" y="6363342"/>
            <a:ext cx="3357250" cy="883902"/>
          </a:xfrm>
          <a:prstGeom prst="wedgeRectCallout">
            <a:avLst>
              <a:gd name="adj1" fmla="val 17867"/>
              <a:gd name="adj2" fmla="val -114481"/>
            </a:avLst>
          </a:prstGeom>
          <a:solidFill>
            <a:schemeClr val="accent1">
              <a:lumMod val="20000"/>
              <a:lumOff val="8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chemeClr val="tx1"/>
                </a:solidFill>
                <a:effectLst/>
                <a:uFillTx/>
                <a:ea typeface="+mn-ea"/>
                <a:cs typeface="+mn-cs"/>
                <a:sym typeface="Helvetica Light"/>
              </a:rPr>
              <a:t>Enterprise API’s and data may point to real data, virtualized data, or non-production instances.</a:t>
            </a:r>
            <a:endParaRPr lang="en-US" sz="1600" b="1" dirty="0">
              <a:solidFill>
                <a:schemeClr val="tx1"/>
              </a:solidFill>
            </a:endParaRPr>
          </a:p>
        </p:txBody>
      </p:sp>
      <p:grpSp>
        <p:nvGrpSpPr>
          <p:cNvPr id="230" name="Group 193">
            <a:extLst>
              <a:ext uri="{FF2B5EF4-FFF2-40B4-BE49-F238E27FC236}">
                <a16:creationId xmlns:a16="http://schemas.microsoft.com/office/drawing/2014/main" id="{A0C8C5F8-136B-504E-B11D-94C82653ED02}"/>
              </a:ext>
            </a:extLst>
          </p:cNvPr>
          <p:cNvGrpSpPr/>
          <p:nvPr/>
        </p:nvGrpSpPr>
        <p:grpSpPr>
          <a:xfrm>
            <a:off x="4346935" y="331076"/>
            <a:ext cx="859210" cy="830345"/>
            <a:chOff x="-75988" y="-1"/>
            <a:chExt cx="859209" cy="830343"/>
          </a:xfrm>
        </p:grpSpPr>
        <p:grpSp>
          <p:nvGrpSpPr>
            <p:cNvPr id="231" name="Group 191">
              <a:extLst>
                <a:ext uri="{FF2B5EF4-FFF2-40B4-BE49-F238E27FC236}">
                  <a16:creationId xmlns:a16="http://schemas.microsoft.com/office/drawing/2014/main" id="{0DA8E815-FABF-3045-8648-25AD0DCFD397}"/>
                </a:ext>
              </a:extLst>
            </p:cNvPr>
            <p:cNvGrpSpPr/>
            <p:nvPr/>
          </p:nvGrpSpPr>
          <p:grpSpPr>
            <a:xfrm>
              <a:off x="8826" y="-1"/>
              <a:ext cx="707232" cy="707233"/>
              <a:chOff x="8826" y="0"/>
              <a:chExt cx="707231" cy="707231"/>
            </a:xfrm>
          </p:grpSpPr>
          <p:sp>
            <p:nvSpPr>
              <p:cNvPr id="248" name="Shape 189">
                <a:extLst>
                  <a:ext uri="{FF2B5EF4-FFF2-40B4-BE49-F238E27FC236}">
                    <a16:creationId xmlns:a16="http://schemas.microsoft.com/office/drawing/2014/main" id="{04BB12F2-646C-5947-B326-9211683FDCB0}"/>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49" name="_-02.png">
                <a:extLst>
                  <a:ext uri="{FF2B5EF4-FFF2-40B4-BE49-F238E27FC236}">
                    <a16:creationId xmlns:a16="http://schemas.microsoft.com/office/drawing/2014/main" id="{5FDC8378-8F1D-D746-B4B6-CED6B17EB2C3}"/>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232" name="Shape 192">
              <a:extLst>
                <a:ext uri="{FF2B5EF4-FFF2-40B4-BE49-F238E27FC236}">
                  <a16:creationId xmlns:a16="http://schemas.microsoft.com/office/drawing/2014/main" id="{F3B0A05C-17AF-DA4B-A7BD-A4CD8294149B}"/>
                </a:ext>
              </a:extLst>
            </p:cNvPr>
            <p:cNvSpPr/>
            <p:nvPr/>
          </p:nvSpPr>
          <p:spPr>
            <a:xfrm>
              <a:off x="-75988" y="707231"/>
              <a:ext cx="859209"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DevOps Engineer</a:t>
              </a:r>
              <a:endParaRPr sz="800" b="1" dirty="0">
                <a:solidFill>
                  <a:srgbClr val="4277BB"/>
                </a:solidFill>
              </a:endParaRPr>
            </a:p>
          </p:txBody>
        </p:sp>
      </p:grpSp>
      <p:cxnSp>
        <p:nvCxnSpPr>
          <p:cNvPr id="250" name="Straight Connector 249">
            <a:extLst>
              <a:ext uri="{FF2B5EF4-FFF2-40B4-BE49-F238E27FC236}">
                <a16:creationId xmlns:a16="http://schemas.microsoft.com/office/drawing/2014/main" id="{2A567CED-8F4E-3E46-BB4C-267BB76EBD28}"/>
              </a:ext>
            </a:extLst>
          </p:cNvPr>
          <p:cNvCxnSpPr>
            <a:cxnSpLocks/>
            <a:stCxn id="161" idx="0"/>
            <a:endCxn id="232" idx="2"/>
          </p:cNvCxnSpPr>
          <p:nvPr/>
        </p:nvCxnSpPr>
        <p:spPr>
          <a:xfrm flipH="1" flipV="1">
            <a:off x="4776540" y="1161421"/>
            <a:ext cx="9786" cy="34044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51" name="Straight Connector 250">
            <a:extLst>
              <a:ext uri="{FF2B5EF4-FFF2-40B4-BE49-F238E27FC236}">
                <a16:creationId xmlns:a16="http://schemas.microsoft.com/office/drawing/2014/main" id="{E719E331-7302-0D4F-9648-EDEF78C7CFBB}"/>
              </a:ext>
            </a:extLst>
          </p:cNvPr>
          <p:cNvCxnSpPr>
            <a:cxnSpLocks/>
            <a:endCxn id="246" idx="2"/>
          </p:cNvCxnSpPr>
          <p:nvPr/>
        </p:nvCxnSpPr>
        <p:spPr>
          <a:xfrm flipH="1" flipV="1">
            <a:off x="1542018" y="2829828"/>
            <a:ext cx="311657" cy="553946"/>
          </a:xfrm>
          <a:prstGeom prst="line">
            <a:avLst/>
          </a:prstGeom>
          <a:noFill/>
          <a:ln w="19050" cap="flat">
            <a:solidFill>
              <a:srgbClr val="1A77B5"/>
            </a:solidFill>
            <a:prstDash val="dash"/>
            <a:miter lim="400000"/>
            <a:headEnd type="triangle"/>
            <a:tailEnd type="triangle"/>
          </a:ln>
          <a:effectLst/>
        </p:spPr>
        <p:style>
          <a:lnRef idx="0">
            <a:scrgbClr r="0" g="0" b="0"/>
          </a:lnRef>
          <a:fillRef idx="0">
            <a:scrgbClr r="0" g="0" b="0"/>
          </a:fillRef>
          <a:effectRef idx="0">
            <a:scrgbClr r="0" g="0" b="0"/>
          </a:effectRef>
          <a:fontRef idx="none"/>
        </p:style>
      </p:cxnSp>
      <p:grpSp>
        <p:nvGrpSpPr>
          <p:cNvPr id="252" name="Group 223">
            <a:extLst>
              <a:ext uri="{FF2B5EF4-FFF2-40B4-BE49-F238E27FC236}">
                <a16:creationId xmlns:a16="http://schemas.microsoft.com/office/drawing/2014/main" id="{17BCA786-11CC-7149-9215-8D3A367369CA}"/>
              </a:ext>
            </a:extLst>
          </p:cNvPr>
          <p:cNvGrpSpPr/>
          <p:nvPr/>
        </p:nvGrpSpPr>
        <p:grpSpPr>
          <a:xfrm>
            <a:off x="7641521" y="3235164"/>
            <a:ext cx="707234" cy="943949"/>
            <a:chOff x="92018" y="9504"/>
            <a:chExt cx="707232" cy="943947"/>
          </a:xfrm>
        </p:grpSpPr>
        <p:sp>
          <p:nvSpPr>
            <p:cNvPr id="268" name="Shape 219">
              <a:extLst>
                <a:ext uri="{FF2B5EF4-FFF2-40B4-BE49-F238E27FC236}">
                  <a16:creationId xmlns:a16="http://schemas.microsoft.com/office/drawing/2014/main" id="{C60D0009-5225-D94C-A139-2137F966F244}"/>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0" name="Group 222">
              <a:extLst>
                <a:ext uri="{FF2B5EF4-FFF2-40B4-BE49-F238E27FC236}">
                  <a16:creationId xmlns:a16="http://schemas.microsoft.com/office/drawing/2014/main" id="{74E5A255-B0CD-5843-BF44-C364ABB4EEF9}"/>
                </a:ext>
              </a:extLst>
            </p:cNvPr>
            <p:cNvGrpSpPr/>
            <p:nvPr/>
          </p:nvGrpSpPr>
          <p:grpSpPr>
            <a:xfrm>
              <a:off x="107230" y="168712"/>
              <a:ext cx="674862" cy="784739"/>
              <a:chOff x="118260" y="168712"/>
              <a:chExt cx="674863" cy="784739"/>
            </a:xfrm>
          </p:grpSpPr>
          <p:pic>
            <p:nvPicPr>
              <p:cNvPr id="271" name="_-07.png">
                <a:extLst>
                  <a:ext uri="{FF2B5EF4-FFF2-40B4-BE49-F238E27FC236}">
                    <a16:creationId xmlns:a16="http://schemas.microsoft.com/office/drawing/2014/main" id="{53740746-969B-7346-96AA-DD6FE74CC7B5}"/>
                  </a:ext>
                </a:extLst>
              </p:cNvPr>
              <p:cNvPicPr/>
              <p:nvPr/>
            </p:nvPicPr>
            <p:blipFill>
              <a:blip r:embed="rId4"/>
              <a:srcRect l="15104" t="23855" r="15104" b="23855"/>
              <a:stretch>
                <a:fillRect/>
              </a:stretch>
            </p:blipFill>
            <p:spPr>
              <a:xfrm>
                <a:off x="208897" y="168712"/>
                <a:ext cx="493583" cy="369807"/>
              </a:xfrm>
              <a:prstGeom prst="rect">
                <a:avLst/>
              </a:prstGeom>
              <a:ln w="3175" cap="flat">
                <a:noFill/>
                <a:miter lim="400000"/>
              </a:ln>
              <a:effectLst/>
            </p:spPr>
          </p:pic>
          <p:sp>
            <p:nvSpPr>
              <p:cNvPr id="272" name="Shape 221">
                <a:extLst>
                  <a:ext uri="{FF2B5EF4-FFF2-40B4-BE49-F238E27FC236}">
                    <a16:creationId xmlns:a16="http://schemas.microsoft.com/office/drawing/2014/main" id="{8F6F1CDD-E8A1-224E-95C0-B115FED8EB86}"/>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73" name="Group 429">
            <a:extLst>
              <a:ext uri="{FF2B5EF4-FFF2-40B4-BE49-F238E27FC236}">
                <a16:creationId xmlns:a16="http://schemas.microsoft.com/office/drawing/2014/main" id="{D710E482-B9C3-234E-81EA-929CCD1F5123}"/>
              </a:ext>
            </a:extLst>
          </p:cNvPr>
          <p:cNvGrpSpPr/>
          <p:nvPr/>
        </p:nvGrpSpPr>
        <p:grpSpPr>
          <a:xfrm>
            <a:off x="7141160" y="2011420"/>
            <a:ext cx="707234" cy="811066"/>
            <a:chOff x="82944" y="19278"/>
            <a:chExt cx="707233" cy="811065"/>
          </a:xfrm>
        </p:grpSpPr>
        <p:sp>
          <p:nvSpPr>
            <p:cNvPr id="274" name="Shape 425">
              <a:extLst>
                <a:ext uri="{FF2B5EF4-FFF2-40B4-BE49-F238E27FC236}">
                  <a16:creationId xmlns:a16="http://schemas.microsoft.com/office/drawing/2014/main" id="{9C50B151-9CC5-D14F-B28B-AEE8E567C29F}"/>
                </a:ext>
              </a:extLst>
            </p:cNvPr>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5" name="Group 428">
              <a:extLst>
                <a:ext uri="{FF2B5EF4-FFF2-40B4-BE49-F238E27FC236}">
                  <a16:creationId xmlns:a16="http://schemas.microsoft.com/office/drawing/2014/main" id="{3F705AB2-63D2-5D4A-94FB-CF59CB26B129}"/>
                </a:ext>
              </a:extLst>
            </p:cNvPr>
            <p:cNvGrpSpPr/>
            <p:nvPr/>
          </p:nvGrpSpPr>
          <p:grpSpPr>
            <a:xfrm>
              <a:off x="154751" y="136286"/>
              <a:ext cx="581890" cy="694057"/>
              <a:chOff x="165813" y="136286"/>
              <a:chExt cx="581889" cy="694055"/>
            </a:xfrm>
          </p:grpSpPr>
          <p:sp>
            <p:nvSpPr>
              <p:cNvPr id="276" name="Shape 426">
                <a:extLst>
                  <a:ext uri="{FF2B5EF4-FFF2-40B4-BE49-F238E27FC236}">
                    <a16:creationId xmlns:a16="http://schemas.microsoft.com/office/drawing/2014/main" id="{F71C2297-B42B-1441-92B4-2BE586FC2191}"/>
                  </a:ext>
                </a:extLst>
              </p:cNvPr>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77" name="_-31.png">
                <a:extLst>
                  <a:ext uri="{FF2B5EF4-FFF2-40B4-BE49-F238E27FC236}">
                    <a16:creationId xmlns:a16="http://schemas.microsoft.com/office/drawing/2014/main" id="{3E2904E2-77C4-E340-AE95-E0A8B7839C2D}"/>
                  </a:ext>
                </a:extLst>
              </p:cNvPr>
              <p:cNvPicPr/>
              <p:nvPr/>
            </p:nvPicPr>
            <p:blipFill>
              <a:blip r:embed="rId5"/>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78" name="Group 323">
            <a:extLst>
              <a:ext uri="{FF2B5EF4-FFF2-40B4-BE49-F238E27FC236}">
                <a16:creationId xmlns:a16="http://schemas.microsoft.com/office/drawing/2014/main" id="{1809C083-6BCB-8445-A16E-5CA0C7558C3B}"/>
              </a:ext>
            </a:extLst>
          </p:cNvPr>
          <p:cNvGrpSpPr/>
          <p:nvPr/>
        </p:nvGrpSpPr>
        <p:grpSpPr>
          <a:xfrm>
            <a:off x="8163160" y="4651105"/>
            <a:ext cx="1035944" cy="919235"/>
            <a:chOff x="59041" y="0"/>
            <a:chExt cx="1035942" cy="919233"/>
          </a:xfrm>
        </p:grpSpPr>
        <p:sp>
          <p:nvSpPr>
            <p:cNvPr id="279" name="Shape 319">
              <a:extLst>
                <a:ext uri="{FF2B5EF4-FFF2-40B4-BE49-F238E27FC236}">
                  <a16:creationId xmlns:a16="http://schemas.microsoft.com/office/drawing/2014/main" id="{C2F59920-45FD-2142-8EFA-E2982FC3E020}"/>
                </a:ext>
              </a:extLst>
            </p:cNvPr>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0" name="Group 322">
              <a:extLst>
                <a:ext uri="{FF2B5EF4-FFF2-40B4-BE49-F238E27FC236}">
                  <a16:creationId xmlns:a16="http://schemas.microsoft.com/office/drawing/2014/main" id="{7A7C843F-FCD5-BB41-A400-1F6A99A71E8A}"/>
                </a:ext>
              </a:extLst>
            </p:cNvPr>
            <p:cNvGrpSpPr/>
            <p:nvPr/>
          </p:nvGrpSpPr>
          <p:grpSpPr>
            <a:xfrm>
              <a:off x="59041" y="158596"/>
              <a:ext cx="1035944" cy="760638"/>
              <a:chOff x="378700" y="152175"/>
              <a:chExt cx="1035942" cy="760637"/>
            </a:xfrm>
          </p:grpSpPr>
          <p:pic>
            <p:nvPicPr>
              <p:cNvPr id="281" name="_-36.png">
                <a:extLst>
                  <a:ext uri="{FF2B5EF4-FFF2-40B4-BE49-F238E27FC236}">
                    <a16:creationId xmlns:a16="http://schemas.microsoft.com/office/drawing/2014/main" id="{607FEA2B-4254-504A-ABC6-B7AFC70CBB23}"/>
                  </a:ext>
                </a:extLst>
              </p:cNvPr>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283" name="Shape 321">
                <a:extLst>
                  <a:ext uri="{FF2B5EF4-FFF2-40B4-BE49-F238E27FC236}">
                    <a16:creationId xmlns:a16="http://schemas.microsoft.com/office/drawing/2014/main" id="{E31F17D9-314C-5E4F-9C36-27A024990674}"/>
                  </a:ext>
                </a:extLst>
              </p:cNvPr>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grpSp>
        <p:nvGrpSpPr>
          <p:cNvPr id="284" name="Group 283">
            <a:extLst>
              <a:ext uri="{FF2B5EF4-FFF2-40B4-BE49-F238E27FC236}">
                <a16:creationId xmlns:a16="http://schemas.microsoft.com/office/drawing/2014/main" id="{0872DF2C-AAC2-504D-AB2B-CF778977ED15}"/>
              </a:ext>
            </a:extLst>
          </p:cNvPr>
          <p:cNvGrpSpPr/>
          <p:nvPr/>
        </p:nvGrpSpPr>
        <p:grpSpPr>
          <a:xfrm>
            <a:off x="7005184" y="1494518"/>
            <a:ext cx="2277632" cy="4442143"/>
            <a:chOff x="1484792" y="95156"/>
            <a:chExt cx="2277632" cy="5915088"/>
          </a:xfrm>
        </p:grpSpPr>
        <p:sp>
          <p:nvSpPr>
            <p:cNvPr id="285" name="Rectangle 284">
              <a:extLst>
                <a:ext uri="{FF2B5EF4-FFF2-40B4-BE49-F238E27FC236}">
                  <a16:creationId xmlns:a16="http://schemas.microsoft.com/office/drawing/2014/main" id="{9BD9CF58-71AC-D94B-BA25-1B8A67FB47DD}"/>
                </a:ext>
              </a:extLst>
            </p:cNvPr>
            <p:cNvSpPr/>
            <p:nvPr/>
          </p:nvSpPr>
          <p:spPr>
            <a:xfrm rot="5400000">
              <a:off x="-333936" y="1913884"/>
              <a:ext cx="5915088" cy="2277632"/>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6" name="Shape 64">
              <a:extLst>
                <a:ext uri="{FF2B5EF4-FFF2-40B4-BE49-F238E27FC236}">
                  <a16:creationId xmlns:a16="http://schemas.microsoft.com/office/drawing/2014/main" id="{6459212A-A059-FB40-AFDA-412B4FA22818}"/>
                </a:ext>
              </a:extLst>
            </p:cNvPr>
            <p:cNvSpPr/>
            <p:nvPr/>
          </p:nvSpPr>
          <p:spPr>
            <a:xfrm>
              <a:off x="1579545" y="177337"/>
              <a:ext cx="1496914" cy="204915"/>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 TEST Environment</a:t>
              </a:r>
              <a:endParaRPr sz="1000" b="1" dirty="0">
                <a:solidFill>
                  <a:srgbClr val="4277BB"/>
                </a:solidFill>
              </a:endParaRPr>
            </a:p>
          </p:txBody>
        </p:sp>
      </p:grpSp>
      <p:grpSp>
        <p:nvGrpSpPr>
          <p:cNvPr id="287" name="Group 323">
            <a:extLst>
              <a:ext uri="{FF2B5EF4-FFF2-40B4-BE49-F238E27FC236}">
                <a16:creationId xmlns:a16="http://schemas.microsoft.com/office/drawing/2014/main" id="{6640AE37-399F-9D44-B3EF-674C3B84B39D}"/>
              </a:ext>
            </a:extLst>
          </p:cNvPr>
          <p:cNvGrpSpPr/>
          <p:nvPr/>
        </p:nvGrpSpPr>
        <p:grpSpPr>
          <a:xfrm>
            <a:off x="7128667" y="4630858"/>
            <a:ext cx="944168" cy="959875"/>
            <a:chOff x="104930" y="0"/>
            <a:chExt cx="944167" cy="959873"/>
          </a:xfrm>
        </p:grpSpPr>
        <p:sp>
          <p:nvSpPr>
            <p:cNvPr id="288" name="Shape 319">
              <a:extLst>
                <a:ext uri="{FF2B5EF4-FFF2-40B4-BE49-F238E27FC236}">
                  <a16:creationId xmlns:a16="http://schemas.microsoft.com/office/drawing/2014/main" id="{65D592AA-085D-6749-A18C-CFAE3C4F6C59}"/>
                </a:ext>
              </a:extLst>
            </p:cNvPr>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9" name="Group 322">
              <a:extLst>
                <a:ext uri="{FF2B5EF4-FFF2-40B4-BE49-F238E27FC236}">
                  <a16:creationId xmlns:a16="http://schemas.microsoft.com/office/drawing/2014/main" id="{A610DE8F-E7B0-4C49-BE85-14278E091983}"/>
                </a:ext>
              </a:extLst>
            </p:cNvPr>
            <p:cNvGrpSpPr/>
            <p:nvPr/>
          </p:nvGrpSpPr>
          <p:grpSpPr>
            <a:xfrm>
              <a:off x="104930" y="158596"/>
              <a:ext cx="944167" cy="801277"/>
              <a:chOff x="424589" y="152175"/>
              <a:chExt cx="944166" cy="801276"/>
            </a:xfrm>
          </p:grpSpPr>
          <p:pic>
            <p:nvPicPr>
              <p:cNvPr id="290" name="_-36.png">
                <a:extLst>
                  <a:ext uri="{FF2B5EF4-FFF2-40B4-BE49-F238E27FC236}">
                    <a16:creationId xmlns:a16="http://schemas.microsoft.com/office/drawing/2014/main" id="{90658F10-52B3-CC47-AABF-1FE619E42202}"/>
                  </a:ext>
                </a:extLst>
              </p:cNvPr>
              <p:cNvPicPr/>
              <p:nvPr/>
            </p:nvPicPr>
            <p:blipFill>
              <a:blip r:embed="rId8"/>
              <a:srcRect l="15445" t="21517" r="15445" b="21517"/>
              <a:stretch>
                <a:fillRect/>
              </a:stretch>
            </p:blipFill>
            <p:spPr>
              <a:xfrm>
                <a:off x="652290" y="152175"/>
                <a:ext cx="488765" cy="402882"/>
              </a:xfrm>
              <a:prstGeom prst="rect">
                <a:avLst/>
              </a:prstGeom>
              <a:ln w="3175" cap="flat">
                <a:noFill/>
                <a:miter lim="400000"/>
              </a:ln>
              <a:effectLst/>
            </p:spPr>
          </p:pic>
          <p:sp>
            <p:nvSpPr>
              <p:cNvPr id="291" name="Shape 321">
                <a:extLst>
                  <a:ext uri="{FF2B5EF4-FFF2-40B4-BE49-F238E27FC236}">
                    <a16:creationId xmlns:a16="http://schemas.microsoft.com/office/drawing/2014/main" id="{1EC62DAC-EAAF-ED42-A24E-C4B71C3A8D34}"/>
                  </a:ext>
                </a:extLst>
              </p:cNvPr>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sp>
        <p:nvSpPr>
          <p:cNvPr id="296" name="Rectangle 295">
            <a:extLst>
              <a:ext uri="{FF2B5EF4-FFF2-40B4-BE49-F238E27FC236}">
                <a16:creationId xmlns:a16="http://schemas.microsoft.com/office/drawing/2014/main" id="{FD746877-1334-7242-B36E-9CF7318AAD1B}"/>
              </a:ext>
            </a:extLst>
          </p:cNvPr>
          <p:cNvSpPr/>
          <p:nvPr/>
        </p:nvSpPr>
        <p:spPr>
          <a:xfrm>
            <a:off x="7099936" y="4562337"/>
            <a:ext cx="2099171" cy="1217917"/>
          </a:xfrm>
          <a:prstGeom prst="rect">
            <a:avLst/>
          </a:prstGeom>
          <a:noFill/>
          <a:ln w="19050" cap="flat">
            <a:solidFill>
              <a:schemeClr val="tx1"/>
            </a:solidFill>
            <a:prstDash val="lg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08" name="Straight Connector 307">
            <a:extLst>
              <a:ext uri="{FF2B5EF4-FFF2-40B4-BE49-F238E27FC236}">
                <a16:creationId xmlns:a16="http://schemas.microsoft.com/office/drawing/2014/main" id="{6B088F02-E695-314D-9DD6-F6649A1E9179}"/>
              </a:ext>
            </a:extLst>
          </p:cNvPr>
          <p:cNvCxnSpPr>
            <a:cxnSpLocks/>
            <a:endCxn id="276" idx="2"/>
          </p:cNvCxnSpPr>
          <p:nvPr/>
        </p:nvCxnSpPr>
        <p:spPr>
          <a:xfrm flipH="1" flipV="1">
            <a:off x="7503913" y="2822486"/>
            <a:ext cx="311657" cy="553946"/>
          </a:xfrm>
          <a:prstGeom prst="line">
            <a:avLst/>
          </a:prstGeom>
          <a:noFill/>
          <a:ln w="19050" cap="flat">
            <a:solidFill>
              <a:srgbClr val="1A77B5"/>
            </a:solidFill>
            <a:prstDash val="dash"/>
            <a:miter lim="400000"/>
            <a:headEnd type="triangle"/>
            <a:tailEnd type="triangle"/>
          </a:ln>
          <a:effectLst/>
        </p:spPr>
        <p:style>
          <a:lnRef idx="0">
            <a:scrgbClr r="0" g="0" b="0"/>
          </a:lnRef>
          <a:fillRef idx="0">
            <a:scrgbClr r="0" g="0" b="0"/>
          </a:fillRef>
          <a:effectRef idx="0">
            <a:scrgbClr r="0" g="0" b="0"/>
          </a:effectRef>
          <a:fontRef idx="none"/>
        </p:style>
      </p:cxnSp>
      <p:cxnSp>
        <p:nvCxnSpPr>
          <p:cNvPr id="315" name="Straight Connector 314">
            <a:extLst>
              <a:ext uri="{FF2B5EF4-FFF2-40B4-BE49-F238E27FC236}">
                <a16:creationId xmlns:a16="http://schemas.microsoft.com/office/drawing/2014/main" id="{619BC5C0-43B5-1544-914E-E2B4F9D3B32A}"/>
              </a:ext>
            </a:extLst>
          </p:cNvPr>
          <p:cNvCxnSpPr>
            <a:cxnSpLocks/>
            <a:stCxn id="285" idx="1"/>
            <a:endCxn id="180" idx="2"/>
          </p:cNvCxnSpPr>
          <p:nvPr/>
        </p:nvCxnSpPr>
        <p:spPr>
          <a:xfrm flipV="1">
            <a:off x="8144001" y="1187514"/>
            <a:ext cx="10332" cy="307005"/>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7" name="Straight Connector 316">
            <a:extLst>
              <a:ext uri="{FF2B5EF4-FFF2-40B4-BE49-F238E27FC236}">
                <a16:creationId xmlns:a16="http://schemas.microsoft.com/office/drawing/2014/main" id="{9A9659E1-B9DE-A049-89E4-EA9066C9B071}"/>
              </a:ext>
            </a:extLst>
          </p:cNvPr>
          <p:cNvCxnSpPr>
            <a:cxnSpLocks/>
          </p:cNvCxnSpPr>
          <p:nvPr/>
        </p:nvCxnSpPr>
        <p:spPr>
          <a:xfrm flipH="1">
            <a:off x="5437280" y="2372275"/>
            <a:ext cx="1691387"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sp>
        <p:nvSpPr>
          <p:cNvPr id="321" name="Shape 64">
            <a:extLst>
              <a:ext uri="{FF2B5EF4-FFF2-40B4-BE49-F238E27FC236}">
                <a16:creationId xmlns:a16="http://schemas.microsoft.com/office/drawing/2014/main" id="{940FF48A-980A-B347-8B03-27CF5DD182B2}"/>
              </a:ext>
            </a:extLst>
          </p:cNvPr>
          <p:cNvSpPr/>
          <p:nvPr/>
        </p:nvSpPr>
        <p:spPr>
          <a:xfrm>
            <a:off x="5505514" y="2009965"/>
            <a:ext cx="1496914" cy="307777"/>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Provision instance and JSON Import</a:t>
            </a:r>
            <a:endParaRPr sz="1000" dirty="0">
              <a:solidFill>
                <a:schemeClr val="tx1"/>
              </a:solidFill>
              <a:latin typeface="Lucida Sans" panose="020B0602030504020204" pitchFamily="34" charset="77"/>
            </a:endParaRPr>
          </a:p>
        </p:txBody>
      </p:sp>
      <p:cxnSp>
        <p:nvCxnSpPr>
          <p:cNvPr id="322" name="Straight Connector 321">
            <a:extLst>
              <a:ext uri="{FF2B5EF4-FFF2-40B4-BE49-F238E27FC236}">
                <a16:creationId xmlns:a16="http://schemas.microsoft.com/office/drawing/2014/main" id="{4AC3FE39-6A32-7745-BB8C-FC9161448050}"/>
              </a:ext>
            </a:extLst>
          </p:cNvPr>
          <p:cNvCxnSpPr>
            <a:cxnSpLocks/>
            <a:endCxn id="161" idx="3"/>
          </p:cNvCxnSpPr>
          <p:nvPr/>
        </p:nvCxnSpPr>
        <p:spPr>
          <a:xfrm flipH="1">
            <a:off x="5437280" y="3618741"/>
            <a:ext cx="2202289" cy="104192"/>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sp>
        <p:nvSpPr>
          <p:cNvPr id="323" name="Shape 64">
            <a:extLst>
              <a:ext uri="{FF2B5EF4-FFF2-40B4-BE49-F238E27FC236}">
                <a16:creationId xmlns:a16="http://schemas.microsoft.com/office/drawing/2014/main" id="{0636639A-FBD8-124B-9388-EBDF491817AE}"/>
              </a:ext>
            </a:extLst>
          </p:cNvPr>
          <p:cNvSpPr/>
          <p:nvPr/>
        </p:nvSpPr>
        <p:spPr>
          <a:xfrm>
            <a:off x="5603022" y="3313921"/>
            <a:ext cx="1496914" cy="307777"/>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dirty="0">
                <a:solidFill>
                  <a:schemeClr val="tx1"/>
                </a:solidFill>
                <a:latin typeface="Lucida Sans" panose="020B0602030504020204" pitchFamily="34" charset="77"/>
              </a:rPr>
              <a:t>Baseline, build and Deploy Code</a:t>
            </a:r>
            <a:endParaRPr sz="1000" dirty="0">
              <a:solidFill>
                <a:schemeClr val="tx1"/>
              </a:solidFill>
              <a:latin typeface="Lucida Sans" panose="020B0602030504020204" pitchFamily="34" charset="77"/>
            </a:endParaRPr>
          </a:p>
        </p:txBody>
      </p:sp>
      <p:sp>
        <p:nvSpPr>
          <p:cNvPr id="324" name="Rectangular Callout 323">
            <a:extLst>
              <a:ext uri="{FF2B5EF4-FFF2-40B4-BE49-F238E27FC236}">
                <a16:creationId xmlns:a16="http://schemas.microsoft.com/office/drawing/2014/main" id="{7772FD0E-E2D9-C04C-AA73-C211C79B0620}"/>
              </a:ext>
            </a:extLst>
          </p:cNvPr>
          <p:cNvSpPr/>
          <p:nvPr/>
        </p:nvSpPr>
        <p:spPr>
          <a:xfrm>
            <a:off x="5720218" y="4490438"/>
            <a:ext cx="4149279" cy="831058"/>
          </a:xfrm>
          <a:prstGeom prst="wedgeRectCallout">
            <a:avLst>
              <a:gd name="adj1" fmla="val -52728"/>
              <a:gd name="adj2" fmla="val -138701"/>
            </a:avLst>
          </a:prstGeom>
          <a:solidFill>
            <a:schemeClr val="accent1">
              <a:lumMod val="20000"/>
              <a:lumOff val="8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lang="en-US" sz="1600" b="1" dirty="0">
                <a:solidFill>
                  <a:schemeClr val="tx1"/>
                </a:solidFill>
              </a:rPr>
              <a:t>Baseline taken prior to build/provision, includes code, JSON, libraries, etc.  Provision/Build/Deploy done from baseline.</a:t>
            </a:r>
          </a:p>
        </p:txBody>
      </p:sp>
      <p:sp>
        <p:nvSpPr>
          <p:cNvPr id="95" name="Rectangular Callout 94">
            <a:extLst>
              <a:ext uri="{FF2B5EF4-FFF2-40B4-BE49-F238E27FC236}">
                <a16:creationId xmlns:a16="http://schemas.microsoft.com/office/drawing/2014/main" id="{00404D91-9B34-BB41-8487-464529345B4B}"/>
              </a:ext>
            </a:extLst>
          </p:cNvPr>
          <p:cNvSpPr/>
          <p:nvPr/>
        </p:nvSpPr>
        <p:spPr>
          <a:xfrm>
            <a:off x="4392555" y="1398505"/>
            <a:ext cx="5414761" cy="2111977"/>
          </a:xfrm>
          <a:prstGeom prst="wedgeRectCallout">
            <a:avLst>
              <a:gd name="adj1" fmla="val -96987"/>
              <a:gd name="adj2" fmla="val 1348"/>
            </a:avLst>
          </a:prstGeom>
          <a:solidFill>
            <a:schemeClr val="accent4">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rtl="0" hangingPunct="0"/>
            <a:r>
              <a:rPr kumimoji="0" lang="en-US" sz="1600" i="0" u="none" strike="noStrike" cap="none" spc="0" normalizeH="0" baseline="0" dirty="0">
                <a:ln>
                  <a:noFill/>
                </a:ln>
                <a:solidFill>
                  <a:schemeClr val="tx1"/>
                </a:solidFill>
                <a:effectLst/>
                <a:uFillTx/>
                <a:ea typeface="+mn-ea"/>
                <a:cs typeface="+mn-cs"/>
                <a:sym typeface="Helvetica Light"/>
              </a:rPr>
              <a:t>This will not work for Watson Assistant Premium instances – since a Premium instance is allowed to have </a:t>
            </a:r>
            <a:r>
              <a:rPr kumimoji="0" lang="en-US" sz="1600" b="1" i="0" u="none" strike="noStrike" cap="none" spc="0" normalizeH="0" baseline="0" dirty="0">
                <a:ln>
                  <a:noFill/>
                </a:ln>
                <a:solidFill>
                  <a:schemeClr val="tx1"/>
                </a:solidFill>
                <a:effectLst/>
                <a:uFillTx/>
                <a:ea typeface="+mn-ea"/>
                <a:cs typeface="+mn-cs"/>
                <a:sym typeface="Helvetica Light"/>
              </a:rPr>
              <a:t>multiple instances deployed, </a:t>
            </a:r>
            <a:r>
              <a:rPr lang="en-US" sz="1600" b="1" dirty="0">
                <a:solidFill>
                  <a:schemeClr val="tx1"/>
                </a:solidFill>
              </a:rPr>
              <a:t>but only within the same resource group</a:t>
            </a:r>
            <a:r>
              <a:rPr lang="en-US" sz="1600" dirty="0">
                <a:solidFill>
                  <a:schemeClr val="tx1"/>
                </a:solidFill>
              </a:rPr>
              <a:t>.</a:t>
            </a:r>
          </a:p>
          <a:p>
            <a:pPr rtl="0" hangingPunct="0"/>
            <a:endParaRPr lang="en-US" sz="1600" dirty="0">
              <a:solidFill>
                <a:schemeClr val="tx1"/>
              </a:solidFill>
            </a:endParaRPr>
          </a:p>
          <a:p>
            <a:pPr rtl="0" hangingPunct="0"/>
            <a:r>
              <a:rPr lang="en-US" sz="1600" dirty="0">
                <a:solidFill>
                  <a:schemeClr val="tx1"/>
                </a:solidFill>
              </a:rPr>
              <a:t>Premium deployments would thus require one Premium license for each resource group being supported.</a:t>
            </a:r>
          </a:p>
        </p:txBody>
      </p:sp>
    </p:spTree>
    <p:extLst>
      <p:ext uri="{BB962C8B-B14F-4D97-AF65-F5344CB8AC3E}">
        <p14:creationId xmlns:p14="http://schemas.microsoft.com/office/powerpoint/2010/main" val="367702280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2930009" y="994417"/>
            <a:ext cx="707234" cy="811066"/>
            <a:chOff x="82944" y="19278"/>
            <a:chExt cx="707233" cy="811065"/>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154751" y="136286"/>
              <a:ext cx="581890" cy="694057"/>
              <a:chOff x="165813" y="136286"/>
              <a:chExt cx="581889" cy="694055"/>
            </a:xfrm>
          </p:grpSpPr>
          <p:sp>
            <p:nvSpPr>
              <p:cNvPr id="246" name="Shape 426"/>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47" name="_-31.png"/>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9"/>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10"/>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2"/>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61" name="Straight Connector 360"/>
          <p:cNvCxnSpPr>
            <a:cxnSpLocks/>
            <a:endCxn id="5" idx="3"/>
          </p:cNvCxnSpPr>
          <p:nvPr/>
        </p:nvCxnSpPr>
        <p:spPr>
          <a:xfrm flipH="1">
            <a:off x="5824931" y="1392563"/>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a:endCxn id="274" idx="2"/>
          </p:cNvCxnSpPr>
          <p:nvPr/>
        </p:nvCxnSpPr>
        <p:spPr>
          <a:xfrm flipV="1">
            <a:off x="4570435" y="2001202"/>
            <a:ext cx="892852" cy="50105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0" name="Group 199"/>
          <p:cNvGrpSpPr/>
          <p:nvPr/>
        </p:nvGrpSpPr>
        <p:grpSpPr>
          <a:xfrm>
            <a:off x="6242922" y="1038947"/>
            <a:ext cx="707233" cy="953454"/>
            <a:chOff x="75417" y="0"/>
            <a:chExt cx="707232" cy="953452"/>
          </a:xfrm>
        </p:grpSpPr>
        <p:sp>
          <p:nvSpPr>
            <p:cNvPr id="141"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2" name="Group 198"/>
            <p:cNvGrpSpPr/>
            <p:nvPr/>
          </p:nvGrpSpPr>
          <p:grpSpPr>
            <a:xfrm>
              <a:off x="80933" y="160392"/>
              <a:ext cx="695702" cy="793060"/>
              <a:chOff x="91467" y="160392"/>
              <a:chExt cx="695701" cy="793059"/>
            </a:xfrm>
          </p:grpSpPr>
          <p:pic>
            <p:nvPicPr>
              <p:cNvPr id="143" name="_-03.png"/>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44" name="Shape 197"/>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159" name="Group 429">
            <a:extLst>
              <a:ext uri="{FF2B5EF4-FFF2-40B4-BE49-F238E27FC236}">
                <a16:creationId xmlns:a16="http://schemas.microsoft.com/office/drawing/2014/main" id="{6FB5B1DB-53AB-684B-B44A-1BFB3146DFBB}"/>
              </a:ext>
            </a:extLst>
          </p:cNvPr>
          <p:cNvGrpSpPr/>
          <p:nvPr/>
        </p:nvGrpSpPr>
        <p:grpSpPr>
          <a:xfrm>
            <a:off x="3540373" y="3798425"/>
            <a:ext cx="707234" cy="811066"/>
            <a:chOff x="82944" y="19278"/>
            <a:chExt cx="707233" cy="811065"/>
          </a:xfrm>
        </p:grpSpPr>
        <p:sp>
          <p:nvSpPr>
            <p:cNvPr id="163" name="Shape 425">
              <a:extLst>
                <a:ext uri="{FF2B5EF4-FFF2-40B4-BE49-F238E27FC236}">
                  <a16:creationId xmlns:a16="http://schemas.microsoft.com/office/drawing/2014/main" id="{1C961C94-6A03-9E40-998E-D3CCC44CC15D}"/>
                </a:ext>
              </a:extLst>
            </p:cNvPr>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4" name="Group 428">
              <a:extLst>
                <a:ext uri="{FF2B5EF4-FFF2-40B4-BE49-F238E27FC236}">
                  <a16:creationId xmlns:a16="http://schemas.microsoft.com/office/drawing/2014/main" id="{86137D11-1FF1-4949-A85D-B004C213C5D0}"/>
                </a:ext>
              </a:extLst>
            </p:cNvPr>
            <p:cNvGrpSpPr/>
            <p:nvPr/>
          </p:nvGrpSpPr>
          <p:grpSpPr>
            <a:xfrm>
              <a:off x="154751" y="136286"/>
              <a:ext cx="581890" cy="694057"/>
              <a:chOff x="165813" y="136286"/>
              <a:chExt cx="581889" cy="694055"/>
            </a:xfrm>
          </p:grpSpPr>
          <p:sp>
            <p:nvSpPr>
              <p:cNvPr id="165" name="Shape 426">
                <a:extLst>
                  <a:ext uri="{FF2B5EF4-FFF2-40B4-BE49-F238E27FC236}">
                    <a16:creationId xmlns:a16="http://schemas.microsoft.com/office/drawing/2014/main" id="{5B0D010E-AC85-0043-9D39-98840AF2AC58}"/>
                  </a:ext>
                </a:extLst>
              </p:cNvPr>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166" name="_-31.png">
                <a:extLst>
                  <a:ext uri="{FF2B5EF4-FFF2-40B4-BE49-F238E27FC236}">
                    <a16:creationId xmlns:a16="http://schemas.microsoft.com/office/drawing/2014/main" id="{AE559E2C-D85C-D143-978E-6BE3DB75B1DB}"/>
                  </a:ext>
                </a:extLst>
              </p:cNvPr>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76" name="Straight Connector 175">
            <a:extLst>
              <a:ext uri="{FF2B5EF4-FFF2-40B4-BE49-F238E27FC236}">
                <a16:creationId xmlns:a16="http://schemas.microsoft.com/office/drawing/2014/main" id="{268CD3BC-C9BC-5B40-85D6-8B384105A200}"/>
              </a:ext>
            </a:extLst>
          </p:cNvPr>
          <p:cNvCxnSpPr>
            <a:cxnSpLocks/>
            <a:endCxn id="165" idx="2"/>
          </p:cNvCxnSpPr>
          <p:nvPr/>
        </p:nvCxnSpPr>
        <p:spPr>
          <a:xfrm flipH="1" flipV="1">
            <a:off x="3903126" y="4609491"/>
            <a:ext cx="229496" cy="68282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7" name="Straight Connector 176">
            <a:extLst>
              <a:ext uri="{FF2B5EF4-FFF2-40B4-BE49-F238E27FC236}">
                <a16:creationId xmlns:a16="http://schemas.microsoft.com/office/drawing/2014/main" id="{D17ACFAE-A80C-BC4E-9E19-E576963CDB8B}"/>
              </a:ext>
            </a:extLst>
          </p:cNvPr>
          <p:cNvCxnSpPr>
            <a:cxnSpLocks/>
            <a:endCxn id="169" idx="3"/>
          </p:cNvCxnSpPr>
          <p:nvPr/>
        </p:nvCxnSpPr>
        <p:spPr>
          <a:xfrm flipH="1">
            <a:off x="6078349" y="4278904"/>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84" name="Straight Connector 183">
            <a:extLst>
              <a:ext uri="{FF2B5EF4-FFF2-40B4-BE49-F238E27FC236}">
                <a16:creationId xmlns:a16="http://schemas.microsoft.com/office/drawing/2014/main" id="{1D65A889-C7C8-244E-BDC7-0046C43A03B8}"/>
              </a:ext>
            </a:extLst>
          </p:cNvPr>
          <p:cNvCxnSpPr>
            <a:cxnSpLocks/>
          </p:cNvCxnSpPr>
          <p:nvPr/>
        </p:nvCxnSpPr>
        <p:spPr>
          <a:xfrm flipV="1">
            <a:off x="4401527" y="4535186"/>
            <a:ext cx="1090502" cy="970485"/>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85" name="Group 199">
            <a:extLst>
              <a:ext uri="{FF2B5EF4-FFF2-40B4-BE49-F238E27FC236}">
                <a16:creationId xmlns:a16="http://schemas.microsoft.com/office/drawing/2014/main" id="{D5F7BD95-6883-7648-AAC9-2EBD720799AD}"/>
              </a:ext>
            </a:extLst>
          </p:cNvPr>
          <p:cNvGrpSpPr/>
          <p:nvPr/>
        </p:nvGrpSpPr>
        <p:grpSpPr>
          <a:xfrm>
            <a:off x="6496340" y="3925288"/>
            <a:ext cx="707233" cy="953454"/>
            <a:chOff x="75417" y="0"/>
            <a:chExt cx="707232" cy="953452"/>
          </a:xfrm>
        </p:grpSpPr>
        <p:sp>
          <p:nvSpPr>
            <p:cNvPr id="187" name="Shape 195">
              <a:extLst>
                <a:ext uri="{FF2B5EF4-FFF2-40B4-BE49-F238E27FC236}">
                  <a16:creationId xmlns:a16="http://schemas.microsoft.com/office/drawing/2014/main" id="{54E50F09-754D-8F46-981F-DAC2020BECA6}"/>
                </a:ext>
              </a:extLst>
            </p:cNvPr>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88" name="Group 198">
              <a:extLst>
                <a:ext uri="{FF2B5EF4-FFF2-40B4-BE49-F238E27FC236}">
                  <a16:creationId xmlns:a16="http://schemas.microsoft.com/office/drawing/2014/main" id="{FAC320E6-9F49-D34E-AC68-5DCD622041A9}"/>
                </a:ext>
              </a:extLst>
            </p:cNvPr>
            <p:cNvGrpSpPr/>
            <p:nvPr/>
          </p:nvGrpSpPr>
          <p:grpSpPr>
            <a:xfrm>
              <a:off x="80933" y="160392"/>
              <a:ext cx="695702" cy="793060"/>
              <a:chOff x="91467" y="160392"/>
              <a:chExt cx="695701" cy="793059"/>
            </a:xfrm>
          </p:grpSpPr>
          <p:pic>
            <p:nvPicPr>
              <p:cNvPr id="191" name="_-03.png">
                <a:extLst>
                  <a:ext uri="{FF2B5EF4-FFF2-40B4-BE49-F238E27FC236}">
                    <a16:creationId xmlns:a16="http://schemas.microsoft.com/office/drawing/2014/main" id="{BACE9A57-189F-3241-8C29-8EC76D20CE0E}"/>
                  </a:ext>
                </a:extLst>
              </p:cNvPr>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92" name="Shape 197">
                <a:extLst>
                  <a:ext uri="{FF2B5EF4-FFF2-40B4-BE49-F238E27FC236}">
                    <a16:creationId xmlns:a16="http://schemas.microsoft.com/office/drawing/2014/main" id="{565C5943-6B65-2343-B7AE-18D7BA45605C}"/>
                  </a:ext>
                </a:extLst>
              </p:cNvPr>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2CC64088-AC65-FE44-A9F7-4527276FCF30}"/>
              </a:ext>
            </a:extLst>
          </p:cNvPr>
          <p:cNvGrpSpPr/>
          <p:nvPr/>
        </p:nvGrpSpPr>
        <p:grpSpPr>
          <a:xfrm>
            <a:off x="3977868" y="854105"/>
            <a:ext cx="707234" cy="1057287"/>
            <a:chOff x="3977868" y="854105"/>
            <a:chExt cx="707234" cy="1057287"/>
          </a:xfrm>
        </p:grpSpPr>
        <p:sp>
          <p:nvSpPr>
            <p:cNvPr id="151" name="Shape 425">
              <a:extLst>
                <a:ext uri="{FF2B5EF4-FFF2-40B4-BE49-F238E27FC236}">
                  <a16:creationId xmlns:a16="http://schemas.microsoft.com/office/drawing/2014/main" id="{B307612E-29B5-0A4C-B98E-58C1DBD13C8C}"/>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1769E37D-39A3-204F-833B-BDB631FB3DB2}"/>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71" name="Picture 170">
              <a:extLst>
                <a:ext uri="{FF2B5EF4-FFF2-40B4-BE49-F238E27FC236}">
                  <a16:creationId xmlns:a16="http://schemas.microsoft.com/office/drawing/2014/main" id="{04AA0684-E51D-D640-9ED4-A9090FFCBA7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73" name="Straight Connector 172">
            <a:extLst>
              <a:ext uri="{FF2B5EF4-FFF2-40B4-BE49-F238E27FC236}">
                <a16:creationId xmlns:a16="http://schemas.microsoft.com/office/drawing/2014/main" id="{A5C4CD10-9B81-714A-9C34-C2D5F3A5A4A1}"/>
              </a:ext>
            </a:extLst>
          </p:cNvPr>
          <p:cNvCxnSpPr>
            <a:cxnSpLocks/>
            <a:endCxn id="160" idx="2"/>
          </p:cNvCxnSpPr>
          <p:nvPr/>
        </p:nvCxnSpPr>
        <p:spPr>
          <a:xfrm flipV="1">
            <a:off x="4323643" y="1911392"/>
            <a:ext cx="16981" cy="484374"/>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75" name="Group 174">
            <a:extLst>
              <a:ext uri="{FF2B5EF4-FFF2-40B4-BE49-F238E27FC236}">
                <a16:creationId xmlns:a16="http://schemas.microsoft.com/office/drawing/2014/main" id="{C865EAA1-F023-784D-8AC2-31469B3CE8D6}"/>
              </a:ext>
            </a:extLst>
          </p:cNvPr>
          <p:cNvGrpSpPr/>
          <p:nvPr/>
        </p:nvGrpSpPr>
        <p:grpSpPr>
          <a:xfrm>
            <a:off x="4431492" y="3730627"/>
            <a:ext cx="707234" cy="1057287"/>
            <a:chOff x="3977868" y="854105"/>
            <a:chExt cx="707234" cy="1057287"/>
          </a:xfrm>
        </p:grpSpPr>
        <p:sp>
          <p:nvSpPr>
            <p:cNvPr id="196" name="Shape 425">
              <a:extLst>
                <a:ext uri="{FF2B5EF4-FFF2-40B4-BE49-F238E27FC236}">
                  <a16:creationId xmlns:a16="http://schemas.microsoft.com/office/drawing/2014/main" id="{14283C59-C12C-524F-A68F-A0568B2A065D}"/>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7" name="Shape 426">
              <a:extLst>
                <a:ext uri="{FF2B5EF4-FFF2-40B4-BE49-F238E27FC236}">
                  <a16:creationId xmlns:a16="http://schemas.microsoft.com/office/drawing/2014/main" id="{394463DF-54A2-D94D-950A-CAB2BC6C64FA}"/>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98" name="Picture 197">
              <a:extLst>
                <a:ext uri="{FF2B5EF4-FFF2-40B4-BE49-F238E27FC236}">
                  <a16:creationId xmlns:a16="http://schemas.microsoft.com/office/drawing/2014/main" id="{1062B3AE-A357-774B-8C7A-330B720B58C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99" name="Straight Connector 198">
            <a:extLst>
              <a:ext uri="{FF2B5EF4-FFF2-40B4-BE49-F238E27FC236}">
                <a16:creationId xmlns:a16="http://schemas.microsoft.com/office/drawing/2014/main" id="{1ACF38C0-5DFB-DA4D-84DC-1CA9E5B043E9}"/>
              </a:ext>
            </a:extLst>
          </p:cNvPr>
          <p:cNvCxnSpPr>
            <a:cxnSpLocks/>
            <a:endCxn id="197" idx="2"/>
          </p:cNvCxnSpPr>
          <p:nvPr/>
        </p:nvCxnSpPr>
        <p:spPr>
          <a:xfrm flipV="1">
            <a:off x="4289247" y="4787914"/>
            <a:ext cx="505001" cy="6020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201" name="Group 200">
            <a:extLst>
              <a:ext uri="{FF2B5EF4-FFF2-40B4-BE49-F238E27FC236}">
                <a16:creationId xmlns:a16="http://schemas.microsoft.com/office/drawing/2014/main" id="{FE4F74FE-9288-D549-84CC-D41013D1DAA7}"/>
              </a:ext>
            </a:extLst>
          </p:cNvPr>
          <p:cNvGrpSpPr/>
          <p:nvPr/>
        </p:nvGrpSpPr>
        <p:grpSpPr>
          <a:xfrm>
            <a:off x="5096270" y="1129227"/>
            <a:ext cx="707233" cy="836763"/>
            <a:chOff x="5363090" y="3927670"/>
            <a:chExt cx="707233" cy="836763"/>
          </a:xfrm>
        </p:grpSpPr>
        <p:sp>
          <p:nvSpPr>
            <p:cNvPr id="202" name="Shape 314">
              <a:extLst>
                <a:ext uri="{FF2B5EF4-FFF2-40B4-BE49-F238E27FC236}">
                  <a16:creationId xmlns:a16="http://schemas.microsoft.com/office/drawing/2014/main" id="{D1C38C60-97FE-794E-839B-31D6D95CC502}"/>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4" name="Shape 316">
              <a:extLst>
                <a:ext uri="{FF2B5EF4-FFF2-40B4-BE49-F238E27FC236}">
                  <a16:creationId xmlns:a16="http://schemas.microsoft.com/office/drawing/2014/main" id="{B3C260AD-427B-844F-8709-31ABF27858C6}"/>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5" name="Picture 204">
              <a:extLst>
                <a:ext uri="{FF2B5EF4-FFF2-40B4-BE49-F238E27FC236}">
                  <a16:creationId xmlns:a16="http://schemas.microsoft.com/office/drawing/2014/main" id="{902AC59F-53B2-E848-B25F-78A6FE6F340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grpSp>
        <p:nvGrpSpPr>
          <p:cNvPr id="206" name="Group 205">
            <a:extLst>
              <a:ext uri="{FF2B5EF4-FFF2-40B4-BE49-F238E27FC236}">
                <a16:creationId xmlns:a16="http://schemas.microsoft.com/office/drawing/2014/main" id="{4285A414-4A01-3946-9303-257F217A4241}"/>
              </a:ext>
            </a:extLst>
          </p:cNvPr>
          <p:cNvGrpSpPr/>
          <p:nvPr/>
        </p:nvGrpSpPr>
        <p:grpSpPr>
          <a:xfrm>
            <a:off x="5361443" y="3892185"/>
            <a:ext cx="707233" cy="836763"/>
            <a:chOff x="5363090" y="3927670"/>
            <a:chExt cx="707233" cy="836763"/>
          </a:xfrm>
        </p:grpSpPr>
        <p:sp>
          <p:nvSpPr>
            <p:cNvPr id="207" name="Shape 314">
              <a:extLst>
                <a:ext uri="{FF2B5EF4-FFF2-40B4-BE49-F238E27FC236}">
                  <a16:creationId xmlns:a16="http://schemas.microsoft.com/office/drawing/2014/main" id="{F3267933-30F0-9F4A-8908-FE5093D54A2C}"/>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8" name="Shape 316">
              <a:extLst>
                <a:ext uri="{FF2B5EF4-FFF2-40B4-BE49-F238E27FC236}">
                  <a16:creationId xmlns:a16="http://schemas.microsoft.com/office/drawing/2014/main" id="{42888F69-DBA0-5E4D-8284-7A4BBF770D8D}"/>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9" name="Picture 208">
              <a:extLst>
                <a:ext uri="{FF2B5EF4-FFF2-40B4-BE49-F238E27FC236}">
                  <a16:creationId xmlns:a16="http://schemas.microsoft.com/office/drawing/2014/main" id="{FE0EA15B-ECC8-EF48-855F-91A3974672B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spTree>
    <p:extLst>
      <p:ext uri="{BB962C8B-B14F-4D97-AF65-F5344CB8AC3E}">
        <p14:creationId xmlns:p14="http://schemas.microsoft.com/office/powerpoint/2010/main" val="144197224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0" y="152606"/>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6" y="906462"/>
            <a:ext cx="9350185"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a:t>Cognitive Diagrams for DevOps and System Development</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dirty="0">
                <a:latin typeface="HelvNeue Light for IBM"/>
                <a:ea typeface="HelvNeue Light for IBM"/>
                <a:cs typeface="HelvNeue Light for IBM"/>
                <a:sym typeface="HelvNeue Light for IBM"/>
              </a:rPr>
              <a:t>IBM </a:t>
            </a:r>
            <a:r>
              <a:rPr sz="1400" dirty="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7435780" y="152606"/>
            <a:ext cx="1212197" cy="23323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00000"/>
                </a:solidFill>
                <a:effectLst/>
                <a:uFillTx/>
                <a:latin typeface="+mn-lt"/>
                <a:ea typeface="+mn-ea"/>
                <a:cs typeface="+mn-cs"/>
                <a:sym typeface="Helvetica Light"/>
              </a:rPr>
              <a:t>10th </a:t>
            </a:r>
            <a:r>
              <a:rPr lang="en-US" sz="1000" b="1" dirty="0">
                <a:solidFill>
                  <a:srgbClr val="000000"/>
                </a:solidFill>
              </a:rPr>
              <a:t>October</a:t>
            </a:r>
            <a:r>
              <a:rPr kumimoji="0" lang="en-US" sz="1000" b="1" i="0" u="none" strike="noStrike" cap="none" spc="0" normalizeH="0" dirty="0">
                <a:ln>
                  <a:noFill/>
                </a:ln>
                <a:solidFill>
                  <a:srgbClr val="000000"/>
                </a:solidFill>
                <a:effectLst/>
                <a:uFillTx/>
                <a:latin typeface="+mn-lt"/>
                <a:ea typeface="+mn-ea"/>
                <a:cs typeface="+mn-cs"/>
                <a:sym typeface="Helvetica Light"/>
              </a:rPr>
              <a:t> 2019</a:t>
            </a:r>
            <a:endParaRPr kumimoji="0" lang="en-US" sz="1000" b="1" i="0" u="none" strike="noStrike" cap="none" spc="0" normalizeH="0" baseline="0" dirty="0">
              <a:ln>
                <a:noFill/>
              </a:ln>
              <a:solidFill>
                <a:srgbClr val="000000"/>
              </a:solidFill>
              <a:effectLst/>
              <a:uFillTx/>
              <a:latin typeface="+mn-lt"/>
              <a:ea typeface="+mn-ea"/>
              <a:cs typeface="+mn-cs"/>
              <a:sym typeface="Helvetica Light"/>
            </a:endParaRPr>
          </a:p>
        </p:txBody>
      </p:sp>
      <p:sp>
        <p:nvSpPr>
          <p:cNvPr id="2" name="TextBox 1">
            <a:extLst>
              <a:ext uri="{FF2B5EF4-FFF2-40B4-BE49-F238E27FC236}">
                <a16:creationId xmlns:a16="http://schemas.microsoft.com/office/drawing/2014/main" id="{7AFDE66D-4277-E94A-9488-091B210B3F5A}"/>
              </a:ext>
            </a:extLst>
          </p:cNvPr>
          <p:cNvSpPr txBox="1"/>
          <p:nvPr/>
        </p:nvSpPr>
        <p:spPr>
          <a:xfrm>
            <a:off x="566928" y="3647696"/>
            <a:ext cx="8906256" cy="180289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The next set of diagrams show a slightly simplified view of the Cloud and DevOps processes and approaches for working with this Watson Premium production limitation.</a:t>
            </a:r>
          </a:p>
        </p:txBody>
      </p:sp>
    </p:spTree>
    <p:extLst>
      <p:ext uri="{BB962C8B-B14F-4D97-AF65-F5344CB8AC3E}">
        <p14:creationId xmlns:p14="http://schemas.microsoft.com/office/powerpoint/2010/main" val="130219634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42D6AB-8BA3-CA40-B0AB-21F32992DDA9}"/>
              </a:ext>
            </a:extLst>
          </p:cNvPr>
          <p:cNvSpPr/>
          <p:nvPr/>
        </p:nvSpPr>
        <p:spPr>
          <a:xfrm>
            <a:off x="56584" y="140678"/>
            <a:ext cx="3797944" cy="4029370"/>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310" dirty="0" err="1">
                <a:solidFill>
                  <a:schemeClr val="tx1"/>
                </a:solidFill>
              </a:rPr>
              <a:t>Tox_DEV_RG</a:t>
            </a:r>
            <a:endParaRPr lang="en-US" sz="2310" dirty="0">
              <a:solidFill>
                <a:schemeClr val="tx1"/>
              </a:solidFill>
            </a:endParaRPr>
          </a:p>
        </p:txBody>
      </p:sp>
      <p:sp>
        <p:nvSpPr>
          <p:cNvPr id="4" name="Rectangle 3">
            <a:extLst>
              <a:ext uri="{FF2B5EF4-FFF2-40B4-BE49-F238E27FC236}">
                <a16:creationId xmlns:a16="http://schemas.microsoft.com/office/drawing/2014/main" id="{BA373698-DE62-0444-B877-AC54F3C5E433}"/>
              </a:ext>
            </a:extLst>
          </p:cNvPr>
          <p:cNvSpPr/>
          <p:nvPr/>
        </p:nvSpPr>
        <p:spPr>
          <a:xfrm>
            <a:off x="427578" y="440199"/>
            <a:ext cx="20116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A</a:t>
            </a:r>
          </a:p>
        </p:txBody>
      </p:sp>
      <p:sp>
        <p:nvSpPr>
          <p:cNvPr id="6" name="Rounded Rectangle 5">
            <a:extLst>
              <a:ext uri="{FF2B5EF4-FFF2-40B4-BE49-F238E27FC236}">
                <a16:creationId xmlns:a16="http://schemas.microsoft.com/office/drawing/2014/main" id="{FD207F95-8FBF-0D41-99C5-20E242E5A845}"/>
              </a:ext>
            </a:extLst>
          </p:cNvPr>
          <p:cNvSpPr/>
          <p:nvPr/>
        </p:nvSpPr>
        <p:spPr>
          <a:xfrm>
            <a:off x="6419224" y="3258230"/>
            <a:ext cx="3496387" cy="1936705"/>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310" dirty="0" err="1">
                <a:solidFill>
                  <a:schemeClr val="tx1"/>
                </a:solidFill>
              </a:rPr>
              <a:t>Tox_PROD_RG</a:t>
            </a:r>
            <a:endParaRPr lang="en-US" sz="2310" dirty="0">
              <a:solidFill>
                <a:schemeClr val="tx1"/>
              </a:solidFill>
            </a:endParaRPr>
          </a:p>
        </p:txBody>
      </p:sp>
      <p:sp>
        <p:nvSpPr>
          <p:cNvPr id="7" name="Hexagon 6">
            <a:extLst>
              <a:ext uri="{FF2B5EF4-FFF2-40B4-BE49-F238E27FC236}">
                <a16:creationId xmlns:a16="http://schemas.microsoft.com/office/drawing/2014/main" id="{9C35F2F2-45D9-A440-8E62-2C45F7435032}"/>
              </a:ext>
            </a:extLst>
          </p:cNvPr>
          <p:cNvSpPr/>
          <p:nvPr/>
        </p:nvSpPr>
        <p:spPr>
          <a:xfrm>
            <a:off x="1541291" y="577359"/>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1</a:t>
            </a:r>
          </a:p>
        </p:txBody>
      </p:sp>
      <p:sp>
        <p:nvSpPr>
          <p:cNvPr id="8" name="Trapezoid 7">
            <a:extLst>
              <a:ext uri="{FF2B5EF4-FFF2-40B4-BE49-F238E27FC236}">
                <a16:creationId xmlns:a16="http://schemas.microsoft.com/office/drawing/2014/main" id="{468A7751-EC54-F846-BC7E-3225FB196CBC}"/>
              </a:ext>
            </a:extLst>
          </p:cNvPr>
          <p:cNvSpPr/>
          <p:nvPr/>
        </p:nvSpPr>
        <p:spPr>
          <a:xfrm>
            <a:off x="4128261" y="487679"/>
            <a:ext cx="1864031" cy="358140"/>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Tox_DEV_Admins_AG</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5BF1D5A-D6F5-D544-9790-8A2BF5024CDC}"/>
              </a:ext>
            </a:extLst>
          </p:cNvPr>
          <p:cNvCxnSpPr>
            <a:cxnSpLocks/>
            <a:stCxn id="8" idx="1"/>
          </p:cNvCxnSpPr>
          <p:nvPr/>
        </p:nvCxnSpPr>
        <p:spPr>
          <a:xfrm flipH="1">
            <a:off x="3913709" y="666749"/>
            <a:ext cx="259320" cy="125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rapezoid 10">
            <a:extLst>
              <a:ext uri="{FF2B5EF4-FFF2-40B4-BE49-F238E27FC236}">
                <a16:creationId xmlns:a16="http://schemas.microsoft.com/office/drawing/2014/main" id="{F6284351-19D4-AF41-98FE-01FF78F37B59}"/>
              </a:ext>
            </a:extLst>
          </p:cNvPr>
          <p:cNvSpPr/>
          <p:nvPr/>
        </p:nvSpPr>
        <p:spPr>
          <a:xfrm>
            <a:off x="4045509" y="1228581"/>
            <a:ext cx="1946783"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Tox_DEV_Devs_AG</a:t>
            </a:r>
            <a:endParaRPr lang="en-US" sz="1200" dirty="0">
              <a:solidFill>
                <a:schemeClr val="tx1"/>
              </a:solidFill>
            </a:endParaRPr>
          </a:p>
        </p:txBody>
      </p:sp>
      <p:cxnSp>
        <p:nvCxnSpPr>
          <p:cNvPr id="12" name="Straight Arrow Connector 11">
            <a:extLst>
              <a:ext uri="{FF2B5EF4-FFF2-40B4-BE49-F238E27FC236}">
                <a16:creationId xmlns:a16="http://schemas.microsoft.com/office/drawing/2014/main" id="{FD379994-984C-CA46-B049-A94A2D6BE3B8}"/>
              </a:ext>
            </a:extLst>
          </p:cNvPr>
          <p:cNvCxnSpPr>
            <a:cxnSpLocks/>
            <a:stCxn id="11" idx="1"/>
          </p:cNvCxnSpPr>
          <p:nvPr/>
        </p:nvCxnSpPr>
        <p:spPr>
          <a:xfrm flipH="1">
            <a:off x="3845716" y="1403841"/>
            <a:ext cx="243608" cy="6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rapezoid 14">
            <a:extLst>
              <a:ext uri="{FF2B5EF4-FFF2-40B4-BE49-F238E27FC236}">
                <a16:creationId xmlns:a16="http://schemas.microsoft.com/office/drawing/2014/main" id="{E273BE38-A8B3-794B-A055-2957D5999ECB}"/>
              </a:ext>
            </a:extLst>
          </p:cNvPr>
          <p:cNvSpPr/>
          <p:nvPr/>
        </p:nvSpPr>
        <p:spPr>
          <a:xfrm>
            <a:off x="4066108" y="1950872"/>
            <a:ext cx="1926183"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Tox_DEV_Audit_AG</a:t>
            </a:r>
            <a:endParaRPr lang="en-US" sz="1200" dirty="0">
              <a:solidFill>
                <a:schemeClr val="tx1"/>
              </a:solidFill>
            </a:endParaRPr>
          </a:p>
        </p:txBody>
      </p:sp>
      <p:cxnSp>
        <p:nvCxnSpPr>
          <p:cNvPr id="16" name="Straight Arrow Connector 15">
            <a:extLst>
              <a:ext uri="{FF2B5EF4-FFF2-40B4-BE49-F238E27FC236}">
                <a16:creationId xmlns:a16="http://schemas.microsoft.com/office/drawing/2014/main" id="{A6DD2AFA-2EA3-244A-93F3-156C3E41DE21}"/>
              </a:ext>
            </a:extLst>
          </p:cNvPr>
          <p:cNvCxnSpPr>
            <a:cxnSpLocks/>
            <a:stCxn id="15" idx="1"/>
          </p:cNvCxnSpPr>
          <p:nvPr/>
        </p:nvCxnSpPr>
        <p:spPr>
          <a:xfrm flipH="1">
            <a:off x="3866315" y="2126132"/>
            <a:ext cx="243608" cy="68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Hexagon 19">
            <a:extLst>
              <a:ext uri="{FF2B5EF4-FFF2-40B4-BE49-F238E27FC236}">
                <a16:creationId xmlns:a16="http://schemas.microsoft.com/office/drawing/2014/main" id="{4E7EF742-7898-F443-91C3-CE0A05A95B3E}"/>
              </a:ext>
            </a:extLst>
          </p:cNvPr>
          <p:cNvSpPr/>
          <p:nvPr/>
        </p:nvSpPr>
        <p:spPr>
          <a:xfrm>
            <a:off x="562573" y="579558"/>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2</a:t>
            </a:r>
          </a:p>
        </p:txBody>
      </p:sp>
      <p:sp>
        <p:nvSpPr>
          <p:cNvPr id="21" name="Rectangle 20">
            <a:extLst>
              <a:ext uri="{FF2B5EF4-FFF2-40B4-BE49-F238E27FC236}">
                <a16:creationId xmlns:a16="http://schemas.microsoft.com/office/drawing/2014/main" id="{183D44AC-99C8-BB4A-9A23-E36486BAD9B5}"/>
              </a:ext>
            </a:extLst>
          </p:cNvPr>
          <p:cNvSpPr/>
          <p:nvPr/>
        </p:nvSpPr>
        <p:spPr>
          <a:xfrm>
            <a:off x="489955" y="1783231"/>
            <a:ext cx="2011680" cy="82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B</a:t>
            </a:r>
          </a:p>
        </p:txBody>
      </p:sp>
      <p:sp>
        <p:nvSpPr>
          <p:cNvPr id="19" name="Hexagon 18">
            <a:extLst>
              <a:ext uri="{FF2B5EF4-FFF2-40B4-BE49-F238E27FC236}">
                <a16:creationId xmlns:a16="http://schemas.microsoft.com/office/drawing/2014/main" id="{D4B01E9F-D016-824E-BA6A-330CBA0AACA3}"/>
              </a:ext>
            </a:extLst>
          </p:cNvPr>
          <p:cNvSpPr/>
          <p:nvPr/>
        </p:nvSpPr>
        <p:spPr>
          <a:xfrm>
            <a:off x="1665705" y="1897532"/>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3</a:t>
            </a:r>
          </a:p>
        </p:txBody>
      </p:sp>
      <p:sp>
        <p:nvSpPr>
          <p:cNvPr id="22" name="Rectangle 21">
            <a:extLst>
              <a:ext uri="{FF2B5EF4-FFF2-40B4-BE49-F238E27FC236}">
                <a16:creationId xmlns:a16="http://schemas.microsoft.com/office/drawing/2014/main" id="{0966445D-0382-E74E-92C9-37969214AE5D}"/>
              </a:ext>
            </a:extLst>
          </p:cNvPr>
          <p:cNvSpPr/>
          <p:nvPr/>
        </p:nvSpPr>
        <p:spPr>
          <a:xfrm>
            <a:off x="7377900" y="3667542"/>
            <a:ext cx="2011680" cy="74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A</a:t>
            </a:r>
          </a:p>
        </p:txBody>
      </p:sp>
      <p:sp>
        <p:nvSpPr>
          <p:cNvPr id="23" name="Hexagon 22">
            <a:extLst>
              <a:ext uri="{FF2B5EF4-FFF2-40B4-BE49-F238E27FC236}">
                <a16:creationId xmlns:a16="http://schemas.microsoft.com/office/drawing/2014/main" id="{52453239-A300-6147-AE58-C07BBD7709E7}"/>
              </a:ext>
            </a:extLst>
          </p:cNvPr>
          <p:cNvSpPr/>
          <p:nvPr/>
        </p:nvSpPr>
        <p:spPr>
          <a:xfrm>
            <a:off x="8192820" y="3746933"/>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1</a:t>
            </a:r>
          </a:p>
        </p:txBody>
      </p:sp>
      <p:sp>
        <p:nvSpPr>
          <p:cNvPr id="28" name="Punched Tape 27">
            <a:extLst>
              <a:ext uri="{FF2B5EF4-FFF2-40B4-BE49-F238E27FC236}">
                <a16:creationId xmlns:a16="http://schemas.microsoft.com/office/drawing/2014/main" id="{2E077417-F376-2B44-8BF4-39657CE03F81}"/>
              </a:ext>
            </a:extLst>
          </p:cNvPr>
          <p:cNvSpPr/>
          <p:nvPr/>
        </p:nvSpPr>
        <p:spPr>
          <a:xfrm>
            <a:off x="4785359" y="3347087"/>
            <a:ext cx="815340" cy="53911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JSON</a:t>
            </a:r>
          </a:p>
        </p:txBody>
      </p:sp>
      <p:sp>
        <p:nvSpPr>
          <p:cNvPr id="32" name="Trapezoid 31">
            <a:extLst>
              <a:ext uri="{FF2B5EF4-FFF2-40B4-BE49-F238E27FC236}">
                <a16:creationId xmlns:a16="http://schemas.microsoft.com/office/drawing/2014/main" id="{6FFE8492-75F3-1F46-9F32-1EC76B0AE5E2}"/>
              </a:ext>
            </a:extLst>
          </p:cNvPr>
          <p:cNvSpPr/>
          <p:nvPr/>
        </p:nvSpPr>
        <p:spPr>
          <a:xfrm>
            <a:off x="4035815" y="4562678"/>
            <a:ext cx="1986770"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Tox_PROD_Admins_AG</a:t>
            </a:r>
            <a:endParaRPr lang="en-US" sz="1200" dirty="0">
              <a:solidFill>
                <a:schemeClr val="tx1"/>
              </a:solidFill>
            </a:endParaRPr>
          </a:p>
        </p:txBody>
      </p:sp>
      <p:sp>
        <p:nvSpPr>
          <p:cNvPr id="33" name="Trapezoid 32">
            <a:extLst>
              <a:ext uri="{FF2B5EF4-FFF2-40B4-BE49-F238E27FC236}">
                <a16:creationId xmlns:a16="http://schemas.microsoft.com/office/drawing/2014/main" id="{F4B56C95-8BCE-FB49-9875-CB5888E437F9}"/>
              </a:ext>
            </a:extLst>
          </p:cNvPr>
          <p:cNvSpPr/>
          <p:nvPr/>
        </p:nvSpPr>
        <p:spPr>
          <a:xfrm>
            <a:off x="4035815" y="5133975"/>
            <a:ext cx="1986770"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Tox_PROD_DevOps_AG</a:t>
            </a:r>
            <a:endParaRPr lang="en-US" sz="1200" dirty="0">
              <a:solidFill>
                <a:schemeClr val="tx1"/>
              </a:solidFill>
            </a:endParaRPr>
          </a:p>
        </p:txBody>
      </p:sp>
      <p:cxnSp>
        <p:nvCxnSpPr>
          <p:cNvPr id="34" name="Straight Arrow Connector 33">
            <a:extLst>
              <a:ext uri="{FF2B5EF4-FFF2-40B4-BE49-F238E27FC236}">
                <a16:creationId xmlns:a16="http://schemas.microsoft.com/office/drawing/2014/main" id="{6E571ED1-9BBC-1E47-8275-898D1C533E7C}"/>
              </a:ext>
            </a:extLst>
          </p:cNvPr>
          <p:cNvCxnSpPr>
            <a:cxnSpLocks/>
            <a:stCxn id="32" idx="3"/>
          </p:cNvCxnSpPr>
          <p:nvPr/>
        </p:nvCxnSpPr>
        <p:spPr>
          <a:xfrm flipV="1">
            <a:off x="5978770" y="4408444"/>
            <a:ext cx="440454" cy="32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DC2BF0-79BD-A14A-AE16-AC382DE98E2B}"/>
              </a:ext>
            </a:extLst>
          </p:cNvPr>
          <p:cNvCxnSpPr>
            <a:cxnSpLocks/>
            <a:stCxn id="33" idx="3"/>
          </p:cNvCxnSpPr>
          <p:nvPr/>
        </p:nvCxnSpPr>
        <p:spPr>
          <a:xfrm flipV="1">
            <a:off x="5978770" y="4909287"/>
            <a:ext cx="434654" cy="39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5B4A35-7DB7-D640-B4C2-6DB6B3358ACB}"/>
              </a:ext>
            </a:extLst>
          </p:cNvPr>
          <p:cNvCxnSpPr>
            <a:cxnSpLocks/>
            <a:stCxn id="28" idx="3"/>
            <a:endCxn id="23" idx="3"/>
          </p:cNvCxnSpPr>
          <p:nvPr/>
        </p:nvCxnSpPr>
        <p:spPr>
          <a:xfrm>
            <a:off x="5600699" y="3616644"/>
            <a:ext cx="2592121" cy="267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45D5CB-06FD-3A41-A2EC-5CE256147E7F}"/>
              </a:ext>
            </a:extLst>
          </p:cNvPr>
          <p:cNvCxnSpPr>
            <a:cxnSpLocks/>
            <a:stCxn id="7" idx="1"/>
          </p:cNvCxnSpPr>
          <p:nvPr/>
        </p:nvCxnSpPr>
        <p:spPr>
          <a:xfrm>
            <a:off x="2120411" y="851679"/>
            <a:ext cx="2664949" cy="2750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41FB8C-A029-F04B-807D-6FC40D058897}"/>
              </a:ext>
            </a:extLst>
          </p:cNvPr>
          <p:cNvSpPr txBox="1"/>
          <p:nvPr/>
        </p:nvSpPr>
        <p:spPr>
          <a:xfrm>
            <a:off x="6117667" y="337587"/>
            <a:ext cx="3797944" cy="2308324"/>
          </a:xfrm>
          <a:prstGeom prst="rect">
            <a:avLst/>
          </a:prstGeom>
          <a:noFill/>
        </p:spPr>
        <p:txBody>
          <a:bodyPr wrap="square" rtlCol="0">
            <a:spAutoFit/>
          </a:bodyPr>
          <a:lstStyle/>
          <a:p>
            <a:pPr algn="ctr"/>
            <a:r>
              <a:rPr lang="en-US" sz="1600" dirty="0"/>
              <a:t>This is what we </a:t>
            </a:r>
            <a:r>
              <a:rPr lang="en-US" sz="1600" b="1" dirty="0"/>
              <a:t>WANT</a:t>
            </a:r>
            <a:r>
              <a:rPr lang="en-US" sz="1600" dirty="0"/>
              <a:t> to do</a:t>
            </a:r>
          </a:p>
          <a:p>
            <a:pPr algn="ctr"/>
            <a:endParaRPr lang="en-US" sz="1600" dirty="0"/>
          </a:p>
          <a:p>
            <a:pPr marL="235744" indent="-235744">
              <a:buFont typeface="Arial" panose="020B0604020202020204" pitchFamily="34" charset="0"/>
              <a:buChar char="•"/>
            </a:pPr>
            <a:r>
              <a:rPr lang="en-US" sz="1600" dirty="0"/>
              <a:t>Separation of environments by resource group</a:t>
            </a:r>
          </a:p>
          <a:p>
            <a:pPr marL="235744" indent="-235744">
              <a:buFont typeface="Arial" panose="020B0604020202020204" pitchFamily="34" charset="0"/>
              <a:buChar char="•"/>
            </a:pPr>
            <a:r>
              <a:rPr lang="en-US" sz="1600" dirty="0"/>
              <a:t>Access groups used to control access</a:t>
            </a:r>
          </a:p>
          <a:p>
            <a:pPr marL="235744" indent="-235744">
              <a:buFont typeface="Arial" panose="020B0604020202020204" pitchFamily="34" charset="0"/>
              <a:buChar char="•"/>
            </a:pPr>
            <a:r>
              <a:rPr lang="en-US" sz="1600" dirty="0"/>
              <a:t>Promotion of changes from one environment to another controlled by automated DevOps processes</a:t>
            </a:r>
          </a:p>
        </p:txBody>
      </p:sp>
      <p:sp>
        <p:nvSpPr>
          <p:cNvPr id="45" name="TextBox 44">
            <a:extLst>
              <a:ext uri="{FF2B5EF4-FFF2-40B4-BE49-F238E27FC236}">
                <a16:creationId xmlns:a16="http://schemas.microsoft.com/office/drawing/2014/main" id="{0AA90DBB-B417-C945-9673-D9B3EFF99A9A}"/>
              </a:ext>
            </a:extLst>
          </p:cNvPr>
          <p:cNvSpPr txBox="1"/>
          <p:nvPr/>
        </p:nvSpPr>
        <p:spPr>
          <a:xfrm>
            <a:off x="26437" y="4505305"/>
            <a:ext cx="3797944" cy="1569660"/>
          </a:xfrm>
          <a:prstGeom prst="rect">
            <a:avLst/>
          </a:prstGeom>
          <a:noFill/>
        </p:spPr>
        <p:txBody>
          <a:bodyPr wrap="square" rtlCol="0">
            <a:spAutoFit/>
          </a:bodyPr>
          <a:lstStyle/>
          <a:p>
            <a:pPr algn="ctr"/>
            <a:r>
              <a:rPr lang="en-US" sz="1600" dirty="0"/>
              <a:t>We </a:t>
            </a:r>
            <a:r>
              <a:rPr lang="en-US" sz="1600" b="1" dirty="0"/>
              <a:t>CANNOT</a:t>
            </a:r>
            <a:r>
              <a:rPr lang="en-US" sz="1600" dirty="0"/>
              <a:t> do this</a:t>
            </a:r>
          </a:p>
          <a:p>
            <a:pPr algn="ctr"/>
            <a:endParaRPr lang="en-US" sz="1600" dirty="0"/>
          </a:p>
          <a:p>
            <a:pPr marL="235744" indent="-235744">
              <a:buFont typeface="Arial" panose="020B0604020202020204" pitchFamily="34" charset="0"/>
              <a:buChar char="•"/>
            </a:pPr>
            <a:r>
              <a:rPr lang="en-US" sz="1600" dirty="0"/>
              <a:t>Use of Watson Premium allows for multiple instances of Watson Assistant, but they all must </a:t>
            </a:r>
            <a:r>
              <a:rPr lang="en-US" sz="1600" b="1" dirty="0"/>
              <a:t>ALL be within the same Resource Group</a:t>
            </a:r>
          </a:p>
        </p:txBody>
      </p:sp>
    </p:spTree>
    <p:extLst>
      <p:ext uri="{BB962C8B-B14F-4D97-AF65-F5344CB8AC3E}">
        <p14:creationId xmlns:p14="http://schemas.microsoft.com/office/powerpoint/2010/main" val="3428560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42D6AB-8BA3-CA40-B0AB-21F32992DDA9}"/>
              </a:ext>
            </a:extLst>
          </p:cNvPr>
          <p:cNvSpPr/>
          <p:nvPr/>
        </p:nvSpPr>
        <p:spPr>
          <a:xfrm>
            <a:off x="56584" y="140678"/>
            <a:ext cx="3797944" cy="4029370"/>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310" dirty="0" err="1">
                <a:solidFill>
                  <a:schemeClr val="tx1"/>
                </a:solidFill>
              </a:rPr>
              <a:t>Tox_DEV_RG</a:t>
            </a:r>
            <a:endParaRPr lang="en-US" sz="2310" dirty="0">
              <a:solidFill>
                <a:schemeClr val="tx1"/>
              </a:solidFill>
            </a:endParaRPr>
          </a:p>
        </p:txBody>
      </p:sp>
      <p:sp>
        <p:nvSpPr>
          <p:cNvPr id="4" name="Rectangle 3">
            <a:extLst>
              <a:ext uri="{FF2B5EF4-FFF2-40B4-BE49-F238E27FC236}">
                <a16:creationId xmlns:a16="http://schemas.microsoft.com/office/drawing/2014/main" id="{BA373698-DE62-0444-B877-AC54F3C5E433}"/>
              </a:ext>
            </a:extLst>
          </p:cNvPr>
          <p:cNvSpPr/>
          <p:nvPr/>
        </p:nvSpPr>
        <p:spPr>
          <a:xfrm>
            <a:off x="427578" y="440199"/>
            <a:ext cx="20116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A</a:t>
            </a:r>
          </a:p>
        </p:txBody>
      </p:sp>
      <p:sp>
        <p:nvSpPr>
          <p:cNvPr id="6" name="Rounded Rectangle 5">
            <a:extLst>
              <a:ext uri="{FF2B5EF4-FFF2-40B4-BE49-F238E27FC236}">
                <a16:creationId xmlns:a16="http://schemas.microsoft.com/office/drawing/2014/main" id="{FD207F95-8FBF-0D41-99C5-20E242E5A845}"/>
              </a:ext>
            </a:extLst>
          </p:cNvPr>
          <p:cNvSpPr/>
          <p:nvPr/>
        </p:nvSpPr>
        <p:spPr>
          <a:xfrm>
            <a:off x="6419224" y="3258230"/>
            <a:ext cx="3496387" cy="1936705"/>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310" dirty="0" err="1">
                <a:solidFill>
                  <a:schemeClr val="tx1"/>
                </a:solidFill>
              </a:rPr>
              <a:t>Tox_PROD_RG</a:t>
            </a:r>
            <a:endParaRPr lang="en-US" sz="2310" dirty="0">
              <a:solidFill>
                <a:schemeClr val="tx1"/>
              </a:solidFill>
            </a:endParaRPr>
          </a:p>
        </p:txBody>
      </p:sp>
      <p:sp>
        <p:nvSpPr>
          <p:cNvPr id="7" name="Hexagon 6">
            <a:extLst>
              <a:ext uri="{FF2B5EF4-FFF2-40B4-BE49-F238E27FC236}">
                <a16:creationId xmlns:a16="http://schemas.microsoft.com/office/drawing/2014/main" id="{9C35F2F2-45D9-A440-8E62-2C45F7435032}"/>
              </a:ext>
            </a:extLst>
          </p:cNvPr>
          <p:cNvSpPr/>
          <p:nvPr/>
        </p:nvSpPr>
        <p:spPr>
          <a:xfrm>
            <a:off x="1541291" y="577359"/>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1</a:t>
            </a:r>
          </a:p>
        </p:txBody>
      </p:sp>
      <p:sp>
        <p:nvSpPr>
          <p:cNvPr id="8" name="Trapezoid 7">
            <a:extLst>
              <a:ext uri="{FF2B5EF4-FFF2-40B4-BE49-F238E27FC236}">
                <a16:creationId xmlns:a16="http://schemas.microsoft.com/office/drawing/2014/main" id="{468A7751-EC54-F846-BC7E-3225FB196CBC}"/>
              </a:ext>
            </a:extLst>
          </p:cNvPr>
          <p:cNvSpPr/>
          <p:nvPr/>
        </p:nvSpPr>
        <p:spPr>
          <a:xfrm>
            <a:off x="4128261" y="487679"/>
            <a:ext cx="1864031" cy="358140"/>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Tox_DEV_Admins_AG</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5BF1D5A-D6F5-D544-9790-8A2BF5024CDC}"/>
              </a:ext>
            </a:extLst>
          </p:cNvPr>
          <p:cNvCxnSpPr>
            <a:cxnSpLocks/>
            <a:stCxn id="8" idx="1"/>
          </p:cNvCxnSpPr>
          <p:nvPr/>
        </p:nvCxnSpPr>
        <p:spPr>
          <a:xfrm flipH="1">
            <a:off x="3913709" y="666749"/>
            <a:ext cx="259320" cy="125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rapezoid 10">
            <a:extLst>
              <a:ext uri="{FF2B5EF4-FFF2-40B4-BE49-F238E27FC236}">
                <a16:creationId xmlns:a16="http://schemas.microsoft.com/office/drawing/2014/main" id="{F6284351-19D4-AF41-98FE-01FF78F37B59}"/>
              </a:ext>
            </a:extLst>
          </p:cNvPr>
          <p:cNvSpPr/>
          <p:nvPr/>
        </p:nvSpPr>
        <p:spPr>
          <a:xfrm>
            <a:off x="4045509" y="1228581"/>
            <a:ext cx="1946783"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Tox_DEV_Devs_AG</a:t>
            </a:r>
            <a:endParaRPr lang="en-US" sz="1200" dirty="0">
              <a:solidFill>
                <a:schemeClr val="tx1"/>
              </a:solidFill>
            </a:endParaRPr>
          </a:p>
        </p:txBody>
      </p:sp>
      <p:cxnSp>
        <p:nvCxnSpPr>
          <p:cNvPr id="12" name="Straight Arrow Connector 11">
            <a:extLst>
              <a:ext uri="{FF2B5EF4-FFF2-40B4-BE49-F238E27FC236}">
                <a16:creationId xmlns:a16="http://schemas.microsoft.com/office/drawing/2014/main" id="{FD379994-984C-CA46-B049-A94A2D6BE3B8}"/>
              </a:ext>
            </a:extLst>
          </p:cNvPr>
          <p:cNvCxnSpPr>
            <a:cxnSpLocks/>
            <a:stCxn id="11" idx="1"/>
          </p:cNvCxnSpPr>
          <p:nvPr/>
        </p:nvCxnSpPr>
        <p:spPr>
          <a:xfrm flipH="1">
            <a:off x="3845716" y="1403841"/>
            <a:ext cx="243608" cy="6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rapezoid 14">
            <a:extLst>
              <a:ext uri="{FF2B5EF4-FFF2-40B4-BE49-F238E27FC236}">
                <a16:creationId xmlns:a16="http://schemas.microsoft.com/office/drawing/2014/main" id="{E273BE38-A8B3-794B-A055-2957D5999ECB}"/>
              </a:ext>
            </a:extLst>
          </p:cNvPr>
          <p:cNvSpPr/>
          <p:nvPr/>
        </p:nvSpPr>
        <p:spPr>
          <a:xfrm>
            <a:off x="4066108" y="1950872"/>
            <a:ext cx="1926183"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Tox_DEV_Audit_AG</a:t>
            </a:r>
            <a:endParaRPr lang="en-US" sz="1200" dirty="0">
              <a:solidFill>
                <a:schemeClr val="tx1"/>
              </a:solidFill>
            </a:endParaRPr>
          </a:p>
        </p:txBody>
      </p:sp>
      <p:cxnSp>
        <p:nvCxnSpPr>
          <p:cNvPr id="16" name="Straight Arrow Connector 15">
            <a:extLst>
              <a:ext uri="{FF2B5EF4-FFF2-40B4-BE49-F238E27FC236}">
                <a16:creationId xmlns:a16="http://schemas.microsoft.com/office/drawing/2014/main" id="{A6DD2AFA-2EA3-244A-93F3-156C3E41DE21}"/>
              </a:ext>
            </a:extLst>
          </p:cNvPr>
          <p:cNvCxnSpPr>
            <a:cxnSpLocks/>
            <a:stCxn id="15" idx="1"/>
          </p:cNvCxnSpPr>
          <p:nvPr/>
        </p:nvCxnSpPr>
        <p:spPr>
          <a:xfrm flipH="1">
            <a:off x="3866315" y="2126132"/>
            <a:ext cx="243608" cy="68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Hexagon 19">
            <a:extLst>
              <a:ext uri="{FF2B5EF4-FFF2-40B4-BE49-F238E27FC236}">
                <a16:creationId xmlns:a16="http://schemas.microsoft.com/office/drawing/2014/main" id="{4E7EF742-7898-F443-91C3-CE0A05A95B3E}"/>
              </a:ext>
            </a:extLst>
          </p:cNvPr>
          <p:cNvSpPr/>
          <p:nvPr/>
        </p:nvSpPr>
        <p:spPr>
          <a:xfrm>
            <a:off x="562573" y="579558"/>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2</a:t>
            </a:r>
          </a:p>
        </p:txBody>
      </p:sp>
      <p:sp>
        <p:nvSpPr>
          <p:cNvPr id="21" name="Rectangle 20">
            <a:extLst>
              <a:ext uri="{FF2B5EF4-FFF2-40B4-BE49-F238E27FC236}">
                <a16:creationId xmlns:a16="http://schemas.microsoft.com/office/drawing/2014/main" id="{183D44AC-99C8-BB4A-9A23-E36486BAD9B5}"/>
              </a:ext>
            </a:extLst>
          </p:cNvPr>
          <p:cNvSpPr/>
          <p:nvPr/>
        </p:nvSpPr>
        <p:spPr>
          <a:xfrm>
            <a:off x="489955" y="1783231"/>
            <a:ext cx="2011680" cy="82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B</a:t>
            </a:r>
          </a:p>
        </p:txBody>
      </p:sp>
      <p:sp>
        <p:nvSpPr>
          <p:cNvPr id="19" name="Hexagon 18">
            <a:extLst>
              <a:ext uri="{FF2B5EF4-FFF2-40B4-BE49-F238E27FC236}">
                <a16:creationId xmlns:a16="http://schemas.microsoft.com/office/drawing/2014/main" id="{D4B01E9F-D016-824E-BA6A-330CBA0AACA3}"/>
              </a:ext>
            </a:extLst>
          </p:cNvPr>
          <p:cNvSpPr/>
          <p:nvPr/>
        </p:nvSpPr>
        <p:spPr>
          <a:xfrm>
            <a:off x="1665705" y="1897532"/>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3</a:t>
            </a:r>
          </a:p>
        </p:txBody>
      </p:sp>
      <p:sp>
        <p:nvSpPr>
          <p:cNvPr id="22" name="Rectangle 21">
            <a:extLst>
              <a:ext uri="{FF2B5EF4-FFF2-40B4-BE49-F238E27FC236}">
                <a16:creationId xmlns:a16="http://schemas.microsoft.com/office/drawing/2014/main" id="{0966445D-0382-E74E-92C9-37969214AE5D}"/>
              </a:ext>
            </a:extLst>
          </p:cNvPr>
          <p:cNvSpPr/>
          <p:nvPr/>
        </p:nvSpPr>
        <p:spPr>
          <a:xfrm>
            <a:off x="7377900" y="3667542"/>
            <a:ext cx="2011680" cy="74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A</a:t>
            </a:r>
          </a:p>
        </p:txBody>
      </p:sp>
      <p:sp>
        <p:nvSpPr>
          <p:cNvPr id="23" name="Hexagon 22">
            <a:extLst>
              <a:ext uri="{FF2B5EF4-FFF2-40B4-BE49-F238E27FC236}">
                <a16:creationId xmlns:a16="http://schemas.microsoft.com/office/drawing/2014/main" id="{52453239-A300-6147-AE58-C07BBD7709E7}"/>
              </a:ext>
            </a:extLst>
          </p:cNvPr>
          <p:cNvSpPr/>
          <p:nvPr/>
        </p:nvSpPr>
        <p:spPr>
          <a:xfrm>
            <a:off x="8192820" y="3746933"/>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1</a:t>
            </a:r>
          </a:p>
        </p:txBody>
      </p:sp>
      <p:sp>
        <p:nvSpPr>
          <p:cNvPr id="28" name="Punched Tape 27">
            <a:extLst>
              <a:ext uri="{FF2B5EF4-FFF2-40B4-BE49-F238E27FC236}">
                <a16:creationId xmlns:a16="http://schemas.microsoft.com/office/drawing/2014/main" id="{2E077417-F376-2B44-8BF4-39657CE03F81}"/>
              </a:ext>
            </a:extLst>
          </p:cNvPr>
          <p:cNvSpPr/>
          <p:nvPr/>
        </p:nvSpPr>
        <p:spPr>
          <a:xfrm>
            <a:off x="4785359" y="3347087"/>
            <a:ext cx="815340" cy="53911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JSON</a:t>
            </a:r>
          </a:p>
        </p:txBody>
      </p:sp>
      <p:sp>
        <p:nvSpPr>
          <p:cNvPr id="32" name="Trapezoid 31">
            <a:extLst>
              <a:ext uri="{FF2B5EF4-FFF2-40B4-BE49-F238E27FC236}">
                <a16:creationId xmlns:a16="http://schemas.microsoft.com/office/drawing/2014/main" id="{6FFE8492-75F3-1F46-9F32-1EC76B0AE5E2}"/>
              </a:ext>
            </a:extLst>
          </p:cNvPr>
          <p:cNvSpPr/>
          <p:nvPr/>
        </p:nvSpPr>
        <p:spPr>
          <a:xfrm>
            <a:off x="4035815" y="4562678"/>
            <a:ext cx="1986770"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Tox_PROD_Admins_AG</a:t>
            </a:r>
            <a:endParaRPr lang="en-US" sz="1200" dirty="0">
              <a:solidFill>
                <a:schemeClr val="tx1"/>
              </a:solidFill>
            </a:endParaRPr>
          </a:p>
        </p:txBody>
      </p:sp>
      <p:sp>
        <p:nvSpPr>
          <p:cNvPr id="33" name="Trapezoid 32">
            <a:extLst>
              <a:ext uri="{FF2B5EF4-FFF2-40B4-BE49-F238E27FC236}">
                <a16:creationId xmlns:a16="http://schemas.microsoft.com/office/drawing/2014/main" id="{F4B56C95-8BCE-FB49-9875-CB5888E437F9}"/>
              </a:ext>
            </a:extLst>
          </p:cNvPr>
          <p:cNvSpPr/>
          <p:nvPr/>
        </p:nvSpPr>
        <p:spPr>
          <a:xfrm>
            <a:off x="4035815" y="5133975"/>
            <a:ext cx="1986770"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Tox_PROD_DevOps_AG</a:t>
            </a:r>
            <a:endParaRPr lang="en-US" sz="1200" dirty="0">
              <a:solidFill>
                <a:schemeClr val="tx1"/>
              </a:solidFill>
            </a:endParaRPr>
          </a:p>
        </p:txBody>
      </p:sp>
      <p:cxnSp>
        <p:nvCxnSpPr>
          <p:cNvPr id="34" name="Straight Arrow Connector 33">
            <a:extLst>
              <a:ext uri="{FF2B5EF4-FFF2-40B4-BE49-F238E27FC236}">
                <a16:creationId xmlns:a16="http://schemas.microsoft.com/office/drawing/2014/main" id="{6E571ED1-9BBC-1E47-8275-898D1C533E7C}"/>
              </a:ext>
            </a:extLst>
          </p:cNvPr>
          <p:cNvCxnSpPr>
            <a:cxnSpLocks/>
            <a:stCxn id="32" idx="3"/>
          </p:cNvCxnSpPr>
          <p:nvPr/>
        </p:nvCxnSpPr>
        <p:spPr>
          <a:xfrm flipV="1">
            <a:off x="5978770" y="4408444"/>
            <a:ext cx="440454" cy="32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DC2BF0-79BD-A14A-AE16-AC382DE98E2B}"/>
              </a:ext>
            </a:extLst>
          </p:cNvPr>
          <p:cNvCxnSpPr>
            <a:cxnSpLocks/>
            <a:stCxn id="33" idx="3"/>
          </p:cNvCxnSpPr>
          <p:nvPr/>
        </p:nvCxnSpPr>
        <p:spPr>
          <a:xfrm flipV="1">
            <a:off x="5978770" y="4909287"/>
            <a:ext cx="434654" cy="39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5B4A35-7DB7-D640-B4C2-6DB6B3358ACB}"/>
              </a:ext>
            </a:extLst>
          </p:cNvPr>
          <p:cNvCxnSpPr>
            <a:cxnSpLocks/>
            <a:stCxn id="28" idx="3"/>
            <a:endCxn id="23" idx="3"/>
          </p:cNvCxnSpPr>
          <p:nvPr/>
        </p:nvCxnSpPr>
        <p:spPr>
          <a:xfrm>
            <a:off x="5600699" y="3616644"/>
            <a:ext cx="2592121" cy="267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45D5CB-06FD-3A41-A2EC-5CE256147E7F}"/>
              </a:ext>
            </a:extLst>
          </p:cNvPr>
          <p:cNvCxnSpPr>
            <a:cxnSpLocks/>
            <a:stCxn id="7" idx="1"/>
          </p:cNvCxnSpPr>
          <p:nvPr/>
        </p:nvCxnSpPr>
        <p:spPr>
          <a:xfrm>
            <a:off x="2120411" y="851679"/>
            <a:ext cx="2664949" cy="2750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41FB8C-A029-F04B-807D-6FC40D058897}"/>
              </a:ext>
            </a:extLst>
          </p:cNvPr>
          <p:cNvSpPr txBox="1"/>
          <p:nvPr/>
        </p:nvSpPr>
        <p:spPr>
          <a:xfrm>
            <a:off x="6117667" y="337587"/>
            <a:ext cx="3797944" cy="2800767"/>
          </a:xfrm>
          <a:prstGeom prst="rect">
            <a:avLst/>
          </a:prstGeom>
          <a:noFill/>
        </p:spPr>
        <p:txBody>
          <a:bodyPr wrap="square" rtlCol="0">
            <a:spAutoFit/>
          </a:bodyPr>
          <a:lstStyle/>
          <a:p>
            <a:pPr algn="ctr"/>
            <a:r>
              <a:rPr lang="en-US" sz="1600" b="1" dirty="0"/>
              <a:t>APPROACH #1</a:t>
            </a:r>
          </a:p>
          <a:p>
            <a:pPr algn="ctr"/>
            <a:endParaRPr lang="en-US" sz="1600" dirty="0"/>
          </a:p>
          <a:p>
            <a:pPr algn="ctr"/>
            <a:r>
              <a:rPr lang="en-US" sz="1600" dirty="0"/>
              <a:t>Do it </a:t>
            </a:r>
            <a:r>
              <a:rPr lang="en-US" sz="1600" b="1" dirty="0"/>
              <a:t>ANYWAY</a:t>
            </a:r>
          </a:p>
          <a:p>
            <a:pPr algn="ctr"/>
            <a:endParaRPr lang="en-US" sz="1600" dirty="0"/>
          </a:p>
          <a:p>
            <a:pPr marL="235744" indent="-235744" algn="l">
              <a:buFont typeface="Arial" panose="020B0604020202020204" pitchFamily="34" charset="0"/>
              <a:buChar char="•"/>
            </a:pPr>
            <a:r>
              <a:rPr lang="en-US" sz="1600" dirty="0"/>
              <a:t>Separation of environments by resource group</a:t>
            </a:r>
          </a:p>
          <a:p>
            <a:pPr marL="235744" indent="-235744" algn="l">
              <a:buFont typeface="Arial" panose="020B0604020202020204" pitchFamily="34" charset="0"/>
              <a:buChar char="•"/>
            </a:pPr>
            <a:r>
              <a:rPr lang="en-US" sz="1600" dirty="0"/>
              <a:t>Access groups used to control access</a:t>
            </a:r>
          </a:p>
          <a:p>
            <a:pPr marL="235744" indent="-235744" algn="l">
              <a:buFont typeface="Arial" panose="020B0604020202020204" pitchFamily="34" charset="0"/>
              <a:buChar char="•"/>
            </a:pPr>
            <a:r>
              <a:rPr lang="en-US" sz="1600" dirty="0"/>
              <a:t>Promotion of changes from one environment to another controlled by automated DevOps processes</a:t>
            </a:r>
          </a:p>
        </p:txBody>
      </p:sp>
      <p:sp>
        <p:nvSpPr>
          <p:cNvPr id="45" name="TextBox 44">
            <a:extLst>
              <a:ext uri="{FF2B5EF4-FFF2-40B4-BE49-F238E27FC236}">
                <a16:creationId xmlns:a16="http://schemas.microsoft.com/office/drawing/2014/main" id="{0AA90DBB-B417-C945-9673-D9B3EFF99A9A}"/>
              </a:ext>
            </a:extLst>
          </p:cNvPr>
          <p:cNvSpPr txBox="1"/>
          <p:nvPr/>
        </p:nvSpPr>
        <p:spPr>
          <a:xfrm>
            <a:off x="26437" y="4505305"/>
            <a:ext cx="3797944" cy="2554545"/>
          </a:xfrm>
          <a:prstGeom prst="rect">
            <a:avLst/>
          </a:prstGeom>
          <a:noFill/>
        </p:spPr>
        <p:txBody>
          <a:bodyPr wrap="square" rtlCol="0">
            <a:spAutoFit/>
          </a:bodyPr>
          <a:lstStyle/>
          <a:p>
            <a:pPr algn="ctr"/>
            <a:r>
              <a:rPr lang="en-US" sz="1600" dirty="0"/>
              <a:t>Why this is not optimal:</a:t>
            </a:r>
          </a:p>
          <a:p>
            <a:pPr algn="ctr"/>
            <a:endParaRPr lang="en-US" sz="1600" dirty="0"/>
          </a:p>
          <a:p>
            <a:pPr marL="235744" indent="-235744" algn="l">
              <a:buFont typeface="Arial" panose="020B0604020202020204" pitchFamily="34" charset="0"/>
              <a:buChar char="•"/>
            </a:pPr>
            <a:r>
              <a:rPr lang="en-US" sz="1600" dirty="0"/>
              <a:t>Use of Watson Premium now only in Prod environment, and use of IBM Public Cloud in other environments means additional usage charges.</a:t>
            </a:r>
          </a:p>
          <a:p>
            <a:pPr marL="235744" indent="-235744" algn="l">
              <a:buFont typeface="Arial" panose="020B0604020202020204" pitchFamily="34" charset="0"/>
              <a:buChar char="•"/>
            </a:pPr>
            <a:r>
              <a:rPr lang="en-US" sz="1600" dirty="0"/>
              <a:t>Use of two Watson Premium deployments, one per, means doubled (or tripled) additional usage charges.</a:t>
            </a:r>
          </a:p>
        </p:txBody>
      </p:sp>
    </p:spTree>
    <p:extLst>
      <p:ext uri="{BB962C8B-B14F-4D97-AF65-F5344CB8AC3E}">
        <p14:creationId xmlns:p14="http://schemas.microsoft.com/office/powerpoint/2010/main" val="223147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42D6AB-8BA3-CA40-B0AB-21F32992DDA9}"/>
              </a:ext>
            </a:extLst>
          </p:cNvPr>
          <p:cNvSpPr/>
          <p:nvPr/>
        </p:nvSpPr>
        <p:spPr>
          <a:xfrm>
            <a:off x="56584" y="140677"/>
            <a:ext cx="3797944" cy="7420707"/>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2310" dirty="0" err="1">
                <a:solidFill>
                  <a:schemeClr val="tx1"/>
                </a:solidFill>
              </a:rPr>
              <a:t>Tox_DEV_RG</a:t>
            </a:r>
            <a:endParaRPr lang="en-US" sz="2310" dirty="0">
              <a:solidFill>
                <a:schemeClr val="tx1"/>
              </a:solidFill>
            </a:endParaRPr>
          </a:p>
        </p:txBody>
      </p:sp>
      <p:sp>
        <p:nvSpPr>
          <p:cNvPr id="4" name="Rectangle 3">
            <a:extLst>
              <a:ext uri="{FF2B5EF4-FFF2-40B4-BE49-F238E27FC236}">
                <a16:creationId xmlns:a16="http://schemas.microsoft.com/office/drawing/2014/main" id="{BA373698-DE62-0444-B877-AC54F3C5E433}"/>
              </a:ext>
            </a:extLst>
          </p:cNvPr>
          <p:cNvSpPr/>
          <p:nvPr/>
        </p:nvSpPr>
        <p:spPr>
          <a:xfrm>
            <a:off x="427578" y="440199"/>
            <a:ext cx="20116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DEV A</a:t>
            </a:r>
          </a:p>
        </p:txBody>
      </p:sp>
      <p:sp>
        <p:nvSpPr>
          <p:cNvPr id="7" name="Hexagon 6">
            <a:extLst>
              <a:ext uri="{FF2B5EF4-FFF2-40B4-BE49-F238E27FC236}">
                <a16:creationId xmlns:a16="http://schemas.microsoft.com/office/drawing/2014/main" id="{9C35F2F2-45D9-A440-8E62-2C45F7435032}"/>
              </a:ext>
            </a:extLst>
          </p:cNvPr>
          <p:cNvSpPr/>
          <p:nvPr/>
        </p:nvSpPr>
        <p:spPr>
          <a:xfrm>
            <a:off x="1541291" y="577359"/>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1</a:t>
            </a:r>
          </a:p>
        </p:txBody>
      </p:sp>
      <p:sp>
        <p:nvSpPr>
          <p:cNvPr id="8" name="Trapezoid 7">
            <a:extLst>
              <a:ext uri="{FF2B5EF4-FFF2-40B4-BE49-F238E27FC236}">
                <a16:creationId xmlns:a16="http://schemas.microsoft.com/office/drawing/2014/main" id="{468A7751-EC54-F846-BC7E-3225FB196CBC}"/>
              </a:ext>
            </a:extLst>
          </p:cNvPr>
          <p:cNvSpPr/>
          <p:nvPr/>
        </p:nvSpPr>
        <p:spPr>
          <a:xfrm>
            <a:off x="4128261" y="487679"/>
            <a:ext cx="1864031" cy="358140"/>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Tox_DEV_Admins_AG</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5BF1D5A-D6F5-D544-9790-8A2BF5024CDC}"/>
              </a:ext>
            </a:extLst>
          </p:cNvPr>
          <p:cNvCxnSpPr>
            <a:cxnSpLocks/>
            <a:stCxn id="8" idx="1"/>
          </p:cNvCxnSpPr>
          <p:nvPr/>
        </p:nvCxnSpPr>
        <p:spPr>
          <a:xfrm flipH="1">
            <a:off x="2462724" y="666749"/>
            <a:ext cx="1710305" cy="160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rapezoid 10">
            <a:extLst>
              <a:ext uri="{FF2B5EF4-FFF2-40B4-BE49-F238E27FC236}">
                <a16:creationId xmlns:a16="http://schemas.microsoft.com/office/drawing/2014/main" id="{F6284351-19D4-AF41-98FE-01FF78F37B59}"/>
              </a:ext>
            </a:extLst>
          </p:cNvPr>
          <p:cNvSpPr/>
          <p:nvPr/>
        </p:nvSpPr>
        <p:spPr>
          <a:xfrm>
            <a:off x="4045509" y="1228581"/>
            <a:ext cx="1946783"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Tox_DEV_Devs_AG</a:t>
            </a:r>
            <a:endParaRPr lang="en-US" sz="1200" dirty="0">
              <a:solidFill>
                <a:schemeClr val="tx1"/>
              </a:solidFill>
            </a:endParaRPr>
          </a:p>
        </p:txBody>
      </p:sp>
      <p:cxnSp>
        <p:nvCxnSpPr>
          <p:cNvPr id="12" name="Straight Arrow Connector 11">
            <a:extLst>
              <a:ext uri="{FF2B5EF4-FFF2-40B4-BE49-F238E27FC236}">
                <a16:creationId xmlns:a16="http://schemas.microsoft.com/office/drawing/2014/main" id="{FD379994-984C-CA46-B049-A94A2D6BE3B8}"/>
              </a:ext>
            </a:extLst>
          </p:cNvPr>
          <p:cNvCxnSpPr>
            <a:cxnSpLocks/>
            <a:stCxn id="11" idx="1"/>
            <a:endCxn id="4" idx="3"/>
          </p:cNvCxnSpPr>
          <p:nvPr/>
        </p:nvCxnSpPr>
        <p:spPr>
          <a:xfrm flipH="1" flipV="1">
            <a:off x="2439258" y="851679"/>
            <a:ext cx="1650066" cy="55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rapezoid 14">
            <a:extLst>
              <a:ext uri="{FF2B5EF4-FFF2-40B4-BE49-F238E27FC236}">
                <a16:creationId xmlns:a16="http://schemas.microsoft.com/office/drawing/2014/main" id="{E273BE38-A8B3-794B-A055-2957D5999ECB}"/>
              </a:ext>
            </a:extLst>
          </p:cNvPr>
          <p:cNvSpPr/>
          <p:nvPr/>
        </p:nvSpPr>
        <p:spPr>
          <a:xfrm>
            <a:off x="4066108" y="1950872"/>
            <a:ext cx="1926183"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Tox_DEV_Audit_AG</a:t>
            </a:r>
            <a:endParaRPr lang="en-US" sz="1200" dirty="0">
              <a:solidFill>
                <a:schemeClr val="tx1"/>
              </a:solidFill>
            </a:endParaRPr>
          </a:p>
        </p:txBody>
      </p:sp>
      <p:cxnSp>
        <p:nvCxnSpPr>
          <p:cNvPr id="16" name="Straight Arrow Connector 15">
            <a:extLst>
              <a:ext uri="{FF2B5EF4-FFF2-40B4-BE49-F238E27FC236}">
                <a16:creationId xmlns:a16="http://schemas.microsoft.com/office/drawing/2014/main" id="{A6DD2AFA-2EA3-244A-93F3-156C3E41DE21}"/>
              </a:ext>
            </a:extLst>
          </p:cNvPr>
          <p:cNvCxnSpPr>
            <a:cxnSpLocks/>
            <a:stCxn id="15" idx="1"/>
            <a:endCxn id="21" idx="3"/>
          </p:cNvCxnSpPr>
          <p:nvPr/>
        </p:nvCxnSpPr>
        <p:spPr>
          <a:xfrm flipH="1">
            <a:off x="2501635" y="2126132"/>
            <a:ext cx="1608288" cy="68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Hexagon 19">
            <a:extLst>
              <a:ext uri="{FF2B5EF4-FFF2-40B4-BE49-F238E27FC236}">
                <a16:creationId xmlns:a16="http://schemas.microsoft.com/office/drawing/2014/main" id="{4E7EF742-7898-F443-91C3-CE0A05A95B3E}"/>
              </a:ext>
            </a:extLst>
          </p:cNvPr>
          <p:cNvSpPr/>
          <p:nvPr/>
        </p:nvSpPr>
        <p:spPr>
          <a:xfrm>
            <a:off x="562573" y="579558"/>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2</a:t>
            </a:r>
          </a:p>
        </p:txBody>
      </p:sp>
      <p:sp>
        <p:nvSpPr>
          <p:cNvPr id="21" name="Rectangle 20">
            <a:extLst>
              <a:ext uri="{FF2B5EF4-FFF2-40B4-BE49-F238E27FC236}">
                <a16:creationId xmlns:a16="http://schemas.microsoft.com/office/drawing/2014/main" id="{183D44AC-99C8-BB4A-9A23-E36486BAD9B5}"/>
              </a:ext>
            </a:extLst>
          </p:cNvPr>
          <p:cNvSpPr/>
          <p:nvPr/>
        </p:nvSpPr>
        <p:spPr>
          <a:xfrm>
            <a:off x="489955" y="1783231"/>
            <a:ext cx="2011680" cy="822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DEV B</a:t>
            </a:r>
          </a:p>
        </p:txBody>
      </p:sp>
      <p:sp>
        <p:nvSpPr>
          <p:cNvPr id="19" name="Hexagon 18">
            <a:extLst>
              <a:ext uri="{FF2B5EF4-FFF2-40B4-BE49-F238E27FC236}">
                <a16:creationId xmlns:a16="http://schemas.microsoft.com/office/drawing/2014/main" id="{D4B01E9F-D016-824E-BA6A-330CBA0AACA3}"/>
              </a:ext>
            </a:extLst>
          </p:cNvPr>
          <p:cNvSpPr/>
          <p:nvPr/>
        </p:nvSpPr>
        <p:spPr>
          <a:xfrm>
            <a:off x="1665705" y="1897532"/>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3</a:t>
            </a:r>
          </a:p>
        </p:txBody>
      </p:sp>
      <p:sp>
        <p:nvSpPr>
          <p:cNvPr id="22" name="Rectangle 21">
            <a:extLst>
              <a:ext uri="{FF2B5EF4-FFF2-40B4-BE49-F238E27FC236}">
                <a16:creationId xmlns:a16="http://schemas.microsoft.com/office/drawing/2014/main" id="{0966445D-0382-E74E-92C9-37969214AE5D}"/>
              </a:ext>
            </a:extLst>
          </p:cNvPr>
          <p:cNvSpPr/>
          <p:nvPr/>
        </p:nvSpPr>
        <p:spPr>
          <a:xfrm>
            <a:off x="535451" y="5708476"/>
            <a:ext cx="2011680" cy="74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dirty="0"/>
              <a:t>Watson Asst. PROD A</a:t>
            </a:r>
          </a:p>
        </p:txBody>
      </p:sp>
      <p:sp>
        <p:nvSpPr>
          <p:cNvPr id="23" name="Hexagon 22">
            <a:extLst>
              <a:ext uri="{FF2B5EF4-FFF2-40B4-BE49-F238E27FC236}">
                <a16:creationId xmlns:a16="http://schemas.microsoft.com/office/drawing/2014/main" id="{52453239-A300-6147-AE58-C07BBD7709E7}"/>
              </a:ext>
            </a:extLst>
          </p:cNvPr>
          <p:cNvSpPr/>
          <p:nvPr/>
        </p:nvSpPr>
        <p:spPr>
          <a:xfrm>
            <a:off x="1350371" y="5787867"/>
            <a:ext cx="647700" cy="274320"/>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90" dirty="0"/>
              <a:t>Skill 1</a:t>
            </a:r>
          </a:p>
        </p:txBody>
      </p:sp>
      <p:sp>
        <p:nvSpPr>
          <p:cNvPr id="28" name="Punched Tape 27">
            <a:extLst>
              <a:ext uri="{FF2B5EF4-FFF2-40B4-BE49-F238E27FC236}">
                <a16:creationId xmlns:a16="http://schemas.microsoft.com/office/drawing/2014/main" id="{2E077417-F376-2B44-8BF4-39657CE03F81}"/>
              </a:ext>
            </a:extLst>
          </p:cNvPr>
          <p:cNvSpPr/>
          <p:nvPr/>
        </p:nvSpPr>
        <p:spPr>
          <a:xfrm>
            <a:off x="4104795" y="3131441"/>
            <a:ext cx="815340" cy="53911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JSON</a:t>
            </a:r>
          </a:p>
        </p:txBody>
      </p:sp>
      <p:sp>
        <p:nvSpPr>
          <p:cNvPr id="32" name="Trapezoid 31">
            <a:extLst>
              <a:ext uri="{FF2B5EF4-FFF2-40B4-BE49-F238E27FC236}">
                <a16:creationId xmlns:a16="http://schemas.microsoft.com/office/drawing/2014/main" id="{6FFE8492-75F3-1F46-9F32-1EC76B0AE5E2}"/>
              </a:ext>
            </a:extLst>
          </p:cNvPr>
          <p:cNvSpPr/>
          <p:nvPr/>
        </p:nvSpPr>
        <p:spPr>
          <a:xfrm>
            <a:off x="4035815" y="4562678"/>
            <a:ext cx="1986770"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Tox_PROD_Admins_AG</a:t>
            </a:r>
            <a:endParaRPr lang="en-US" sz="1200" dirty="0">
              <a:solidFill>
                <a:schemeClr val="tx1"/>
              </a:solidFill>
            </a:endParaRPr>
          </a:p>
        </p:txBody>
      </p:sp>
      <p:sp>
        <p:nvSpPr>
          <p:cNvPr id="33" name="Trapezoid 32">
            <a:extLst>
              <a:ext uri="{FF2B5EF4-FFF2-40B4-BE49-F238E27FC236}">
                <a16:creationId xmlns:a16="http://schemas.microsoft.com/office/drawing/2014/main" id="{F4B56C95-8BCE-FB49-9875-CB5888E437F9}"/>
              </a:ext>
            </a:extLst>
          </p:cNvPr>
          <p:cNvSpPr/>
          <p:nvPr/>
        </p:nvSpPr>
        <p:spPr>
          <a:xfrm>
            <a:off x="4035815" y="5133975"/>
            <a:ext cx="1986770" cy="350519"/>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Tox_PROD_DevOps_AG</a:t>
            </a:r>
            <a:endParaRPr lang="en-US" sz="1200" dirty="0">
              <a:solidFill>
                <a:schemeClr val="tx1"/>
              </a:solidFill>
            </a:endParaRPr>
          </a:p>
        </p:txBody>
      </p:sp>
      <p:cxnSp>
        <p:nvCxnSpPr>
          <p:cNvPr id="29" name="Straight Arrow Connector 28">
            <a:extLst>
              <a:ext uri="{FF2B5EF4-FFF2-40B4-BE49-F238E27FC236}">
                <a16:creationId xmlns:a16="http://schemas.microsoft.com/office/drawing/2014/main" id="{635B4A35-7DB7-D640-B4C2-6DB6B3358ACB}"/>
              </a:ext>
            </a:extLst>
          </p:cNvPr>
          <p:cNvCxnSpPr>
            <a:cxnSpLocks/>
            <a:stCxn id="28" idx="2"/>
            <a:endCxn id="23" idx="0"/>
          </p:cNvCxnSpPr>
          <p:nvPr/>
        </p:nvCxnSpPr>
        <p:spPr>
          <a:xfrm flipH="1">
            <a:off x="1998071" y="3616644"/>
            <a:ext cx="2514394" cy="2308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45D5CB-06FD-3A41-A2EC-5CE256147E7F}"/>
              </a:ext>
            </a:extLst>
          </p:cNvPr>
          <p:cNvCxnSpPr>
            <a:cxnSpLocks/>
            <a:stCxn id="7" idx="1"/>
            <a:endCxn id="28" idx="0"/>
          </p:cNvCxnSpPr>
          <p:nvPr/>
        </p:nvCxnSpPr>
        <p:spPr>
          <a:xfrm>
            <a:off x="2120411" y="851679"/>
            <a:ext cx="2392054" cy="2333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41FB8C-A029-F04B-807D-6FC40D058897}"/>
              </a:ext>
            </a:extLst>
          </p:cNvPr>
          <p:cNvSpPr txBox="1"/>
          <p:nvPr/>
        </p:nvSpPr>
        <p:spPr>
          <a:xfrm>
            <a:off x="6117667" y="337587"/>
            <a:ext cx="3797944" cy="2554545"/>
          </a:xfrm>
          <a:prstGeom prst="rect">
            <a:avLst/>
          </a:prstGeom>
          <a:noFill/>
        </p:spPr>
        <p:txBody>
          <a:bodyPr wrap="square" rtlCol="0">
            <a:spAutoFit/>
          </a:bodyPr>
          <a:lstStyle/>
          <a:p>
            <a:pPr algn="ctr"/>
            <a:r>
              <a:rPr lang="en-US" sz="1600" b="1" dirty="0"/>
              <a:t>APPROACH #2</a:t>
            </a:r>
          </a:p>
          <a:p>
            <a:pPr algn="ctr"/>
            <a:endParaRPr lang="en-US" sz="1600" dirty="0"/>
          </a:p>
          <a:p>
            <a:pPr algn="ctr"/>
            <a:r>
              <a:rPr lang="en-US" sz="1600" dirty="0"/>
              <a:t>Do it </a:t>
            </a:r>
            <a:r>
              <a:rPr lang="en-US" sz="1600" b="1" dirty="0"/>
              <a:t>in a single Resource Group</a:t>
            </a:r>
          </a:p>
          <a:p>
            <a:pPr algn="ctr"/>
            <a:endParaRPr lang="en-US" sz="1600" dirty="0"/>
          </a:p>
          <a:p>
            <a:pPr marL="235744" indent="-235744" algn="l">
              <a:buFont typeface="Arial" panose="020B0604020202020204" pitchFamily="34" charset="0"/>
              <a:buChar char="•"/>
            </a:pPr>
            <a:r>
              <a:rPr lang="en-US" sz="1600" dirty="0"/>
              <a:t>Access groups used to control access – forced to create policy for EVERY individual resource.</a:t>
            </a:r>
          </a:p>
          <a:p>
            <a:pPr marL="235744" indent="-235744" algn="l">
              <a:buFont typeface="Arial" panose="020B0604020202020204" pitchFamily="34" charset="0"/>
              <a:buChar char="•"/>
            </a:pPr>
            <a:r>
              <a:rPr lang="en-US" sz="1600" dirty="0"/>
              <a:t>Promotion of changes from one environment to another controlled by automated DevOps processes</a:t>
            </a:r>
          </a:p>
        </p:txBody>
      </p:sp>
      <p:sp>
        <p:nvSpPr>
          <p:cNvPr id="45" name="TextBox 44">
            <a:extLst>
              <a:ext uri="{FF2B5EF4-FFF2-40B4-BE49-F238E27FC236}">
                <a16:creationId xmlns:a16="http://schemas.microsoft.com/office/drawing/2014/main" id="{0AA90DBB-B417-C945-9673-D9B3EFF99A9A}"/>
              </a:ext>
            </a:extLst>
          </p:cNvPr>
          <p:cNvSpPr txBox="1"/>
          <p:nvPr/>
        </p:nvSpPr>
        <p:spPr>
          <a:xfrm>
            <a:off x="6047750" y="3460664"/>
            <a:ext cx="3797944" cy="3046988"/>
          </a:xfrm>
          <a:prstGeom prst="rect">
            <a:avLst/>
          </a:prstGeom>
          <a:noFill/>
        </p:spPr>
        <p:txBody>
          <a:bodyPr wrap="square" rtlCol="0">
            <a:spAutoFit/>
          </a:bodyPr>
          <a:lstStyle/>
          <a:p>
            <a:pPr algn="ctr"/>
            <a:r>
              <a:rPr lang="en-US" sz="1600" dirty="0"/>
              <a:t>Why this is not optimal:</a:t>
            </a:r>
          </a:p>
          <a:p>
            <a:pPr algn="ctr"/>
            <a:endParaRPr lang="en-US" sz="1600" dirty="0"/>
          </a:p>
          <a:p>
            <a:pPr marL="235744" indent="-235744" algn="l">
              <a:buFont typeface="Arial" panose="020B0604020202020204" pitchFamily="34" charset="0"/>
              <a:buChar char="•"/>
            </a:pPr>
            <a:r>
              <a:rPr lang="en-US" sz="1600" dirty="0"/>
              <a:t>Separation of environments by resource name (relies on naming conventions)</a:t>
            </a:r>
          </a:p>
          <a:p>
            <a:pPr marL="235744" indent="-235744" algn="l">
              <a:buFont typeface="Arial" panose="020B0604020202020204" pitchFamily="34" charset="0"/>
              <a:buChar char="•"/>
            </a:pPr>
            <a:r>
              <a:rPr lang="en-US" sz="1600" dirty="0"/>
              <a:t>Additional administrative overhead – every new resource requires that it be explicitly added to EVERY access group in the environment.</a:t>
            </a:r>
          </a:p>
          <a:p>
            <a:pPr marL="235744" indent="-235744" algn="l">
              <a:buFont typeface="Arial" panose="020B0604020202020204" pitchFamily="34" charset="0"/>
              <a:buChar char="•"/>
            </a:pPr>
            <a:r>
              <a:rPr lang="en-US" sz="1600" dirty="0"/>
              <a:t>Only works for single data center </a:t>
            </a:r>
            <a:r>
              <a:rPr lang="en-US" sz="1600" dirty="0" err="1"/>
              <a:t>deploytments</a:t>
            </a:r>
            <a:r>
              <a:rPr lang="en-US" sz="1600" dirty="0"/>
              <a:t>.  </a:t>
            </a:r>
            <a:r>
              <a:rPr lang="en-US" sz="1600" b="1" dirty="0"/>
              <a:t>Will not work for HA deployments.</a:t>
            </a:r>
          </a:p>
        </p:txBody>
      </p:sp>
      <p:cxnSp>
        <p:nvCxnSpPr>
          <p:cNvPr id="35" name="Straight Arrow Connector 34">
            <a:extLst>
              <a:ext uri="{FF2B5EF4-FFF2-40B4-BE49-F238E27FC236}">
                <a16:creationId xmlns:a16="http://schemas.microsoft.com/office/drawing/2014/main" id="{7D4AA083-10EA-1948-AD4B-905E40E5905B}"/>
              </a:ext>
            </a:extLst>
          </p:cNvPr>
          <p:cNvCxnSpPr>
            <a:cxnSpLocks/>
            <a:stCxn id="8" idx="1"/>
            <a:endCxn id="21" idx="3"/>
          </p:cNvCxnSpPr>
          <p:nvPr/>
        </p:nvCxnSpPr>
        <p:spPr>
          <a:xfrm flipH="1">
            <a:off x="2501635" y="666749"/>
            <a:ext cx="1671394" cy="152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C8B611A-CAA1-CD44-BF9C-5C0AB65EDE3B}"/>
              </a:ext>
            </a:extLst>
          </p:cNvPr>
          <p:cNvCxnSpPr>
            <a:cxnSpLocks/>
            <a:stCxn id="11" idx="1"/>
            <a:endCxn id="21" idx="3"/>
          </p:cNvCxnSpPr>
          <p:nvPr/>
        </p:nvCxnSpPr>
        <p:spPr>
          <a:xfrm flipH="1">
            <a:off x="2501635" y="1403841"/>
            <a:ext cx="1587689" cy="79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52BC0BA-BE7F-D246-8DFB-9A641945DA96}"/>
              </a:ext>
            </a:extLst>
          </p:cNvPr>
          <p:cNvCxnSpPr>
            <a:cxnSpLocks/>
            <a:stCxn id="33" idx="1"/>
          </p:cNvCxnSpPr>
          <p:nvPr/>
        </p:nvCxnSpPr>
        <p:spPr>
          <a:xfrm flipH="1">
            <a:off x="2570807" y="5309235"/>
            <a:ext cx="1508823" cy="76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FC2501E-E867-674C-80E8-FB6B58EB81FD}"/>
              </a:ext>
            </a:extLst>
          </p:cNvPr>
          <p:cNvCxnSpPr>
            <a:cxnSpLocks/>
            <a:stCxn id="15" idx="1"/>
            <a:endCxn id="4" idx="3"/>
          </p:cNvCxnSpPr>
          <p:nvPr/>
        </p:nvCxnSpPr>
        <p:spPr>
          <a:xfrm flipH="1" flipV="1">
            <a:off x="2439258" y="851679"/>
            <a:ext cx="1670665" cy="127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56C428B-D442-7A48-83B5-19E9AFDC944F}"/>
              </a:ext>
            </a:extLst>
          </p:cNvPr>
          <p:cNvCxnSpPr>
            <a:cxnSpLocks/>
            <a:stCxn id="32" idx="1"/>
            <a:endCxn id="22" idx="3"/>
          </p:cNvCxnSpPr>
          <p:nvPr/>
        </p:nvCxnSpPr>
        <p:spPr>
          <a:xfrm flipH="1">
            <a:off x="2547131" y="4737938"/>
            <a:ext cx="1532499" cy="1342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1B70CBF-B015-7341-9601-11947E9ED3E6}"/>
              </a:ext>
            </a:extLst>
          </p:cNvPr>
          <p:cNvCxnSpPr>
            <a:cxnSpLocks/>
            <a:stCxn id="33" idx="1"/>
            <a:endCxn id="4" idx="3"/>
          </p:cNvCxnSpPr>
          <p:nvPr/>
        </p:nvCxnSpPr>
        <p:spPr>
          <a:xfrm flipH="1" flipV="1">
            <a:off x="2439258" y="851679"/>
            <a:ext cx="1640372" cy="445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7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2930009" y="994417"/>
            <a:ext cx="707234" cy="811066"/>
            <a:chOff x="82944" y="19278"/>
            <a:chExt cx="707233" cy="811065"/>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154751" y="136286"/>
              <a:ext cx="581890" cy="694057"/>
              <a:chOff x="165813" y="136286"/>
              <a:chExt cx="581889" cy="694055"/>
            </a:xfrm>
          </p:grpSpPr>
          <p:sp>
            <p:nvSpPr>
              <p:cNvPr id="246" name="Shape 426"/>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47" name="_-31.png"/>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9"/>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10"/>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2"/>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61" name="Straight Connector 360"/>
          <p:cNvCxnSpPr>
            <a:cxnSpLocks/>
            <a:endCxn id="5" idx="3"/>
          </p:cNvCxnSpPr>
          <p:nvPr/>
        </p:nvCxnSpPr>
        <p:spPr>
          <a:xfrm flipH="1">
            <a:off x="5824931" y="1392563"/>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a:endCxn id="274" idx="2"/>
          </p:cNvCxnSpPr>
          <p:nvPr/>
        </p:nvCxnSpPr>
        <p:spPr>
          <a:xfrm flipV="1">
            <a:off x="4570435" y="2001202"/>
            <a:ext cx="892852" cy="50105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0" name="Group 199"/>
          <p:cNvGrpSpPr/>
          <p:nvPr/>
        </p:nvGrpSpPr>
        <p:grpSpPr>
          <a:xfrm>
            <a:off x="6242922" y="1038947"/>
            <a:ext cx="707233" cy="953454"/>
            <a:chOff x="75417" y="0"/>
            <a:chExt cx="707232" cy="953452"/>
          </a:xfrm>
        </p:grpSpPr>
        <p:sp>
          <p:nvSpPr>
            <p:cNvPr id="141"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2" name="Group 198"/>
            <p:cNvGrpSpPr/>
            <p:nvPr/>
          </p:nvGrpSpPr>
          <p:grpSpPr>
            <a:xfrm>
              <a:off x="80933" y="160392"/>
              <a:ext cx="695702" cy="793060"/>
              <a:chOff x="91467" y="160392"/>
              <a:chExt cx="695701" cy="793059"/>
            </a:xfrm>
          </p:grpSpPr>
          <p:pic>
            <p:nvPicPr>
              <p:cNvPr id="143" name="_-03.png"/>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44" name="Shape 197"/>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159" name="Group 429">
            <a:extLst>
              <a:ext uri="{FF2B5EF4-FFF2-40B4-BE49-F238E27FC236}">
                <a16:creationId xmlns:a16="http://schemas.microsoft.com/office/drawing/2014/main" id="{6FB5B1DB-53AB-684B-B44A-1BFB3146DFBB}"/>
              </a:ext>
            </a:extLst>
          </p:cNvPr>
          <p:cNvGrpSpPr/>
          <p:nvPr/>
        </p:nvGrpSpPr>
        <p:grpSpPr>
          <a:xfrm>
            <a:off x="3540373" y="3798425"/>
            <a:ext cx="707234" cy="811066"/>
            <a:chOff x="82944" y="19278"/>
            <a:chExt cx="707233" cy="811065"/>
          </a:xfrm>
        </p:grpSpPr>
        <p:sp>
          <p:nvSpPr>
            <p:cNvPr id="163" name="Shape 425">
              <a:extLst>
                <a:ext uri="{FF2B5EF4-FFF2-40B4-BE49-F238E27FC236}">
                  <a16:creationId xmlns:a16="http://schemas.microsoft.com/office/drawing/2014/main" id="{1C961C94-6A03-9E40-998E-D3CCC44CC15D}"/>
                </a:ext>
              </a:extLst>
            </p:cNvPr>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4" name="Group 428">
              <a:extLst>
                <a:ext uri="{FF2B5EF4-FFF2-40B4-BE49-F238E27FC236}">
                  <a16:creationId xmlns:a16="http://schemas.microsoft.com/office/drawing/2014/main" id="{86137D11-1FF1-4949-A85D-B004C213C5D0}"/>
                </a:ext>
              </a:extLst>
            </p:cNvPr>
            <p:cNvGrpSpPr/>
            <p:nvPr/>
          </p:nvGrpSpPr>
          <p:grpSpPr>
            <a:xfrm>
              <a:off x="154751" y="136286"/>
              <a:ext cx="581890" cy="694057"/>
              <a:chOff x="165813" y="136286"/>
              <a:chExt cx="581889" cy="694055"/>
            </a:xfrm>
          </p:grpSpPr>
          <p:sp>
            <p:nvSpPr>
              <p:cNvPr id="165" name="Shape 426">
                <a:extLst>
                  <a:ext uri="{FF2B5EF4-FFF2-40B4-BE49-F238E27FC236}">
                    <a16:creationId xmlns:a16="http://schemas.microsoft.com/office/drawing/2014/main" id="{5B0D010E-AC85-0043-9D39-98840AF2AC58}"/>
                  </a:ext>
                </a:extLst>
              </p:cNvPr>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166" name="_-31.png">
                <a:extLst>
                  <a:ext uri="{FF2B5EF4-FFF2-40B4-BE49-F238E27FC236}">
                    <a16:creationId xmlns:a16="http://schemas.microsoft.com/office/drawing/2014/main" id="{AE559E2C-D85C-D143-978E-6BE3DB75B1DB}"/>
                  </a:ext>
                </a:extLst>
              </p:cNvPr>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76" name="Straight Connector 175">
            <a:extLst>
              <a:ext uri="{FF2B5EF4-FFF2-40B4-BE49-F238E27FC236}">
                <a16:creationId xmlns:a16="http://schemas.microsoft.com/office/drawing/2014/main" id="{268CD3BC-C9BC-5B40-85D6-8B384105A200}"/>
              </a:ext>
            </a:extLst>
          </p:cNvPr>
          <p:cNvCxnSpPr>
            <a:cxnSpLocks/>
            <a:endCxn id="165" idx="2"/>
          </p:cNvCxnSpPr>
          <p:nvPr/>
        </p:nvCxnSpPr>
        <p:spPr>
          <a:xfrm flipH="1" flipV="1">
            <a:off x="3903126" y="4609491"/>
            <a:ext cx="229496" cy="68282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7" name="Straight Connector 176">
            <a:extLst>
              <a:ext uri="{FF2B5EF4-FFF2-40B4-BE49-F238E27FC236}">
                <a16:creationId xmlns:a16="http://schemas.microsoft.com/office/drawing/2014/main" id="{D17ACFAE-A80C-BC4E-9E19-E576963CDB8B}"/>
              </a:ext>
            </a:extLst>
          </p:cNvPr>
          <p:cNvCxnSpPr>
            <a:cxnSpLocks/>
            <a:endCxn id="169" idx="3"/>
          </p:cNvCxnSpPr>
          <p:nvPr/>
        </p:nvCxnSpPr>
        <p:spPr>
          <a:xfrm flipH="1">
            <a:off x="6078349" y="4278904"/>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84" name="Straight Connector 183">
            <a:extLst>
              <a:ext uri="{FF2B5EF4-FFF2-40B4-BE49-F238E27FC236}">
                <a16:creationId xmlns:a16="http://schemas.microsoft.com/office/drawing/2014/main" id="{1D65A889-C7C8-244E-BDC7-0046C43A03B8}"/>
              </a:ext>
            </a:extLst>
          </p:cNvPr>
          <p:cNvCxnSpPr>
            <a:cxnSpLocks/>
          </p:cNvCxnSpPr>
          <p:nvPr/>
        </p:nvCxnSpPr>
        <p:spPr>
          <a:xfrm flipV="1">
            <a:off x="4401527" y="4535186"/>
            <a:ext cx="1090502" cy="970485"/>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85" name="Group 199">
            <a:extLst>
              <a:ext uri="{FF2B5EF4-FFF2-40B4-BE49-F238E27FC236}">
                <a16:creationId xmlns:a16="http://schemas.microsoft.com/office/drawing/2014/main" id="{D5F7BD95-6883-7648-AAC9-2EBD720799AD}"/>
              </a:ext>
            </a:extLst>
          </p:cNvPr>
          <p:cNvGrpSpPr/>
          <p:nvPr/>
        </p:nvGrpSpPr>
        <p:grpSpPr>
          <a:xfrm>
            <a:off x="6496340" y="3925288"/>
            <a:ext cx="707233" cy="953454"/>
            <a:chOff x="75417" y="0"/>
            <a:chExt cx="707232" cy="953452"/>
          </a:xfrm>
        </p:grpSpPr>
        <p:sp>
          <p:nvSpPr>
            <p:cNvPr id="187" name="Shape 195">
              <a:extLst>
                <a:ext uri="{FF2B5EF4-FFF2-40B4-BE49-F238E27FC236}">
                  <a16:creationId xmlns:a16="http://schemas.microsoft.com/office/drawing/2014/main" id="{54E50F09-754D-8F46-981F-DAC2020BECA6}"/>
                </a:ext>
              </a:extLst>
            </p:cNvPr>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88" name="Group 198">
              <a:extLst>
                <a:ext uri="{FF2B5EF4-FFF2-40B4-BE49-F238E27FC236}">
                  <a16:creationId xmlns:a16="http://schemas.microsoft.com/office/drawing/2014/main" id="{FAC320E6-9F49-D34E-AC68-5DCD622041A9}"/>
                </a:ext>
              </a:extLst>
            </p:cNvPr>
            <p:cNvGrpSpPr/>
            <p:nvPr/>
          </p:nvGrpSpPr>
          <p:grpSpPr>
            <a:xfrm>
              <a:off x="80933" y="160392"/>
              <a:ext cx="695702" cy="793060"/>
              <a:chOff x="91467" y="160392"/>
              <a:chExt cx="695701" cy="793059"/>
            </a:xfrm>
          </p:grpSpPr>
          <p:pic>
            <p:nvPicPr>
              <p:cNvPr id="191" name="_-03.png">
                <a:extLst>
                  <a:ext uri="{FF2B5EF4-FFF2-40B4-BE49-F238E27FC236}">
                    <a16:creationId xmlns:a16="http://schemas.microsoft.com/office/drawing/2014/main" id="{BACE9A57-189F-3241-8C29-8EC76D20CE0E}"/>
                  </a:ext>
                </a:extLst>
              </p:cNvPr>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92" name="Shape 197">
                <a:extLst>
                  <a:ext uri="{FF2B5EF4-FFF2-40B4-BE49-F238E27FC236}">
                    <a16:creationId xmlns:a16="http://schemas.microsoft.com/office/drawing/2014/main" id="{565C5943-6B65-2343-B7AE-18D7BA45605C}"/>
                  </a:ext>
                </a:extLst>
              </p:cNvPr>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2CC64088-AC65-FE44-A9F7-4527276FCF30}"/>
              </a:ext>
            </a:extLst>
          </p:cNvPr>
          <p:cNvGrpSpPr/>
          <p:nvPr/>
        </p:nvGrpSpPr>
        <p:grpSpPr>
          <a:xfrm>
            <a:off x="3977868" y="854105"/>
            <a:ext cx="707234" cy="1057287"/>
            <a:chOff x="3977868" y="854105"/>
            <a:chExt cx="707234" cy="1057287"/>
          </a:xfrm>
        </p:grpSpPr>
        <p:sp>
          <p:nvSpPr>
            <p:cNvPr id="151" name="Shape 425">
              <a:extLst>
                <a:ext uri="{FF2B5EF4-FFF2-40B4-BE49-F238E27FC236}">
                  <a16:creationId xmlns:a16="http://schemas.microsoft.com/office/drawing/2014/main" id="{B307612E-29B5-0A4C-B98E-58C1DBD13C8C}"/>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1769E37D-39A3-204F-833B-BDB631FB3DB2}"/>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71" name="Picture 170">
              <a:extLst>
                <a:ext uri="{FF2B5EF4-FFF2-40B4-BE49-F238E27FC236}">
                  <a16:creationId xmlns:a16="http://schemas.microsoft.com/office/drawing/2014/main" id="{04AA0684-E51D-D640-9ED4-A9090FFCBA7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73" name="Straight Connector 172">
            <a:extLst>
              <a:ext uri="{FF2B5EF4-FFF2-40B4-BE49-F238E27FC236}">
                <a16:creationId xmlns:a16="http://schemas.microsoft.com/office/drawing/2014/main" id="{A5C4CD10-9B81-714A-9C34-C2D5F3A5A4A1}"/>
              </a:ext>
            </a:extLst>
          </p:cNvPr>
          <p:cNvCxnSpPr>
            <a:cxnSpLocks/>
            <a:endCxn id="160" idx="2"/>
          </p:cNvCxnSpPr>
          <p:nvPr/>
        </p:nvCxnSpPr>
        <p:spPr>
          <a:xfrm flipV="1">
            <a:off x="4323643" y="1911392"/>
            <a:ext cx="16981" cy="484374"/>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75" name="Group 174">
            <a:extLst>
              <a:ext uri="{FF2B5EF4-FFF2-40B4-BE49-F238E27FC236}">
                <a16:creationId xmlns:a16="http://schemas.microsoft.com/office/drawing/2014/main" id="{C865EAA1-F023-784D-8AC2-31469B3CE8D6}"/>
              </a:ext>
            </a:extLst>
          </p:cNvPr>
          <p:cNvGrpSpPr/>
          <p:nvPr/>
        </p:nvGrpSpPr>
        <p:grpSpPr>
          <a:xfrm>
            <a:off x="4431492" y="3730627"/>
            <a:ext cx="707234" cy="1057287"/>
            <a:chOff x="3977868" y="854105"/>
            <a:chExt cx="707234" cy="1057287"/>
          </a:xfrm>
        </p:grpSpPr>
        <p:sp>
          <p:nvSpPr>
            <p:cNvPr id="196" name="Shape 425">
              <a:extLst>
                <a:ext uri="{FF2B5EF4-FFF2-40B4-BE49-F238E27FC236}">
                  <a16:creationId xmlns:a16="http://schemas.microsoft.com/office/drawing/2014/main" id="{14283C59-C12C-524F-A68F-A0568B2A065D}"/>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7" name="Shape 426">
              <a:extLst>
                <a:ext uri="{FF2B5EF4-FFF2-40B4-BE49-F238E27FC236}">
                  <a16:creationId xmlns:a16="http://schemas.microsoft.com/office/drawing/2014/main" id="{394463DF-54A2-D94D-950A-CAB2BC6C64FA}"/>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98" name="Picture 197">
              <a:extLst>
                <a:ext uri="{FF2B5EF4-FFF2-40B4-BE49-F238E27FC236}">
                  <a16:creationId xmlns:a16="http://schemas.microsoft.com/office/drawing/2014/main" id="{1062B3AE-A357-774B-8C7A-330B720B58C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99" name="Straight Connector 198">
            <a:extLst>
              <a:ext uri="{FF2B5EF4-FFF2-40B4-BE49-F238E27FC236}">
                <a16:creationId xmlns:a16="http://schemas.microsoft.com/office/drawing/2014/main" id="{1ACF38C0-5DFB-DA4D-84DC-1CA9E5B043E9}"/>
              </a:ext>
            </a:extLst>
          </p:cNvPr>
          <p:cNvCxnSpPr>
            <a:cxnSpLocks/>
            <a:endCxn id="197" idx="2"/>
          </p:cNvCxnSpPr>
          <p:nvPr/>
        </p:nvCxnSpPr>
        <p:spPr>
          <a:xfrm flipV="1">
            <a:off x="4289247" y="4787914"/>
            <a:ext cx="505001" cy="6020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154" name="Rectangular Callout 153">
            <a:extLst>
              <a:ext uri="{FF2B5EF4-FFF2-40B4-BE49-F238E27FC236}">
                <a16:creationId xmlns:a16="http://schemas.microsoft.com/office/drawing/2014/main" id="{E6337D6A-FC53-924C-B2CB-4B689D73AF5F}"/>
              </a:ext>
            </a:extLst>
          </p:cNvPr>
          <p:cNvSpPr/>
          <p:nvPr/>
        </p:nvSpPr>
        <p:spPr>
          <a:xfrm>
            <a:off x="701760" y="5098705"/>
            <a:ext cx="3194863" cy="1244434"/>
          </a:xfrm>
          <a:prstGeom prst="wedgeRectCallout">
            <a:avLst>
              <a:gd name="adj1" fmla="val 48386"/>
              <a:gd name="adj2" fmla="val -96627"/>
            </a:avLst>
          </a:prstGeom>
          <a:solidFill>
            <a:schemeClr val="accent4">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1"/>
                </a:solidFill>
                <a:effectLst/>
                <a:uFillTx/>
                <a:ea typeface="+mn-ea"/>
                <a:cs typeface="+mn-cs"/>
                <a:sym typeface="Helvetica Light"/>
              </a:rPr>
              <a:t>Watson Assistant instances kept in sync with each other through export of models in development, and automated deployment and restoration of services from export.</a:t>
            </a:r>
          </a:p>
        </p:txBody>
      </p:sp>
      <p:grpSp>
        <p:nvGrpSpPr>
          <p:cNvPr id="162" name="Group 161">
            <a:extLst>
              <a:ext uri="{FF2B5EF4-FFF2-40B4-BE49-F238E27FC236}">
                <a16:creationId xmlns:a16="http://schemas.microsoft.com/office/drawing/2014/main" id="{E30F62FA-5526-1540-A09E-A8B8AAA1F675}"/>
              </a:ext>
            </a:extLst>
          </p:cNvPr>
          <p:cNvGrpSpPr/>
          <p:nvPr/>
        </p:nvGrpSpPr>
        <p:grpSpPr>
          <a:xfrm>
            <a:off x="5096270" y="1129227"/>
            <a:ext cx="707233" cy="836763"/>
            <a:chOff x="5363090" y="3927670"/>
            <a:chExt cx="707233" cy="836763"/>
          </a:xfrm>
        </p:grpSpPr>
        <p:sp>
          <p:nvSpPr>
            <p:cNvPr id="201" name="Shape 314">
              <a:extLst>
                <a:ext uri="{FF2B5EF4-FFF2-40B4-BE49-F238E27FC236}">
                  <a16:creationId xmlns:a16="http://schemas.microsoft.com/office/drawing/2014/main" id="{86C75E94-6F0E-644E-937E-F50BC54B34B3}"/>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F129248A-AA90-5541-91C0-2A09B351F9A3}"/>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4" name="Picture 203">
              <a:extLst>
                <a:ext uri="{FF2B5EF4-FFF2-40B4-BE49-F238E27FC236}">
                  <a16:creationId xmlns:a16="http://schemas.microsoft.com/office/drawing/2014/main" id="{FA7215EB-463F-5346-9864-D0A4F6FBDED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grpSp>
        <p:nvGrpSpPr>
          <p:cNvPr id="205" name="Group 204">
            <a:extLst>
              <a:ext uri="{FF2B5EF4-FFF2-40B4-BE49-F238E27FC236}">
                <a16:creationId xmlns:a16="http://schemas.microsoft.com/office/drawing/2014/main" id="{CBBB65B6-4A97-DD47-AEAB-94986B1D0970}"/>
              </a:ext>
            </a:extLst>
          </p:cNvPr>
          <p:cNvGrpSpPr/>
          <p:nvPr/>
        </p:nvGrpSpPr>
        <p:grpSpPr>
          <a:xfrm>
            <a:off x="5361443" y="3906752"/>
            <a:ext cx="707233" cy="836763"/>
            <a:chOff x="5363090" y="3927670"/>
            <a:chExt cx="707233" cy="836763"/>
          </a:xfrm>
        </p:grpSpPr>
        <p:sp>
          <p:nvSpPr>
            <p:cNvPr id="206" name="Shape 314">
              <a:extLst>
                <a:ext uri="{FF2B5EF4-FFF2-40B4-BE49-F238E27FC236}">
                  <a16:creationId xmlns:a16="http://schemas.microsoft.com/office/drawing/2014/main" id="{03FE5509-BEC6-784F-A01A-E72473B8C8D6}"/>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7" name="Shape 316">
              <a:extLst>
                <a:ext uri="{FF2B5EF4-FFF2-40B4-BE49-F238E27FC236}">
                  <a16:creationId xmlns:a16="http://schemas.microsoft.com/office/drawing/2014/main" id="{96E04287-692C-4843-B2B8-CEAF4382035F}"/>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8" name="Picture 207">
              <a:extLst>
                <a:ext uri="{FF2B5EF4-FFF2-40B4-BE49-F238E27FC236}">
                  <a16:creationId xmlns:a16="http://schemas.microsoft.com/office/drawing/2014/main" id="{C551EFF7-DD20-B643-A38E-FFCA93ABB87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spTree>
    <p:extLst>
      <p:ext uri="{BB962C8B-B14F-4D97-AF65-F5344CB8AC3E}">
        <p14:creationId xmlns:p14="http://schemas.microsoft.com/office/powerpoint/2010/main" val="31469095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2930009" y="994417"/>
            <a:ext cx="707234" cy="811066"/>
            <a:chOff x="82944" y="19278"/>
            <a:chExt cx="707233" cy="811065"/>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154751" y="136286"/>
              <a:ext cx="581890" cy="694057"/>
              <a:chOff x="165813" y="136286"/>
              <a:chExt cx="581889" cy="694055"/>
            </a:xfrm>
          </p:grpSpPr>
          <p:sp>
            <p:nvSpPr>
              <p:cNvPr id="246" name="Shape 426"/>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47" name="_-31.png"/>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9"/>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10"/>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2"/>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61" name="Straight Connector 360"/>
          <p:cNvCxnSpPr>
            <a:cxnSpLocks/>
            <a:endCxn id="5" idx="3"/>
          </p:cNvCxnSpPr>
          <p:nvPr/>
        </p:nvCxnSpPr>
        <p:spPr>
          <a:xfrm flipH="1">
            <a:off x="5824931" y="1392563"/>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a:endCxn id="274" idx="2"/>
          </p:cNvCxnSpPr>
          <p:nvPr/>
        </p:nvCxnSpPr>
        <p:spPr>
          <a:xfrm flipV="1">
            <a:off x="4570435" y="2001202"/>
            <a:ext cx="892852" cy="50105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0" name="Group 199"/>
          <p:cNvGrpSpPr/>
          <p:nvPr/>
        </p:nvGrpSpPr>
        <p:grpSpPr>
          <a:xfrm>
            <a:off x="6242922" y="1038947"/>
            <a:ext cx="707233" cy="953454"/>
            <a:chOff x="75417" y="0"/>
            <a:chExt cx="707232" cy="953452"/>
          </a:xfrm>
        </p:grpSpPr>
        <p:sp>
          <p:nvSpPr>
            <p:cNvPr id="141"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2" name="Group 198"/>
            <p:cNvGrpSpPr/>
            <p:nvPr/>
          </p:nvGrpSpPr>
          <p:grpSpPr>
            <a:xfrm>
              <a:off x="80933" y="160392"/>
              <a:ext cx="695702" cy="793060"/>
              <a:chOff x="91467" y="160392"/>
              <a:chExt cx="695701" cy="793059"/>
            </a:xfrm>
          </p:grpSpPr>
          <p:pic>
            <p:nvPicPr>
              <p:cNvPr id="143" name="_-03.png"/>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44" name="Shape 197"/>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159" name="Group 429">
            <a:extLst>
              <a:ext uri="{FF2B5EF4-FFF2-40B4-BE49-F238E27FC236}">
                <a16:creationId xmlns:a16="http://schemas.microsoft.com/office/drawing/2014/main" id="{6FB5B1DB-53AB-684B-B44A-1BFB3146DFBB}"/>
              </a:ext>
            </a:extLst>
          </p:cNvPr>
          <p:cNvGrpSpPr/>
          <p:nvPr/>
        </p:nvGrpSpPr>
        <p:grpSpPr>
          <a:xfrm>
            <a:off x="3540373" y="3798425"/>
            <a:ext cx="707234" cy="811066"/>
            <a:chOff x="82944" y="19278"/>
            <a:chExt cx="707233" cy="811065"/>
          </a:xfrm>
        </p:grpSpPr>
        <p:sp>
          <p:nvSpPr>
            <p:cNvPr id="163" name="Shape 425">
              <a:extLst>
                <a:ext uri="{FF2B5EF4-FFF2-40B4-BE49-F238E27FC236}">
                  <a16:creationId xmlns:a16="http://schemas.microsoft.com/office/drawing/2014/main" id="{1C961C94-6A03-9E40-998E-D3CCC44CC15D}"/>
                </a:ext>
              </a:extLst>
            </p:cNvPr>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4" name="Group 428">
              <a:extLst>
                <a:ext uri="{FF2B5EF4-FFF2-40B4-BE49-F238E27FC236}">
                  <a16:creationId xmlns:a16="http://schemas.microsoft.com/office/drawing/2014/main" id="{86137D11-1FF1-4949-A85D-B004C213C5D0}"/>
                </a:ext>
              </a:extLst>
            </p:cNvPr>
            <p:cNvGrpSpPr/>
            <p:nvPr/>
          </p:nvGrpSpPr>
          <p:grpSpPr>
            <a:xfrm>
              <a:off x="154751" y="136286"/>
              <a:ext cx="581890" cy="694057"/>
              <a:chOff x="165813" y="136286"/>
              <a:chExt cx="581889" cy="694055"/>
            </a:xfrm>
          </p:grpSpPr>
          <p:sp>
            <p:nvSpPr>
              <p:cNvPr id="165" name="Shape 426">
                <a:extLst>
                  <a:ext uri="{FF2B5EF4-FFF2-40B4-BE49-F238E27FC236}">
                    <a16:creationId xmlns:a16="http://schemas.microsoft.com/office/drawing/2014/main" id="{5B0D010E-AC85-0043-9D39-98840AF2AC58}"/>
                  </a:ext>
                </a:extLst>
              </p:cNvPr>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166" name="_-31.png">
                <a:extLst>
                  <a:ext uri="{FF2B5EF4-FFF2-40B4-BE49-F238E27FC236}">
                    <a16:creationId xmlns:a16="http://schemas.microsoft.com/office/drawing/2014/main" id="{AE559E2C-D85C-D143-978E-6BE3DB75B1DB}"/>
                  </a:ext>
                </a:extLst>
              </p:cNvPr>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76" name="Straight Connector 175">
            <a:extLst>
              <a:ext uri="{FF2B5EF4-FFF2-40B4-BE49-F238E27FC236}">
                <a16:creationId xmlns:a16="http://schemas.microsoft.com/office/drawing/2014/main" id="{268CD3BC-C9BC-5B40-85D6-8B384105A200}"/>
              </a:ext>
            </a:extLst>
          </p:cNvPr>
          <p:cNvCxnSpPr>
            <a:cxnSpLocks/>
            <a:endCxn id="165" idx="2"/>
          </p:cNvCxnSpPr>
          <p:nvPr/>
        </p:nvCxnSpPr>
        <p:spPr>
          <a:xfrm flipH="1" flipV="1">
            <a:off x="3903126" y="4609491"/>
            <a:ext cx="229496" cy="68282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7" name="Straight Connector 176">
            <a:extLst>
              <a:ext uri="{FF2B5EF4-FFF2-40B4-BE49-F238E27FC236}">
                <a16:creationId xmlns:a16="http://schemas.microsoft.com/office/drawing/2014/main" id="{D17ACFAE-A80C-BC4E-9E19-E576963CDB8B}"/>
              </a:ext>
            </a:extLst>
          </p:cNvPr>
          <p:cNvCxnSpPr>
            <a:cxnSpLocks/>
            <a:endCxn id="169" idx="3"/>
          </p:cNvCxnSpPr>
          <p:nvPr/>
        </p:nvCxnSpPr>
        <p:spPr>
          <a:xfrm flipH="1">
            <a:off x="6078349" y="4278904"/>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84" name="Straight Connector 183">
            <a:extLst>
              <a:ext uri="{FF2B5EF4-FFF2-40B4-BE49-F238E27FC236}">
                <a16:creationId xmlns:a16="http://schemas.microsoft.com/office/drawing/2014/main" id="{1D65A889-C7C8-244E-BDC7-0046C43A03B8}"/>
              </a:ext>
            </a:extLst>
          </p:cNvPr>
          <p:cNvCxnSpPr>
            <a:cxnSpLocks/>
          </p:cNvCxnSpPr>
          <p:nvPr/>
        </p:nvCxnSpPr>
        <p:spPr>
          <a:xfrm flipV="1">
            <a:off x="4401527" y="4535186"/>
            <a:ext cx="1090502" cy="970485"/>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85" name="Group 199">
            <a:extLst>
              <a:ext uri="{FF2B5EF4-FFF2-40B4-BE49-F238E27FC236}">
                <a16:creationId xmlns:a16="http://schemas.microsoft.com/office/drawing/2014/main" id="{D5F7BD95-6883-7648-AAC9-2EBD720799AD}"/>
              </a:ext>
            </a:extLst>
          </p:cNvPr>
          <p:cNvGrpSpPr/>
          <p:nvPr/>
        </p:nvGrpSpPr>
        <p:grpSpPr>
          <a:xfrm>
            <a:off x="6496340" y="3925288"/>
            <a:ext cx="707233" cy="953454"/>
            <a:chOff x="75417" y="0"/>
            <a:chExt cx="707232" cy="953452"/>
          </a:xfrm>
        </p:grpSpPr>
        <p:sp>
          <p:nvSpPr>
            <p:cNvPr id="187" name="Shape 195">
              <a:extLst>
                <a:ext uri="{FF2B5EF4-FFF2-40B4-BE49-F238E27FC236}">
                  <a16:creationId xmlns:a16="http://schemas.microsoft.com/office/drawing/2014/main" id="{54E50F09-754D-8F46-981F-DAC2020BECA6}"/>
                </a:ext>
              </a:extLst>
            </p:cNvPr>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88" name="Group 198">
              <a:extLst>
                <a:ext uri="{FF2B5EF4-FFF2-40B4-BE49-F238E27FC236}">
                  <a16:creationId xmlns:a16="http://schemas.microsoft.com/office/drawing/2014/main" id="{FAC320E6-9F49-D34E-AC68-5DCD622041A9}"/>
                </a:ext>
              </a:extLst>
            </p:cNvPr>
            <p:cNvGrpSpPr/>
            <p:nvPr/>
          </p:nvGrpSpPr>
          <p:grpSpPr>
            <a:xfrm>
              <a:off x="80933" y="160392"/>
              <a:ext cx="695702" cy="793060"/>
              <a:chOff x="91467" y="160392"/>
              <a:chExt cx="695701" cy="793059"/>
            </a:xfrm>
          </p:grpSpPr>
          <p:pic>
            <p:nvPicPr>
              <p:cNvPr id="191" name="_-03.png">
                <a:extLst>
                  <a:ext uri="{FF2B5EF4-FFF2-40B4-BE49-F238E27FC236}">
                    <a16:creationId xmlns:a16="http://schemas.microsoft.com/office/drawing/2014/main" id="{BACE9A57-189F-3241-8C29-8EC76D20CE0E}"/>
                  </a:ext>
                </a:extLst>
              </p:cNvPr>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92" name="Shape 197">
                <a:extLst>
                  <a:ext uri="{FF2B5EF4-FFF2-40B4-BE49-F238E27FC236}">
                    <a16:creationId xmlns:a16="http://schemas.microsoft.com/office/drawing/2014/main" id="{565C5943-6B65-2343-B7AE-18D7BA45605C}"/>
                  </a:ext>
                </a:extLst>
              </p:cNvPr>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2CC64088-AC65-FE44-A9F7-4527276FCF30}"/>
              </a:ext>
            </a:extLst>
          </p:cNvPr>
          <p:cNvGrpSpPr/>
          <p:nvPr/>
        </p:nvGrpSpPr>
        <p:grpSpPr>
          <a:xfrm>
            <a:off x="3977868" y="854105"/>
            <a:ext cx="707234" cy="1057287"/>
            <a:chOff x="3977868" y="854105"/>
            <a:chExt cx="707234" cy="1057287"/>
          </a:xfrm>
        </p:grpSpPr>
        <p:sp>
          <p:nvSpPr>
            <p:cNvPr id="151" name="Shape 425">
              <a:extLst>
                <a:ext uri="{FF2B5EF4-FFF2-40B4-BE49-F238E27FC236}">
                  <a16:creationId xmlns:a16="http://schemas.microsoft.com/office/drawing/2014/main" id="{B307612E-29B5-0A4C-B98E-58C1DBD13C8C}"/>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1769E37D-39A3-204F-833B-BDB631FB3DB2}"/>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71" name="Picture 170">
              <a:extLst>
                <a:ext uri="{FF2B5EF4-FFF2-40B4-BE49-F238E27FC236}">
                  <a16:creationId xmlns:a16="http://schemas.microsoft.com/office/drawing/2014/main" id="{04AA0684-E51D-D640-9ED4-A9090FFCBA7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73" name="Straight Connector 172">
            <a:extLst>
              <a:ext uri="{FF2B5EF4-FFF2-40B4-BE49-F238E27FC236}">
                <a16:creationId xmlns:a16="http://schemas.microsoft.com/office/drawing/2014/main" id="{A5C4CD10-9B81-714A-9C34-C2D5F3A5A4A1}"/>
              </a:ext>
            </a:extLst>
          </p:cNvPr>
          <p:cNvCxnSpPr>
            <a:cxnSpLocks/>
            <a:endCxn id="160" idx="2"/>
          </p:cNvCxnSpPr>
          <p:nvPr/>
        </p:nvCxnSpPr>
        <p:spPr>
          <a:xfrm flipV="1">
            <a:off x="4323643" y="1911392"/>
            <a:ext cx="16981" cy="484374"/>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75" name="Group 174">
            <a:extLst>
              <a:ext uri="{FF2B5EF4-FFF2-40B4-BE49-F238E27FC236}">
                <a16:creationId xmlns:a16="http://schemas.microsoft.com/office/drawing/2014/main" id="{C865EAA1-F023-784D-8AC2-31469B3CE8D6}"/>
              </a:ext>
            </a:extLst>
          </p:cNvPr>
          <p:cNvGrpSpPr/>
          <p:nvPr/>
        </p:nvGrpSpPr>
        <p:grpSpPr>
          <a:xfrm>
            <a:off x="4431492" y="3730627"/>
            <a:ext cx="707234" cy="1057287"/>
            <a:chOff x="3977868" y="854105"/>
            <a:chExt cx="707234" cy="1057287"/>
          </a:xfrm>
        </p:grpSpPr>
        <p:sp>
          <p:nvSpPr>
            <p:cNvPr id="196" name="Shape 425">
              <a:extLst>
                <a:ext uri="{FF2B5EF4-FFF2-40B4-BE49-F238E27FC236}">
                  <a16:creationId xmlns:a16="http://schemas.microsoft.com/office/drawing/2014/main" id="{14283C59-C12C-524F-A68F-A0568B2A065D}"/>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7" name="Shape 426">
              <a:extLst>
                <a:ext uri="{FF2B5EF4-FFF2-40B4-BE49-F238E27FC236}">
                  <a16:creationId xmlns:a16="http://schemas.microsoft.com/office/drawing/2014/main" id="{394463DF-54A2-D94D-950A-CAB2BC6C64FA}"/>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98" name="Picture 197">
              <a:extLst>
                <a:ext uri="{FF2B5EF4-FFF2-40B4-BE49-F238E27FC236}">
                  <a16:creationId xmlns:a16="http://schemas.microsoft.com/office/drawing/2014/main" id="{1062B3AE-A357-774B-8C7A-330B720B58C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99" name="Straight Connector 198">
            <a:extLst>
              <a:ext uri="{FF2B5EF4-FFF2-40B4-BE49-F238E27FC236}">
                <a16:creationId xmlns:a16="http://schemas.microsoft.com/office/drawing/2014/main" id="{1ACF38C0-5DFB-DA4D-84DC-1CA9E5B043E9}"/>
              </a:ext>
            </a:extLst>
          </p:cNvPr>
          <p:cNvCxnSpPr>
            <a:cxnSpLocks/>
            <a:endCxn id="197" idx="2"/>
          </p:cNvCxnSpPr>
          <p:nvPr/>
        </p:nvCxnSpPr>
        <p:spPr>
          <a:xfrm flipV="1">
            <a:off x="4289247" y="4787914"/>
            <a:ext cx="505001" cy="6020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154" name="Rectangular Callout 153">
            <a:extLst>
              <a:ext uri="{FF2B5EF4-FFF2-40B4-BE49-F238E27FC236}">
                <a16:creationId xmlns:a16="http://schemas.microsoft.com/office/drawing/2014/main" id="{A76900DB-7E5A-8846-B9FB-10CC9781FA55}"/>
              </a:ext>
            </a:extLst>
          </p:cNvPr>
          <p:cNvSpPr/>
          <p:nvPr/>
        </p:nvSpPr>
        <p:spPr>
          <a:xfrm>
            <a:off x="1965456" y="5419296"/>
            <a:ext cx="3578475" cy="862172"/>
          </a:xfrm>
          <a:prstGeom prst="wedgeRectCallout">
            <a:avLst>
              <a:gd name="adj1" fmla="val 25510"/>
              <a:gd name="adj2" fmla="val -123716"/>
            </a:avLst>
          </a:prstGeom>
          <a:solidFill>
            <a:schemeClr val="accent4">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1"/>
                </a:solidFill>
                <a:effectLst/>
                <a:uFillTx/>
                <a:ea typeface="+mn-ea"/>
                <a:cs typeface="+mn-cs"/>
                <a:sym typeface="Helvetica Light"/>
              </a:rPr>
              <a:t>Watson NLC instances are kept in sync with each other through the export of training data in development, and automated deployment and restoration of services from the training data.</a:t>
            </a:r>
          </a:p>
        </p:txBody>
      </p:sp>
      <p:grpSp>
        <p:nvGrpSpPr>
          <p:cNvPr id="162" name="Group 161">
            <a:extLst>
              <a:ext uri="{FF2B5EF4-FFF2-40B4-BE49-F238E27FC236}">
                <a16:creationId xmlns:a16="http://schemas.microsoft.com/office/drawing/2014/main" id="{6BD04758-2DBE-8144-8D56-FB1A5AA898E6}"/>
              </a:ext>
            </a:extLst>
          </p:cNvPr>
          <p:cNvGrpSpPr/>
          <p:nvPr/>
        </p:nvGrpSpPr>
        <p:grpSpPr>
          <a:xfrm>
            <a:off x="5096270" y="1129227"/>
            <a:ext cx="707233" cy="836763"/>
            <a:chOff x="5363090" y="3927670"/>
            <a:chExt cx="707233" cy="836763"/>
          </a:xfrm>
        </p:grpSpPr>
        <p:sp>
          <p:nvSpPr>
            <p:cNvPr id="201" name="Shape 314">
              <a:extLst>
                <a:ext uri="{FF2B5EF4-FFF2-40B4-BE49-F238E27FC236}">
                  <a16:creationId xmlns:a16="http://schemas.microsoft.com/office/drawing/2014/main" id="{EB58FBFC-E904-9146-8417-83270B882847}"/>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7DD0AB56-006E-504F-88AC-330540AB5BFD}"/>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4" name="Picture 203">
              <a:extLst>
                <a:ext uri="{FF2B5EF4-FFF2-40B4-BE49-F238E27FC236}">
                  <a16:creationId xmlns:a16="http://schemas.microsoft.com/office/drawing/2014/main" id="{AC255CAE-4642-994A-BFAA-438EB0F23DD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grpSp>
        <p:nvGrpSpPr>
          <p:cNvPr id="205" name="Group 204">
            <a:extLst>
              <a:ext uri="{FF2B5EF4-FFF2-40B4-BE49-F238E27FC236}">
                <a16:creationId xmlns:a16="http://schemas.microsoft.com/office/drawing/2014/main" id="{3E1A45DB-E73A-D045-8CC5-9B1EFEA3C0F2}"/>
              </a:ext>
            </a:extLst>
          </p:cNvPr>
          <p:cNvGrpSpPr/>
          <p:nvPr/>
        </p:nvGrpSpPr>
        <p:grpSpPr>
          <a:xfrm>
            <a:off x="5361305" y="3895625"/>
            <a:ext cx="707233" cy="836763"/>
            <a:chOff x="5363090" y="3927670"/>
            <a:chExt cx="707233" cy="836763"/>
          </a:xfrm>
        </p:grpSpPr>
        <p:sp>
          <p:nvSpPr>
            <p:cNvPr id="206" name="Shape 314">
              <a:extLst>
                <a:ext uri="{FF2B5EF4-FFF2-40B4-BE49-F238E27FC236}">
                  <a16:creationId xmlns:a16="http://schemas.microsoft.com/office/drawing/2014/main" id="{25C71A64-440C-F943-A720-ACDE25DD96A9}"/>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7" name="Shape 316">
              <a:extLst>
                <a:ext uri="{FF2B5EF4-FFF2-40B4-BE49-F238E27FC236}">
                  <a16:creationId xmlns:a16="http://schemas.microsoft.com/office/drawing/2014/main" id="{D4713A9B-F695-FE40-AE67-6ACAD8DDE82C}"/>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8" name="Picture 207">
              <a:extLst>
                <a:ext uri="{FF2B5EF4-FFF2-40B4-BE49-F238E27FC236}">
                  <a16:creationId xmlns:a16="http://schemas.microsoft.com/office/drawing/2014/main" id="{D09E429A-9F9F-BD4B-AADA-4B091FDE257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spTree>
    <p:extLst>
      <p:ext uri="{BB962C8B-B14F-4D97-AF65-F5344CB8AC3E}">
        <p14:creationId xmlns:p14="http://schemas.microsoft.com/office/powerpoint/2010/main" val="16992257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2879187" y="994417"/>
            <a:ext cx="827151" cy="811066"/>
            <a:chOff x="32122" y="19278"/>
            <a:chExt cx="827150" cy="811065"/>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32122" y="136286"/>
              <a:ext cx="827150" cy="694057"/>
              <a:chOff x="43184" y="136286"/>
              <a:chExt cx="827149" cy="694055"/>
            </a:xfrm>
          </p:grpSpPr>
          <p:sp>
            <p:nvSpPr>
              <p:cNvPr id="246" name="Shape 426"/>
              <p:cNvSpPr/>
              <p:nvPr/>
            </p:nvSpPr>
            <p:spPr>
              <a:xfrm>
                <a:off x="43184" y="707231"/>
                <a:ext cx="82714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CONVERSATION</a:t>
                </a:r>
              </a:p>
            </p:txBody>
          </p:sp>
          <p:pic>
            <p:nvPicPr>
              <p:cNvPr id="247" name="_-31.png"/>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9"/>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10"/>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2"/>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61" name="Straight Connector 360"/>
          <p:cNvCxnSpPr>
            <a:cxnSpLocks/>
            <a:endCxn id="5" idx="3"/>
          </p:cNvCxnSpPr>
          <p:nvPr/>
        </p:nvCxnSpPr>
        <p:spPr>
          <a:xfrm flipH="1">
            <a:off x="5824931" y="1392563"/>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a:endCxn id="274" idx="2"/>
          </p:cNvCxnSpPr>
          <p:nvPr/>
        </p:nvCxnSpPr>
        <p:spPr>
          <a:xfrm flipV="1">
            <a:off x="4570435" y="2001202"/>
            <a:ext cx="892852" cy="50105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0" name="Group 199"/>
          <p:cNvGrpSpPr/>
          <p:nvPr/>
        </p:nvGrpSpPr>
        <p:grpSpPr>
          <a:xfrm>
            <a:off x="6242922" y="1038947"/>
            <a:ext cx="707233" cy="953454"/>
            <a:chOff x="75417" y="0"/>
            <a:chExt cx="707232" cy="953452"/>
          </a:xfrm>
        </p:grpSpPr>
        <p:sp>
          <p:nvSpPr>
            <p:cNvPr id="141"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2" name="Group 198"/>
            <p:cNvGrpSpPr/>
            <p:nvPr/>
          </p:nvGrpSpPr>
          <p:grpSpPr>
            <a:xfrm>
              <a:off x="80933" y="160392"/>
              <a:ext cx="695702" cy="793060"/>
              <a:chOff x="91467" y="160392"/>
              <a:chExt cx="695701" cy="793059"/>
            </a:xfrm>
          </p:grpSpPr>
          <p:pic>
            <p:nvPicPr>
              <p:cNvPr id="143" name="_-03.png"/>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44" name="Shape 197"/>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159" name="Group 429">
            <a:extLst>
              <a:ext uri="{FF2B5EF4-FFF2-40B4-BE49-F238E27FC236}">
                <a16:creationId xmlns:a16="http://schemas.microsoft.com/office/drawing/2014/main" id="{6FB5B1DB-53AB-684B-B44A-1BFB3146DFBB}"/>
              </a:ext>
            </a:extLst>
          </p:cNvPr>
          <p:cNvGrpSpPr/>
          <p:nvPr/>
        </p:nvGrpSpPr>
        <p:grpSpPr>
          <a:xfrm>
            <a:off x="3489551" y="3798425"/>
            <a:ext cx="827151" cy="811066"/>
            <a:chOff x="32122" y="19278"/>
            <a:chExt cx="827150" cy="811065"/>
          </a:xfrm>
        </p:grpSpPr>
        <p:sp>
          <p:nvSpPr>
            <p:cNvPr id="163" name="Shape 425">
              <a:extLst>
                <a:ext uri="{FF2B5EF4-FFF2-40B4-BE49-F238E27FC236}">
                  <a16:creationId xmlns:a16="http://schemas.microsoft.com/office/drawing/2014/main" id="{1C961C94-6A03-9E40-998E-D3CCC44CC15D}"/>
                </a:ext>
              </a:extLst>
            </p:cNvPr>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4" name="Group 428">
              <a:extLst>
                <a:ext uri="{FF2B5EF4-FFF2-40B4-BE49-F238E27FC236}">
                  <a16:creationId xmlns:a16="http://schemas.microsoft.com/office/drawing/2014/main" id="{86137D11-1FF1-4949-A85D-B004C213C5D0}"/>
                </a:ext>
              </a:extLst>
            </p:cNvPr>
            <p:cNvGrpSpPr/>
            <p:nvPr/>
          </p:nvGrpSpPr>
          <p:grpSpPr>
            <a:xfrm>
              <a:off x="32122" y="136286"/>
              <a:ext cx="827150" cy="694057"/>
              <a:chOff x="43184" y="136286"/>
              <a:chExt cx="827149" cy="694055"/>
            </a:xfrm>
          </p:grpSpPr>
          <p:sp>
            <p:nvSpPr>
              <p:cNvPr id="165" name="Shape 426">
                <a:extLst>
                  <a:ext uri="{FF2B5EF4-FFF2-40B4-BE49-F238E27FC236}">
                    <a16:creationId xmlns:a16="http://schemas.microsoft.com/office/drawing/2014/main" id="{5B0D010E-AC85-0043-9D39-98840AF2AC58}"/>
                  </a:ext>
                </a:extLst>
              </p:cNvPr>
              <p:cNvSpPr/>
              <p:nvPr/>
            </p:nvSpPr>
            <p:spPr>
              <a:xfrm>
                <a:off x="43184" y="707231"/>
                <a:ext cx="82714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CONVERSATION</a:t>
                </a:r>
              </a:p>
            </p:txBody>
          </p:sp>
          <p:pic>
            <p:nvPicPr>
              <p:cNvPr id="166" name="_-31.png">
                <a:extLst>
                  <a:ext uri="{FF2B5EF4-FFF2-40B4-BE49-F238E27FC236}">
                    <a16:creationId xmlns:a16="http://schemas.microsoft.com/office/drawing/2014/main" id="{AE559E2C-D85C-D143-978E-6BE3DB75B1DB}"/>
                  </a:ext>
                </a:extLst>
              </p:cNvPr>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76" name="Straight Connector 175">
            <a:extLst>
              <a:ext uri="{FF2B5EF4-FFF2-40B4-BE49-F238E27FC236}">
                <a16:creationId xmlns:a16="http://schemas.microsoft.com/office/drawing/2014/main" id="{268CD3BC-C9BC-5B40-85D6-8B384105A200}"/>
              </a:ext>
            </a:extLst>
          </p:cNvPr>
          <p:cNvCxnSpPr>
            <a:cxnSpLocks/>
            <a:endCxn id="165" idx="2"/>
          </p:cNvCxnSpPr>
          <p:nvPr/>
        </p:nvCxnSpPr>
        <p:spPr>
          <a:xfrm flipH="1" flipV="1">
            <a:off x="3903127" y="4609491"/>
            <a:ext cx="229490" cy="68282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7" name="Straight Connector 176">
            <a:extLst>
              <a:ext uri="{FF2B5EF4-FFF2-40B4-BE49-F238E27FC236}">
                <a16:creationId xmlns:a16="http://schemas.microsoft.com/office/drawing/2014/main" id="{D17ACFAE-A80C-BC4E-9E19-E576963CDB8B}"/>
              </a:ext>
            </a:extLst>
          </p:cNvPr>
          <p:cNvCxnSpPr>
            <a:cxnSpLocks/>
          </p:cNvCxnSpPr>
          <p:nvPr/>
        </p:nvCxnSpPr>
        <p:spPr>
          <a:xfrm flipH="1">
            <a:off x="6078349" y="4278904"/>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84" name="Straight Connector 183">
            <a:extLst>
              <a:ext uri="{FF2B5EF4-FFF2-40B4-BE49-F238E27FC236}">
                <a16:creationId xmlns:a16="http://schemas.microsoft.com/office/drawing/2014/main" id="{1D65A889-C7C8-244E-BDC7-0046C43A03B8}"/>
              </a:ext>
            </a:extLst>
          </p:cNvPr>
          <p:cNvCxnSpPr>
            <a:cxnSpLocks/>
          </p:cNvCxnSpPr>
          <p:nvPr/>
        </p:nvCxnSpPr>
        <p:spPr>
          <a:xfrm flipV="1">
            <a:off x="4401527" y="4535186"/>
            <a:ext cx="1090502" cy="970485"/>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85" name="Group 199">
            <a:extLst>
              <a:ext uri="{FF2B5EF4-FFF2-40B4-BE49-F238E27FC236}">
                <a16:creationId xmlns:a16="http://schemas.microsoft.com/office/drawing/2014/main" id="{D5F7BD95-6883-7648-AAC9-2EBD720799AD}"/>
              </a:ext>
            </a:extLst>
          </p:cNvPr>
          <p:cNvGrpSpPr/>
          <p:nvPr/>
        </p:nvGrpSpPr>
        <p:grpSpPr>
          <a:xfrm>
            <a:off x="6496340" y="3925288"/>
            <a:ext cx="707233" cy="953454"/>
            <a:chOff x="75417" y="0"/>
            <a:chExt cx="707232" cy="953452"/>
          </a:xfrm>
        </p:grpSpPr>
        <p:sp>
          <p:nvSpPr>
            <p:cNvPr id="187" name="Shape 195">
              <a:extLst>
                <a:ext uri="{FF2B5EF4-FFF2-40B4-BE49-F238E27FC236}">
                  <a16:creationId xmlns:a16="http://schemas.microsoft.com/office/drawing/2014/main" id="{54E50F09-754D-8F46-981F-DAC2020BECA6}"/>
                </a:ext>
              </a:extLst>
            </p:cNvPr>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88" name="Group 198">
              <a:extLst>
                <a:ext uri="{FF2B5EF4-FFF2-40B4-BE49-F238E27FC236}">
                  <a16:creationId xmlns:a16="http://schemas.microsoft.com/office/drawing/2014/main" id="{FAC320E6-9F49-D34E-AC68-5DCD622041A9}"/>
                </a:ext>
              </a:extLst>
            </p:cNvPr>
            <p:cNvGrpSpPr/>
            <p:nvPr/>
          </p:nvGrpSpPr>
          <p:grpSpPr>
            <a:xfrm>
              <a:off x="80933" y="160392"/>
              <a:ext cx="695702" cy="793060"/>
              <a:chOff x="91467" y="160392"/>
              <a:chExt cx="695701" cy="793059"/>
            </a:xfrm>
          </p:grpSpPr>
          <p:pic>
            <p:nvPicPr>
              <p:cNvPr id="191" name="_-03.png">
                <a:extLst>
                  <a:ext uri="{FF2B5EF4-FFF2-40B4-BE49-F238E27FC236}">
                    <a16:creationId xmlns:a16="http://schemas.microsoft.com/office/drawing/2014/main" id="{BACE9A57-189F-3241-8C29-8EC76D20CE0E}"/>
                  </a:ext>
                </a:extLst>
              </p:cNvPr>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92" name="Shape 197">
                <a:extLst>
                  <a:ext uri="{FF2B5EF4-FFF2-40B4-BE49-F238E27FC236}">
                    <a16:creationId xmlns:a16="http://schemas.microsoft.com/office/drawing/2014/main" id="{565C5943-6B65-2343-B7AE-18D7BA45605C}"/>
                  </a:ext>
                </a:extLst>
              </p:cNvPr>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2CC64088-AC65-FE44-A9F7-4527276FCF30}"/>
              </a:ext>
            </a:extLst>
          </p:cNvPr>
          <p:cNvGrpSpPr/>
          <p:nvPr/>
        </p:nvGrpSpPr>
        <p:grpSpPr>
          <a:xfrm>
            <a:off x="3977868" y="854105"/>
            <a:ext cx="707234" cy="1057287"/>
            <a:chOff x="3977868" y="854105"/>
            <a:chExt cx="707234" cy="1057287"/>
          </a:xfrm>
        </p:grpSpPr>
        <p:sp>
          <p:nvSpPr>
            <p:cNvPr id="151" name="Shape 425">
              <a:extLst>
                <a:ext uri="{FF2B5EF4-FFF2-40B4-BE49-F238E27FC236}">
                  <a16:creationId xmlns:a16="http://schemas.microsoft.com/office/drawing/2014/main" id="{B307612E-29B5-0A4C-B98E-58C1DBD13C8C}"/>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1769E37D-39A3-204F-833B-BDB631FB3DB2}"/>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71" name="Picture 170">
              <a:extLst>
                <a:ext uri="{FF2B5EF4-FFF2-40B4-BE49-F238E27FC236}">
                  <a16:creationId xmlns:a16="http://schemas.microsoft.com/office/drawing/2014/main" id="{04AA0684-E51D-D640-9ED4-A9090FFCBA7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73" name="Straight Connector 172">
            <a:extLst>
              <a:ext uri="{FF2B5EF4-FFF2-40B4-BE49-F238E27FC236}">
                <a16:creationId xmlns:a16="http://schemas.microsoft.com/office/drawing/2014/main" id="{A5C4CD10-9B81-714A-9C34-C2D5F3A5A4A1}"/>
              </a:ext>
            </a:extLst>
          </p:cNvPr>
          <p:cNvCxnSpPr>
            <a:cxnSpLocks/>
            <a:endCxn id="160" idx="2"/>
          </p:cNvCxnSpPr>
          <p:nvPr/>
        </p:nvCxnSpPr>
        <p:spPr>
          <a:xfrm flipV="1">
            <a:off x="4323643" y="1911392"/>
            <a:ext cx="16981" cy="484374"/>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75" name="Group 174">
            <a:extLst>
              <a:ext uri="{FF2B5EF4-FFF2-40B4-BE49-F238E27FC236}">
                <a16:creationId xmlns:a16="http://schemas.microsoft.com/office/drawing/2014/main" id="{C865EAA1-F023-784D-8AC2-31469B3CE8D6}"/>
              </a:ext>
            </a:extLst>
          </p:cNvPr>
          <p:cNvGrpSpPr/>
          <p:nvPr/>
        </p:nvGrpSpPr>
        <p:grpSpPr>
          <a:xfrm>
            <a:off x="4431492" y="3730627"/>
            <a:ext cx="707234" cy="1057287"/>
            <a:chOff x="3977868" y="854105"/>
            <a:chExt cx="707234" cy="1057287"/>
          </a:xfrm>
        </p:grpSpPr>
        <p:sp>
          <p:nvSpPr>
            <p:cNvPr id="196" name="Shape 425">
              <a:extLst>
                <a:ext uri="{FF2B5EF4-FFF2-40B4-BE49-F238E27FC236}">
                  <a16:creationId xmlns:a16="http://schemas.microsoft.com/office/drawing/2014/main" id="{14283C59-C12C-524F-A68F-A0568B2A065D}"/>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7" name="Shape 426">
              <a:extLst>
                <a:ext uri="{FF2B5EF4-FFF2-40B4-BE49-F238E27FC236}">
                  <a16:creationId xmlns:a16="http://schemas.microsoft.com/office/drawing/2014/main" id="{394463DF-54A2-D94D-950A-CAB2BC6C64FA}"/>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98" name="Picture 197">
              <a:extLst>
                <a:ext uri="{FF2B5EF4-FFF2-40B4-BE49-F238E27FC236}">
                  <a16:creationId xmlns:a16="http://schemas.microsoft.com/office/drawing/2014/main" id="{1062B3AE-A357-774B-8C7A-330B720B58C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99" name="Straight Connector 198">
            <a:extLst>
              <a:ext uri="{FF2B5EF4-FFF2-40B4-BE49-F238E27FC236}">
                <a16:creationId xmlns:a16="http://schemas.microsoft.com/office/drawing/2014/main" id="{1ACF38C0-5DFB-DA4D-84DC-1CA9E5B043E9}"/>
              </a:ext>
            </a:extLst>
          </p:cNvPr>
          <p:cNvCxnSpPr>
            <a:cxnSpLocks/>
            <a:endCxn id="197" idx="2"/>
          </p:cNvCxnSpPr>
          <p:nvPr/>
        </p:nvCxnSpPr>
        <p:spPr>
          <a:xfrm flipV="1">
            <a:off x="4289247" y="4787914"/>
            <a:ext cx="505001" cy="6020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154" name="Rectangular Callout 153">
            <a:extLst>
              <a:ext uri="{FF2B5EF4-FFF2-40B4-BE49-F238E27FC236}">
                <a16:creationId xmlns:a16="http://schemas.microsoft.com/office/drawing/2014/main" id="{67F60C5C-C114-8749-853E-D1AD9A81516A}"/>
              </a:ext>
            </a:extLst>
          </p:cNvPr>
          <p:cNvSpPr/>
          <p:nvPr/>
        </p:nvSpPr>
        <p:spPr>
          <a:xfrm>
            <a:off x="2566142" y="5438533"/>
            <a:ext cx="3194863" cy="1244434"/>
          </a:xfrm>
          <a:prstGeom prst="wedgeRectCallout">
            <a:avLst>
              <a:gd name="adj1" fmla="val 48386"/>
              <a:gd name="adj2" fmla="val -96627"/>
            </a:avLst>
          </a:prstGeom>
          <a:solidFill>
            <a:schemeClr val="accent4">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1"/>
                </a:solidFill>
                <a:effectLst/>
                <a:uFillTx/>
                <a:ea typeface="+mn-ea"/>
                <a:cs typeface="+mn-cs"/>
                <a:sym typeface="Helvetica Light"/>
              </a:rPr>
              <a:t>Watson Discovery instances kept in sync with each other through export of training data and entire corpus in development, and automated deployment and restoration of services from the training and corpus export.</a:t>
            </a:r>
          </a:p>
        </p:txBody>
      </p:sp>
      <p:grpSp>
        <p:nvGrpSpPr>
          <p:cNvPr id="2" name="Group 1">
            <a:extLst>
              <a:ext uri="{FF2B5EF4-FFF2-40B4-BE49-F238E27FC236}">
                <a16:creationId xmlns:a16="http://schemas.microsoft.com/office/drawing/2014/main" id="{D84E8A9D-FA32-544F-89B0-522BA260EB94}"/>
              </a:ext>
            </a:extLst>
          </p:cNvPr>
          <p:cNvGrpSpPr/>
          <p:nvPr/>
        </p:nvGrpSpPr>
        <p:grpSpPr>
          <a:xfrm>
            <a:off x="5363090" y="3927670"/>
            <a:ext cx="707233" cy="836763"/>
            <a:chOff x="5363090" y="3927670"/>
            <a:chExt cx="707233" cy="836763"/>
          </a:xfrm>
        </p:grpSpPr>
        <p:sp>
          <p:nvSpPr>
            <p:cNvPr id="168" name="Shape 314">
              <a:extLst>
                <a:ext uri="{FF2B5EF4-FFF2-40B4-BE49-F238E27FC236}">
                  <a16:creationId xmlns:a16="http://schemas.microsoft.com/office/drawing/2014/main" id="{C3DB8205-B88E-A043-9BE3-828EE63F0404}"/>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72" name="Shape 316">
              <a:extLst>
                <a:ext uri="{FF2B5EF4-FFF2-40B4-BE49-F238E27FC236}">
                  <a16:creationId xmlns:a16="http://schemas.microsoft.com/office/drawing/2014/main" id="{B3C2C191-E4D5-C64F-ADC9-6F8500E1EA49}"/>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162" name="Picture 161">
              <a:extLst>
                <a:ext uri="{FF2B5EF4-FFF2-40B4-BE49-F238E27FC236}">
                  <a16:creationId xmlns:a16="http://schemas.microsoft.com/office/drawing/2014/main" id="{CE5E15B5-103C-2B43-9E9A-1756C6C735A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grpSp>
        <p:nvGrpSpPr>
          <p:cNvPr id="202" name="Group 201">
            <a:extLst>
              <a:ext uri="{FF2B5EF4-FFF2-40B4-BE49-F238E27FC236}">
                <a16:creationId xmlns:a16="http://schemas.microsoft.com/office/drawing/2014/main" id="{B064A1EA-C186-AE49-A18C-5BB046C20C09}"/>
              </a:ext>
            </a:extLst>
          </p:cNvPr>
          <p:cNvGrpSpPr/>
          <p:nvPr/>
        </p:nvGrpSpPr>
        <p:grpSpPr>
          <a:xfrm>
            <a:off x="5096270" y="1129227"/>
            <a:ext cx="707233" cy="836763"/>
            <a:chOff x="5363090" y="3927670"/>
            <a:chExt cx="707233" cy="836763"/>
          </a:xfrm>
        </p:grpSpPr>
        <p:sp>
          <p:nvSpPr>
            <p:cNvPr id="204" name="Shape 314">
              <a:extLst>
                <a:ext uri="{FF2B5EF4-FFF2-40B4-BE49-F238E27FC236}">
                  <a16:creationId xmlns:a16="http://schemas.microsoft.com/office/drawing/2014/main" id="{AF233E2E-EA99-4F4A-9D0F-C06BD670B13A}"/>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5" name="Shape 316">
              <a:extLst>
                <a:ext uri="{FF2B5EF4-FFF2-40B4-BE49-F238E27FC236}">
                  <a16:creationId xmlns:a16="http://schemas.microsoft.com/office/drawing/2014/main" id="{831A32ED-90BD-9D49-8184-76DDEB0A47A7}"/>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6" name="Picture 205">
              <a:extLst>
                <a:ext uri="{FF2B5EF4-FFF2-40B4-BE49-F238E27FC236}">
                  <a16:creationId xmlns:a16="http://schemas.microsoft.com/office/drawing/2014/main" id="{BFF1F42C-8272-3B40-8803-47E055DF0C0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spTree>
    <p:extLst>
      <p:ext uri="{BB962C8B-B14F-4D97-AF65-F5344CB8AC3E}">
        <p14:creationId xmlns:p14="http://schemas.microsoft.com/office/powerpoint/2010/main" val="9125362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2930009" y="994417"/>
            <a:ext cx="707234" cy="811066"/>
            <a:chOff x="82944" y="19278"/>
            <a:chExt cx="707233" cy="811065"/>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154751" y="136286"/>
              <a:ext cx="581890" cy="694057"/>
              <a:chOff x="165813" y="136286"/>
              <a:chExt cx="581889" cy="694055"/>
            </a:xfrm>
          </p:grpSpPr>
          <p:sp>
            <p:nvSpPr>
              <p:cNvPr id="246" name="Shape 426"/>
              <p:cNvSpPr/>
              <p:nvPr/>
            </p:nvSpPr>
            <p:spPr>
              <a:xfrm>
                <a:off x="165813" y="707231"/>
                <a:ext cx="581889"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247" name="_-31.png"/>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9"/>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10"/>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2"/>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3"/>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61" name="Straight Connector 360"/>
          <p:cNvCxnSpPr>
            <a:cxnSpLocks/>
            <a:endCxn id="5" idx="3"/>
          </p:cNvCxnSpPr>
          <p:nvPr/>
        </p:nvCxnSpPr>
        <p:spPr>
          <a:xfrm flipH="1">
            <a:off x="5824931" y="1392563"/>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a:endCxn id="274" idx="2"/>
          </p:cNvCxnSpPr>
          <p:nvPr/>
        </p:nvCxnSpPr>
        <p:spPr>
          <a:xfrm flipV="1">
            <a:off x="4570435" y="2001202"/>
            <a:ext cx="892852" cy="50105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0" name="Group 199"/>
          <p:cNvGrpSpPr/>
          <p:nvPr/>
        </p:nvGrpSpPr>
        <p:grpSpPr>
          <a:xfrm>
            <a:off x="6242922" y="1038947"/>
            <a:ext cx="707233" cy="953454"/>
            <a:chOff x="75417" y="0"/>
            <a:chExt cx="707232" cy="953452"/>
          </a:xfrm>
        </p:grpSpPr>
        <p:sp>
          <p:nvSpPr>
            <p:cNvPr id="141"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2" name="Group 198"/>
            <p:cNvGrpSpPr/>
            <p:nvPr/>
          </p:nvGrpSpPr>
          <p:grpSpPr>
            <a:xfrm>
              <a:off x="80933" y="160392"/>
              <a:ext cx="695702" cy="793060"/>
              <a:chOff x="91467" y="160392"/>
              <a:chExt cx="695701" cy="793059"/>
            </a:xfrm>
          </p:grpSpPr>
          <p:pic>
            <p:nvPicPr>
              <p:cNvPr id="143" name="_-03.png"/>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44" name="Shape 197"/>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1"/>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159" name="Group 429">
            <a:extLst>
              <a:ext uri="{FF2B5EF4-FFF2-40B4-BE49-F238E27FC236}">
                <a16:creationId xmlns:a16="http://schemas.microsoft.com/office/drawing/2014/main" id="{6FB5B1DB-53AB-684B-B44A-1BFB3146DFBB}"/>
              </a:ext>
            </a:extLst>
          </p:cNvPr>
          <p:cNvGrpSpPr/>
          <p:nvPr/>
        </p:nvGrpSpPr>
        <p:grpSpPr>
          <a:xfrm>
            <a:off x="3540373" y="3798425"/>
            <a:ext cx="707234" cy="811066"/>
            <a:chOff x="82944" y="19278"/>
            <a:chExt cx="707233" cy="811065"/>
          </a:xfrm>
        </p:grpSpPr>
        <p:sp>
          <p:nvSpPr>
            <p:cNvPr id="163" name="Shape 425">
              <a:extLst>
                <a:ext uri="{FF2B5EF4-FFF2-40B4-BE49-F238E27FC236}">
                  <a16:creationId xmlns:a16="http://schemas.microsoft.com/office/drawing/2014/main" id="{1C961C94-6A03-9E40-998E-D3CCC44CC15D}"/>
                </a:ext>
              </a:extLst>
            </p:cNvPr>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4" name="Group 428">
              <a:extLst>
                <a:ext uri="{FF2B5EF4-FFF2-40B4-BE49-F238E27FC236}">
                  <a16:creationId xmlns:a16="http://schemas.microsoft.com/office/drawing/2014/main" id="{86137D11-1FF1-4949-A85D-B004C213C5D0}"/>
                </a:ext>
              </a:extLst>
            </p:cNvPr>
            <p:cNvGrpSpPr/>
            <p:nvPr/>
          </p:nvGrpSpPr>
          <p:grpSpPr>
            <a:xfrm>
              <a:off x="154752" y="136286"/>
              <a:ext cx="581889" cy="694057"/>
              <a:chOff x="165814" y="136286"/>
              <a:chExt cx="581888" cy="694055"/>
            </a:xfrm>
          </p:grpSpPr>
          <p:sp>
            <p:nvSpPr>
              <p:cNvPr id="165" name="Shape 426">
                <a:extLst>
                  <a:ext uri="{FF2B5EF4-FFF2-40B4-BE49-F238E27FC236}">
                    <a16:creationId xmlns:a16="http://schemas.microsoft.com/office/drawing/2014/main" id="{5B0D010E-AC85-0043-9D39-98840AF2AC58}"/>
                  </a:ext>
                </a:extLst>
              </p:cNvPr>
              <p:cNvSpPr/>
              <p:nvPr/>
            </p:nvSpPr>
            <p:spPr>
              <a:xfrm>
                <a:off x="165814" y="707231"/>
                <a:ext cx="581888"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ASSISTANT</a:t>
                </a:r>
              </a:p>
            </p:txBody>
          </p:sp>
          <p:pic>
            <p:nvPicPr>
              <p:cNvPr id="166" name="_-31.png">
                <a:extLst>
                  <a:ext uri="{FF2B5EF4-FFF2-40B4-BE49-F238E27FC236}">
                    <a16:creationId xmlns:a16="http://schemas.microsoft.com/office/drawing/2014/main" id="{AE559E2C-D85C-D143-978E-6BE3DB75B1DB}"/>
                  </a:ext>
                </a:extLst>
              </p:cNvPr>
              <p:cNvPicPr/>
              <p:nvPr/>
            </p:nvPicPr>
            <p:blipFill>
              <a:blip r:embed="rId8"/>
              <a:srcRect l="19416" t="19270" r="19416" b="19270"/>
              <a:stretch>
                <a:fillRect/>
              </a:stretch>
            </p:blipFill>
            <p:spPr>
              <a:xfrm>
                <a:off x="240456" y="136286"/>
                <a:ext cx="432595" cy="434659"/>
              </a:xfrm>
              <a:prstGeom prst="rect">
                <a:avLst/>
              </a:prstGeom>
              <a:ln w="3175" cap="flat">
                <a:noFill/>
                <a:miter lim="400000"/>
              </a:ln>
              <a:effectLst/>
            </p:spPr>
          </p:pic>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76" name="Straight Connector 175">
            <a:extLst>
              <a:ext uri="{FF2B5EF4-FFF2-40B4-BE49-F238E27FC236}">
                <a16:creationId xmlns:a16="http://schemas.microsoft.com/office/drawing/2014/main" id="{268CD3BC-C9BC-5B40-85D6-8B384105A200}"/>
              </a:ext>
            </a:extLst>
          </p:cNvPr>
          <p:cNvCxnSpPr>
            <a:cxnSpLocks/>
            <a:endCxn id="165" idx="2"/>
          </p:cNvCxnSpPr>
          <p:nvPr/>
        </p:nvCxnSpPr>
        <p:spPr>
          <a:xfrm flipH="1" flipV="1">
            <a:off x="3903126" y="4609491"/>
            <a:ext cx="229496" cy="68282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7" name="Straight Connector 176">
            <a:extLst>
              <a:ext uri="{FF2B5EF4-FFF2-40B4-BE49-F238E27FC236}">
                <a16:creationId xmlns:a16="http://schemas.microsoft.com/office/drawing/2014/main" id="{D17ACFAE-A80C-BC4E-9E19-E576963CDB8B}"/>
              </a:ext>
            </a:extLst>
          </p:cNvPr>
          <p:cNvCxnSpPr>
            <a:cxnSpLocks/>
            <a:endCxn id="169" idx="3"/>
          </p:cNvCxnSpPr>
          <p:nvPr/>
        </p:nvCxnSpPr>
        <p:spPr>
          <a:xfrm flipH="1">
            <a:off x="6078349" y="4278904"/>
            <a:ext cx="382066" cy="1003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84" name="Straight Connector 183">
            <a:extLst>
              <a:ext uri="{FF2B5EF4-FFF2-40B4-BE49-F238E27FC236}">
                <a16:creationId xmlns:a16="http://schemas.microsoft.com/office/drawing/2014/main" id="{1D65A889-C7C8-244E-BDC7-0046C43A03B8}"/>
              </a:ext>
            </a:extLst>
          </p:cNvPr>
          <p:cNvCxnSpPr>
            <a:cxnSpLocks/>
          </p:cNvCxnSpPr>
          <p:nvPr/>
        </p:nvCxnSpPr>
        <p:spPr>
          <a:xfrm flipV="1">
            <a:off x="4401527" y="4535186"/>
            <a:ext cx="1090502" cy="970485"/>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85" name="Group 199">
            <a:extLst>
              <a:ext uri="{FF2B5EF4-FFF2-40B4-BE49-F238E27FC236}">
                <a16:creationId xmlns:a16="http://schemas.microsoft.com/office/drawing/2014/main" id="{D5F7BD95-6883-7648-AAC9-2EBD720799AD}"/>
              </a:ext>
            </a:extLst>
          </p:cNvPr>
          <p:cNvGrpSpPr/>
          <p:nvPr/>
        </p:nvGrpSpPr>
        <p:grpSpPr>
          <a:xfrm>
            <a:off x="6496340" y="3925288"/>
            <a:ext cx="707233" cy="953454"/>
            <a:chOff x="75417" y="0"/>
            <a:chExt cx="707232" cy="953452"/>
          </a:xfrm>
        </p:grpSpPr>
        <p:sp>
          <p:nvSpPr>
            <p:cNvPr id="187" name="Shape 195">
              <a:extLst>
                <a:ext uri="{FF2B5EF4-FFF2-40B4-BE49-F238E27FC236}">
                  <a16:creationId xmlns:a16="http://schemas.microsoft.com/office/drawing/2014/main" id="{54E50F09-754D-8F46-981F-DAC2020BECA6}"/>
                </a:ext>
              </a:extLst>
            </p:cNvPr>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88" name="Group 198">
              <a:extLst>
                <a:ext uri="{FF2B5EF4-FFF2-40B4-BE49-F238E27FC236}">
                  <a16:creationId xmlns:a16="http://schemas.microsoft.com/office/drawing/2014/main" id="{FAC320E6-9F49-D34E-AC68-5DCD622041A9}"/>
                </a:ext>
              </a:extLst>
            </p:cNvPr>
            <p:cNvGrpSpPr/>
            <p:nvPr/>
          </p:nvGrpSpPr>
          <p:grpSpPr>
            <a:xfrm>
              <a:off x="80933" y="160392"/>
              <a:ext cx="695702" cy="793060"/>
              <a:chOff x="91467" y="160392"/>
              <a:chExt cx="695701" cy="793059"/>
            </a:xfrm>
          </p:grpSpPr>
          <p:pic>
            <p:nvPicPr>
              <p:cNvPr id="191" name="_-03.png">
                <a:extLst>
                  <a:ext uri="{FF2B5EF4-FFF2-40B4-BE49-F238E27FC236}">
                    <a16:creationId xmlns:a16="http://schemas.microsoft.com/office/drawing/2014/main" id="{BACE9A57-189F-3241-8C29-8EC76D20CE0E}"/>
                  </a:ext>
                </a:extLst>
              </p:cNvPr>
              <p:cNvPicPr/>
              <p:nvPr/>
            </p:nvPicPr>
            <p:blipFill>
              <a:blip r:embed="rId15"/>
              <a:srcRect l="22990" t="22678" r="12110" b="12057"/>
              <a:stretch>
                <a:fillRect/>
              </a:stretch>
            </p:blipFill>
            <p:spPr>
              <a:xfrm>
                <a:off x="247528" y="160392"/>
                <a:ext cx="460830" cy="461566"/>
              </a:xfrm>
              <a:prstGeom prst="rect">
                <a:avLst/>
              </a:prstGeom>
              <a:ln w="3175" cap="flat">
                <a:noFill/>
                <a:miter lim="400000"/>
              </a:ln>
              <a:effectLst/>
            </p:spPr>
          </p:pic>
          <p:sp>
            <p:nvSpPr>
              <p:cNvPr id="192" name="Shape 197">
                <a:extLst>
                  <a:ext uri="{FF2B5EF4-FFF2-40B4-BE49-F238E27FC236}">
                    <a16:creationId xmlns:a16="http://schemas.microsoft.com/office/drawing/2014/main" id="{565C5943-6B65-2343-B7AE-18D7BA45605C}"/>
                  </a:ext>
                </a:extLst>
              </p:cNvPr>
              <p:cNvSpPr/>
              <p:nvPr/>
            </p:nvSpPr>
            <p:spPr>
              <a:xfrm>
                <a:off x="91467" y="707231"/>
                <a:ext cx="69570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INGESTION </a:t>
                </a:r>
              </a:p>
              <a:p>
                <a:pPr lvl="0">
                  <a:defRPr sz="1800" b="0">
                    <a:solidFill>
                      <a:srgbClr val="000000"/>
                    </a:solidFill>
                  </a:defRPr>
                </a:pPr>
                <a:r>
                  <a:rPr lang="en-US" sz="800" b="1" dirty="0">
                    <a:solidFill>
                      <a:srgbClr val="4277BB"/>
                    </a:solidFill>
                  </a:rPr>
                  <a:t>APPLICATION</a:t>
                </a:r>
                <a:endParaRPr sz="800" b="1" dirty="0">
                  <a:solidFill>
                    <a:srgbClr val="4277BB"/>
                  </a:solidFill>
                </a:endParaRPr>
              </a:p>
            </p:txBody>
          </p:sp>
        </p:grpSp>
      </p:grp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4" name="Group 3">
            <a:extLst>
              <a:ext uri="{FF2B5EF4-FFF2-40B4-BE49-F238E27FC236}">
                <a16:creationId xmlns:a16="http://schemas.microsoft.com/office/drawing/2014/main" id="{2CC64088-AC65-FE44-A9F7-4527276FCF30}"/>
              </a:ext>
            </a:extLst>
          </p:cNvPr>
          <p:cNvGrpSpPr/>
          <p:nvPr/>
        </p:nvGrpSpPr>
        <p:grpSpPr>
          <a:xfrm>
            <a:off x="3977868" y="854105"/>
            <a:ext cx="707234" cy="1057287"/>
            <a:chOff x="3977868" y="854105"/>
            <a:chExt cx="707234" cy="1057287"/>
          </a:xfrm>
        </p:grpSpPr>
        <p:sp>
          <p:nvSpPr>
            <p:cNvPr id="151" name="Shape 425">
              <a:extLst>
                <a:ext uri="{FF2B5EF4-FFF2-40B4-BE49-F238E27FC236}">
                  <a16:creationId xmlns:a16="http://schemas.microsoft.com/office/drawing/2014/main" id="{B307612E-29B5-0A4C-B98E-58C1DBD13C8C}"/>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1769E37D-39A3-204F-833B-BDB631FB3DB2}"/>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71" name="Picture 170">
              <a:extLst>
                <a:ext uri="{FF2B5EF4-FFF2-40B4-BE49-F238E27FC236}">
                  <a16:creationId xmlns:a16="http://schemas.microsoft.com/office/drawing/2014/main" id="{04AA0684-E51D-D640-9ED4-A9090FFCBA7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73" name="Straight Connector 172">
            <a:extLst>
              <a:ext uri="{FF2B5EF4-FFF2-40B4-BE49-F238E27FC236}">
                <a16:creationId xmlns:a16="http://schemas.microsoft.com/office/drawing/2014/main" id="{A5C4CD10-9B81-714A-9C34-C2D5F3A5A4A1}"/>
              </a:ext>
            </a:extLst>
          </p:cNvPr>
          <p:cNvCxnSpPr>
            <a:cxnSpLocks/>
            <a:endCxn id="160" idx="2"/>
          </p:cNvCxnSpPr>
          <p:nvPr/>
        </p:nvCxnSpPr>
        <p:spPr>
          <a:xfrm flipV="1">
            <a:off x="4323643" y="1911392"/>
            <a:ext cx="16981" cy="484374"/>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75" name="Group 174">
            <a:extLst>
              <a:ext uri="{FF2B5EF4-FFF2-40B4-BE49-F238E27FC236}">
                <a16:creationId xmlns:a16="http://schemas.microsoft.com/office/drawing/2014/main" id="{C865EAA1-F023-784D-8AC2-31469B3CE8D6}"/>
              </a:ext>
            </a:extLst>
          </p:cNvPr>
          <p:cNvGrpSpPr/>
          <p:nvPr/>
        </p:nvGrpSpPr>
        <p:grpSpPr>
          <a:xfrm>
            <a:off x="4431492" y="3730627"/>
            <a:ext cx="707234" cy="1057287"/>
            <a:chOff x="3977868" y="854105"/>
            <a:chExt cx="707234" cy="1057287"/>
          </a:xfrm>
        </p:grpSpPr>
        <p:sp>
          <p:nvSpPr>
            <p:cNvPr id="196" name="Shape 425">
              <a:extLst>
                <a:ext uri="{FF2B5EF4-FFF2-40B4-BE49-F238E27FC236}">
                  <a16:creationId xmlns:a16="http://schemas.microsoft.com/office/drawing/2014/main" id="{14283C59-C12C-524F-A68F-A0568B2A065D}"/>
                </a:ext>
              </a:extLst>
            </p:cNvPr>
            <p:cNvSpPr/>
            <p:nvPr/>
          </p:nvSpPr>
          <p:spPr>
            <a:xfrm>
              <a:off x="3977868" y="854105"/>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7" name="Shape 426">
              <a:extLst>
                <a:ext uri="{FF2B5EF4-FFF2-40B4-BE49-F238E27FC236}">
                  <a16:creationId xmlns:a16="http://schemas.microsoft.com/office/drawing/2014/main" id="{394463DF-54A2-D94D-950A-CAB2BC6C64FA}"/>
                </a:ext>
              </a:extLst>
            </p:cNvPr>
            <p:cNvSpPr/>
            <p:nvPr/>
          </p:nvSpPr>
          <p:spPr>
            <a:xfrm>
              <a:off x="4035252" y="1542060"/>
              <a:ext cx="61074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NATURAL</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LANGUAGE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CLASSIFIER</a:t>
              </a:r>
            </a:p>
          </p:txBody>
        </p:sp>
        <p:pic>
          <p:nvPicPr>
            <p:cNvPr id="198" name="Picture 197">
              <a:extLst>
                <a:ext uri="{FF2B5EF4-FFF2-40B4-BE49-F238E27FC236}">
                  <a16:creationId xmlns:a16="http://schemas.microsoft.com/office/drawing/2014/main" id="{1062B3AE-A357-774B-8C7A-330B720B58C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115069" y="1005288"/>
              <a:ext cx="419100" cy="419100"/>
            </a:xfrm>
            <a:prstGeom prst="rect">
              <a:avLst/>
            </a:prstGeom>
          </p:spPr>
        </p:pic>
      </p:grpSp>
      <p:cxnSp>
        <p:nvCxnSpPr>
          <p:cNvPr id="199" name="Straight Connector 198">
            <a:extLst>
              <a:ext uri="{FF2B5EF4-FFF2-40B4-BE49-F238E27FC236}">
                <a16:creationId xmlns:a16="http://schemas.microsoft.com/office/drawing/2014/main" id="{1ACF38C0-5DFB-DA4D-84DC-1CA9E5B043E9}"/>
              </a:ext>
            </a:extLst>
          </p:cNvPr>
          <p:cNvCxnSpPr>
            <a:cxnSpLocks/>
            <a:endCxn id="197" idx="2"/>
          </p:cNvCxnSpPr>
          <p:nvPr/>
        </p:nvCxnSpPr>
        <p:spPr>
          <a:xfrm flipV="1">
            <a:off x="4289247" y="4787914"/>
            <a:ext cx="505001" cy="6020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162" name="Rectangular Callout 161">
            <a:extLst>
              <a:ext uri="{FF2B5EF4-FFF2-40B4-BE49-F238E27FC236}">
                <a16:creationId xmlns:a16="http://schemas.microsoft.com/office/drawing/2014/main" id="{0A70BAD3-0A02-7544-A767-477C0C12A932}"/>
              </a:ext>
            </a:extLst>
          </p:cNvPr>
          <p:cNvSpPr/>
          <p:nvPr/>
        </p:nvSpPr>
        <p:spPr>
          <a:xfrm>
            <a:off x="2347962" y="5154244"/>
            <a:ext cx="3194863" cy="964787"/>
          </a:xfrm>
          <a:prstGeom prst="wedgeRectCallout">
            <a:avLst>
              <a:gd name="adj1" fmla="val 48386"/>
              <a:gd name="adj2" fmla="val -96627"/>
            </a:avLst>
          </a:prstGeom>
          <a:solidFill>
            <a:schemeClr val="accent5">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1"/>
                </a:solidFill>
                <a:effectLst/>
                <a:uFillTx/>
                <a:ea typeface="+mn-ea"/>
                <a:cs typeface="+mn-cs"/>
                <a:sym typeface="Helvetica Light"/>
              </a:rPr>
              <a:t>GAP : Watson Discovery instances </a:t>
            </a:r>
            <a:r>
              <a:rPr lang="en-US" sz="1200" b="1" dirty="0">
                <a:solidFill>
                  <a:schemeClr val="tx1"/>
                </a:solidFill>
              </a:rPr>
              <a:t>c</a:t>
            </a:r>
            <a:r>
              <a:rPr kumimoji="0" lang="en-US" sz="1200" b="1" i="0" u="none" strike="noStrike" cap="none" spc="0" normalizeH="0" baseline="0" dirty="0">
                <a:ln>
                  <a:noFill/>
                </a:ln>
                <a:solidFill>
                  <a:schemeClr val="tx1"/>
                </a:solidFill>
                <a:effectLst/>
                <a:uFillTx/>
                <a:ea typeface="+mn-ea"/>
                <a:cs typeface="+mn-cs"/>
                <a:sym typeface="Helvetica Light"/>
              </a:rPr>
              <a:t>an NOT be kept in sync when relevancy training is done – as there is no way to replicate this training to the second instance.</a:t>
            </a:r>
          </a:p>
        </p:txBody>
      </p:sp>
      <p:grpSp>
        <p:nvGrpSpPr>
          <p:cNvPr id="201" name="Group 200">
            <a:extLst>
              <a:ext uri="{FF2B5EF4-FFF2-40B4-BE49-F238E27FC236}">
                <a16:creationId xmlns:a16="http://schemas.microsoft.com/office/drawing/2014/main" id="{3196C86E-8F93-D544-AFCD-9B2C3EE51ED6}"/>
              </a:ext>
            </a:extLst>
          </p:cNvPr>
          <p:cNvGrpSpPr/>
          <p:nvPr/>
        </p:nvGrpSpPr>
        <p:grpSpPr>
          <a:xfrm>
            <a:off x="5096270" y="1129227"/>
            <a:ext cx="707233" cy="836763"/>
            <a:chOff x="5363090" y="3927670"/>
            <a:chExt cx="707233" cy="836763"/>
          </a:xfrm>
        </p:grpSpPr>
        <p:sp>
          <p:nvSpPr>
            <p:cNvPr id="202" name="Shape 314">
              <a:extLst>
                <a:ext uri="{FF2B5EF4-FFF2-40B4-BE49-F238E27FC236}">
                  <a16:creationId xmlns:a16="http://schemas.microsoft.com/office/drawing/2014/main" id="{949E3452-9270-2240-8597-54B4274F5FA0}"/>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4" name="Shape 316">
              <a:extLst>
                <a:ext uri="{FF2B5EF4-FFF2-40B4-BE49-F238E27FC236}">
                  <a16:creationId xmlns:a16="http://schemas.microsoft.com/office/drawing/2014/main" id="{F389CEAC-8B17-BE48-BFD0-083026161030}"/>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5" name="Picture 204">
              <a:extLst>
                <a:ext uri="{FF2B5EF4-FFF2-40B4-BE49-F238E27FC236}">
                  <a16:creationId xmlns:a16="http://schemas.microsoft.com/office/drawing/2014/main" id="{4055FC3F-853E-2045-BF23-583F6D1582B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grpSp>
        <p:nvGrpSpPr>
          <p:cNvPr id="206" name="Group 205">
            <a:extLst>
              <a:ext uri="{FF2B5EF4-FFF2-40B4-BE49-F238E27FC236}">
                <a16:creationId xmlns:a16="http://schemas.microsoft.com/office/drawing/2014/main" id="{13EA9E80-D33B-5F43-ADB0-0E764A968ADE}"/>
              </a:ext>
            </a:extLst>
          </p:cNvPr>
          <p:cNvGrpSpPr/>
          <p:nvPr/>
        </p:nvGrpSpPr>
        <p:grpSpPr>
          <a:xfrm>
            <a:off x="5361443" y="3892185"/>
            <a:ext cx="707233" cy="836763"/>
            <a:chOff x="5363090" y="3927670"/>
            <a:chExt cx="707233" cy="836763"/>
          </a:xfrm>
        </p:grpSpPr>
        <p:sp>
          <p:nvSpPr>
            <p:cNvPr id="207" name="Shape 314">
              <a:extLst>
                <a:ext uri="{FF2B5EF4-FFF2-40B4-BE49-F238E27FC236}">
                  <a16:creationId xmlns:a16="http://schemas.microsoft.com/office/drawing/2014/main" id="{AE8B3A55-C852-F94A-B42F-CBA0A69369E2}"/>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8" name="Shape 316">
              <a:extLst>
                <a:ext uri="{FF2B5EF4-FFF2-40B4-BE49-F238E27FC236}">
                  <a16:creationId xmlns:a16="http://schemas.microsoft.com/office/drawing/2014/main" id="{C87A5B13-BB8A-474C-A456-F898D8ED4182}"/>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09" name="Picture 208">
              <a:extLst>
                <a:ext uri="{FF2B5EF4-FFF2-40B4-BE49-F238E27FC236}">
                  <a16:creationId xmlns:a16="http://schemas.microsoft.com/office/drawing/2014/main" id="{786E612C-7D00-4A47-9194-0E282332C7E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spTree>
    <p:extLst>
      <p:ext uri="{BB962C8B-B14F-4D97-AF65-F5344CB8AC3E}">
        <p14:creationId xmlns:p14="http://schemas.microsoft.com/office/powerpoint/2010/main" val="7480923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8"/>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9"/>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1"/>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a:endCxn id="274" idx="2"/>
          </p:cNvCxnSpPr>
          <p:nvPr/>
        </p:nvCxnSpPr>
        <p:spPr>
          <a:xfrm flipH="1" flipV="1">
            <a:off x="4302396" y="1687893"/>
            <a:ext cx="17261" cy="684042"/>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76" name="Straight Connector 175">
            <a:extLst>
              <a:ext uri="{FF2B5EF4-FFF2-40B4-BE49-F238E27FC236}">
                <a16:creationId xmlns:a16="http://schemas.microsoft.com/office/drawing/2014/main" id="{268CD3BC-C9BC-5B40-85D6-8B384105A200}"/>
              </a:ext>
            </a:extLst>
          </p:cNvPr>
          <p:cNvCxnSpPr>
            <a:cxnSpLocks/>
          </p:cNvCxnSpPr>
          <p:nvPr/>
        </p:nvCxnSpPr>
        <p:spPr>
          <a:xfrm flipV="1">
            <a:off x="4132616" y="4660483"/>
            <a:ext cx="46073" cy="63183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4" name="Straight Connector 183">
            <a:extLst>
              <a:ext uri="{FF2B5EF4-FFF2-40B4-BE49-F238E27FC236}">
                <a16:creationId xmlns:a16="http://schemas.microsoft.com/office/drawing/2014/main" id="{1D65A889-C7C8-244E-BDC7-0046C43A03B8}"/>
              </a:ext>
            </a:extLst>
          </p:cNvPr>
          <p:cNvCxnSpPr>
            <a:cxnSpLocks/>
          </p:cNvCxnSpPr>
          <p:nvPr/>
        </p:nvCxnSpPr>
        <p:spPr>
          <a:xfrm flipV="1">
            <a:off x="4401527" y="4729463"/>
            <a:ext cx="539954" cy="77620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2" name="Group 1">
            <a:extLst>
              <a:ext uri="{FF2B5EF4-FFF2-40B4-BE49-F238E27FC236}">
                <a16:creationId xmlns:a16="http://schemas.microsoft.com/office/drawing/2014/main" id="{6F72F4E6-1ACE-0447-A2CD-371D2BAFCF5B}"/>
              </a:ext>
            </a:extLst>
          </p:cNvPr>
          <p:cNvGrpSpPr/>
          <p:nvPr/>
        </p:nvGrpSpPr>
        <p:grpSpPr>
          <a:xfrm>
            <a:off x="2896221" y="754218"/>
            <a:ext cx="715414" cy="934179"/>
            <a:chOff x="2930009" y="994417"/>
            <a:chExt cx="715414" cy="934179"/>
          </a:xfrm>
        </p:grpSpPr>
        <p:sp>
          <p:nvSpPr>
            <p:cNvPr id="244" name="Shape 425"/>
            <p:cNvSpPr/>
            <p:nvPr/>
          </p:nvSpPr>
          <p:spPr>
            <a:xfrm>
              <a:off x="2930009" y="99441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46" name="Shape 426"/>
            <p:cNvSpPr/>
            <p:nvPr/>
          </p:nvSpPr>
          <p:spPr>
            <a:xfrm>
              <a:off x="2940101" y="1682375"/>
              <a:ext cx="70532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LANGUAGE</a:t>
              </a:r>
            </a:p>
            <a:p>
              <a:pPr lvl="0">
                <a:defRPr sz="1800"/>
              </a:pPr>
              <a:r>
                <a:rPr lang="en-US" sz="800" b="1" dirty="0">
                  <a:solidFill>
                    <a:srgbClr val="4277BB"/>
                  </a:solidFill>
                  <a:latin typeface="Helvetica"/>
                  <a:ea typeface="Helvetica"/>
                  <a:cs typeface="Helvetica"/>
                  <a:sym typeface="Helvetica"/>
                </a:rPr>
                <a:t>TRANSLATOR</a:t>
              </a:r>
            </a:p>
          </p:txBody>
        </p:sp>
        <p:pic>
          <p:nvPicPr>
            <p:cNvPr id="145" name="Picture 144">
              <a:extLst>
                <a:ext uri="{FF2B5EF4-FFF2-40B4-BE49-F238E27FC236}">
                  <a16:creationId xmlns:a16="http://schemas.microsoft.com/office/drawing/2014/main" id="{77F26AB7-F275-744C-B61F-B59BF162E1F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3433" y="1087609"/>
              <a:ext cx="419100" cy="419100"/>
            </a:xfrm>
            <a:prstGeom prst="rect">
              <a:avLst/>
            </a:prstGeom>
          </p:spPr>
        </p:pic>
      </p:grpSp>
      <p:grpSp>
        <p:nvGrpSpPr>
          <p:cNvPr id="151" name="Group 150">
            <a:extLst>
              <a:ext uri="{FF2B5EF4-FFF2-40B4-BE49-F238E27FC236}">
                <a16:creationId xmlns:a16="http://schemas.microsoft.com/office/drawing/2014/main" id="{AF61500F-A2E1-974B-AFA1-0A49DBCF069F}"/>
              </a:ext>
            </a:extLst>
          </p:cNvPr>
          <p:cNvGrpSpPr/>
          <p:nvPr/>
        </p:nvGrpSpPr>
        <p:grpSpPr>
          <a:xfrm>
            <a:off x="3713610" y="3741837"/>
            <a:ext cx="715414" cy="934179"/>
            <a:chOff x="2930009" y="994417"/>
            <a:chExt cx="715414" cy="934179"/>
          </a:xfrm>
        </p:grpSpPr>
        <p:sp>
          <p:nvSpPr>
            <p:cNvPr id="154" name="Shape 425">
              <a:extLst>
                <a:ext uri="{FF2B5EF4-FFF2-40B4-BE49-F238E27FC236}">
                  <a16:creationId xmlns:a16="http://schemas.microsoft.com/office/drawing/2014/main" id="{67F04026-B9C3-F34B-AB5B-293E166BEBFC}"/>
                </a:ext>
              </a:extLst>
            </p:cNvPr>
            <p:cNvSpPr/>
            <p:nvPr/>
          </p:nvSpPr>
          <p:spPr>
            <a:xfrm>
              <a:off x="2930009" y="99441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22EECF6D-FB61-5A4B-BB39-D23CF48F1953}"/>
                </a:ext>
              </a:extLst>
            </p:cNvPr>
            <p:cNvSpPr/>
            <p:nvPr/>
          </p:nvSpPr>
          <p:spPr>
            <a:xfrm>
              <a:off x="2940101" y="1682375"/>
              <a:ext cx="70532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LANGUAGE</a:t>
              </a:r>
            </a:p>
            <a:p>
              <a:pPr lvl="0">
                <a:defRPr sz="1800"/>
              </a:pPr>
              <a:r>
                <a:rPr lang="en-US" sz="800" b="1" dirty="0">
                  <a:solidFill>
                    <a:srgbClr val="4277BB"/>
                  </a:solidFill>
                  <a:latin typeface="Helvetica"/>
                  <a:ea typeface="Helvetica"/>
                  <a:cs typeface="Helvetica"/>
                  <a:sym typeface="Helvetica"/>
                </a:rPr>
                <a:t>TRANSLATOR</a:t>
              </a:r>
            </a:p>
          </p:txBody>
        </p:sp>
        <p:pic>
          <p:nvPicPr>
            <p:cNvPr id="162" name="Picture 161">
              <a:extLst>
                <a:ext uri="{FF2B5EF4-FFF2-40B4-BE49-F238E27FC236}">
                  <a16:creationId xmlns:a16="http://schemas.microsoft.com/office/drawing/2014/main" id="{700679C1-CA08-4B4C-91F0-32B278DA773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3433" y="1087609"/>
              <a:ext cx="419100" cy="419100"/>
            </a:xfrm>
            <a:prstGeom prst="rect">
              <a:avLst/>
            </a:prstGeom>
          </p:spPr>
        </p:pic>
      </p:grpSp>
      <p:grpSp>
        <p:nvGrpSpPr>
          <p:cNvPr id="4" name="Group 3">
            <a:extLst>
              <a:ext uri="{FF2B5EF4-FFF2-40B4-BE49-F238E27FC236}">
                <a16:creationId xmlns:a16="http://schemas.microsoft.com/office/drawing/2014/main" id="{C9B08692-B113-6343-AD1F-2182A599B5EF}"/>
              </a:ext>
            </a:extLst>
          </p:cNvPr>
          <p:cNvGrpSpPr/>
          <p:nvPr/>
        </p:nvGrpSpPr>
        <p:grpSpPr>
          <a:xfrm>
            <a:off x="3936911" y="728020"/>
            <a:ext cx="730969" cy="959873"/>
            <a:chOff x="5097805" y="1041329"/>
            <a:chExt cx="730969" cy="959873"/>
          </a:xfrm>
        </p:grpSpPr>
        <p:sp>
          <p:nvSpPr>
            <p:cNvPr id="271" name="Shape 314"/>
            <p:cNvSpPr/>
            <p:nvPr/>
          </p:nvSpPr>
          <p:spPr>
            <a:xfrm>
              <a:off x="5109672" y="1041329"/>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74" name="Shape 316"/>
            <p:cNvSpPr/>
            <p:nvPr/>
          </p:nvSpPr>
          <p:spPr>
            <a:xfrm>
              <a:off x="5097805" y="1754981"/>
              <a:ext cx="7309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PERSONALITY</a:t>
              </a:r>
              <a:endParaRPr lang="en-US" dirty="0"/>
            </a:p>
            <a:p>
              <a:pPr lvl="0">
                <a:defRPr sz="1800" b="0">
                  <a:solidFill>
                    <a:srgbClr val="000000"/>
                  </a:solidFill>
                </a:defRPr>
              </a:pPr>
              <a:r>
                <a:rPr lang="en-US" sz="800" b="1" dirty="0">
                  <a:solidFill>
                    <a:srgbClr val="4277BB"/>
                  </a:solidFill>
                </a:rPr>
                <a:t>INSIGHTS</a:t>
              </a:r>
            </a:p>
          </p:txBody>
        </p:sp>
        <p:pic>
          <p:nvPicPr>
            <p:cNvPr id="171" name="Picture 170">
              <a:extLst>
                <a:ext uri="{FF2B5EF4-FFF2-40B4-BE49-F238E27FC236}">
                  <a16:creationId xmlns:a16="http://schemas.microsoft.com/office/drawing/2014/main" id="{AC29AA2F-09AE-5A48-BB62-7714BB30424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60707" y="1172333"/>
              <a:ext cx="419100" cy="419100"/>
            </a:xfrm>
            <a:prstGeom prst="rect">
              <a:avLst/>
            </a:prstGeom>
          </p:spPr>
        </p:pic>
      </p:grpSp>
      <p:grpSp>
        <p:nvGrpSpPr>
          <p:cNvPr id="173" name="Group 172">
            <a:extLst>
              <a:ext uri="{FF2B5EF4-FFF2-40B4-BE49-F238E27FC236}">
                <a16:creationId xmlns:a16="http://schemas.microsoft.com/office/drawing/2014/main" id="{9EC5E2FB-1AAC-9D48-826E-3869A9E0CB2D}"/>
              </a:ext>
            </a:extLst>
          </p:cNvPr>
          <p:cNvGrpSpPr/>
          <p:nvPr/>
        </p:nvGrpSpPr>
        <p:grpSpPr>
          <a:xfrm>
            <a:off x="4591600" y="3769590"/>
            <a:ext cx="730969" cy="959873"/>
            <a:chOff x="5097805" y="1041329"/>
            <a:chExt cx="730969" cy="959873"/>
          </a:xfrm>
        </p:grpSpPr>
        <p:sp>
          <p:nvSpPr>
            <p:cNvPr id="175" name="Shape 314">
              <a:extLst>
                <a:ext uri="{FF2B5EF4-FFF2-40B4-BE49-F238E27FC236}">
                  <a16:creationId xmlns:a16="http://schemas.microsoft.com/office/drawing/2014/main" id="{4F88B01B-15F9-9348-8AA1-F06BC8499DF1}"/>
                </a:ext>
              </a:extLst>
            </p:cNvPr>
            <p:cNvSpPr/>
            <p:nvPr/>
          </p:nvSpPr>
          <p:spPr>
            <a:xfrm>
              <a:off x="5109672" y="1041329"/>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6" name="Shape 316">
              <a:extLst>
                <a:ext uri="{FF2B5EF4-FFF2-40B4-BE49-F238E27FC236}">
                  <a16:creationId xmlns:a16="http://schemas.microsoft.com/office/drawing/2014/main" id="{31A7F84E-7722-5F4F-91CA-620ED7540FD1}"/>
                </a:ext>
              </a:extLst>
            </p:cNvPr>
            <p:cNvSpPr/>
            <p:nvPr/>
          </p:nvSpPr>
          <p:spPr>
            <a:xfrm>
              <a:off x="5097805" y="1754981"/>
              <a:ext cx="7309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PERSONALITY</a:t>
              </a:r>
              <a:endParaRPr lang="en-US" dirty="0"/>
            </a:p>
            <a:p>
              <a:pPr lvl="0">
                <a:defRPr sz="1800" b="0">
                  <a:solidFill>
                    <a:srgbClr val="000000"/>
                  </a:solidFill>
                </a:defRPr>
              </a:pPr>
              <a:r>
                <a:rPr lang="en-US" sz="800" b="1" dirty="0">
                  <a:solidFill>
                    <a:srgbClr val="4277BB"/>
                  </a:solidFill>
                </a:rPr>
                <a:t>INSIGHTS</a:t>
              </a:r>
            </a:p>
          </p:txBody>
        </p:sp>
        <p:pic>
          <p:nvPicPr>
            <p:cNvPr id="197" name="Picture 196">
              <a:extLst>
                <a:ext uri="{FF2B5EF4-FFF2-40B4-BE49-F238E27FC236}">
                  <a16:creationId xmlns:a16="http://schemas.microsoft.com/office/drawing/2014/main" id="{B4489532-4B31-AE4A-8C86-4D05953C338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60707" y="1172333"/>
              <a:ext cx="419100" cy="419100"/>
            </a:xfrm>
            <a:prstGeom prst="rect">
              <a:avLst/>
            </a:prstGeom>
          </p:spPr>
        </p:pic>
      </p:grpSp>
      <p:grpSp>
        <p:nvGrpSpPr>
          <p:cNvPr id="10" name="Group 9">
            <a:extLst>
              <a:ext uri="{FF2B5EF4-FFF2-40B4-BE49-F238E27FC236}">
                <a16:creationId xmlns:a16="http://schemas.microsoft.com/office/drawing/2014/main" id="{9DE80972-2998-5D4D-BE4D-9FA9789D097E}"/>
              </a:ext>
            </a:extLst>
          </p:cNvPr>
          <p:cNvGrpSpPr/>
          <p:nvPr/>
        </p:nvGrpSpPr>
        <p:grpSpPr>
          <a:xfrm>
            <a:off x="4818913" y="741863"/>
            <a:ext cx="707233" cy="959873"/>
            <a:chOff x="4818913" y="741863"/>
            <a:chExt cx="707233" cy="959873"/>
          </a:xfrm>
        </p:grpSpPr>
        <p:sp>
          <p:nvSpPr>
            <p:cNvPr id="201" name="Shape 314">
              <a:extLst>
                <a:ext uri="{FF2B5EF4-FFF2-40B4-BE49-F238E27FC236}">
                  <a16:creationId xmlns:a16="http://schemas.microsoft.com/office/drawing/2014/main" id="{4D59133A-0ED1-ED46-B501-64DF30861DE3}"/>
                </a:ext>
              </a:extLst>
            </p:cNvPr>
            <p:cNvSpPr/>
            <p:nvPr/>
          </p:nvSpPr>
          <p:spPr>
            <a:xfrm>
              <a:off x="4818913" y="741863"/>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3232AF10-E85D-844C-BA57-960BC765327D}"/>
                </a:ext>
              </a:extLst>
            </p:cNvPr>
            <p:cNvSpPr/>
            <p:nvPr/>
          </p:nvSpPr>
          <p:spPr>
            <a:xfrm>
              <a:off x="4893610" y="1455515"/>
              <a:ext cx="55784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TONE</a:t>
              </a:r>
              <a:br>
                <a:rPr lang="en-US" sz="800" b="1" dirty="0">
                  <a:solidFill>
                    <a:srgbClr val="4277BB"/>
                  </a:solidFill>
                </a:rPr>
              </a:br>
              <a:r>
                <a:rPr lang="en-US" sz="800" b="1" dirty="0">
                  <a:solidFill>
                    <a:srgbClr val="4277BB"/>
                  </a:solidFill>
                </a:rPr>
                <a:t>ANALYZER</a:t>
              </a:r>
            </a:p>
          </p:txBody>
        </p:sp>
        <p:pic>
          <p:nvPicPr>
            <p:cNvPr id="198" name="Picture 197">
              <a:extLst>
                <a:ext uri="{FF2B5EF4-FFF2-40B4-BE49-F238E27FC236}">
                  <a16:creationId xmlns:a16="http://schemas.microsoft.com/office/drawing/2014/main" id="{7B261D7C-97E8-1B4C-85C5-9922CF2F50C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72065" y="901353"/>
              <a:ext cx="419100" cy="419100"/>
            </a:xfrm>
            <a:prstGeom prst="rect">
              <a:avLst/>
            </a:prstGeom>
          </p:spPr>
        </p:pic>
      </p:grpSp>
      <p:cxnSp>
        <p:nvCxnSpPr>
          <p:cNvPr id="205" name="Straight Connector 204">
            <a:extLst>
              <a:ext uri="{FF2B5EF4-FFF2-40B4-BE49-F238E27FC236}">
                <a16:creationId xmlns:a16="http://schemas.microsoft.com/office/drawing/2014/main" id="{981C6A74-9CD2-0A4E-9C00-A153B67EF72F}"/>
              </a:ext>
            </a:extLst>
          </p:cNvPr>
          <p:cNvCxnSpPr>
            <a:cxnSpLocks/>
            <a:endCxn id="202" idx="2"/>
          </p:cNvCxnSpPr>
          <p:nvPr/>
        </p:nvCxnSpPr>
        <p:spPr>
          <a:xfrm flipV="1">
            <a:off x="4550011" y="1701736"/>
            <a:ext cx="622522" cy="746476"/>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206" name="Group 205">
            <a:extLst>
              <a:ext uri="{FF2B5EF4-FFF2-40B4-BE49-F238E27FC236}">
                <a16:creationId xmlns:a16="http://schemas.microsoft.com/office/drawing/2014/main" id="{7D5B34D7-3E25-C745-B788-8155FC4E843C}"/>
              </a:ext>
            </a:extLst>
          </p:cNvPr>
          <p:cNvGrpSpPr/>
          <p:nvPr/>
        </p:nvGrpSpPr>
        <p:grpSpPr>
          <a:xfrm>
            <a:off x="5474675" y="3767075"/>
            <a:ext cx="707233" cy="959873"/>
            <a:chOff x="4818913" y="741863"/>
            <a:chExt cx="707233" cy="959873"/>
          </a:xfrm>
        </p:grpSpPr>
        <p:sp>
          <p:nvSpPr>
            <p:cNvPr id="207" name="Shape 314">
              <a:extLst>
                <a:ext uri="{FF2B5EF4-FFF2-40B4-BE49-F238E27FC236}">
                  <a16:creationId xmlns:a16="http://schemas.microsoft.com/office/drawing/2014/main" id="{C95D8112-90F2-E147-81C0-AE710B87D6FB}"/>
                </a:ext>
              </a:extLst>
            </p:cNvPr>
            <p:cNvSpPr/>
            <p:nvPr/>
          </p:nvSpPr>
          <p:spPr>
            <a:xfrm>
              <a:off x="4818913" y="741863"/>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8" name="Shape 316">
              <a:extLst>
                <a:ext uri="{FF2B5EF4-FFF2-40B4-BE49-F238E27FC236}">
                  <a16:creationId xmlns:a16="http://schemas.microsoft.com/office/drawing/2014/main" id="{55DD6586-BC50-4F44-B34F-B34D1FFD5259}"/>
                </a:ext>
              </a:extLst>
            </p:cNvPr>
            <p:cNvSpPr/>
            <p:nvPr/>
          </p:nvSpPr>
          <p:spPr>
            <a:xfrm>
              <a:off x="4893610" y="1455515"/>
              <a:ext cx="55784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TONE</a:t>
              </a:r>
              <a:br>
                <a:rPr lang="en-US" sz="800" b="1" dirty="0">
                  <a:solidFill>
                    <a:srgbClr val="4277BB"/>
                  </a:solidFill>
                </a:rPr>
              </a:br>
              <a:r>
                <a:rPr lang="en-US" sz="800" b="1" dirty="0">
                  <a:solidFill>
                    <a:srgbClr val="4277BB"/>
                  </a:solidFill>
                </a:rPr>
                <a:t>ANALYZER</a:t>
              </a:r>
            </a:p>
          </p:txBody>
        </p:sp>
        <p:pic>
          <p:nvPicPr>
            <p:cNvPr id="209" name="Picture 208">
              <a:extLst>
                <a:ext uri="{FF2B5EF4-FFF2-40B4-BE49-F238E27FC236}">
                  <a16:creationId xmlns:a16="http://schemas.microsoft.com/office/drawing/2014/main" id="{1F207639-E835-E347-AAE6-6DA58EF0A9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72065" y="901353"/>
              <a:ext cx="419100" cy="419100"/>
            </a:xfrm>
            <a:prstGeom prst="rect">
              <a:avLst/>
            </a:prstGeom>
          </p:spPr>
        </p:pic>
      </p:grpSp>
      <p:cxnSp>
        <p:nvCxnSpPr>
          <p:cNvPr id="210" name="Straight Connector 209">
            <a:extLst>
              <a:ext uri="{FF2B5EF4-FFF2-40B4-BE49-F238E27FC236}">
                <a16:creationId xmlns:a16="http://schemas.microsoft.com/office/drawing/2014/main" id="{3F708DF7-D49E-8D46-94A1-767CDCFCE297}"/>
              </a:ext>
            </a:extLst>
          </p:cNvPr>
          <p:cNvCxnSpPr>
            <a:cxnSpLocks/>
            <a:endCxn id="208" idx="2"/>
          </p:cNvCxnSpPr>
          <p:nvPr/>
        </p:nvCxnSpPr>
        <p:spPr>
          <a:xfrm flipV="1">
            <a:off x="4388124" y="4726948"/>
            <a:ext cx="1440171" cy="762834"/>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490178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8"/>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9"/>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1"/>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a:endCxn id="274" idx="2"/>
          </p:cNvCxnSpPr>
          <p:nvPr/>
        </p:nvCxnSpPr>
        <p:spPr>
          <a:xfrm flipH="1" flipV="1">
            <a:off x="4302396" y="1687893"/>
            <a:ext cx="17261" cy="684042"/>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76" name="Straight Connector 175">
            <a:extLst>
              <a:ext uri="{FF2B5EF4-FFF2-40B4-BE49-F238E27FC236}">
                <a16:creationId xmlns:a16="http://schemas.microsoft.com/office/drawing/2014/main" id="{268CD3BC-C9BC-5B40-85D6-8B384105A200}"/>
              </a:ext>
            </a:extLst>
          </p:cNvPr>
          <p:cNvCxnSpPr>
            <a:cxnSpLocks/>
          </p:cNvCxnSpPr>
          <p:nvPr/>
        </p:nvCxnSpPr>
        <p:spPr>
          <a:xfrm flipV="1">
            <a:off x="4132616" y="4660483"/>
            <a:ext cx="46073" cy="63183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4" name="Straight Connector 183">
            <a:extLst>
              <a:ext uri="{FF2B5EF4-FFF2-40B4-BE49-F238E27FC236}">
                <a16:creationId xmlns:a16="http://schemas.microsoft.com/office/drawing/2014/main" id="{1D65A889-C7C8-244E-BDC7-0046C43A03B8}"/>
              </a:ext>
            </a:extLst>
          </p:cNvPr>
          <p:cNvCxnSpPr>
            <a:cxnSpLocks/>
          </p:cNvCxnSpPr>
          <p:nvPr/>
        </p:nvCxnSpPr>
        <p:spPr>
          <a:xfrm flipV="1">
            <a:off x="4401527" y="4729463"/>
            <a:ext cx="539954" cy="77620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2" name="Group 1">
            <a:extLst>
              <a:ext uri="{FF2B5EF4-FFF2-40B4-BE49-F238E27FC236}">
                <a16:creationId xmlns:a16="http://schemas.microsoft.com/office/drawing/2014/main" id="{6F72F4E6-1ACE-0447-A2CD-371D2BAFCF5B}"/>
              </a:ext>
            </a:extLst>
          </p:cNvPr>
          <p:cNvGrpSpPr/>
          <p:nvPr/>
        </p:nvGrpSpPr>
        <p:grpSpPr>
          <a:xfrm>
            <a:off x="2896221" y="754218"/>
            <a:ext cx="715414" cy="934179"/>
            <a:chOff x="2930009" y="994417"/>
            <a:chExt cx="715414" cy="934179"/>
          </a:xfrm>
        </p:grpSpPr>
        <p:sp>
          <p:nvSpPr>
            <p:cNvPr id="244" name="Shape 425"/>
            <p:cNvSpPr/>
            <p:nvPr/>
          </p:nvSpPr>
          <p:spPr>
            <a:xfrm>
              <a:off x="2930009" y="99441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46" name="Shape 426"/>
            <p:cNvSpPr/>
            <p:nvPr/>
          </p:nvSpPr>
          <p:spPr>
            <a:xfrm>
              <a:off x="2940101" y="1682375"/>
              <a:ext cx="70532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LANGUAGE</a:t>
              </a:r>
            </a:p>
            <a:p>
              <a:pPr lvl="0">
                <a:defRPr sz="1800"/>
              </a:pPr>
              <a:r>
                <a:rPr lang="en-US" sz="800" b="1" dirty="0">
                  <a:solidFill>
                    <a:srgbClr val="4277BB"/>
                  </a:solidFill>
                  <a:latin typeface="Helvetica"/>
                  <a:ea typeface="Helvetica"/>
                  <a:cs typeface="Helvetica"/>
                  <a:sym typeface="Helvetica"/>
                </a:rPr>
                <a:t>TRANSLATOR</a:t>
              </a:r>
            </a:p>
          </p:txBody>
        </p:sp>
        <p:pic>
          <p:nvPicPr>
            <p:cNvPr id="145" name="Picture 144">
              <a:extLst>
                <a:ext uri="{FF2B5EF4-FFF2-40B4-BE49-F238E27FC236}">
                  <a16:creationId xmlns:a16="http://schemas.microsoft.com/office/drawing/2014/main" id="{77F26AB7-F275-744C-B61F-B59BF162E1F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3433" y="1087609"/>
              <a:ext cx="419100" cy="419100"/>
            </a:xfrm>
            <a:prstGeom prst="rect">
              <a:avLst/>
            </a:prstGeom>
          </p:spPr>
        </p:pic>
      </p:grpSp>
      <p:grpSp>
        <p:nvGrpSpPr>
          <p:cNvPr id="151" name="Group 150">
            <a:extLst>
              <a:ext uri="{FF2B5EF4-FFF2-40B4-BE49-F238E27FC236}">
                <a16:creationId xmlns:a16="http://schemas.microsoft.com/office/drawing/2014/main" id="{AF61500F-A2E1-974B-AFA1-0A49DBCF069F}"/>
              </a:ext>
            </a:extLst>
          </p:cNvPr>
          <p:cNvGrpSpPr/>
          <p:nvPr/>
        </p:nvGrpSpPr>
        <p:grpSpPr>
          <a:xfrm>
            <a:off x="3713610" y="3741837"/>
            <a:ext cx="715414" cy="934179"/>
            <a:chOff x="2930009" y="994417"/>
            <a:chExt cx="715414" cy="934179"/>
          </a:xfrm>
        </p:grpSpPr>
        <p:sp>
          <p:nvSpPr>
            <p:cNvPr id="154" name="Shape 425">
              <a:extLst>
                <a:ext uri="{FF2B5EF4-FFF2-40B4-BE49-F238E27FC236}">
                  <a16:creationId xmlns:a16="http://schemas.microsoft.com/office/drawing/2014/main" id="{67F04026-B9C3-F34B-AB5B-293E166BEBFC}"/>
                </a:ext>
              </a:extLst>
            </p:cNvPr>
            <p:cNvSpPr/>
            <p:nvPr/>
          </p:nvSpPr>
          <p:spPr>
            <a:xfrm>
              <a:off x="2930009" y="99441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22EECF6D-FB61-5A4B-BB39-D23CF48F1953}"/>
                </a:ext>
              </a:extLst>
            </p:cNvPr>
            <p:cNvSpPr/>
            <p:nvPr/>
          </p:nvSpPr>
          <p:spPr>
            <a:xfrm>
              <a:off x="2940101" y="1682375"/>
              <a:ext cx="70532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LANGUAGE</a:t>
              </a:r>
            </a:p>
            <a:p>
              <a:pPr lvl="0">
                <a:defRPr sz="1800"/>
              </a:pPr>
              <a:r>
                <a:rPr lang="en-US" sz="800" b="1" dirty="0">
                  <a:solidFill>
                    <a:srgbClr val="4277BB"/>
                  </a:solidFill>
                  <a:latin typeface="Helvetica"/>
                  <a:ea typeface="Helvetica"/>
                  <a:cs typeface="Helvetica"/>
                  <a:sym typeface="Helvetica"/>
                </a:rPr>
                <a:t>TRANSLATOR</a:t>
              </a:r>
            </a:p>
          </p:txBody>
        </p:sp>
        <p:pic>
          <p:nvPicPr>
            <p:cNvPr id="162" name="Picture 161">
              <a:extLst>
                <a:ext uri="{FF2B5EF4-FFF2-40B4-BE49-F238E27FC236}">
                  <a16:creationId xmlns:a16="http://schemas.microsoft.com/office/drawing/2014/main" id="{700679C1-CA08-4B4C-91F0-32B278DA773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3433" y="1087609"/>
              <a:ext cx="419100" cy="419100"/>
            </a:xfrm>
            <a:prstGeom prst="rect">
              <a:avLst/>
            </a:prstGeom>
          </p:spPr>
        </p:pic>
      </p:grpSp>
      <p:grpSp>
        <p:nvGrpSpPr>
          <p:cNvPr id="4" name="Group 3">
            <a:extLst>
              <a:ext uri="{FF2B5EF4-FFF2-40B4-BE49-F238E27FC236}">
                <a16:creationId xmlns:a16="http://schemas.microsoft.com/office/drawing/2014/main" id="{C9B08692-B113-6343-AD1F-2182A599B5EF}"/>
              </a:ext>
            </a:extLst>
          </p:cNvPr>
          <p:cNvGrpSpPr/>
          <p:nvPr/>
        </p:nvGrpSpPr>
        <p:grpSpPr>
          <a:xfrm>
            <a:off x="3936911" y="728020"/>
            <a:ext cx="730969" cy="959873"/>
            <a:chOff x="5097805" y="1041329"/>
            <a:chExt cx="730969" cy="959873"/>
          </a:xfrm>
        </p:grpSpPr>
        <p:sp>
          <p:nvSpPr>
            <p:cNvPr id="271" name="Shape 314"/>
            <p:cNvSpPr/>
            <p:nvPr/>
          </p:nvSpPr>
          <p:spPr>
            <a:xfrm>
              <a:off x="5109672" y="1041329"/>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74" name="Shape 316"/>
            <p:cNvSpPr/>
            <p:nvPr/>
          </p:nvSpPr>
          <p:spPr>
            <a:xfrm>
              <a:off x="5097805" y="1754981"/>
              <a:ext cx="7309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PERSONALITY</a:t>
              </a:r>
              <a:endParaRPr lang="en-US" dirty="0"/>
            </a:p>
            <a:p>
              <a:pPr lvl="0">
                <a:defRPr sz="1800" b="0">
                  <a:solidFill>
                    <a:srgbClr val="000000"/>
                  </a:solidFill>
                </a:defRPr>
              </a:pPr>
              <a:r>
                <a:rPr lang="en-US" sz="800" b="1" dirty="0">
                  <a:solidFill>
                    <a:srgbClr val="4277BB"/>
                  </a:solidFill>
                </a:rPr>
                <a:t>INSIGHTS</a:t>
              </a:r>
            </a:p>
          </p:txBody>
        </p:sp>
        <p:pic>
          <p:nvPicPr>
            <p:cNvPr id="171" name="Picture 170">
              <a:extLst>
                <a:ext uri="{FF2B5EF4-FFF2-40B4-BE49-F238E27FC236}">
                  <a16:creationId xmlns:a16="http://schemas.microsoft.com/office/drawing/2014/main" id="{AC29AA2F-09AE-5A48-BB62-7714BB30424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60707" y="1172333"/>
              <a:ext cx="419100" cy="419100"/>
            </a:xfrm>
            <a:prstGeom prst="rect">
              <a:avLst/>
            </a:prstGeom>
          </p:spPr>
        </p:pic>
      </p:grpSp>
      <p:grpSp>
        <p:nvGrpSpPr>
          <p:cNvPr id="173" name="Group 172">
            <a:extLst>
              <a:ext uri="{FF2B5EF4-FFF2-40B4-BE49-F238E27FC236}">
                <a16:creationId xmlns:a16="http://schemas.microsoft.com/office/drawing/2014/main" id="{9EC5E2FB-1AAC-9D48-826E-3869A9E0CB2D}"/>
              </a:ext>
            </a:extLst>
          </p:cNvPr>
          <p:cNvGrpSpPr/>
          <p:nvPr/>
        </p:nvGrpSpPr>
        <p:grpSpPr>
          <a:xfrm>
            <a:off x="4591600" y="3769590"/>
            <a:ext cx="730969" cy="959873"/>
            <a:chOff x="5097805" y="1041329"/>
            <a:chExt cx="730969" cy="959873"/>
          </a:xfrm>
        </p:grpSpPr>
        <p:sp>
          <p:nvSpPr>
            <p:cNvPr id="175" name="Shape 314">
              <a:extLst>
                <a:ext uri="{FF2B5EF4-FFF2-40B4-BE49-F238E27FC236}">
                  <a16:creationId xmlns:a16="http://schemas.microsoft.com/office/drawing/2014/main" id="{4F88B01B-15F9-9348-8AA1-F06BC8499DF1}"/>
                </a:ext>
              </a:extLst>
            </p:cNvPr>
            <p:cNvSpPr/>
            <p:nvPr/>
          </p:nvSpPr>
          <p:spPr>
            <a:xfrm>
              <a:off x="5109672" y="1041329"/>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6" name="Shape 316">
              <a:extLst>
                <a:ext uri="{FF2B5EF4-FFF2-40B4-BE49-F238E27FC236}">
                  <a16:creationId xmlns:a16="http://schemas.microsoft.com/office/drawing/2014/main" id="{31A7F84E-7722-5F4F-91CA-620ED7540FD1}"/>
                </a:ext>
              </a:extLst>
            </p:cNvPr>
            <p:cNvSpPr/>
            <p:nvPr/>
          </p:nvSpPr>
          <p:spPr>
            <a:xfrm>
              <a:off x="5097805" y="1754981"/>
              <a:ext cx="7309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PERSONALITY</a:t>
              </a:r>
              <a:endParaRPr lang="en-US" dirty="0"/>
            </a:p>
            <a:p>
              <a:pPr lvl="0">
                <a:defRPr sz="1800" b="0">
                  <a:solidFill>
                    <a:srgbClr val="000000"/>
                  </a:solidFill>
                </a:defRPr>
              </a:pPr>
              <a:r>
                <a:rPr lang="en-US" sz="800" b="1" dirty="0">
                  <a:solidFill>
                    <a:srgbClr val="4277BB"/>
                  </a:solidFill>
                </a:rPr>
                <a:t>INSIGHTS</a:t>
              </a:r>
            </a:p>
          </p:txBody>
        </p:sp>
        <p:pic>
          <p:nvPicPr>
            <p:cNvPr id="197" name="Picture 196">
              <a:extLst>
                <a:ext uri="{FF2B5EF4-FFF2-40B4-BE49-F238E27FC236}">
                  <a16:creationId xmlns:a16="http://schemas.microsoft.com/office/drawing/2014/main" id="{B4489532-4B31-AE4A-8C86-4D05953C338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60707" y="1172333"/>
              <a:ext cx="419100" cy="419100"/>
            </a:xfrm>
            <a:prstGeom prst="rect">
              <a:avLst/>
            </a:prstGeom>
          </p:spPr>
        </p:pic>
      </p:grpSp>
      <p:grpSp>
        <p:nvGrpSpPr>
          <p:cNvPr id="10" name="Group 9">
            <a:extLst>
              <a:ext uri="{FF2B5EF4-FFF2-40B4-BE49-F238E27FC236}">
                <a16:creationId xmlns:a16="http://schemas.microsoft.com/office/drawing/2014/main" id="{9DE80972-2998-5D4D-BE4D-9FA9789D097E}"/>
              </a:ext>
            </a:extLst>
          </p:cNvPr>
          <p:cNvGrpSpPr/>
          <p:nvPr/>
        </p:nvGrpSpPr>
        <p:grpSpPr>
          <a:xfrm>
            <a:off x="4818913" y="741863"/>
            <a:ext cx="707233" cy="959873"/>
            <a:chOff x="4818913" y="741863"/>
            <a:chExt cx="707233" cy="959873"/>
          </a:xfrm>
        </p:grpSpPr>
        <p:sp>
          <p:nvSpPr>
            <p:cNvPr id="201" name="Shape 314">
              <a:extLst>
                <a:ext uri="{FF2B5EF4-FFF2-40B4-BE49-F238E27FC236}">
                  <a16:creationId xmlns:a16="http://schemas.microsoft.com/office/drawing/2014/main" id="{4D59133A-0ED1-ED46-B501-64DF30861DE3}"/>
                </a:ext>
              </a:extLst>
            </p:cNvPr>
            <p:cNvSpPr/>
            <p:nvPr/>
          </p:nvSpPr>
          <p:spPr>
            <a:xfrm>
              <a:off x="4818913" y="741863"/>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3232AF10-E85D-844C-BA57-960BC765327D}"/>
                </a:ext>
              </a:extLst>
            </p:cNvPr>
            <p:cNvSpPr/>
            <p:nvPr/>
          </p:nvSpPr>
          <p:spPr>
            <a:xfrm>
              <a:off x="4893610" y="1455515"/>
              <a:ext cx="55784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TONE</a:t>
              </a:r>
              <a:br>
                <a:rPr lang="en-US" sz="800" b="1" dirty="0">
                  <a:solidFill>
                    <a:srgbClr val="4277BB"/>
                  </a:solidFill>
                </a:rPr>
              </a:br>
              <a:r>
                <a:rPr lang="en-US" sz="800" b="1" dirty="0">
                  <a:solidFill>
                    <a:srgbClr val="4277BB"/>
                  </a:solidFill>
                </a:rPr>
                <a:t>ANALYZER</a:t>
              </a:r>
            </a:p>
          </p:txBody>
        </p:sp>
        <p:pic>
          <p:nvPicPr>
            <p:cNvPr id="198" name="Picture 197">
              <a:extLst>
                <a:ext uri="{FF2B5EF4-FFF2-40B4-BE49-F238E27FC236}">
                  <a16:creationId xmlns:a16="http://schemas.microsoft.com/office/drawing/2014/main" id="{7B261D7C-97E8-1B4C-85C5-9922CF2F50C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72065" y="901353"/>
              <a:ext cx="419100" cy="419100"/>
            </a:xfrm>
            <a:prstGeom prst="rect">
              <a:avLst/>
            </a:prstGeom>
          </p:spPr>
        </p:pic>
      </p:grpSp>
      <p:cxnSp>
        <p:nvCxnSpPr>
          <p:cNvPr id="205" name="Straight Connector 204">
            <a:extLst>
              <a:ext uri="{FF2B5EF4-FFF2-40B4-BE49-F238E27FC236}">
                <a16:creationId xmlns:a16="http://schemas.microsoft.com/office/drawing/2014/main" id="{981C6A74-9CD2-0A4E-9C00-A153B67EF72F}"/>
              </a:ext>
            </a:extLst>
          </p:cNvPr>
          <p:cNvCxnSpPr>
            <a:cxnSpLocks/>
            <a:endCxn id="202" idx="2"/>
          </p:cNvCxnSpPr>
          <p:nvPr/>
        </p:nvCxnSpPr>
        <p:spPr>
          <a:xfrm flipV="1">
            <a:off x="4550011" y="1701736"/>
            <a:ext cx="622522" cy="746476"/>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206" name="Group 205">
            <a:extLst>
              <a:ext uri="{FF2B5EF4-FFF2-40B4-BE49-F238E27FC236}">
                <a16:creationId xmlns:a16="http://schemas.microsoft.com/office/drawing/2014/main" id="{7D5B34D7-3E25-C745-B788-8155FC4E843C}"/>
              </a:ext>
            </a:extLst>
          </p:cNvPr>
          <p:cNvGrpSpPr/>
          <p:nvPr/>
        </p:nvGrpSpPr>
        <p:grpSpPr>
          <a:xfrm>
            <a:off x="5474675" y="3767075"/>
            <a:ext cx="707233" cy="959873"/>
            <a:chOff x="4818913" y="741863"/>
            <a:chExt cx="707233" cy="959873"/>
          </a:xfrm>
        </p:grpSpPr>
        <p:sp>
          <p:nvSpPr>
            <p:cNvPr id="207" name="Shape 314">
              <a:extLst>
                <a:ext uri="{FF2B5EF4-FFF2-40B4-BE49-F238E27FC236}">
                  <a16:creationId xmlns:a16="http://schemas.microsoft.com/office/drawing/2014/main" id="{C95D8112-90F2-E147-81C0-AE710B87D6FB}"/>
                </a:ext>
              </a:extLst>
            </p:cNvPr>
            <p:cNvSpPr/>
            <p:nvPr/>
          </p:nvSpPr>
          <p:spPr>
            <a:xfrm>
              <a:off x="4818913" y="741863"/>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8" name="Shape 316">
              <a:extLst>
                <a:ext uri="{FF2B5EF4-FFF2-40B4-BE49-F238E27FC236}">
                  <a16:creationId xmlns:a16="http://schemas.microsoft.com/office/drawing/2014/main" id="{55DD6586-BC50-4F44-B34F-B34D1FFD5259}"/>
                </a:ext>
              </a:extLst>
            </p:cNvPr>
            <p:cNvSpPr/>
            <p:nvPr/>
          </p:nvSpPr>
          <p:spPr>
            <a:xfrm>
              <a:off x="4893610" y="1455515"/>
              <a:ext cx="55784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TONE</a:t>
              </a:r>
              <a:br>
                <a:rPr lang="en-US" sz="800" b="1" dirty="0">
                  <a:solidFill>
                    <a:srgbClr val="4277BB"/>
                  </a:solidFill>
                </a:rPr>
              </a:br>
              <a:r>
                <a:rPr lang="en-US" sz="800" b="1" dirty="0">
                  <a:solidFill>
                    <a:srgbClr val="4277BB"/>
                  </a:solidFill>
                </a:rPr>
                <a:t>ANALYZER</a:t>
              </a:r>
            </a:p>
          </p:txBody>
        </p:sp>
        <p:pic>
          <p:nvPicPr>
            <p:cNvPr id="209" name="Picture 208">
              <a:extLst>
                <a:ext uri="{FF2B5EF4-FFF2-40B4-BE49-F238E27FC236}">
                  <a16:creationId xmlns:a16="http://schemas.microsoft.com/office/drawing/2014/main" id="{1F207639-E835-E347-AAE6-6DA58EF0A9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72065" y="901353"/>
              <a:ext cx="419100" cy="419100"/>
            </a:xfrm>
            <a:prstGeom prst="rect">
              <a:avLst/>
            </a:prstGeom>
          </p:spPr>
        </p:pic>
      </p:grpSp>
      <p:cxnSp>
        <p:nvCxnSpPr>
          <p:cNvPr id="210" name="Straight Connector 209">
            <a:extLst>
              <a:ext uri="{FF2B5EF4-FFF2-40B4-BE49-F238E27FC236}">
                <a16:creationId xmlns:a16="http://schemas.microsoft.com/office/drawing/2014/main" id="{3F708DF7-D49E-8D46-94A1-767CDCFCE297}"/>
              </a:ext>
            </a:extLst>
          </p:cNvPr>
          <p:cNvCxnSpPr>
            <a:cxnSpLocks/>
            <a:endCxn id="208" idx="2"/>
          </p:cNvCxnSpPr>
          <p:nvPr/>
        </p:nvCxnSpPr>
        <p:spPr>
          <a:xfrm flipV="1">
            <a:off x="4388124" y="4726948"/>
            <a:ext cx="1440171" cy="762834"/>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sp>
        <p:nvSpPr>
          <p:cNvPr id="211" name="Rectangular Callout 210">
            <a:extLst>
              <a:ext uri="{FF2B5EF4-FFF2-40B4-BE49-F238E27FC236}">
                <a16:creationId xmlns:a16="http://schemas.microsoft.com/office/drawing/2014/main" id="{5C92BFA4-2B08-E140-B61A-CD1F070C3B93}"/>
              </a:ext>
            </a:extLst>
          </p:cNvPr>
          <p:cNvSpPr/>
          <p:nvPr/>
        </p:nvSpPr>
        <p:spPr>
          <a:xfrm>
            <a:off x="279525" y="2885445"/>
            <a:ext cx="3194863" cy="784389"/>
          </a:xfrm>
          <a:prstGeom prst="wedgeRectCallout">
            <a:avLst>
              <a:gd name="adj1" fmla="val 72714"/>
              <a:gd name="adj2" fmla="val -187555"/>
            </a:avLst>
          </a:prstGeom>
          <a:solidFill>
            <a:schemeClr val="accent4">
              <a:lumMod val="60000"/>
              <a:lumOff val="40000"/>
            </a:schemeClr>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noAutofit/>
          </a:bodyPr>
          <a:lstStyle/>
          <a:p>
            <a:pPr marL="0" marR="0" indent="0" algn="ctr" defTabSz="584200" rtl="0" fontAlgn="auto"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chemeClr val="tx1"/>
                </a:solidFill>
                <a:effectLst/>
                <a:uFillTx/>
                <a:ea typeface="+mn-ea"/>
                <a:cs typeface="+mn-cs"/>
                <a:sym typeface="Helvetica Light"/>
              </a:rPr>
              <a:t>Some Watson services retain no data and are stateless.  These do not need ANY special provisions for creation of multiple instances.</a:t>
            </a:r>
          </a:p>
        </p:txBody>
      </p:sp>
      <p:grpSp>
        <p:nvGrpSpPr>
          <p:cNvPr id="140" name="Group 139">
            <a:extLst>
              <a:ext uri="{FF2B5EF4-FFF2-40B4-BE49-F238E27FC236}">
                <a16:creationId xmlns:a16="http://schemas.microsoft.com/office/drawing/2014/main" id="{EC5E04B7-927D-E844-A46B-01ED0F287EBD}"/>
              </a:ext>
            </a:extLst>
          </p:cNvPr>
          <p:cNvGrpSpPr/>
          <p:nvPr/>
        </p:nvGrpSpPr>
        <p:grpSpPr>
          <a:xfrm>
            <a:off x="6328281" y="4054631"/>
            <a:ext cx="899284" cy="1082984"/>
            <a:chOff x="6361969" y="671716"/>
            <a:chExt cx="899284" cy="1082984"/>
          </a:xfrm>
        </p:grpSpPr>
        <p:sp>
          <p:nvSpPr>
            <p:cNvPr id="141" name="Shape 314">
              <a:extLst>
                <a:ext uri="{FF2B5EF4-FFF2-40B4-BE49-F238E27FC236}">
                  <a16:creationId xmlns:a16="http://schemas.microsoft.com/office/drawing/2014/main" id="{01FBE72F-B22C-7748-9DF9-610A1EDC5093}"/>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2" name="Shape 316">
              <a:extLst>
                <a:ext uri="{FF2B5EF4-FFF2-40B4-BE49-F238E27FC236}">
                  <a16:creationId xmlns:a16="http://schemas.microsoft.com/office/drawing/2014/main" id="{FD72E080-F4E3-6A45-8731-04A161D4B57B}"/>
                </a:ext>
              </a:extLst>
            </p:cNvPr>
            <p:cNvSpPr/>
            <p:nvPr/>
          </p:nvSpPr>
          <p:spPr>
            <a:xfrm>
              <a:off x="6361969" y="1385368"/>
              <a:ext cx="89928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NATURAL</a:t>
              </a:r>
            </a:p>
            <a:p>
              <a:pPr lvl="0">
                <a:defRPr sz="1800" b="0">
                  <a:solidFill>
                    <a:srgbClr val="000000"/>
                  </a:solidFill>
                </a:defRPr>
              </a:pPr>
              <a:r>
                <a:rPr lang="en-US" sz="800" b="1" dirty="0">
                  <a:solidFill>
                    <a:srgbClr val="4277BB"/>
                  </a:solidFill>
                </a:rPr>
                <a:t>LANGUAGE </a:t>
              </a:r>
            </a:p>
            <a:p>
              <a:pPr lvl="0">
                <a:defRPr sz="1800" b="0">
                  <a:solidFill>
                    <a:srgbClr val="000000"/>
                  </a:solidFill>
                </a:defRPr>
              </a:pPr>
              <a:r>
                <a:rPr lang="en-US" sz="800" b="1" dirty="0">
                  <a:solidFill>
                    <a:srgbClr val="4277BB"/>
                  </a:solidFill>
                </a:rPr>
                <a:t>UNDERSTANDING</a:t>
              </a:r>
            </a:p>
          </p:txBody>
        </p:sp>
        <p:pic>
          <p:nvPicPr>
            <p:cNvPr id="143" name="Picture 142">
              <a:extLst>
                <a:ext uri="{FF2B5EF4-FFF2-40B4-BE49-F238E27FC236}">
                  <a16:creationId xmlns:a16="http://schemas.microsoft.com/office/drawing/2014/main" id="{3FA47AAC-766D-3541-A8DA-732AC31ACB3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610654" y="790053"/>
              <a:ext cx="419100" cy="406400"/>
            </a:xfrm>
            <a:prstGeom prst="rect">
              <a:avLst/>
            </a:prstGeom>
          </p:spPr>
        </p:pic>
      </p:grpSp>
      <p:grpSp>
        <p:nvGrpSpPr>
          <p:cNvPr id="144" name="Group 143">
            <a:extLst>
              <a:ext uri="{FF2B5EF4-FFF2-40B4-BE49-F238E27FC236}">
                <a16:creationId xmlns:a16="http://schemas.microsoft.com/office/drawing/2014/main" id="{64F2095E-749C-3A41-A38C-44F37336BA40}"/>
              </a:ext>
            </a:extLst>
          </p:cNvPr>
          <p:cNvGrpSpPr/>
          <p:nvPr/>
        </p:nvGrpSpPr>
        <p:grpSpPr>
          <a:xfrm>
            <a:off x="6206924" y="795964"/>
            <a:ext cx="899284" cy="1082984"/>
            <a:chOff x="6361969" y="671716"/>
            <a:chExt cx="899284" cy="1082984"/>
          </a:xfrm>
        </p:grpSpPr>
        <p:sp>
          <p:nvSpPr>
            <p:cNvPr id="159" name="Shape 314">
              <a:extLst>
                <a:ext uri="{FF2B5EF4-FFF2-40B4-BE49-F238E27FC236}">
                  <a16:creationId xmlns:a16="http://schemas.microsoft.com/office/drawing/2014/main" id="{528D80D3-6643-7E41-9067-689E7C6B04AB}"/>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3" name="Shape 316">
              <a:extLst>
                <a:ext uri="{FF2B5EF4-FFF2-40B4-BE49-F238E27FC236}">
                  <a16:creationId xmlns:a16="http://schemas.microsoft.com/office/drawing/2014/main" id="{8E7CA805-991F-BD4B-B605-5EFE536E75B0}"/>
                </a:ext>
              </a:extLst>
            </p:cNvPr>
            <p:cNvSpPr/>
            <p:nvPr/>
          </p:nvSpPr>
          <p:spPr>
            <a:xfrm>
              <a:off x="6361969" y="1385368"/>
              <a:ext cx="89928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NATURAL</a:t>
              </a:r>
            </a:p>
            <a:p>
              <a:pPr lvl="0">
                <a:defRPr sz="1800" b="0">
                  <a:solidFill>
                    <a:srgbClr val="000000"/>
                  </a:solidFill>
                </a:defRPr>
              </a:pPr>
              <a:r>
                <a:rPr lang="en-US" sz="800" b="1" dirty="0">
                  <a:solidFill>
                    <a:srgbClr val="4277BB"/>
                  </a:solidFill>
                </a:rPr>
                <a:t>LANGUAGE </a:t>
              </a:r>
            </a:p>
            <a:p>
              <a:pPr lvl="0">
                <a:defRPr sz="1800" b="0">
                  <a:solidFill>
                    <a:srgbClr val="000000"/>
                  </a:solidFill>
                </a:defRPr>
              </a:pPr>
              <a:r>
                <a:rPr lang="en-US" sz="800" b="1" dirty="0">
                  <a:solidFill>
                    <a:srgbClr val="4277BB"/>
                  </a:solidFill>
                </a:rPr>
                <a:t>UNDERSTANDING</a:t>
              </a:r>
            </a:p>
          </p:txBody>
        </p:sp>
        <p:pic>
          <p:nvPicPr>
            <p:cNvPr id="164" name="Picture 163">
              <a:extLst>
                <a:ext uri="{FF2B5EF4-FFF2-40B4-BE49-F238E27FC236}">
                  <a16:creationId xmlns:a16="http://schemas.microsoft.com/office/drawing/2014/main" id="{51F2C4BA-82D2-7E49-AE13-CD1430121EB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610654" y="790053"/>
              <a:ext cx="419100" cy="406400"/>
            </a:xfrm>
            <a:prstGeom prst="rect">
              <a:avLst/>
            </a:prstGeom>
          </p:spPr>
        </p:pic>
      </p:grpSp>
      <p:cxnSp>
        <p:nvCxnSpPr>
          <p:cNvPr id="165" name="Straight Connector 164">
            <a:extLst>
              <a:ext uri="{FF2B5EF4-FFF2-40B4-BE49-F238E27FC236}">
                <a16:creationId xmlns:a16="http://schemas.microsoft.com/office/drawing/2014/main" id="{D1CA1588-7EC4-3E47-AC59-F029EA4C7C64}"/>
              </a:ext>
            </a:extLst>
          </p:cNvPr>
          <p:cNvCxnSpPr>
            <a:cxnSpLocks/>
            <a:endCxn id="142" idx="1"/>
          </p:cNvCxnSpPr>
          <p:nvPr/>
        </p:nvCxnSpPr>
        <p:spPr>
          <a:xfrm flipV="1">
            <a:off x="4420844" y="4952949"/>
            <a:ext cx="1907437" cy="624884"/>
          </a:xfrm>
          <a:prstGeom prst="line">
            <a:avLst/>
          </a:prstGeom>
          <a:noFill/>
          <a:ln w="19050" cap="flat">
            <a:solidFill>
              <a:srgbClr val="1A77B5"/>
            </a:solidFill>
            <a:prstDash val="dash"/>
            <a:miter lim="400000"/>
            <a:headEnd type="none"/>
            <a:tailEnd type="triangle"/>
          </a:ln>
          <a:effectLst/>
        </p:spPr>
        <p:style>
          <a:lnRef idx="0">
            <a:scrgbClr r="0" g="0" b="0"/>
          </a:lnRef>
          <a:fillRef idx="0">
            <a:scrgbClr r="0" g="0" b="0"/>
          </a:fillRef>
          <a:effectRef idx="0">
            <a:scrgbClr r="0" g="0" b="0"/>
          </a:effectRef>
          <a:fontRef idx="none"/>
        </p:style>
      </p:cxnSp>
      <p:cxnSp>
        <p:nvCxnSpPr>
          <p:cNvPr id="166" name="Straight Connector 165">
            <a:extLst>
              <a:ext uri="{FF2B5EF4-FFF2-40B4-BE49-F238E27FC236}">
                <a16:creationId xmlns:a16="http://schemas.microsoft.com/office/drawing/2014/main" id="{BFC346EF-0F11-724F-B257-DA8682E897B6}"/>
              </a:ext>
            </a:extLst>
          </p:cNvPr>
          <p:cNvCxnSpPr>
            <a:cxnSpLocks/>
            <a:endCxn id="163" idx="1"/>
          </p:cNvCxnSpPr>
          <p:nvPr/>
        </p:nvCxnSpPr>
        <p:spPr>
          <a:xfrm flipV="1">
            <a:off x="4599324" y="1694282"/>
            <a:ext cx="1607600" cy="850512"/>
          </a:xfrm>
          <a:prstGeom prst="line">
            <a:avLst/>
          </a:prstGeom>
          <a:noFill/>
          <a:ln w="19050" cap="flat">
            <a:solidFill>
              <a:srgbClr val="1A77B5"/>
            </a:solidFill>
            <a:prstDash val="dash"/>
            <a:miter lim="400000"/>
            <a:headEnd type="none"/>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745747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id="{82C2A768-8825-2E4F-9BD5-E01A835B8D55}"/>
              </a:ext>
            </a:extLst>
          </p:cNvPr>
          <p:cNvSpPr/>
          <p:nvPr/>
        </p:nvSpPr>
        <p:spPr>
          <a:xfrm>
            <a:off x="3276193" y="3715647"/>
            <a:ext cx="4024600" cy="2550841"/>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#2</a:t>
            </a:r>
          </a:p>
        </p:txBody>
      </p:sp>
      <p:sp>
        <p:nvSpPr>
          <p:cNvPr id="32" name="Rectangle 31">
            <a:extLst>
              <a:ext uri="{FF2B5EF4-FFF2-40B4-BE49-F238E27FC236}">
                <a16:creationId xmlns:a16="http://schemas.microsoft.com/office/drawing/2014/main" id="{66DC589C-694A-D045-A22D-A705E279A3D7}"/>
              </a:ext>
            </a:extLst>
          </p:cNvPr>
          <p:cNvSpPr/>
          <p:nvPr/>
        </p:nvSpPr>
        <p:spPr>
          <a:xfrm>
            <a:off x="2677942" y="629193"/>
            <a:ext cx="4602920" cy="2896385"/>
          </a:xfrm>
          <a:prstGeom prst="rect">
            <a:avLst/>
          </a:prstGeom>
          <a:blipFill dpi="0" rotWithShape="1">
            <a:blip r:embed="rId3">
              <a:alphaModFix amt="10000"/>
            </a:blip>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b" anchorCtr="0">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400" b="1" i="0" u="none" strike="noStrike" normalizeH="0" baseline="0" dirty="0">
                <a:ln w="0"/>
                <a:solidFill>
                  <a:schemeClr val="tx1"/>
                </a:solidFill>
                <a:effectLst/>
                <a:uFillTx/>
                <a:latin typeface="+mn-lt"/>
                <a:ea typeface="+mn-ea"/>
                <a:cs typeface="+mn-cs"/>
                <a:sym typeface="Helvetica Light"/>
              </a:rPr>
              <a:t>Data Center #1</a:t>
            </a:r>
          </a:p>
        </p:txBody>
      </p:sp>
      <p:grpSp>
        <p:nvGrpSpPr>
          <p:cNvPr id="213" name="Group 318"/>
          <p:cNvGrpSpPr/>
          <p:nvPr/>
        </p:nvGrpSpPr>
        <p:grpSpPr>
          <a:xfrm>
            <a:off x="507605" y="4925402"/>
            <a:ext cx="894477" cy="959874"/>
            <a:chOff x="45115" y="0"/>
            <a:chExt cx="894476" cy="959873"/>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45115" y="78308"/>
              <a:ext cx="894476" cy="881565"/>
              <a:chOff x="57636" y="71887"/>
              <a:chExt cx="894475" cy="881564"/>
            </a:xfrm>
          </p:grpSpPr>
          <p:pic>
            <p:nvPicPr>
              <p:cNvPr id="216"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57636" y="707231"/>
                <a:ext cx="8944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EXTERNAL DATA </a:t>
                </a:r>
              </a:p>
              <a:p>
                <a:pPr lvl="0">
                  <a:defRPr sz="1800" b="0">
                    <a:solidFill>
                      <a:srgbClr val="000000"/>
                    </a:solidFill>
                  </a:defRPr>
                </a:pPr>
                <a:r>
                  <a:rPr lang="en-US" sz="800" b="1" dirty="0">
                    <a:solidFill>
                      <a:srgbClr val="4277BB"/>
                    </a:solidFill>
                  </a:rPr>
                  <a:t>SOURCES</a:t>
                </a:r>
              </a:p>
            </p:txBody>
          </p:sp>
        </p:grpSp>
      </p:grpSp>
      <p:grpSp>
        <p:nvGrpSpPr>
          <p:cNvPr id="218" name="Group 318"/>
          <p:cNvGrpSpPr/>
          <p:nvPr/>
        </p:nvGrpSpPr>
        <p:grpSpPr>
          <a:xfrm>
            <a:off x="574129" y="3929983"/>
            <a:ext cx="761427" cy="836765"/>
            <a:chOff x="111639" y="0"/>
            <a:chExt cx="761426" cy="836764"/>
          </a:xfrm>
        </p:grpSpPr>
        <p:sp>
          <p:nvSpPr>
            <p:cNvPr id="219"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0" name="Group 317"/>
            <p:cNvGrpSpPr/>
            <p:nvPr/>
          </p:nvGrpSpPr>
          <p:grpSpPr>
            <a:xfrm>
              <a:off x="111639" y="78308"/>
              <a:ext cx="761426" cy="758456"/>
              <a:chOff x="124160" y="71887"/>
              <a:chExt cx="761425" cy="758455"/>
            </a:xfrm>
          </p:grpSpPr>
          <p:pic>
            <p:nvPicPr>
              <p:cNvPr id="221"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222" name="Shape 316"/>
              <p:cNvSpPr/>
              <p:nvPr/>
            </p:nvSpPr>
            <p:spPr>
              <a:xfrm>
                <a:off x="124160" y="707231"/>
                <a:ext cx="7614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3</a:t>
                </a:r>
                <a:r>
                  <a:rPr lang="en-US" sz="800" b="1" baseline="30000" dirty="0">
                    <a:solidFill>
                      <a:srgbClr val="4277BB"/>
                    </a:solidFill>
                  </a:rPr>
                  <a:t>rd</a:t>
                </a:r>
                <a:r>
                  <a:rPr lang="en-US" sz="800" b="1" dirty="0">
                    <a:solidFill>
                      <a:srgbClr val="4277BB"/>
                    </a:solidFill>
                  </a:rPr>
                  <a:t> PARTY APIs</a:t>
                </a:r>
                <a:endParaRPr sz="800" b="1" dirty="0">
                  <a:solidFill>
                    <a:srgbClr val="4277BB"/>
                  </a:solidFill>
                </a:endParaRPr>
              </a:p>
            </p:txBody>
          </p:sp>
        </p:grpSp>
      </p:grpSp>
      <p:grpSp>
        <p:nvGrpSpPr>
          <p:cNvPr id="223" name="Group 193"/>
          <p:cNvGrpSpPr/>
          <p:nvPr/>
        </p:nvGrpSpPr>
        <p:grpSpPr>
          <a:xfrm>
            <a:off x="199583" y="48713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33" name="Group 286"/>
          <p:cNvGrpSpPr/>
          <p:nvPr/>
        </p:nvGrpSpPr>
        <p:grpSpPr>
          <a:xfrm>
            <a:off x="1842748" y="3287143"/>
            <a:ext cx="919462" cy="922636"/>
            <a:chOff x="51761" y="0"/>
            <a:chExt cx="919460" cy="922635"/>
          </a:xfrm>
        </p:grpSpPr>
        <p:sp>
          <p:nvSpPr>
            <p:cNvPr id="234"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5" name="Group 285"/>
            <p:cNvGrpSpPr/>
            <p:nvPr/>
          </p:nvGrpSpPr>
          <p:grpSpPr>
            <a:xfrm>
              <a:off x="51761" y="137126"/>
              <a:ext cx="919461" cy="785510"/>
              <a:chOff x="64880" y="127304"/>
              <a:chExt cx="919460" cy="785508"/>
            </a:xfrm>
          </p:grpSpPr>
          <p:pic>
            <p:nvPicPr>
              <p:cNvPr id="236" name="_-10.png"/>
              <p:cNvPicPr/>
              <p:nvPr/>
            </p:nvPicPr>
            <p:blipFill>
              <a:blip r:embed="rId6"/>
              <a:srcRect l="18106" t="18000" r="18106" b="18000"/>
              <a:stretch>
                <a:fillRect/>
              </a:stretch>
            </p:blipFill>
            <p:spPr>
              <a:xfrm>
                <a:off x="291644" y="127304"/>
                <a:ext cx="451116" cy="452624"/>
              </a:xfrm>
              <a:prstGeom prst="rect">
                <a:avLst/>
              </a:prstGeom>
              <a:ln w="3175" cap="flat">
                <a:noFill/>
                <a:miter lim="400000"/>
              </a:ln>
              <a:effectLst/>
            </p:spPr>
          </p:pic>
          <p:sp>
            <p:nvSpPr>
              <p:cNvPr id="237"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grpSp>
        <p:nvGrpSpPr>
          <p:cNvPr id="238" name="Group 223"/>
          <p:cNvGrpSpPr/>
          <p:nvPr/>
        </p:nvGrpSpPr>
        <p:grpSpPr>
          <a:xfrm>
            <a:off x="3971002" y="2363309"/>
            <a:ext cx="707234" cy="943949"/>
            <a:chOff x="92018" y="9504"/>
            <a:chExt cx="707232" cy="943947"/>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107230" y="168712"/>
              <a:ext cx="674862" cy="784739"/>
              <a:chOff x="118260" y="168712"/>
              <a:chExt cx="674863" cy="784739"/>
            </a:xfrm>
          </p:grpSpPr>
          <p:pic>
            <p:nvPicPr>
              <p:cNvPr id="241" name="_-07.png"/>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grpSp>
        <p:nvGrpSpPr>
          <p:cNvPr id="253" name="Group 486"/>
          <p:cNvGrpSpPr/>
          <p:nvPr/>
        </p:nvGrpSpPr>
        <p:grpSpPr>
          <a:xfrm>
            <a:off x="5668449" y="6525670"/>
            <a:ext cx="707232" cy="908400"/>
            <a:chOff x="0" y="0"/>
            <a:chExt cx="707231" cy="908399"/>
          </a:xfrm>
        </p:grpSpPr>
        <p:sp>
          <p:nvSpPr>
            <p:cNvPr id="254"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485"/>
            <p:cNvGrpSpPr/>
            <p:nvPr/>
          </p:nvGrpSpPr>
          <p:grpSpPr>
            <a:xfrm>
              <a:off x="61919" y="122687"/>
              <a:ext cx="604987" cy="785713"/>
              <a:chOff x="61919" y="121443"/>
              <a:chExt cx="604986" cy="785711"/>
            </a:xfrm>
          </p:grpSpPr>
          <p:sp>
            <p:nvSpPr>
              <p:cNvPr id="256"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257" name="_-46.png"/>
              <p:cNvPicPr/>
              <p:nvPr/>
            </p:nvPicPr>
            <p:blipFill>
              <a:blip r:embed="rId8"/>
              <a:srcRect l="26174" t="17171" r="26174" b="17171"/>
              <a:stretch>
                <a:fillRect/>
              </a:stretch>
            </p:blipFill>
            <p:spPr>
              <a:xfrm>
                <a:off x="185113" y="121443"/>
                <a:ext cx="337006" cy="464345"/>
              </a:xfrm>
              <a:prstGeom prst="rect">
                <a:avLst/>
              </a:prstGeom>
              <a:ln w="3175" cap="flat">
                <a:noFill/>
                <a:miter lim="400000"/>
              </a:ln>
              <a:effectLst/>
            </p:spPr>
          </p:pic>
        </p:grpSp>
      </p:grpSp>
      <p:grpSp>
        <p:nvGrpSpPr>
          <p:cNvPr id="258" name="Group 374"/>
          <p:cNvGrpSpPr/>
          <p:nvPr/>
        </p:nvGrpSpPr>
        <p:grpSpPr>
          <a:xfrm>
            <a:off x="3802014" y="6467684"/>
            <a:ext cx="828776" cy="1049026"/>
            <a:chOff x="46093" y="0"/>
            <a:chExt cx="828774" cy="1049024"/>
          </a:xfrm>
        </p:grpSpPr>
        <p:sp>
          <p:nvSpPr>
            <p:cNvPr id="259"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373"/>
            <p:cNvGrpSpPr/>
            <p:nvPr/>
          </p:nvGrpSpPr>
          <p:grpSpPr>
            <a:xfrm>
              <a:off x="46093" y="119477"/>
              <a:ext cx="828775" cy="929548"/>
              <a:chOff x="57618" y="110265"/>
              <a:chExt cx="828774" cy="929547"/>
            </a:xfrm>
          </p:grpSpPr>
          <p:pic>
            <p:nvPicPr>
              <p:cNvPr id="261" name="_-20.png"/>
              <p:cNvPicPr/>
              <p:nvPr/>
            </p:nvPicPr>
            <p:blipFill>
              <a:blip r:embed="rId9"/>
              <a:srcRect l="12622" t="15591" r="9640" b="22263"/>
              <a:stretch>
                <a:fillRect/>
              </a:stretch>
            </p:blipFill>
            <p:spPr>
              <a:xfrm>
                <a:off x="206612" y="110265"/>
                <a:ext cx="551988" cy="439513"/>
              </a:xfrm>
              <a:prstGeom prst="rect">
                <a:avLst/>
              </a:prstGeom>
              <a:ln w="3175" cap="flat">
                <a:noFill/>
                <a:miter lim="400000"/>
              </a:ln>
              <a:effectLst/>
            </p:spPr>
          </p:pic>
          <p:sp>
            <p:nvSpPr>
              <p:cNvPr id="26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263" name="Group 281"/>
          <p:cNvGrpSpPr/>
          <p:nvPr/>
        </p:nvGrpSpPr>
        <p:grpSpPr>
          <a:xfrm>
            <a:off x="7263321" y="1905690"/>
            <a:ext cx="1178720" cy="1049636"/>
            <a:chOff x="67964" y="0"/>
            <a:chExt cx="1178718" cy="1049635"/>
          </a:xfrm>
        </p:grpSpPr>
        <p:sp>
          <p:nvSpPr>
            <p:cNvPr id="264"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80"/>
            <p:cNvGrpSpPr/>
            <p:nvPr/>
          </p:nvGrpSpPr>
          <p:grpSpPr>
            <a:xfrm>
              <a:off x="67964" y="116277"/>
              <a:ext cx="1178720" cy="933359"/>
              <a:chOff x="85641" y="106455"/>
              <a:chExt cx="1178718" cy="933357"/>
            </a:xfrm>
          </p:grpSpPr>
          <p:pic>
            <p:nvPicPr>
              <p:cNvPr id="266"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267"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92" name="Group 389"/>
          <p:cNvGrpSpPr/>
          <p:nvPr/>
        </p:nvGrpSpPr>
        <p:grpSpPr>
          <a:xfrm>
            <a:off x="8763138" y="2676541"/>
            <a:ext cx="707234" cy="958060"/>
            <a:chOff x="98102" y="0"/>
            <a:chExt cx="707232" cy="958059"/>
          </a:xfrm>
        </p:grpSpPr>
        <p:sp>
          <p:nvSpPr>
            <p:cNvPr id="293"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94" name="Group 388"/>
            <p:cNvGrpSpPr/>
            <p:nvPr/>
          </p:nvGrpSpPr>
          <p:grpSpPr>
            <a:xfrm>
              <a:off x="198650" y="194987"/>
              <a:ext cx="525783" cy="763072"/>
              <a:chOff x="210208" y="190380"/>
              <a:chExt cx="525783" cy="763071"/>
            </a:xfrm>
          </p:grpSpPr>
          <p:pic>
            <p:nvPicPr>
              <p:cNvPr id="295" name="_-24.png"/>
              <p:cNvPicPr/>
              <p:nvPr/>
            </p:nvPicPr>
            <p:blipFill>
              <a:blip r:embed="rId11"/>
              <a:srcRect l="25630" t="26919" r="25630" b="26919"/>
              <a:stretch>
                <a:fillRect/>
              </a:stretch>
            </p:blipFill>
            <p:spPr>
              <a:xfrm>
                <a:off x="286015" y="190380"/>
                <a:ext cx="344700" cy="326471"/>
              </a:xfrm>
              <a:prstGeom prst="rect">
                <a:avLst/>
              </a:prstGeom>
              <a:ln w="3175" cap="flat">
                <a:noFill/>
                <a:miter lim="400000"/>
              </a:ln>
              <a:effectLst/>
            </p:spPr>
          </p:pic>
          <p:sp>
            <p:nvSpPr>
              <p:cNvPr id="297" name="Shape 387"/>
              <p:cNvSpPr/>
              <p:nvPr/>
            </p:nvSpPr>
            <p:spPr>
              <a:xfrm>
                <a:off x="210208" y="707231"/>
                <a:ext cx="52578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BUSINESS</a:t>
                </a:r>
              </a:p>
              <a:p>
                <a:pPr lvl="0">
                  <a:defRPr sz="1800"/>
                </a:pPr>
                <a:r>
                  <a:rPr lang="en-US" sz="800" b="1" dirty="0">
                    <a:solidFill>
                      <a:srgbClr val="4277BB"/>
                    </a:solidFill>
                    <a:latin typeface="Helvetica"/>
                    <a:ea typeface="Helvetica"/>
                    <a:cs typeface="Helvetica"/>
                    <a:sym typeface="Helvetica"/>
                  </a:rPr>
                  <a:t>PROCESS</a:t>
                </a:r>
                <a:endParaRPr sz="800" b="1" dirty="0">
                  <a:solidFill>
                    <a:srgbClr val="4277BB"/>
                  </a:solidFill>
                  <a:latin typeface="Helvetica"/>
                  <a:ea typeface="Helvetica"/>
                  <a:cs typeface="Helvetica"/>
                  <a:sym typeface="Helvetica"/>
                </a:endParaRPr>
              </a:p>
            </p:txBody>
          </p:sp>
        </p:grpSp>
      </p:grpSp>
      <p:grpSp>
        <p:nvGrpSpPr>
          <p:cNvPr id="298" name="Group 323"/>
          <p:cNvGrpSpPr/>
          <p:nvPr/>
        </p:nvGrpSpPr>
        <p:grpSpPr>
          <a:xfrm>
            <a:off x="8660962" y="3823717"/>
            <a:ext cx="944168" cy="959875"/>
            <a:chOff x="104930" y="0"/>
            <a:chExt cx="944167" cy="959873"/>
          </a:xfrm>
        </p:grpSpPr>
        <p:sp>
          <p:nvSpPr>
            <p:cNvPr id="29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0" name="Group 322"/>
            <p:cNvGrpSpPr/>
            <p:nvPr/>
          </p:nvGrpSpPr>
          <p:grpSpPr>
            <a:xfrm>
              <a:off x="104930" y="158596"/>
              <a:ext cx="944167" cy="801277"/>
              <a:chOff x="424589" y="152175"/>
              <a:chExt cx="944166" cy="801276"/>
            </a:xfrm>
          </p:grpSpPr>
          <p:pic>
            <p:nvPicPr>
              <p:cNvPr id="301"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2" name="Shape 321"/>
              <p:cNvSpPr/>
              <p:nvPr/>
            </p:nvSpPr>
            <p:spPr>
              <a:xfrm>
                <a:off x="424589" y="707231"/>
                <a:ext cx="944166"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a:t>
                </a:r>
                <a:r>
                  <a:rPr lang="en-US" sz="800" b="1" dirty="0">
                    <a:solidFill>
                      <a:srgbClr val="4277BB"/>
                    </a:solidFill>
                  </a:rPr>
                  <a:t>APIs </a:t>
                </a:r>
              </a:p>
              <a:p>
                <a:pPr lvl="0">
                  <a:defRPr sz="1800" b="0">
                    <a:solidFill>
                      <a:srgbClr val="000000"/>
                    </a:solidFill>
                  </a:defRPr>
                </a:pPr>
                <a:r>
                  <a:rPr lang="en-US" sz="800" b="1" dirty="0">
                    <a:solidFill>
                      <a:srgbClr val="4277BB"/>
                    </a:solidFill>
                  </a:rPr>
                  <a:t>SERVICES</a:t>
                </a:r>
                <a:endParaRPr sz="800" b="1" dirty="0">
                  <a:solidFill>
                    <a:srgbClr val="4277BB"/>
                  </a:solidFill>
                </a:endParaRPr>
              </a:p>
            </p:txBody>
          </p:sp>
        </p:grpSp>
      </p:grpSp>
      <p:grpSp>
        <p:nvGrpSpPr>
          <p:cNvPr id="303" name="Group 323"/>
          <p:cNvGrpSpPr/>
          <p:nvPr/>
        </p:nvGrpSpPr>
        <p:grpSpPr>
          <a:xfrm>
            <a:off x="8579447" y="4945934"/>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2"/>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ENTERPRISE DATA</a:t>
                </a:r>
              </a:p>
            </p:txBody>
          </p:sp>
        </p:grpSp>
      </p:grpSp>
      <p:cxnSp>
        <p:nvCxnSpPr>
          <p:cNvPr id="316" name="Straight Connector 315"/>
          <p:cNvCxnSpPr/>
          <p:nvPr/>
        </p:nvCxnSpPr>
        <p:spPr>
          <a:xfrm flipH="1">
            <a:off x="1555078" y="3639961"/>
            <a:ext cx="381722"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8" name="Straight Connector 317"/>
          <p:cNvCxnSpPr/>
          <p:nvPr/>
        </p:nvCxnSpPr>
        <p:spPr>
          <a:xfrm>
            <a:off x="2267886" y="4364623"/>
            <a:ext cx="0" cy="3139763"/>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19" name="Straight Connector 318"/>
          <p:cNvCxnSpPr>
            <a:cxnSpLocks/>
          </p:cNvCxnSpPr>
          <p:nvPr/>
        </p:nvCxnSpPr>
        <p:spPr>
          <a:xfrm flipV="1">
            <a:off x="4723967" y="2259107"/>
            <a:ext cx="2701798" cy="4361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20" name="Straight Connector 319"/>
          <p:cNvCxnSpPr/>
          <p:nvPr/>
        </p:nvCxnSpPr>
        <p:spPr>
          <a:xfrm flipH="1">
            <a:off x="8661400" y="945559"/>
            <a:ext cx="374834" cy="0"/>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2" name="Straight Connector 331"/>
          <p:cNvCxnSpPr>
            <a:cxnSpLocks/>
          </p:cNvCxnSpPr>
          <p:nvPr/>
        </p:nvCxnSpPr>
        <p:spPr>
          <a:xfrm flipH="1" flipV="1">
            <a:off x="3459364" y="1638312"/>
            <a:ext cx="591451" cy="874994"/>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
        <p:nvSpPr>
          <p:cNvPr id="161" name="Rectangle 160"/>
          <p:cNvSpPr/>
          <p:nvPr/>
        </p:nvSpPr>
        <p:spPr>
          <a:xfrm>
            <a:off x="8540496" y="2334768"/>
            <a:ext cx="1170432" cy="3590544"/>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43" name="Straight Connector 342"/>
          <p:cNvCxnSpPr>
            <a:cxnSpLocks/>
          </p:cNvCxnSpPr>
          <p:nvPr/>
        </p:nvCxnSpPr>
        <p:spPr>
          <a:xfrm>
            <a:off x="8036088" y="2955067"/>
            <a:ext cx="0" cy="226532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45" name="Straight Connector 344"/>
          <p:cNvCxnSpPr/>
          <p:nvPr/>
        </p:nvCxnSpPr>
        <p:spPr>
          <a:xfrm flipH="1" flipV="1">
            <a:off x="8026640" y="4475909"/>
            <a:ext cx="514110" cy="4016"/>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0" name="Straight Connector 349"/>
          <p:cNvCxnSpPr/>
          <p:nvPr/>
        </p:nvCxnSpPr>
        <p:spPr>
          <a:xfrm>
            <a:off x="7957751" y="946988"/>
            <a:ext cx="320781" cy="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269" name="Rectangle 268"/>
          <p:cNvSpPr/>
          <p:nvPr/>
        </p:nvSpPr>
        <p:spPr>
          <a:xfrm>
            <a:off x="313436" y="2298701"/>
            <a:ext cx="1240564" cy="3856290"/>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82" name="Rectangle 281"/>
          <p:cNvSpPr/>
          <p:nvPr/>
        </p:nvSpPr>
        <p:spPr>
          <a:xfrm>
            <a:off x="2396359" y="6327228"/>
            <a:ext cx="5370786" cy="1114096"/>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cxnSp>
        <p:nvCxnSpPr>
          <p:cNvPr id="376" name="Straight Connector 375"/>
          <p:cNvCxnSpPr/>
          <p:nvPr/>
        </p:nvCxnSpPr>
        <p:spPr>
          <a:xfrm flipH="1">
            <a:off x="2274983" y="106198"/>
            <a:ext cx="3414" cy="2984325"/>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a:off x="7877440" y="99783"/>
            <a:ext cx="0" cy="1695391"/>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381" name="Straight Connector 380"/>
          <p:cNvCxnSpPr>
            <a:stCxn id="150" idx="2"/>
          </p:cNvCxnSpPr>
          <p:nvPr/>
        </p:nvCxnSpPr>
        <p:spPr>
          <a:xfrm flipH="1">
            <a:off x="7877440" y="6270028"/>
            <a:ext cx="13343" cy="1253894"/>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376796" y="-1181052"/>
            <a:ext cx="7402045" cy="9961165"/>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385" name="Shape 64"/>
          <p:cNvSpPr/>
          <p:nvPr/>
        </p:nvSpPr>
        <p:spPr>
          <a:xfrm>
            <a:off x="138455" y="130618"/>
            <a:ext cx="1496914"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PUBLIC NETWORK</a:t>
            </a:r>
            <a:endParaRPr sz="1000" b="1" dirty="0">
              <a:solidFill>
                <a:srgbClr val="4277BB"/>
              </a:solidFill>
            </a:endParaRPr>
          </a:p>
        </p:txBody>
      </p:sp>
      <p:sp>
        <p:nvSpPr>
          <p:cNvPr id="386" name="Shape 64"/>
          <p:cNvSpPr/>
          <p:nvPr/>
        </p:nvSpPr>
        <p:spPr>
          <a:xfrm>
            <a:off x="2355525" y="149775"/>
            <a:ext cx="1155766" cy="153888"/>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CLOUD NETWORK</a:t>
            </a:r>
            <a:endParaRPr sz="1000" b="1" dirty="0">
              <a:solidFill>
                <a:srgbClr val="4277BB"/>
              </a:solidFill>
            </a:endParaRPr>
          </a:p>
        </p:txBody>
      </p:sp>
      <p:sp>
        <p:nvSpPr>
          <p:cNvPr id="387" name="Shape 64"/>
          <p:cNvSpPr/>
          <p:nvPr/>
        </p:nvSpPr>
        <p:spPr>
          <a:xfrm>
            <a:off x="7932632" y="126254"/>
            <a:ext cx="1677359" cy="153888"/>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a:solidFill>
                  <a:srgbClr val="4277BB"/>
                </a:solidFill>
              </a:rPr>
              <a:t>ENTERPRISE  NETWORK</a:t>
            </a:r>
            <a:endParaRPr lang="en-US" sz="1000" b="1" dirty="0">
              <a:solidFill>
                <a:srgbClr val="4277BB"/>
              </a:solidFill>
            </a:endParaRPr>
          </a:p>
        </p:txBody>
      </p:sp>
      <p:grpSp>
        <p:nvGrpSpPr>
          <p:cNvPr id="122" name="Group 318"/>
          <p:cNvGrpSpPr/>
          <p:nvPr/>
        </p:nvGrpSpPr>
        <p:grpSpPr>
          <a:xfrm>
            <a:off x="601228" y="2829902"/>
            <a:ext cx="707233" cy="836765"/>
            <a:chOff x="138738" y="0"/>
            <a:chExt cx="707232" cy="836764"/>
          </a:xfrm>
        </p:grpSpPr>
        <p:sp>
          <p:nvSpPr>
            <p:cNvPr id="123"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24" name="Group 317"/>
            <p:cNvGrpSpPr/>
            <p:nvPr/>
          </p:nvGrpSpPr>
          <p:grpSpPr>
            <a:xfrm>
              <a:off x="172551" y="78308"/>
              <a:ext cx="639598" cy="758456"/>
              <a:chOff x="185072" y="71887"/>
              <a:chExt cx="639597" cy="758455"/>
            </a:xfrm>
          </p:grpSpPr>
          <p:pic>
            <p:nvPicPr>
              <p:cNvPr id="125" name="_-37.png"/>
              <p:cNvPicPr/>
              <p:nvPr/>
            </p:nvPicPr>
            <p:blipFill>
              <a:blip r:embed="rId4"/>
              <a:srcRect l="9474" t="10164" r="9474" b="18860"/>
              <a:stretch>
                <a:fillRect/>
              </a:stretch>
            </p:blipFill>
            <p:spPr>
              <a:xfrm>
                <a:off x="217117" y="71887"/>
                <a:ext cx="575523" cy="501959"/>
              </a:xfrm>
              <a:prstGeom prst="rect">
                <a:avLst/>
              </a:prstGeom>
              <a:ln w="3175" cap="flat">
                <a:noFill/>
                <a:miter lim="400000"/>
              </a:ln>
              <a:effectLst/>
            </p:spPr>
          </p:pic>
          <p:sp>
            <p:nvSpPr>
              <p:cNvPr id="126"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PUBLIC APIs</a:t>
                </a:r>
                <a:endParaRPr sz="800" b="1" dirty="0">
                  <a:solidFill>
                    <a:srgbClr val="4277BB"/>
                  </a:solidFill>
                </a:endParaRPr>
              </a:p>
            </p:txBody>
          </p:sp>
        </p:gr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6301" y="234654"/>
            <a:ext cx="493776" cy="1694688"/>
          </a:xfrm>
          <a:prstGeom prst="rect">
            <a:avLst/>
          </a:prstGeom>
        </p:spPr>
      </p:pic>
      <p:sp>
        <p:nvSpPr>
          <p:cNvPr id="129" name="Shape 64"/>
          <p:cNvSpPr/>
          <p:nvPr/>
        </p:nvSpPr>
        <p:spPr>
          <a:xfrm>
            <a:off x="4170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cxnSp>
        <p:nvCxnSpPr>
          <p:cNvPr id="137" name="Straight Connector 136"/>
          <p:cNvCxnSpPr>
            <a:cxnSpLocks/>
          </p:cNvCxnSpPr>
          <p:nvPr/>
        </p:nvCxnSpPr>
        <p:spPr>
          <a:xfrm flipV="1">
            <a:off x="4438699" y="1814476"/>
            <a:ext cx="751175" cy="572669"/>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146" name="Group 281"/>
          <p:cNvGrpSpPr/>
          <p:nvPr/>
        </p:nvGrpSpPr>
        <p:grpSpPr>
          <a:xfrm>
            <a:off x="7301421" y="5220390"/>
            <a:ext cx="1178720" cy="1049636"/>
            <a:chOff x="67964" y="0"/>
            <a:chExt cx="1178718" cy="1049635"/>
          </a:xfrm>
        </p:grpSpPr>
        <p:sp>
          <p:nvSpPr>
            <p:cNvPr id="14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8" name="Group 280"/>
            <p:cNvGrpSpPr/>
            <p:nvPr/>
          </p:nvGrpSpPr>
          <p:grpSpPr>
            <a:xfrm>
              <a:off x="67964" y="116277"/>
              <a:ext cx="1178720" cy="933359"/>
              <a:chOff x="85641" y="106455"/>
              <a:chExt cx="1178718" cy="933357"/>
            </a:xfrm>
          </p:grpSpPr>
          <p:pic>
            <p:nvPicPr>
              <p:cNvPr id="149" name="_-11.png"/>
              <p:cNvPicPr/>
              <p:nvPr/>
            </p:nvPicPr>
            <p:blipFill>
              <a:blip r:embed="rId10"/>
              <a:srcRect l="10614" t="15052" r="10614" b="23720"/>
              <a:stretch>
                <a:fillRect/>
              </a:stretch>
            </p:blipFill>
            <p:spPr>
              <a:xfrm>
                <a:off x="387925" y="106455"/>
                <a:ext cx="559330" cy="433018"/>
              </a:xfrm>
              <a:prstGeom prst="rect">
                <a:avLst/>
              </a:prstGeom>
              <a:ln w="3175" cap="flat">
                <a:noFill/>
                <a:miter lim="400000"/>
              </a:ln>
              <a:effectLst/>
            </p:spPr>
          </p:pic>
          <p:sp>
            <p:nvSpPr>
              <p:cNvPr id="150"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cxnSp>
        <p:nvCxnSpPr>
          <p:cNvPr id="152" name="Straight Connector 151"/>
          <p:cNvCxnSpPr/>
          <p:nvPr/>
        </p:nvCxnSpPr>
        <p:spPr>
          <a:xfrm>
            <a:off x="7877440" y="3060700"/>
            <a:ext cx="9260" cy="199390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sp>
        <p:nvSpPr>
          <p:cNvPr id="170" name="Shape 64"/>
          <p:cNvSpPr/>
          <p:nvPr/>
        </p:nvSpPr>
        <p:spPr>
          <a:xfrm>
            <a:off x="8578525" y="2372275"/>
            <a:ext cx="1067600" cy="307777"/>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a:solidFill>
                  <a:srgbClr val="4277BB"/>
                </a:solidFill>
              </a:rPr>
              <a:t>CONVERSATION </a:t>
            </a:r>
          </a:p>
          <a:p>
            <a:pPr lvl="0" algn="ctr">
              <a:defRPr sz="1800" b="0">
                <a:solidFill>
                  <a:srgbClr val="000000"/>
                </a:solidFill>
              </a:defRPr>
            </a:pPr>
            <a:r>
              <a:rPr lang="en-US" sz="1000" b="1" dirty="0">
                <a:solidFill>
                  <a:srgbClr val="4277BB"/>
                </a:solidFill>
              </a:rPr>
              <a:t>ENDPOINTS</a:t>
            </a:r>
            <a:endParaRPr sz="1000" b="1" dirty="0">
              <a:solidFill>
                <a:srgbClr val="4277BB"/>
              </a:solidFill>
            </a:endParaRPr>
          </a:p>
        </p:txBody>
      </p:sp>
      <p:grpSp>
        <p:nvGrpSpPr>
          <p:cNvPr id="178" name="Group 193"/>
          <p:cNvGrpSpPr/>
          <p:nvPr/>
        </p:nvGrpSpPr>
        <p:grpSpPr>
          <a:xfrm>
            <a:off x="9079090" y="575912"/>
            <a:ext cx="707232" cy="912814"/>
            <a:chOff x="8826" y="0"/>
            <a:chExt cx="707231" cy="912812"/>
          </a:xfrm>
        </p:grpSpPr>
        <p:grpSp>
          <p:nvGrpSpPr>
            <p:cNvPr id="179" name="Group 191"/>
            <p:cNvGrpSpPr/>
            <p:nvPr/>
          </p:nvGrpSpPr>
          <p:grpSpPr>
            <a:xfrm>
              <a:off x="8826" y="-1"/>
              <a:ext cx="707232" cy="707233"/>
              <a:chOff x="8826" y="0"/>
              <a:chExt cx="707231" cy="707231"/>
            </a:xfrm>
          </p:grpSpPr>
          <p:sp>
            <p:nvSpPr>
              <p:cNvPr id="181"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_-02.png"/>
              <p:cNvPicPr/>
              <p:nvPr/>
            </p:nvPicPr>
            <p:blipFill>
              <a:blip r:embed="rId5"/>
              <a:srcRect l="24323" t="21763" r="24323" b="21763"/>
              <a:stretch>
                <a:fillRect/>
              </a:stretch>
            </p:blipFill>
            <p:spPr>
              <a:xfrm>
                <a:off x="172020" y="153919"/>
                <a:ext cx="363191" cy="399394"/>
              </a:xfrm>
              <a:prstGeom prst="rect">
                <a:avLst/>
              </a:prstGeom>
              <a:ln w="3175" cap="flat">
                <a:noFill/>
                <a:miter lim="400000"/>
              </a:ln>
              <a:effectLst/>
            </p:spPr>
          </p:pic>
        </p:grpSp>
        <p:sp>
          <p:nvSpPr>
            <p:cNvPr id="180"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pic>
        <p:nvPicPr>
          <p:cNvPr id="183" name="Picture 1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16900" y="317500"/>
            <a:ext cx="493776" cy="1694688"/>
          </a:xfrm>
          <a:prstGeom prst="rect">
            <a:avLst/>
          </a:prstGeom>
        </p:spPr>
      </p:pic>
      <p:cxnSp>
        <p:nvCxnSpPr>
          <p:cNvPr id="186" name="Straight Connector 185"/>
          <p:cNvCxnSpPr/>
          <p:nvPr/>
        </p:nvCxnSpPr>
        <p:spPr>
          <a:xfrm>
            <a:off x="7961640" y="938378"/>
            <a:ext cx="0" cy="863600"/>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9" name="Straight Connector 188"/>
          <p:cNvCxnSpPr>
            <a:cxnSpLocks/>
            <a:endCxn id="3" idx="1"/>
          </p:cNvCxnSpPr>
          <p:nvPr/>
        </p:nvCxnSpPr>
        <p:spPr>
          <a:xfrm>
            <a:off x="906817" y="929529"/>
            <a:ext cx="309484" cy="152469"/>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90" name="Straight Connector 189"/>
          <p:cNvCxnSpPr>
            <a:cxnSpLocks/>
            <a:stCxn id="3" idx="3"/>
          </p:cNvCxnSpPr>
          <p:nvPr/>
        </p:nvCxnSpPr>
        <p:spPr>
          <a:xfrm>
            <a:off x="1710077" y="1081998"/>
            <a:ext cx="490198" cy="139310"/>
          </a:xfrm>
          <a:prstGeom prst="line">
            <a:avLst/>
          </a:prstGeom>
          <a:noFill/>
          <a:ln w="19050" cap="flat">
            <a:solidFill>
              <a:srgbClr val="1A77B5"/>
            </a:solidFill>
            <a:prstDash val="solid"/>
            <a:miter lim="400000"/>
            <a:tailEnd type="none"/>
          </a:ln>
          <a:effectLst/>
        </p:spPr>
        <p:style>
          <a:lnRef idx="0">
            <a:scrgbClr r="0" g="0" b="0"/>
          </a:lnRef>
          <a:fillRef idx="0">
            <a:scrgbClr r="0" g="0" b="0"/>
          </a:fillRef>
          <a:effectRef idx="0">
            <a:scrgbClr r="0" g="0" b="0"/>
          </a:effectRef>
          <a:fontRef idx="none"/>
        </p:style>
      </p:cxnSp>
      <p:cxnSp>
        <p:nvCxnSpPr>
          <p:cNvPr id="193" name="Straight Connector 192"/>
          <p:cNvCxnSpPr>
            <a:cxnSpLocks/>
          </p:cNvCxnSpPr>
          <p:nvPr/>
        </p:nvCxnSpPr>
        <p:spPr>
          <a:xfrm>
            <a:off x="2189693" y="1214838"/>
            <a:ext cx="0" cy="203318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200" name="Straight Connector 199"/>
          <p:cNvCxnSpPr>
            <a:cxnSpLocks/>
          </p:cNvCxnSpPr>
          <p:nvPr/>
        </p:nvCxnSpPr>
        <p:spPr>
          <a:xfrm flipH="1">
            <a:off x="2595242" y="2838835"/>
            <a:ext cx="1341669" cy="53297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pic>
        <p:nvPicPr>
          <p:cNvPr id="203" name="Picture 20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3807" y="6235002"/>
            <a:ext cx="2212848" cy="1353312"/>
          </a:xfrm>
          <a:prstGeom prst="rect">
            <a:avLst/>
          </a:prstGeom>
        </p:spPr>
      </p:pic>
      <p:grpSp>
        <p:nvGrpSpPr>
          <p:cNvPr id="153" name="Group 223">
            <a:extLst>
              <a:ext uri="{FF2B5EF4-FFF2-40B4-BE49-F238E27FC236}">
                <a16:creationId xmlns:a16="http://schemas.microsoft.com/office/drawing/2014/main" id="{BDD4BDF8-C457-5E47-AFED-11375529651E}"/>
              </a:ext>
            </a:extLst>
          </p:cNvPr>
          <p:cNvGrpSpPr/>
          <p:nvPr/>
        </p:nvGrpSpPr>
        <p:grpSpPr>
          <a:xfrm>
            <a:off x="3731303" y="5292317"/>
            <a:ext cx="707234" cy="943949"/>
            <a:chOff x="92018" y="9504"/>
            <a:chExt cx="707232" cy="943947"/>
          </a:xfrm>
        </p:grpSpPr>
        <p:sp>
          <p:nvSpPr>
            <p:cNvPr id="155" name="Shape 219">
              <a:extLst>
                <a:ext uri="{FF2B5EF4-FFF2-40B4-BE49-F238E27FC236}">
                  <a16:creationId xmlns:a16="http://schemas.microsoft.com/office/drawing/2014/main" id="{D30D6FC3-3F42-6349-B71B-475A1960017D}"/>
                </a:ext>
              </a:extLst>
            </p:cNvPr>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6" name="Group 222">
              <a:extLst>
                <a:ext uri="{FF2B5EF4-FFF2-40B4-BE49-F238E27FC236}">
                  <a16:creationId xmlns:a16="http://schemas.microsoft.com/office/drawing/2014/main" id="{97376899-CC14-FB4E-8E3E-AE8C48BFA067}"/>
                </a:ext>
              </a:extLst>
            </p:cNvPr>
            <p:cNvGrpSpPr/>
            <p:nvPr/>
          </p:nvGrpSpPr>
          <p:grpSpPr>
            <a:xfrm>
              <a:off x="107230" y="168712"/>
              <a:ext cx="674862" cy="784739"/>
              <a:chOff x="118260" y="168712"/>
              <a:chExt cx="674863" cy="784739"/>
            </a:xfrm>
          </p:grpSpPr>
          <p:pic>
            <p:nvPicPr>
              <p:cNvPr id="157" name="_-07.png">
                <a:extLst>
                  <a:ext uri="{FF2B5EF4-FFF2-40B4-BE49-F238E27FC236}">
                    <a16:creationId xmlns:a16="http://schemas.microsoft.com/office/drawing/2014/main" id="{EA19C5F7-423A-204C-8398-027C728A0F07}"/>
                  </a:ext>
                </a:extLst>
              </p:cNvPr>
              <p:cNvPicPr/>
              <p:nvPr/>
            </p:nvPicPr>
            <p:blipFill>
              <a:blip r:embed="rId7"/>
              <a:srcRect l="15104" t="23855" r="15104" b="23855"/>
              <a:stretch>
                <a:fillRect/>
              </a:stretch>
            </p:blipFill>
            <p:spPr>
              <a:xfrm>
                <a:off x="208897" y="168712"/>
                <a:ext cx="493583" cy="369807"/>
              </a:xfrm>
              <a:prstGeom prst="rect">
                <a:avLst/>
              </a:prstGeom>
              <a:ln w="3175" cap="flat">
                <a:noFill/>
                <a:miter lim="400000"/>
              </a:ln>
              <a:effectLst/>
            </p:spPr>
          </p:pic>
          <p:sp>
            <p:nvSpPr>
              <p:cNvPr id="158" name="Shape 221">
                <a:extLst>
                  <a:ext uri="{FF2B5EF4-FFF2-40B4-BE49-F238E27FC236}">
                    <a16:creationId xmlns:a16="http://schemas.microsoft.com/office/drawing/2014/main" id="{75C7FC7D-3E15-494C-891E-27FE159FD29F}"/>
                  </a:ext>
                </a:extLst>
              </p:cNvPr>
              <p:cNvSpPr/>
              <p:nvPr/>
            </p:nvSpPr>
            <p:spPr>
              <a:xfrm>
                <a:off x="118260" y="707231"/>
                <a:ext cx="67486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Orchestration</a:t>
                </a:r>
                <a:endParaRPr sz="800" b="1" dirty="0">
                  <a:solidFill>
                    <a:srgbClr val="4277BB"/>
                  </a:solidFill>
                  <a:latin typeface="Helvetica"/>
                  <a:ea typeface="Helvetica"/>
                  <a:cs typeface="Helvetica"/>
                  <a:sym typeface="Helvetica"/>
                </a:endParaRPr>
              </a:p>
              <a:p>
                <a:pPr lvl="0">
                  <a:defRPr sz="1800"/>
                </a:pPr>
                <a:r>
                  <a:rPr lang="en-US" sz="800" b="1" dirty="0">
                    <a:solidFill>
                      <a:srgbClr val="4277BB"/>
                    </a:solidFill>
                    <a:latin typeface="Helvetica"/>
                    <a:ea typeface="Helvetica"/>
                    <a:cs typeface="Helvetica"/>
                    <a:sym typeface="Helvetica"/>
                  </a:rPr>
                  <a:t>Application</a:t>
                </a:r>
                <a:endParaRPr sz="800" b="1" dirty="0">
                  <a:solidFill>
                    <a:srgbClr val="4277BB"/>
                  </a:solidFill>
                  <a:latin typeface="Helvetica"/>
                  <a:ea typeface="Helvetica"/>
                  <a:cs typeface="Helvetica"/>
                  <a:sym typeface="Helvetica"/>
                </a:endParaRPr>
              </a:p>
            </p:txBody>
          </p:sp>
        </p:grpSp>
      </p:grpSp>
      <p:cxnSp>
        <p:nvCxnSpPr>
          <p:cNvPr id="174" name="Straight Connector 173">
            <a:extLst>
              <a:ext uri="{FF2B5EF4-FFF2-40B4-BE49-F238E27FC236}">
                <a16:creationId xmlns:a16="http://schemas.microsoft.com/office/drawing/2014/main" id="{0749E565-CFB9-6A48-BE8C-9B08B8AD9D1A}"/>
              </a:ext>
            </a:extLst>
          </p:cNvPr>
          <p:cNvCxnSpPr>
            <a:cxnSpLocks/>
          </p:cNvCxnSpPr>
          <p:nvPr/>
        </p:nvCxnSpPr>
        <p:spPr>
          <a:xfrm flipV="1">
            <a:off x="4429187" y="5587044"/>
            <a:ext cx="3056344" cy="9029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194" name="Straight Connector 193">
            <a:extLst>
              <a:ext uri="{FF2B5EF4-FFF2-40B4-BE49-F238E27FC236}">
                <a16:creationId xmlns:a16="http://schemas.microsoft.com/office/drawing/2014/main" id="{5B3D6E8D-5767-2B44-B794-909558F80713}"/>
              </a:ext>
            </a:extLst>
          </p:cNvPr>
          <p:cNvCxnSpPr>
            <a:cxnSpLocks/>
          </p:cNvCxnSpPr>
          <p:nvPr/>
        </p:nvCxnSpPr>
        <p:spPr>
          <a:xfrm flipH="1" flipV="1">
            <a:off x="2595242" y="3879596"/>
            <a:ext cx="1235974" cy="1541707"/>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205" name="Straight Connector 204">
            <a:extLst>
              <a:ext uri="{FF2B5EF4-FFF2-40B4-BE49-F238E27FC236}">
                <a16:creationId xmlns:a16="http://schemas.microsoft.com/office/drawing/2014/main" id="{981C6A74-9CD2-0A4E-9C00-A153B67EF72F}"/>
              </a:ext>
            </a:extLst>
          </p:cNvPr>
          <p:cNvCxnSpPr>
            <a:cxnSpLocks/>
            <a:endCxn id="202" idx="2"/>
          </p:cNvCxnSpPr>
          <p:nvPr/>
        </p:nvCxnSpPr>
        <p:spPr>
          <a:xfrm flipV="1">
            <a:off x="4608464" y="1754700"/>
            <a:ext cx="2203147" cy="858227"/>
          </a:xfrm>
          <a:prstGeom prst="line">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grpSp>
        <p:nvGrpSpPr>
          <p:cNvPr id="2" name="Group 1">
            <a:extLst>
              <a:ext uri="{FF2B5EF4-FFF2-40B4-BE49-F238E27FC236}">
                <a16:creationId xmlns:a16="http://schemas.microsoft.com/office/drawing/2014/main" id="{5F3E1F75-CA05-F04C-8732-E59CCBD1FBF9}"/>
              </a:ext>
            </a:extLst>
          </p:cNvPr>
          <p:cNvGrpSpPr/>
          <p:nvPr/>
        </p:nvGrpSpPr>
        <p:grpSpPr>
          <a:xfrm>
            <a:off x="2896221" y="754218"/>
            <a:ext cx="707234" cy="934179"/>
            <a:chOff x="2896221" y="754218"/>
            <a:chExt cx="707234" cy="934179"/>
          </a:xfrm>
        </p:grpSpPr>
        <p:sp>
          <p:nvSpPr>
            <p:cNvPr id="244" name="Shape 425"/>
            <p:cNvSpPr/>
            <p:nvPr/>
          </p:nvSpPr>
          <p:spPr>
            <a:xfrm>
              <a:off x="2896221" y="754218"/>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46" name="Shape 426"/>
            <p:cNvSpPr/>
            <p:nvPr/>
          </p:nvSpPr>
          <p:spPr>
            <a:xfrm>
              <a:off x="2919939" y="1442176"/>
              <a:ext cx="67807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KNOWLEDGE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STUDIO</a:t>
              </a:r>
            </a:p>
          </p:txBody>
        </p:sp>
        <p:pic>
          <p:nvPicPr>
            <p:cNvPr id="139" name="Picture 138">
              <a:extLst>
                <a:ext uri="{FF2B5EF4-FFF2-40B4-BE49-F238E27FC236}">
                  <a16:creationId xmlns:a16="http://schemas.microsoft.com/office/drawing/2014/main" id="{B2D1C436-E75B-FA4D-AF4E-6E45FD95F15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flipV="1">
              <a:off x="3044827" y="898959"/>
              <a:ext cx="374904" cy="417750"/>
            </a:xfrm>
            <a:prstGeom prst="rect">
              <a:avLst/>
            </a:prstGeom>
          </p:spPr>
        </p:pic>
      </p:grpSp>
      <p:grpSp>
        <p:nvGrpSpPr>
          <p:cNvPr id="6" name="Group 5">
            <a:extLst>
              <a:ext uri="{FF2B5EF4-FFF2-40B4-BE49-F238E27FC236}">
                <a16:creationId xmlns:a16="http://schemas.microsoft.com/office/drawing/2014/main" id="{48C35602-1077-FB4F-96C4-6801264561FF}"/>
              </a:ext>
            </a:extLst>
          </p:cNvPr>
          <p:cNvGrpSpPr/>
          <p:nvPr/>
        </p:nvGrpSpPr>
        <p:grpSpPr>
          <a:xfrm>
            <a:off x="4084345" y="694701"/>
            <a:ext cx="304954" cy="472031"/>
            <a:chOff x="4050815" y="840752"/>
            <a:chExt cx="610263" cy="872376"/>
          </a:xfrm>
        </p:grpSpPr>
        <p:sp>
          <p:nvSpPr>
            <p:cNvPr id="5" name="Rectangle 4">
              <a:extLst>
                <a:ext uri="{FF2B5EF4-FFF2-40B4-BE49-F238E27FC236}">
                  <a16:creationId xmlns:a16="http://schemas.microsoft.com/office/drawing/2014/main" id="{815151FE-3106-8740-B76A-A111A08E6B8B}"/>
                </a:ext>
              </a:extLst>
            </p:cNvPr>
            <p:cNvSpPr/>
            <p:nvPr/>
          </p:nvSpPr>
          <p:spPr>
            <a:xfrm>
              <a:off x="4050815" y="840752"/>
              <a:ext cx="610263" cy="545184"/>
            </a:xfrm>
            <a:prstGeom prst="rect">
              <a:avLst/>
            </a:prstGeom>
            <a:blipFill rotWithShape="1">
              <a:blip r:embed="rId3"/>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pic>
          <p:nvPicPr>
            <p:cNvPr id="141" name="Picture 140">
              <a:extLst>
                <a:ext uri="{FF2B5EF4-FFF2-40B4-BE49-F238E27FC236}">
                  <a16:creationId xmlns:a16="http://schemas.microsoft.com/office/drawing/2014/main" id="{EF1618B2-4F49-084F-87D4-6ADB1E960C3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49029" y="902515"/>
              <a:ext cx="419100" cy="419100"/>
            </a:xfrm>
            <a:prstGeom prst="rect">
              <a:avLst/>
            </a:prstGeom>
          </p:spPr>
        </p:pic>
        <p:sp>
          <p:nvSpPr>
            <p:cNvPr id="143" name="Shape 426">
              <a:extLst>
                <a:ext uri="{FF2B5EF4-FFF2-40B4-BE49-F238E27FC236}">
                  <a16:creationId xmlns:a16="http://schemas.microsoft.com/office/drawing/2014/main" id="{6C5099F9-C00E-E147-81D4-57BA5ACA5DBA}"/>
                </a:ext>
              </a:extLst>
            </p:cNvPr>
            <p:cNvSpPr/>
            <p:nvPr/>
          </p:nvSpPr>
          <p:spPr>
            <a:xfrm>
              <a:off x="4120723" y="1466907"/>
              <a:ext cx="44403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CUSTOM</a:t>
              </a:r>
            </a:p>
            <a:p>
              <a:pPr lvl="0">
                <a:defRPr sz="1800"/>
              </a:pPr>
              <a:r>
                <a:rPr lang="en-US" sz="800" b="1" dirty="0">
                  <a:solidFill>
                    <a:srgbClr val="4277BB"/>
                  </a:solidFill>
                  <a:latin typeface="Helvetica"/>
                  <a:ea typeface="Helvetica"/>
                  <a:cs typeface="Helvetica"/>
                  <a:sym typeface="Helvetica"/>
                </a:rPr>
                <a:t>MODEL</a:t>
              </a:r>
            </a:p>
          </p:txBody>
        </p:sp>
      </p:grpSp>
      <p:grpSp>
        <p:nvGrpSpPr>
          <p:cNvPr id="159" name="Group 158">
            <a:extLst>
              <a:ext uri="{FF2B5EF4-FFF2-40B4-BE49-F238E27FC236}">
                <a16:creationId xmlns:a16="http://schemas.microsoft.com/office/drawing/2014/main" id="{7571E28C-E684-EE4F-BEA1-CAA24EC0EC94}"/>
              </a:ext>
            </a:extLst>
          </p:cNvPr>
          <p:cNvGrpSpPr/>
          <p:nvPr/>
        </p:nvGrpSpPr>
        <p:grpSpPr>
          <a:xfrm>
            <a:off x="4118386" y="1377758"/>
            <a:ext cx="304954" cy="472031"/>
            <a:chOff x="4050815" y="840752"/>
            <a:chExt cx="610263" cy="872376"/>
          </a:xfrm>
        </p:grpSpPr>
        <p:sp>
          <p:nvSpPr>
            <p:cNvPr id="163" name="Rectangle 162">
              <a:extLst>
                <a:ext uri="{FF2B5EF4-FFF2-40B4-BE49-F238E27FC236}">
                  <a16:creationId xmlns:a16="http://schemas.microsoft.com/office/drawing/2014/main" id="{8285E221-9BFA-DD4B-9FDF-F205A4423D77}"/>
                </a:ext>
              </a:extLst>
            </p:cNvPr>
            <p:cNvSpPr/>
            <p:nvPr/>
          </p:nvSpPr>
          <p:spPr>
            <a:xfrm>
              <a:off x="4050815" y="840752"/>
              <a:ext cx="610263" cy="545184"/>
            </a:xfrm>
            <a:prstGeom prst="rect">
              <a:avLst/>
            </a:prstGeom>
            <a:blipFill rotWithShape="1">
              <a:blip r:embed="rId3"/>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pic>
          <p:nvPicPr>
            <p:cNvPr id="164" name="Picture 163">
              <a:extLst>
                <a:ext uri="{FF2B5EF4-FFF2-40B4-BE49-F238E27FC236}">
                  <a16:creationId xmlns:a16="http://schemas.microsoft.com/office/drawing/2014/main" id="{EC5B19B5-A8C8-0E4E-962E-B7BE6A2BF60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149029" y="902515"/>
              <a:ext cx="419100" cy="419100"/>
            </a:xfrm>
            <a:prstGeom prst="rect">
              <a:avLst/>
            </a:prstGeom>
          </p:spPr>
        </p:pic>
        <p:sp>
          <p:nvSpPr>
            <p:cNvPr id="165" name="Shape 426">
              <a:extLst>
                <a:ext uri="{FF2B5EF4-FFF2-40B4-BE49-F238E27FC236}">
                  <a16:creationId xmlns:a16="http://schemas.microsoft.com/office/drawing/2014/main" id="{48EB461F-B659-B548-A6E9-E8349AAC411D}"/>
                </a:ext>
              </a:extLst>
            </p:cNvPr>
            <p:cNvSpPr/>
            <p:nvPr/>
          </p:nvSpPr>
          <p:spPr>
            <a:xfrm>
              <a:off x="4120723" y="1466907"/>
              <a:ext cx="44403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CUSTOM</a:t>
              </a:r>
            </a:p>
            <a:p>
              <a:pPr lvl="0">
                <a:defRPr sz="1800"/>
              </a:pPr>
              <a:r>
                <a:rPr lang="en-US" sz="800" b="1" dirty="0">
                  <a:solidFill>
                    <a:srgbClr val="4277BB"/>
                  </a:solidFill>
                  <a:latin typeface="Helvetica"/>
                  <a:ea typeface="Helvetica"/>
                  <a:cs typeface="Helvetica"/>
                  <a:sym typeface="Helvetica"/>
                </a:rPr>
                <a:t>MODEL</a:t>
              </a:r>
            </a:p>
          </p:txBody>
        </p:sp>
      </p:grpSp>
      <p:cxnSp>
        <p:nvCxnSpPr>
          <p:cNvPr id="166" name="Straight Connector 165">
            <a:extLst>
              <a:ext uri="{FF2B5EF4-FFF2-40B4-BE49-F238E27FC236}">
                <a16:creationId xmlns:a16="http://schemas.microsoft.com/office/drawing/2014/main" id="{D0FAC41E-F6FC-8E42-A21C-2D8376E6815A}"/>
              </a:ext>
            </a:extLst>
          </p:cNvPr>
          <p:cNvCxnSpPr>
            <a:cxnSpLocks/>
            <a:endCxn id="5" idx="1"/>
          </p:cNvCxnSpPr>
          <p:nvPr/>
        </p:nvCxnSpPr>
        <p:spPr>
          <a:xfrm flipV="1">
            <a:off x="3598010" y="842197"/>
            <a:ext cx="486335" cy="147496"/>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7" name="Straight Connector 166">
            <a:extLst>
              <a:ext uri="{FF2B5EF4-FFF2-40B4-BE49-F238E27FC236}">
                <a16:creationId xmlns:a16="http://schemas.microsoft.com/office/drawing/2014/main" id="{A65F812A-E060-BC47-AF84-D589D8519E23}"/>
              </a:ext>
            </a:extLst>
          </p:cNvPr>
          <p:cNvCxnSpPr>
            <a:cxnSpLocks/>
            <a:endCxn id="163" idx="1"/>
          </p:cNvCxnSpPr>
          <p:nvPr/>
        </p:nvCxnSpPr>
        <p:spPr>
          <a:xfrm>
            <a:off x="3511291" y="1283145"/>
            <a:ext cx="607095" cy="242109"/>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8" name="Straight Connector 167">
            <a:extLst>
              <a:ext uri="{FF2B5EF4-FFF2-40B4-BE49-F238E27FC236}">
                <a16:creationId xmlns:a16="http://schemas.microsoft.com/office/drawing/2014/main" id="{A4351A8F-8273-C14A-9089-EF5AEC762E13}"/>
              </a:ext>
            </a:extLst>
          </p:cNvPr>
          <p:cNvCxnSpPr>
            <a:cxnSpLocks/>
            <a:stCxn id="163" idx="3"/>
          </p:cNvCxnSpPr>
          <p:nvPr/>
        </p:nvCxnSpPr>
        <p:spPr>
          <a:xfrm>
            <a:off x="4423340" y="1525254"/>
            <a:ext cx="691471" cy="104412"/>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9" name="Straight Connector 168">
            <a:extLst>
              <a:ext uri="{FF2B5EF4-FFF2-40B4-BE49-F238E27FC236}">
                <a16:creationId xmlns:a16="http://schemas.microsoft.com/office/drawing/2014/main" id="{91056649-801F-E84B-836B-62BDC9809E0C}"/>
              </a:ext>
            </a:extLst>
          </p:cNvPr>
          <p:cNvCxnSpPr>
            <a:cxnSpLocks/>
            <a:stCxn id="5" idx="3"/>
          </p:cNvCxnSpPr>
          <p:nvPr/>
        </p:nvCxnSpPr>
        <p:spPr>
          <a:xfrm>
            <a:off x="4389299" y="842197"/>
            <a:ext cx="2084937" cy="185997"/>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1" name="Group 20">
            <a:extLst>
              <a:ext uri="{FF2B5EF4-FFF2-40B4-BE49-F238E27FC236}">
                <a16:creationId xmlns:a16="http://schemas.microsoft.com/office/drawing/2014/main" id="{05AF3465-8DC8-2944-8B69-300365FD909A}"/>
              </a:ext>
            </a:extLst>
          </p:cNvPr>
          <p:cNvGrpSpPr/>
          <p:nvPr/>
        </p:nvGrpSpPr>
        <p:grpSpPr>
          <a:xfrm>
            <a:off x="6361969" y="671716"/>
            <a:ext cx="899284" cy="1082984"/>
            <a:chOff x="6361969" y="671716"/>
            <a:chExt cx="899284" cy="1082984"/>
          </a:xfrm>
        </p:grpSpPr>
        <p:sp>
          <p:nvSpPr>
            <p:cNvPr id="201" name="Shape 314">
              <a:extLst>
                <a:ext uri="{FF2B5EF4-FFF2-40B4-BE49-F238E27FC236}">
                  <a16:creationId xmlns:a16="http://schemas.microsoft.com/office/drawing/2014/main" id="{4D59133A-0ED1-ED46-B501-64DF30861DE3}"/>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2" name="Shape 316">
              <a:extLst>
                <a:ext uri="{FF2B5EF4-FFF2-40B4-BE49-F238E27FC236}">
                  <a16:creationId xmlns:a16="http://schemas.microsoft.com/office/drawing/2014/main" id="{3232AF10-E85D-844C-BA57-960BC765327D}"/>
                </a:ext>
              </a:extLst>
            </p:cNvPr>
            <p:cNvSpPr/>
            <p:nvPr/>
          </p:nvSpPr>
          <p:spPr>
            <a:xfrm>
              <a:off x="6361969" y="1385368"/>
              <a:ext cx="89928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NATURAL</a:t>
              </a:r>
            </a:p>
            <a:p>
              <a:pPr lvl="0">
                <a:defRPr sz="1800" b="0">
                  <a:solidFill>
                    <a:srgbClr val="000000"/>
                  </a:solidFill>
                </a:defRPr>
              </a:pPr>
              <a:r>
                <a:rPr lang="en-US" sz="800" b="1" dirty="0">
                  <a:solidFill>
                    <a:srgbClr val="4277BB"/>
                  </a:solidFill>
                </a:rPr>
                <a:t>LANGUAGE </a:t>
              </a:r>
            </a:p>
            <a:p>
              <a:pPr lvl="0">
                <a:defRPr sz="1800" b="0">
                  <a:solidFill>
                    <a:srgbClr val="000000"/>
                  </a:solidFill>
                </a:defRPr>
              </a:pPr>
              <a:r>
                <a:rPr lang="en-US" sz="800" b="1" dirty="0">
                  <a:solidFill>
                    <a:srgbClr val="4277BB"/>
                  </a:solidFill>
                </a:rPr>
                <a:t>UNDERSTANDING</a:t>
              </a:r>
            </a:p>
          </p:txBody>
        </p:sp>
        <p:pic>
          <p:nvPicPr>
            <p:cNvPr id="172" name="Picture 171">
              <a:extLst>
                <a:ext uri="{FF2B5EF4-FFF2-40B4-BE49-F238E27FC236}">
                  <a16:creationId xmlns:a16="http://schemas.microsoft.com/office/drawing/2014/main" id="{41D29B9E-276C-2645-9415-7107C93E3F9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10654" y="790053"/>
              <a:ext cx="419100" cy="406400"/>
            </a:xfrm>
            <a:prstGeom prst="rect">
              <a:avLst/>
            </a:prstGeom>
          </p:spPr>
        </p:pic>
      </p:grpSp>
      <p:grpSp>
        <p:nvGrpSpPr>
          <p:cNvPr id="177" name="Group 176">
            <a:extLst>
              <a:ext uri="{FF2B5EF4-FFF2-40B4-BE49-F238E27FC236}">
                <a16:creationId xmlns:a16="http://schemas.microsoft.com/office/drawing/2014/main" id="{8BDFE6F0-19FA-364C-AEF0-778A9F67074A}"/>
              </a:ext>
            </a:extLst>
          </p:cNvPr>
          <p:cNvGrpSpPr/>
          <p:nvPr/>
        </p:nvGrpSpPr>
        <p:grpSpPr>
          <a:xfrm>
            <a:off x="5114811" y="1232275"/>
            <a:ext cx="707233" cy="836763"/>
            <a:chOff x="5363090" y="3927670"/>
            <a:chExt cx="707233" cy="836763"/>
          </a:xfrm>
        </p:grpSpPr>
        <p:sp>
          <p:nvSpPr>
            <p:cNvPr id="185" name="Shape 314">
              <a:extLst>
                <a:ext uri="{FF2B5EF4-FFF2-40B4-BE49-F238E27FC236}">
                  <a16:creationId xmlns:a16="http://schemas.microsoft.com/office/drawing/2014/main" id="{B4CC888A-FE30-B64C-A5EC-EC57355A1238}"/>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7" name="Shape 316">
              <a:extLst>
                <a:ext uri="{FF2B5EF4-FFF2-40B4-BE49-F238E27FC236}">
                  <a16:creationId xmlns:a16="http://schemas.microsoft.com/office/drawing/2014/main" id="{1CF5EF44-5586-724F-8BA1-04C2E8EBD111}"/>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188" name="Picture 187">
              <a:extLst>
                <a:ext uri="{FF2B5EF4-FFF2-40B4-BE49-F238E27FC236}">
                  <a16:creationId xmlns:a16="http://schemas.microsoft.com/office/drawing/2014/main" id="{B63EB996-96A2-5B4F-8EE0-1E4072F7F6A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grpSp>
        <p:nvGrpSpPr>
          <p:cNvPr id="191" name="Group 190">
            <a:extLst>
              <a:ext uri="{FF2B5EF4-FFF2-40B4-BE49-F238E27FC236}">
                <a16:creationId xmlns:a16="http://schemas.microsoft.com/office/drawing/2014/main" id="{CA7F5A09-01F4-6946-BB7B-A69D0E83D018}"/>
              </a:ext>
            </a:extLst>
          </p:cNvPr>
          <p:cNvGrpSpPr/>
          <p:nvPr/>
        </p:nvGrpSpPr>
        <p:grpSpPr>
          <a:xfrm>
            <a:off x="6084902" y="3978943"/>
            <a:ext cx="899284" cy="1082984"/>
            <a:chOff x="6361969" y="671716"/>
            <a:chExt cx="899284" cy="1082984"/>
          </a:xfrm>
        </p:grpSpPr>
        <p:sp>
          <p:nvSpPr>
            <p:cNvPr id="192" name="Shape 314">
              <a:extLst>
                <a:ext uri="{FF2B5EF4-FFF2-40B4-BE49-F238E27FC236}">
                  <a16:creationId xmlns:a16="http://schemas.microsoft.com/office/drawing/2014/main" id="{5377D9CD-67DB-1248-A7AD-1FE58998449F}"/>
                </a:ext>
              </a:extLst>
            </p:cNvPr>
            <p:cNvSpPr/>
            <p:nvPr/>
          </p:nvSpPr>
          <p:spPr>
            <a:xfrm>
              <a:off x="6457988" y="67171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9" name="Shape 316">
              <a:extLst>
                <a:ext uri="{FF2B5EF4-FFF2-40B4-BE49-F238E27FC236}">
                  <a16:creationId xmlns:a16="http://schemas.microsoft.com/office/drawing/2014/main" id="{70A78B3E-0F36-E84C-95B2-81FD9CE407EF}"/>
                </a:ext>
              </a:extLst>
            </p:cNvPr>
            <p:cNvSpPr/>
            <p:nvPr/>
          </p:nvSpPr>
          <p:spPr>
            <a:xfrm>
              <a:off x="6361969" y="1385368"/>
              <a:ext cx="899284"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NATURAL</a:t>
              </a:r>
            </a:p>
            <a:p>
              <a:pPr lvl="0">
                <a:defRPr sz="1800" b="0">
                  <a:solidFill>
                    <a:srgbClr val="000000"/>
                  </a:solidFill>
                </a:defRPr>
              </a:pPr>
              <a:r>
                <a:rPr lang="en-US" sz="800" b="1" dirty="0">
                  <a:solidFill>
                    <a:srgbClr val="4277BB"/>
                  </a:solidFill>
                </a:rPr>
                <a:t>LANGUAGE </a:t>
              </a:r>
            </a:p>
            <a:p>
              <a:pPr lvl="0">
                <a:defRPr sz="1800" b="0">
                  <a:solidFill>
                    <a:srgbClr val="000000"/>
                  </a:solidFill>
                </a:defRPr>
              </a:pPr>
              <a:r>
                <a:rPr lang="en-US" sz="800" b="1" dirty="0">
                  <a:solidFill>
                    <a:srgbClr val="4277BB"/>
                  </a:solidFill>
                </a:rPr>
                <a:t>UNDERSTANDING</a:t>
              </a:r>
            </a:p>
          </p:txBody>
        </p:sp>
        <p:pic>
          <p:nvPicPr>
            <p:cNvPr id="204" name="Picture 203">
              <a:extLst>
                <a:ext uri="{FF2B5EF4-FFF2-40B4-BE49-F238E27FC236}">
                  <a16:creationId xmlns:a16="http://schemas.microsoft.com/office/drawing/2014/main" id="{CB255388-4B86-8E4B-B4A1-68ECDC414DD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10654" y="790053"/>
              <a:ext cx="419100" cy="406400"/>
            </a:xfrm>
            <a:prstGeom prst="rect">
              <a:avLst/>
            </a:prstGeom>
          </p:spPr>
        </p:pic>
      </p:grpSp>
      <p:grpSp>
        <p:nvGrpSpPr>
          <p:cNvPr id="211" name="Group 210">
            <a:extLst>
              <a:ext uri="{FF2B5EF4-FFF2-40B4-BE49-F238E27FC236}">
                <a16:creationId xmlns:a16="http://schemas.microsoft.com/office/drawing/2014/main" id="{F1E72430-FD7F-A44A-ADEE-B616116B203B}"/>
              </a:ext>
            </a:extLst>
          </p:cNvPr>
          <p:cNvGrpSpPr/>
          <p:nvPr/>
        </p:nvGrpSpPr>
        <p:grpSpPr>
          <a:xfrm>
            <a:off x="4837744" y="4539502"/>
            <a:ext cx="707233" cy="836763"/>
            <a:chOff x="5363090" y="3927670"/>
            <a:chExt cx="707233" cy="836763"/>
          </a:xfrm>
        </p:grpSpPr>
        <p:sp>
          <p:nvSpPr>
            <p:cNvPr id="212" name="Shape 314">
              <a:extLst>
                <a:ext uri="{FF2B5EF4-FFF2-40B4-BE49-F238E27FC236}">
                  <a16:creationId xmlns:a16="http://schemas.microsoft.com/office/drawing/2014/main" id="{6EB93CCE-E10B-9C45-AE3D-F902FFDBA568}"/>
                </a:ext>
              </a:extLst>
            </p:cNvPr>
            <p:cNvSpPr/>
            <p:nvPr/>
          </p:nvSpPr>
          <p:spPr>
            <a:xfrm>
              <a:off x="5363090" y="392767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94C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8" name="Shape 316">
              <a:extLst>
                <a:ext uri="{FF2B5EF4-FFF2-40B4-BE49-F238E27FC236}">
                  <a16:creationId xmlns:a16="http://schemas.microsoft.com/office/drawing/2014/main" id="{4CCD73AB-C443-5E41-BBE6-65BDB4EA487A}"/>
                </a:ext>
              </a:extLst>
            </p:cNvPr>
            <p:cNvSpPr/>
            <p:nvPr/>
          </p:nvSpPr>
          <p:spPr>
            <a:xfrm>
              <a:off x="5413738" y="4641322"/>
              <a:ext cx="60593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a:solidFill>
                    <a:srgbClr val="4277BB"/>
                  </a:solidFill>
                </a:rPr>
                <a:t>DISCOVERY</a:t>
              </a:r>
            </a:p>
          </p:txBody>
        </p:sp>
        <p:pic>
          <p:nvPicPr>
            <p:cNvPr id="229" name="Picture 228">
              <a:extLst>
                <a:ext uri="{FF2B5EF4-FFF2-40B4-BE49-F238E27FC236}">
                  <a16:creationId xmlns:a16="http://schemas.microsoft.com/office/drawing/2014/main" id="{4A33B775-0268-3244-A415-B9F7B4C6628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87685" y="4058194"/>
              <a:ext cx="419100" cy="419100"/>
            </a:xfrm>
            <a:prstGeom prst="rect">
              <a:avLst/>
            </a:prstGeom>
          </p:spPr>
        </p:pic>
      </p:grpSp>
      <p:pic>
        <p:nvPicPr>
          <p:cNvPr id="25" name="Graphic 24" descr="Question mark">
            <a:extLst>
              <a:ext uri="{FF2B5EF4-FFF2-40B4-BE49-F238E27FC236}">
                <a16:creationId xmlns:a16="http://schemas.microsoft.com/office/drawing/2014/main" id="{15935015-284B-A64B-BEF5-D136D7C1444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17534" y="4082562"/>
            <a:ext cx="914400" cy="914400"/>
          </a:xfrm>
          <a:prstGeom prst="rect">
            <a:avLst/>
          </a:prstGeom>
        </p:spPr>
      </p:pic>
      <p:pic>
        <p:nvPicPr>
          <p:cNvPr id="230" name="Graphic 229" descr="Question mark">
            <a:extLst>
              <a:ext uri="{FF2B5EF4-FFF2-40B4-BE49-F238E27FC236}">
                <a16:creationId xmlns:a16="http://schemas.microsoft.com/office/drawing/2014/main" id="{15659025-0010-9049-8292-D70533B3370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677654" y="3738430"/>
            <a:ext cx="914400" cy="914400"/>
          </a:xfrm>
          <a:prstGeom prst="rect">
            <a:avLst/>
          </a:prstGeom>
        </p:spPr>
      </p:pic>
      <p:grpSp>
        <p:nvGrpSpPr>
          <p:cNvPr id="151" name="Group 150">
            <a:extLst>
              <a:ext uri="{FF2B5EF4-FFF2-40B4-BE49-F238E27FC236}">
                <a16:creationId xmlns:a16="http://schemas.microsoft.com/office/drawing/2014/main" id="{A5483FCD-D256-FE41-99B2-11F69E6DC733}"/>
              </a:ext>
            </a:extLst>
          </p:cNvPr>
          <p:cNvGrpSpPr/>
          <p:nvPr/>
        </p:nvGrpSpPr>
        <p:grpSpPr>
          <a:xfrm>
            <a:off x="3561580" y="3863437"/>
            <a:ext cx="707234" cy="934179"/>
            <a:chOff x="2896221" y="754218"/>
            <a:chExt cx="707234" cy="934179"/>
          </a:xfrm>
        </p:grpSpPr>
        <p:sp>
          <p:nvSpPr>
            <p:cNvPr id="154" name="Shape 425">
              <a:extLst>
                <a:ext uri="{FF2B5EF4-FFF2-40B4-BE49-F238E27FC236}">
                  <a16:creationId xmlns:a16="http://schemas.microsoft.com/office/drawing/2014/main" id="{869FB3C5-28CE-6848-82AB-84275F821F9B}"/>
                </a:ext>
              </a:extLst>
            </p:cNvPr>
            <p:cNvSpPr/>
            <p:nvPr/>
          </p:nvSpPr>
          <p:spPr>
            <a:xfrm>
              <a:off x="2896221" y="754218"/>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426">
              <a:extLst>
                <a:ext uri="{FF2B5EF4-FFF2-40B4-BE49-F238E27FC236}">
                  <a16:creationId xmlns:a16="http://schemas.microsoft.com/office/drawing/2014/main" id="{43F71110-7081-D444-8C04-D0D3CE29B5C6}"/>
                </a:ext>
              </a:extLst>
            </p:cNvPr>
            <p:cNvSpPr/>
            <p:nvPr/>
          </p:nvSpPr>
          <p:spPr>
            <a:xfrm>
              <a:off x="2919939" y="1442176"/>
              <a:ext cx="67807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a:solidFill>
                    <a:srgbClr val="4277BB"/>
                  </a:solidFill>
                  <a:latin typeface="Helvetica"/>
                  <a:ea typeface="Helvetica"/>
                  <a:cs typeface="Helvetica"/>
                  <a:sym typeface="Helvetica"/>
                </a:rPr>
                <a:t>KNOWLEDGE</a:t>
              </a:r>
              <a:br>
                <a:rPr lang="en-US" sz="800" b="1" dirty="0">
                  <a:solidFill>
                    <a:srgbClr val="4277BB"/>
                  </a:solidFill>
                  <a:latin typeface="Helvetica"/>
                  <a:ea typeface="Helvetica"/>
                  <a:cs typeface="Helvetica"/>
                  <a:sym typeface="Helvetica"/>
                </a:rPr>
              </a:br>
              <a:r>
                <a:rPr lang="en-US" sz="800" b="1" dirty="0">
                  <a:solidFill>
                    <a:srgbClr val="4277BB"/>
                  </a:solidFill>
                  <a:latin typeface="Helvetica"/>
                  <a:ea typeface="Helvetica"/>
                  <a:cs typeface="Helvetica"/>
                  <a:sym typeface="Helvetica"/>
                </a:rPr>
                <a:t>STUDIO</a:t>
              </a:r>
            </a:p>
          </p:txBody>
        </p:sp>
        <p:pic>
          <p:nvPicPr>
            <p:cNvPr id="162" name="Picture 161">
              <a:extLst>
                <a:ext uri="{FF2B5EF4-FFF2-40B4-BE49-F238E27FC236}">
                  <a16:creationId xmlns:a16="http://schemas.microsoft.com/office/drawing/2014/main" id="{8645BB23-14B8-404A-9A69-05C3248A5D9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flipV="1">
              <a:off x="3044827" y="898959"/>
              <a:ext cx="374904" cy="417750"/>
            </a:xfrm>
            <a:prstGeom prst="rect">
              <a:avLst/>
            </a:prstGeom>
          </p:spPr>
        </p:pic>
      </p:grpSp>
      <p:cxnSp>
        <p:nvCxnSpPr>
          <p:cNvPr id="171" name="Straight Connector 170">
            <a:extLst>
              <a:ext uri="{FF2B5EF4-FFF2-40B4-BE49-F238E27FC236}">
                <a16:creationId xmlns:a16="http://schemas.microsoft.com/office/drawing/2014/main" id="{49EFB0CC-1874-B346-9FA6-52083EAD2F75}"/>
              </a:ext>
            </a:extLst>
          </p:cNvPr>
          <p:cNvCxnSpPr>
            <a:cxnSpLocks/>
            <a:endCxn id="160" idx="2"/>
          </p:cNvCxnSpPr>
          <p:nvPr/>
        </p:nvCxnSpPr>
        <p:spPr>
          <a:xfrm flipH="1" flipV="1">
            <a:off x="3924334" y="4797616"/>
            <a:ext cx="116306" cy="494702"/>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3" name="Straight Connector 172">
            <a:extLst>
              <a:ext uri="{FF2B5EF4-FFF2-40B4-BE49-F238E27FC236}">
                <a16:creationId xmlns:a16="http://schemas.microsoft.com/office/drawing/2014/main" id="{74A45CBA-C713-B844-9376-8EA12B2D8421}"/>
              </a:ext>
            </a:extLst>
          </p:cNvPr>
          <p:cNvCxnSpPr>
            <a:cxnSpLocks/>
          </p:cNvCxnSpPr>
          <p:nvPr/>
        </p:nvCxnSpPr>
        <p:spPr>
          <a:xfrm flipV="1">
            <a:off x="4319582" y="5054600"/>
            <a:ext cx="568810" cy="387713"/>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5" name="Straight Connector 174">
            <a:extLst>
              <a:ext uri="{FF2B5EF4-FFF2-40B4-BE49-F238E27FC236}">
                <a16:creationId xmlns:a16="http://schemas.microsoft.com/office/drawing/2014/main" id="{EDB72083-21D2-AC4A-8956-1CA1A1776FD7}"/>
              </a:ext>
            </a:extLst>
          </p:cNvPr>
          <p:cNvCxnSpPr>
            <a:cxnSpLocks/>
          </p:cNvCxnSpPr>
          <p:nvPr/>
        </p:nvCxnSpPr>
        <p:spPr>
          <a:xfrm flipV="1">
            <a:off x="4421379" y="5089126"/>
            <a:ext cx="2131904" cy="481759"/>
          </a:xfrm>
          <a:prstGeom prst="line">
            <a:avLst/>
          </a:prstGeom>
          <a:noFill/>
          <a:ln w="19050" cap="flat">
            <a:solidFill>
              <a:srgbClr val="1A77B5"/>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5953963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2435</Words>
  <Application>Microsoft Macintosh PowerPoint</Application>
  <PresentationFormat>Custom</PresentationFormat>
  <Paragraphs>761</Paragraphs>
  <Slides>23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Helvetica</vt:lpstr>
      <vt:lpstr>Helvetica Light</vt:lpstr>
      <vt:lpstr>Helvetica Neue</vt:lpstr>
      <vt:lpstr>Helvetica Neue Light</vt:lpstr>
      <vt:lpstr>HelvNeue Light for IBM</vt:lpstr>
      <vt:lpstr>HelvNeue Medium for IBM</vt:lpstr>
      <vt:lpstr>HelvNeue Roman for IBM</vt:lpstr>
      <vt:lpstr>Lucida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 Template 17 May 2016</dc:title>
  <dc:subject/>
  <dc:creator/>
  <cp:keywords/>
  <dc:description/>
  <cp:lastModifiedBy/>
  <cp:revision>1</cp:revision>
  <dcterms:modified xsi:type="dcterms:W3CDTF">2019-11-14T22:26:43Z</dcterms:modified>
  <cp:category/>
</cp:coreProperties>
</file>