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62" r:id="rId5"/>
    <p:sldId id="263" r:id="rId6"/>
    <p:sldId id="261" r:id="rId7"/>
    <p:sldId id="266" r:id="rId8"/>
    <p:sldId id="264" r:id="rId9"/>
    <p:sldId id="265" r:id="rId10"/>
    <p:sldId id="268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10A8-91D1-43EB-B019-CFF77D90559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DBEA-E01A-47DF-812D-6062ED5F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1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10A8-91D1-43EB-B019-CFF77D90559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DBEA-E01A-47DF-812D-6062ED5F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6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10A8-91D1-43EB-B019-CFF77D90559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DBEA-E01A-47DF-812D-6062ED5F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8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10A8-91D1-43EB-B019-CFF77D90559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DBEA-E01A-47DF-812D-6062ED5F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10A8-91D1-43EB-B019-CFF77D90559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DBEA-E01A-47DF-812D-6062ED5F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6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10A8-91D1-43EB-B019-CFF77D90559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DBEA-E01A-47DF-812D-6062ED5F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1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10A8-91D1-43EB-B019-CFF77D90559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DBEA-E01A-47DF-812D-6062ED5F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1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10A8-91D1-43EB-B019-CFF77D90559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DBEA-E01A-47DF-812D-6062ED5F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5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10A8-91D1-43EB-B019-CFF77D90559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DBEA-E01A-47DF-812D-6062ED5F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7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10A8-91D1-43EB-B019-CFF77D90559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DBEA-E01A-47DF-812D-6062ED5F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10A8-91D1-43EB-B019-CFF77D90559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DBEA-E01A-47DF-812D-6062ED5F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2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C10A8-91D1-43EB-B019-CFF77D90559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CDBEA-E01A-47DF-812D-6062ED5F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UAV/EMDA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EMDAT Code-Testing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8,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7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Emdat</a:t>
            </a:r>
            <a:r>
              <a:rPr lang="en-US" smtClean="0"/>
              <a:t>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</a:t>
            </a:r>
          </a:p>
          <a:p>
            <a:r>
              <a:rPr lang="en-US" dirty="0" err="1" smtClean="0"/>
              <a:t>Sum_discarded</a:t>
            </a:r>
            <a:r>
              <a:rPr lang="en-US" dirty="0" smtClean="0"/>
              <a:t> (</a:t>
            </a:r>
            <a:r>
              <a:rPr lang="en-US" dirty="0" err="1" smtClean="0"/>
              <a:t>gaptimes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Num_discarded</a:t>
            </a:r>
            <a:r>
              <a:rPr lang="en-US" dirty="0" smtClean="0"/>
              <a:t> (gaps)</a:t>
            </a:r>
          </a:p>
          <a:p>
            <a:r>
              <a:rPr lang="en-US" dirty="0" err="1" smtClean="0"/>
              <a:t>Prop_discarded</a:t>
            </a:r>
            <a:endParaRPr lang="en-US" dirty="0" smtClean="0"/>
          </a:p>
          <a:p>
            <a:r>
              <a:rPr lang="en-US" dirty="0" err="1" smtClean="0"/>
              <a:t>Num_blinks</a:t>
            </a:r>
            <a:endParaRPr lang="en-US" dirty="0" smtClean="0"/>
          </a:p>
          <a:p>
            <a:r>
              <a:rPr lang="en-US" dirty="0" err="1" smtClean="0"/>
              <a:t>Blink_rate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7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69342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4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EMADAT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goal of this work is to evaluate the correctness of EMDAT to ensure that all of the features it generates are correct.</a:t>
            </a:r>
          </a:p>
          <a:p>
            <a:r>
              <a:rPr lang="en-US" dirty="0" smtClean="0"/>
              <a:t>The testing is divided into two steps:</a:t>
            </a:r>
          </a:p>
          <a:p>
            <a:pPr marL="914400" lvl="1" indent="-514350"/>
            <a:r>
              <a:rPr lang="en-US" dirty="0" smtClean="0"/>
              <a:t>STEP1: Testing EMDAT Internal Data, to ensure that data is being parsed and stored correctly</a:t>
            </a:r>
          </a:p>
          <a:p>
            <a:pPr marL="914400" lvl="1" indent="-514350"/>
            <a:r>
              <a:rPr lang="en-US" dirty="0" smtClean="0"/>
              <a:t>STEP2: Testing EMDAT Exported Data, to ensure eye tracking features are generated correctly</a:t>
            </a:r>
          </a:p>
          <a:p>
            <a:pPr marL="914400" lvl="1" indent="-514350"/>
            <a:r>
              <a:rPr lang="en-US" dirty="0" smtClean="0"/>
              <a:t>For both tests, we are using data from 3 participants (P16, P17, P18), and default EMDAT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3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Previously, Dereck completed testing </a:t>
            </a:r>
            <a:r>
              <a:rPr lang="en-US" b="1" dirty="0" smtClean="0"/>
              <a:t>STEP1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R, Dereck wrote testing code to verify that eye tracking data is being parsed into EMDAT correctly.</a:t>
            </a:r>
          </a:p>
          <a:p>
            <a:r>
              <a:rPr lang="en-US" dirty="0" smtClean="0"/>
              <a:t>Test code</a:t>
            </a:r>
            <a:r>
              <a:rPr lang="en-US" dirty="0"/>
              <a:t>: </a:t>
            </a:r>
            <a:r>
              <a:rPr lang="en-US" dirty="0" smtClean="0"/>
              <a:t>EMDAT_part1Test.R</a:t>
            </a:r>
          </a:p>
          <a:p>
            <a:r>
              <a:rPr lang="en-US" dirty="0" smtClean="0"/>
              <a:t>Complete set of Features Tested: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5156537"/>
            <a:ext cx="2514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fixationindex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 timestamp</a:t>
            </a: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fixationduration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mappedfixationpointx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mappedfixationpointy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00" y="4734342"/>
            <a:ext cx="2971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saccadeindex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 timestamp 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saccadeduration</a:t>
            </a:r>
            <a:r>
              <a:rPr lang="en-US" sz="1200" dirty="0">
                <a:solidFill>
                  <a:srgbClr val="00B050"/>
                </a:solidFill>
              </a:rPr>
              <a:t>	</a:t>
            </a: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saccadedistance</a:t>
            </a:r>
            <a:r>
              <a:rPr lang="en-US" sz="1200" dirty="0">
                <a:solidFill>
                  <a:srgbClr val="00B050"/>
                </a:solidFill>
              </a:rPr>
              <a:t>	</a:t>
            </a: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saccadespeed</a:t>
            </a:r>
            <a:r>
              <a:rPr lang="en-US" sz="1200" dirty="0">
                <a:solidFill>
                  <a:srgbClr val="00B050"/>
                </a:solidFill>
              </a:rPr>
              <a:t>	</a:t>
            </a: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saccadeacceleration</a:t>
            </a:r>
            <a:r>
              <a:rPr lang="en-US" sz="1200" dirty="0">
                <a:solidFill>
                  <a:srgbClr val="00B050"/>
                </a:solidFill>
              </a:rPr>
              <a:t>	</a:t>
            </a: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saccadestartpointx</a:t>
            </a:r>
            <a:r>
              <a:rPr lang="en-US" sz="1200" dirty="0">
                <a:solidFill>
                  <a:srgbClr val="00B050"/>
                </a:solidFill>
              </a:rPr>
              <a:t>	</a:t>
            </a: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saccadestartpointy</a:t>
            </a:r>
            <a:r>
              <a:rPr lang="en-US" sz="1200" dirty="0">
                <a:solidFill>
                  <a:srgbClr val="00B050"/>
                </a:solidFill>
              </a:rPr>
              <a:t>	</a:t>
            </a: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saccadeendpointx</a:t>
            </a:r>
            <a:r>
              <a:rPr lang="en-US" sz="1200" dirty="0">
                <a:solidFill>
                  <a:srgbClr val="00B050"/>
                </a:solidFill>
              </a:rPr>
              <a:t>	</a:t>
            </a: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saccadeendpointy</a:t>
            </a:r>
            <a:r>
              <a:rPr lang="en-US" sz="1200" dirty="0">
                <a:solidFill>
                  <a:srgbClr val="00B050"/>
                </a:solidFill>
              </a:rPr>
              <a:t>	</a:t>
            </a: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saccadequality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4950069"/>
            <a:ext cx="1295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# timestamp</a:t>
            </a:r>
          </a:p>
          <a:p>
            <a:r>
              <a:rPr lang="en-US" sz="1200" dirty="0">
                <a:solidFill>
                  <a:srgbClr val="00B050"/>
                </a:solidFill>
              </a:rPr>
              <a:t># event</a:t>
            </a:r>
          </a:p>
          <a:p>
            <a:r>
              <a:rPr lang="en-US" sz="1200" dirty="0">
                <a:solidFill>
                  <a:srgbClr val="00B050"/>
                </a:solidFill>
              </a:rPr>
              <a:t># </a:t>
            </a:r>
            <a:r>
              <a:rPr lang="en-US" sz="1200" dirty="0" err="1">
                <a:solidFill>
                  <a:srgbClr val="00B050"/>
                </a:solidFill>
              </a:rPr>
              <a:t>event_key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</a:t>
            </a:r>
            <a:r>
              <a:rPr lang="en-US" sz="1200" dirty="0" err="1">
                <a:solidFill>
                  <a:srgbClr val="00B050"/>
                </a:solidFill>
              </a:rPr>
              <a:t>x_coord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</a:t>
            </a:r>
            <a:r>
              <a:rPr lang="en-US" sz="1200" dirty="0" err="1">
                <a:solidFill>
                  <a:srgbClr val="00B050"/>
                </a:solidFill>
              </a:rPr>
              <a:t>y_coord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</a:t>
            </a:r>
            <a:r>
              <a:rPr lang="en-US" sz="1200" dirty="0" err="1">
                <a:solidFill>
                  <a:srgbClr val="00B050"/>
                </a:solidFill>
              </a:rPr>
              <a:t>key_code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</a:t>
            </a:r>
            <a:r>
              <a:rPr lang="en-US" sz="1200" dirty="0" err="1">
                <a:solidFill>
                  <a:srgbClr val="00B050"/>
                </a:solidFill>
              </a:rPr>
              <a:t>key_name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description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4953000"/>
            <a:ext cx="1981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 #timestamp 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 #</a:t>
            </a:r>
            <a:r>
              <a:rPr lang="en-US" sz="1200" dirty="0" err="1">
                <a:solidFill>
                  <a:srgbClr val="00B050"/>
                </a:solidFill>
              </a:rPr>
              <a:t>rawpupilsize</a:t>
            </a:r>
            <a:r>
              <a:rPr lang="en-US" sz="1200" dirty="0">
                <a:solidFill>
                  <a:srgbClr val="00B050"/>
                </a:solidFill>
              </a:rPr>
              <a:t> 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 #</a:t>
            </a:r>
            <a:r>
              <a:rPr lang="en-US" sz="1200" dirty="0" err="1" smtClean="0">
                <a:solidFill>
                  <a:srgbClr val="00B050"/>
                </a:solidFill>
              </a:rPr>
              <a:t>pupilvelocity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  #</a:t>
            </a:r>
            <a:r>
              <a:rPr lang="en-US" sz="1200" dirty="0" err="1" smtClean="0">
                <a:solidFill>
                  <a:srgbClr val="00B050"/>
                </a:solidFill>
              </a:rPr>
              <a:t>headdistance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  #</a:t>
            </a:r>
            <a:r>
              <a:rPr lang="en-US" sz="1200" dirty="0" err="1">
                <a:solidFill>
                  <a:srgbClr val="00B050"/>
                </a:solidFill>
              </a:rPr>
              <a:t>is_valid_pupil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  #</a:t>
            </a:r>
            <a:r>
              <a:rPr lang="en-US" sz="1200" dirty="0" err="1">
                <a:solidFill>
                  <a:srgbClr val="00B050"/>
                </a:solidFill>
              </a:rPr>
              <a:t>is_valid_headdistance</a:t>
            </a:r>
            <a:r>
              <a:rPr lang="en-US" sz="1200" dirty="0">
                <a:solidFill>
                  <a:srgbClr val="00B050"/>
                </a:solidFill>
              </a:rPr>
              <a:t> 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 #</a:t>
            </a:r>
            <a:r>
              <a:rPr lang="en-US" sz="1200" dirty="0" err="1">
                <a:solidFill>
                  <a:srgbClr val="00B050"/>
                </a:solidFill>
              </a:rPr>
              <a:t>stimuliname</a:t>
            </a:r>
            <a:r>
              <a:rPr lang="en-US" sz="12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4931" y="4790356"/>
            <a:ext cx="100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fixations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4479282"/>
            <a:ext cx="103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saccades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4609962"/>
            <a:ext cx="81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events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460996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pupil &amp; head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7935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err="1" smtClean="0"/>
              <a:t>Shunsuke</a:t>
            </a:r>
            <a:r>
              <a:rPr lang="en-US" dirty="0" smtClean="0"/>
              <a:t> has joined the project to implement </a:t>
            </a:r>
            <a:r>
              <a:rPr lang="en-US" b="1" dirty="0" smtClean="0"/>
              <a:t>STEP2.</a:t>
            </a:r>
          </a:p>
          <a:p>
            <a:r>
              <a:rPr lang="en-US" dirty="0" smtClean="0"/>
              <a:t>He will use the same code framework Dereck </a:t>
            </a:r>
            <a:r>
              <a:rPr lang="en-US" dirty="0"/>
              <a:t>established in R: </a:t>
            </a:r>
            <a:r>
              <a:rPr lang="en-US" dirty="0" smtClean="0"/>
              <a:t>EMDAT_part2Test.R</a:t>
            </a:r>
          </a:p>
          <a:p>
            <a:r>
              <a:rPr lang="en-US" dirty="0" smtClean="0"/>
              <a:t>Features to be tested shown on next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4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Step2 test progress (</a:t>
            </a:r>
            <a:r>
              <a:rPr lang="en-US" i="1" dirty="0" smtClean="0"/>
              <a:t>63 features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169616"/>
            <a:ext cx="19577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numfixations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sumfixationduration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stddevfixationduration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meanfixationduration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 smtClean="0">
                <a:solidFill>
                  <a:srgbClr val="00B050"/>
                </a:solidFill>
              </a:rPr>
              <a:t>#  </a:t>
            </a:r>
            <a:r>
              <a:rPr lang="en-US" sz="1200" dirty="0" err="1" smtClean="0">
                <a:solidFill>
                  <a:srgbClr val="00B050"/>
                </a:solidFill>
              </a:rPr>
              <a:t>numsegments</a:t>
            </a:r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 smtClean="0">
                <a:solidFill>
                  <a:srgbClr val="00B050"/>
                </a:solidFill>
              </a:rPr>
              <a:t>sumpathdistance</a:t>
            </a:r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meanpathdistance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#  </a:t>
            </a:r>
            <a:r>
              <a:rPr lang="en-US" sz="1200" dirty="0" err="1" smtClean="0">
                <a:solidFill>
                  <a:srgbClr val="FF0000"/>
                </a:solidFill>
              </a:rPr>
              <a:t>fixationrate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#  </a:t>
            </a:r>
            <a:r>
              <a:rPr lang="en-US" sz="1200" dirty="0" err="1" smtClean="0">
                <a:solidFill>
                  <a:srgbClr val="FF0000"/>
                </a:solidFill>
              </a:rPr>
              <a:t>fixationsaccadetimeratio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#  </a:t>
            </a:r>
            <a:r>
              <a:rPr lang="en-US" sz="1200" dirty="0" err="1">
                <a:solidFill>
                  <a:srgbClr val="FF0000"/>
                </a:solidFill>
              </a:rPr>
              <a:t>meanabspathangles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#  </a:t>
            </a:r>
            <a:r>
              <a:rPr lang="en-US" sz="1200" dirty="0" err="1">
                <a:solidFill>
                  <a:srgbClr val="FF0000"/>
                </a:solidFill>
              </a:rPr>
              <a:t>stddevabspathangles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#  </a:t>
            </a:r>
            <a:r>
              <a:rPr lang="en-US" sz="1200" dirty="0" err="1">
                <a:solidFill>
                  <a:srgbClr val="FF0000"/>
                </a:solidFill>
              </a:rPr>
              <a:t>stddevpathdistance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#  </a:t>
            </a:r>
            <a:r>
              <a:rPr lang="en-US" sz="1200" dirty="0" err="1">
                <a:solidFill>
                  <a:srgbClr val="FF0000"/>
                </a:solidFill>
              </a:rPr>
              <a:t>sumabspathangles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/>
              <a:t>#  </a:t>
            </a:r>
            <a:r>
              <a:rPr lang="en-US" sz="1200" dirty="0" err="1"/>
              <a:t>abspathanglesrate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eyemovementvelocity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meanrelpathangles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relpathanglesrate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stddevrelpathangles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sumrelpathangles</a:t>
            </a:r>
            <a:endParaRPr lang="en-US" sz="1200" dirty="0"/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605454" y="2225607"/>
            <a:ext cx="20574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longestsaccadedistance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longestsaccadeduration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maxsaccadespeed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numsaccades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stddevsaccadedistance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stddevsaccadeduration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stddevsaccadespeed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#  </a:t>
            </a:r>
            <a:r>
              <a:rPr lang="en-US" sz="1200" dirty="0" err="1">
                <a:solidFill>
                  <a:srgbClr val="FF0000"/>
                </a:solidFill>
              </a:rPr>
              <a:t>sumsaccadedistance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sumsaccadeduration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meansaccadedistance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meansaccadeduration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meansaccadespeed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en-US" sz="1200" dirty="0" err="1">
                <a:solidFill>
                  <a:srgbClr val="00B050"/>
                </a:solidFill>
              </a:rPr>
              <a:t>minsaccadespeed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0423" y="2231410"/>
            <a:ext cx="1905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#  </a:t>
            </a:r>
            <a:r>
              <a:rPr lang="en-US" sz="1200" dirty="0" err="1"/>
              <a:t>doubleclicrate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keypressedrate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leftclicrate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numdoubleclic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numevents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numkeypressed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numleftclic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numrightclic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rightclicrate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timetofirstdoubleclic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timetofirstkeypressed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timetofirstleftclic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timetofirstrightclic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758354" y="2222480"/>
            <a:ext cx="2057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#  length</a:t>
            </a:r>
          </a:p>
          <a:p>
            <a:r>
              <a:rPr lang="en-US" sz="1200" dirty="0" smtClean="0"/>
              <a:t>#  </a:t>
            </a:r>
            <a:r>
              <a:rPr lang="en-US" sz="1200" dirty="0" err="1"/>
              <a:t>numsamples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enddistance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endpupilsize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maxdistance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maxpupilsize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maxpupilvelocity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meandistance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meanpupilsize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meanpupilvelocity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mindistance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minpupilsize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minpupilvelocity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startdistance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startpupilsize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stddevdistance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stddevpupilsize</a:t>
            </a:r>
            <a:endParaRPr lang="en-US" sz="1200" dirty="0"/>
          </a:p>
          <a:p>
            <a:r>
              <a:rPr lang="en-US" sz="1200" dirty="0"/>
              <a:t>#  </a:t>
            </a:r>
            <a:r>
              <a:rPr lang="en-US" sz="1200" dirty="0" err="1"/>
              <a:t>stddevpupilvelocity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1735753"/>
            <a:ext cx="100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fixations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24554" y="1789629"/>
            <a:ext cx="81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events</a:t>
            </a:r>
            <a:endParaRPr lang="en-US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58354" y="1774755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pupil &amp; head</a:t>
            </a:r>
            <a:endParaRPr lang="en-U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46993" y="1752600"/>
            <a:ext cx="103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saccades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9477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Report (May 8, 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have set up a </a:t>
            </a:r>
            <a:r>
              <a:rPr lang="en-US" dirty="0" err="1" smtClean="0"/>
              <a:t>github</a:t>
            </a:r>
            <a:r>
              <a:rPr lang="en-US" dirty="0" smtClean="0"/>
              <a:t> repository to keep </a:t>
            </a:r>
            <a:r>
              <a:rPr lang="en-US" dirty="0"/>
              <a:t>code synced: </a:t>
            </a:r>
            <a:r>
              <a:rPr lang="en-US" sz="2000" i="1" dirty="0"/>
              <a:t>https://github.com/dtoker/EMDAT_testing</a:t>
            </a:r>
            <a:endParaRPr lang="en-US" i="1" dirty="0" smtClean="0"/>
          </a:p>
          <a:p>
            <a:r>
              <a:rPr lang="en-US" dirty="0" err="1" smtClean="0"/>
              <a:t>Shunsuke</a:t>
            </a:r>
            <a:r>
              <a:rPr lang="en-US" dirty="0" smtClean="0"/>
              <a:t> has already identified a medium-sized bug with regard to how angles are computed (affected at least 11 features)</a:t>
            </a:r>
          </a:p>
          <a:p>
            <a:r>
              <a:rPr lang="en-US" dirty="0" smtClean="0"/>
              <a:t>Set up a document to track bugs (see next slide).</a:t>
            </a:r>
          </a:p>
          <a:p>
            <a:r>
              <a:rPr lang="en-US" dirty="0" smtClean="0"/>
              <a:t>Set up workflow for Dereck to push EMDAT fixes and update </a:t>
            </a:r>
            <a:r>
              <a:rPr lang="en-US" dirty="0" err="1" smtClean="0"/>
              <a:t>github</a:t>
            </a:r>
            <a:r>
              <a:rPr lang="en-US" dirty="0" smtClean="0"/>
              <a:t> as bugs are found:</a:t>
            </a:r>
            <a:r>
              <a:rPr lang="en-US" sz="2000" i="1" dirty="0" smtClean="0"/>
              <a:t>                                                 </a:t>
            </a:r>
            <a:r>
              <a:rPr lang="en-US" sz="2000" i="1" dirty="0" smtClean="0">
                <a:hlinkClick r:id="rId2"/>
              </a:rPr>
              <a:t>https</a:t>
            </a:r>
            <a:r>
              <a:rPr lang="en-US" sz="2000" i="1" dirty="0">
                <a:hlinkClick r:id="rId2"/>
              </a:rPr>
              <a:t>://</a:t>
            </a:r>
            <a:r>
              <a:rPr lang="en-US" sz="2000" i="1" dirty="0" smtClean="0">
                <a:hlinkClick r:id="rId2"/>
              </a:rPr>
              <a:t>github.com/ATUAV/EMDAT</a:t>
            </a:r>
            <a:endParaRPr lang="en-US" sz="2000" i="1" dirty="0" smtClean="0"/>
          </a:p>
          <a:p>
            <a:r>
              <a:rPr lang="en-US" sz="3000" dirty="0" err="1" smtClean="0"/>
              <a:t>Shunsuke</a:t>
            </a:r>
            <a:r>
              <a:rPr lang="en-US" sz="3000" dirty="0" smtClean="0"/>
              <a:t> currently refactoring part2 test code to handle multi-segment scenes.</a:t>
            </a:r>
          </a:p>
          <a:p>
            <a:r>
              <a:rPr lang="en-US" sz="3000" dirty="0" smtClean="0"/>
              <a:t>Uncovering many nuances to EMDAT….(e.g. path vs saccade)</a:t>
            </a:r>
            <a:endParaRPr lang="en-US" sz="3000" dirty="0"/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37482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Fix Format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818685" cy="101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42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many possible configurations of EMDAT parameters, therefore </a:t>
            </a:r>
            <a:r>
              <a:rPr lang="en-US" dirty="0" smtClean="0"/>
              <a:t>once this initial set of tests are working, we need to ensure other EMDAT options/configurations also work.</a:t>
            </a:r>
          </a:p>
          <a:p>
            <a:r>
              <a:rPr lang="en-US" dirty="0" smtClean="0"/>
              <a:t>Therefore, the following is a proposal of what work to do once default STEP2 is done (shown on next slide).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9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proposal (in order)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Eyex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AOIs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Intervention Study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R-Code Pipeline: Green Good, Red bad, Yellow Almost (rounding)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Maunal.pdf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Dynamic </a:t>
            </a:r>
            <a:r>
              <a:rPr lang="en-US" dirty="0" smtClean="0"/>
              <a:t>AOIs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Interface </a:t>
            </a:r>
            <a:r>
              <a:rPr lang="en-US" dirty="0" smtClean="0"/>
              <a:t>(e.g., </a:t>
            </a:r>
            <a:r>
              <a:rPr lang="en-US" dirty="0" err="1" smtClean="0"/>
              <a:t>django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Sac vs. path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features (sum head distance, head </a:t>
            </a:r>
            <a:r>
              <a:rPr lang="en-US" dirty="0" smtClean="0"/>
              <a:t>jerk, blinking)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588</Words>
  <Application>Microsoft Office PowerPoint</Application>
  <PresentationFormat>On-screen Show (4:3)</PresentationFormat>
  <Paragraphs>149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EMDAT Code-Testing Project</vt:lpstr>
      <vt:lpstr>Testing EMADAT Correctness</vt:lpstr>
      <vt:lpstr>Previous Work</vt:lpstr>
      <vt:lpstr>Ongoing Work</vt:lpstr>
      <vt:lpstr>Step2 test progress (63 features):</vt:lpstr>
      <vt:lpstr>Weekly Report (May 8, 2017)</vt:lpstr>
      <vt:lpstr>Bug Fix Format</vt:lpstr>
      <vt:lpstr>Future Work</vt:lpstr>
      <vt:lpstr>Future work proposal (in order)</vt:lpstr>
      <vt:lpstr>Emdat features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Dereck</cp:lastModifiedBy>
  <cp:revision>27</cp:revision>
  <dcterms:created xsi:type="dcterms:W3CDTF">2015-12-03T19:13:58Z</dcterms:created>
  <dcterms:modified xsi:type="dcterms:W3CDTF">2017-05-11T18:06:05Z</dcterms:modified>
</cp:coreProperties>
</file>