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572" y="684"/>
      </p:cViewPr>
      <p:guideLst>
        <p:guide orient="horz" pos="4032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175" y="385233"/>
            <a:ext cx="6800850" cy="9778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400175" y="1395568"/>
            <a:ext cx="6800850" cy="32316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7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7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7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7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7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7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7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7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7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091D-4A77-476A-8C85-0245A3F711B4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7220-C31B-43E7-892F-B56FCD36A35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50031" y="2275840"/>
            <a:ext cx="2800350" cy="474133"/>
          </a:xfrm>
          <a:prstGeom prst="round1Rect">
            <a:avLst/>
          </a:prstGeom>
          <a:solidFill>
            <a:schemeClr val="accent2"/>
          </a:solidFill>
        </p:spPr>
        <p:txBody>
          <a:bodyPr lIns="106656" anchor="ctr">
            <a:noAutofit/>
          </a:bodyPr>
          <a:lstStyle>
            <a:lvl1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250031" y="2749973"/>
            <a:ext cx="2800350" cy="2667000"/>
          </a:xfrm>
        </p:spPr>
        <p:txBody>
          <a:bodyPr lIns="106656" tIns="53328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250031" y="5846064"/>
            <a:ext cx="2800350" cy="474133"/>
          </a:xfrm>
          <a:prstGeom prst="round1Rect">
            <a:avLst/>
          </a:prstGeom>
          <a:solidFill>
            <a:schemeClr val="accent3"/>
          </a:solidFill>
        </p:spPr>
        <p:txBody>
          <a:bodyPr lIns="106656" anchor="ctr">
            <a:noAutofit/>
          </a:bodyPr>
          <a:lstStyle>
            <a:lvl1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250031" y="6320198"/>
            <a:ext cx="2800350" cy="3534286"/>
          </a:xfrm>
        </p:spPr>
        <p:txBody>
          <a:bodyPr lIns="106656" tIns="53328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250031" y="10045700"/>
            <a:ext cx="2800350" cy="474133"/>
          </a:xfrm>
          <a:prstGeom prst="round1Rect">
            <a:avLst/>
          </a:prstGeom>
          <a:solidFill>
            <a:schemeClr val="accent4"/>
          </a:solidFill>
        </p:spPr>
        <p:txBody>
          <a:bodyPr lIns="106656" anchor="ctr">
            <a:noAutofit/>
          </a:bodyPr>
          <a:lstStyle>
            <a:lvl1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250031" y="10522204"/>
            <a:ext cx="2800350" cy="1778000"/>
          </a:xfrm>
        </p:spPr>
        <p:txBody>
          <a:bodyPr lIns="106656" tIns="53328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3400425" y="2275840"/>
            <a:ext cx="2800350" cy="474133"/>
          </a:xfrm>
          <a:prstGeom prst="round1Rect">
            <a:avLst/>
          </a:prstGeom>
          <a:solidFill>
            <a:schemeClr val="accent5"/>
          </a:solidFill>
        </p:spPr>
        <p:txBody>
          <a:bodyPr lIns="106656" anchor="ctr">
            <a:noAutofit/>
          </a:bodyPr>
          <a:lstStyle>
            <a:lvl1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3400425" y="2749973"/>
            <a:ext cx="2800350" cy="1778000"/>
          </a:xfrm>
        </p:spPr>
        <p:txBody>
          <a:bodyPr lIns="106656" tIns="53328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3400425" y="4646507"/>
            <a:ext cx="2800350" cy="2400300"/>
          </a:xfrm>
        </p:spPr>
        <p:txBody>
          <a:bodyPr lIns="106656" tIns="53328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3400425" y="9127067"/>
            <a:ext cx="2800350" cy="681567"/>
          </a:xfrm>
        </p:spPr>
        <p:txBody>
          <a:bodyPr tIns="53328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3400425" y="10045700"/>
            <a:ext cx="2800350" cy="474133"/>
          </a:xfrm>
          <a:prstGeom prst="round1Rect">
            <a:avLst/>
          </a:prstGeom>
          <a:solidFill>
            <a:schemeClr val="accent6"/>
          </a:solidFill>
        </p:spPr>
        <p:txBody>
          <a:bodyPr lIns="106656" anchor="ctr">
            <a:noAutofit/>
          </a:bodyPr>
          <a:lstStyle>
            <a:lvl1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3400425" y="10522204"/>
            <a:ext cx="2800350" cy="1778000"/>
          </a:xfrm>
        </p:spPr>
        <p:txBody>
          <a:bodyPr lIns="106656" tIns="53328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6540817" y="2275840"/>
            <a:ext cx="2800350" cy="474133"/>
          </a:xfrm>
          <a:prstGeom prst="round1Rect">
            <a:avLst/>
          </a:prstGeom>
          <a:solidFill>
            <a:schemeClr val="accent6"/>
          </a:solidFill>
        </p:spPr>
        <p:txBody>
          <a:bodyPr lIns="106656" anchor="ctr">
            <a:noAutofit/>
          </a:bodyPr>
          <a:lstStyle>
            <a:lvl1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6540817" y="2749973"/>
            <a:ext cx="2800350" cy="2844800"/>
          </a:xfrm>
        </p:spPr>
        <p:txBody>
          <a:bodyPr lIns="106656" tIns="53328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6540817" y="6158992"/>
            <a:ext cx="2800350" cy="2844800"/>
          </a:xfrm>
        </p:spPr>
        <p:txBody>
          <a:bodyPr lIns="106656" tIns="53328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6540817" y="10045700"/>
            <a:ext cx="2800350" cy="474133"/>
          </a:xfrm>
          <a:prstGeom prst="round1Rect">
            <a:avLst/>
          </a:prstGeom>
          <a:solidFill>
            <a:schemeClr val="accent1"/>
          </a:solidFill>
        </p:spPr>
        <p:txBody>
          <a:bodyPr lIns="106656" anchor="ctr">
            <a:noAutofit/>
          </a:bodyPr>
          <a:lstStyle>
            <a:lvl1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17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6540817" y="10522204"/>
            <a:ext cx="2800350" cy="1778000"/>
          </a:xfrm>
        </p:spPr>
        <p:txBody>
          <a:bodyPr lIns="106656" tIns="53328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32" name="Instructions"/>
          <p:cNvSpPr/>
          <p:nvPr/>
        </p:nvSpPr>
        <p:spPr>
          <a:xfrm>
            <a:off x="9601200" y="992716"/>
            <a:ext cx="2722840" cy="1280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992" tIns="13332" rIns="79992" bIns="13332" rtlCol="0" anchor="t"/>
          <a:lstStyle/>
          <a:p>
            <a:pPr lvl="0">
              <a:spcBef>
                <a:spcPts val="350"/>
              </a:spcBef>
            </a:pPr>
            <a:r>
              <a:rPr sz="2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350"/>
              </a:spcBef>
            </a:pPr>
            <a:r>
              <a:rPr lang="en-US" sz="19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87"/>
              </a:spcBef>
            </a:pPr>
            <a:endParaRPr sz="17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350"/>
              </a:spcBef>
            </a:pPr>
            <a:r>
              <a:rPr sz="2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350"/>
              </a:spcBef>
            </a:pPr>
            <a:r>
              <a:rPr sz="19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19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19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</a:t>
            </a:r>
            <a:r>
              <a:rPr sz="19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formatted for you. </a:t>
            </a:r>
            <a:r>
              <a:rPr lang="en-US" sz="19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19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19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19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700"/>
              </a:spcBef>
            </a:pPr>
            <a:r>
              <a:rPr lang="en-US" sz="19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19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</a:t>
            </a:r>
            <a:r>
              <a:rPr sz="19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add or remove bullet points from text, just click the Bullets button on the Home tab.</a:t>
            </a:r>
          </a:p>
          <a:p>
            <a:pPr lvl="0">
              <a:spcBef>
                <a:spcPts val="700"/>
              </a:spcBef>
            </a:pPr>
            <a:r>
              <a:rPr sz="19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19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19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</a:t>
            </a:r>
            <a:r>
              <a:rPr sz="19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or body text, just make a copy of what you need and drag it into place. PowerPoint’s Smart Guides will help you align it with everything else.</a:t>
            </a:r>
          </a:p>
          <a:p>
            <a:pPr lvl="0">
              <a:spcBef>
                <a:spcPts val="700"/>
              </a:spcBef>
            </a:pPr>
            <a:r>
              <a:rPr sz="19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pictures instead of ours? No problem! Just </a:t>
            </a:r>
            <a:r>
              <a:rPr lang="en-US" sz="19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right-</a:t>
            </a:r>
            <a:r>
              <a:rPr sz="19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</a:t>
            </a:r>
            <a:r>
              <a:rPr sz="19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 </a:t>
            </a:r>
            <a:r>
              <a:rPr sz="19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picture</a:t>
            </a:r>
            <a:r>
              <a:rPr lang="en-US" sz="19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and choose Change Picture. Maintain the</a:t>
            </a:r>
            <a:r>
              <a:rPr lang="en-US" sz="19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proportion of pictures as you r</a:t>
            </a:r>
            <a:r>
              <a:rPr lang="en-US" sz="19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esize</a:t>
            </a:r>
            <a:r>
              <a:rPr lang="en-US" sz="19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by dragging a corner.</a:t>
            </a:r>
            <a:endParaRPr sz="19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3976797"/>
            <a:ext cx="8161020" cy="27440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0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21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3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43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54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6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76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87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091D-4A77-476A-8C85-0245A3F711B4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7220-C31B-43E7-892F-B56FCD36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invGray">
          <a:xfrm>
            <a:off x="0" y="0"/>
            <a:ext cx="9601200" cy="195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664" tIns="13332" rIns="26664" bIns="13332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400175" y="385233"/>
            <a:ext cx="6800850" cy="977877"/>
          </a:xfrm>
          <a:prstGeom prst="rect">
            <a:avLst/>
          </a:prstGeom>
        </p:spPr>
        <p:txBody>
          <a:bodyPr vert="horz" lIns="26664" tIns="13332" rIns="26664" bIns="13332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0175" y="2341034"/>
            <a:ext cx="6800850" cy="9189297"/>
          </a:xfrm>
          <a:prstGeom prst="rect">
            <a:avLst/>
          </a:prstGeom>
        </p:spPr>
        <p:txBody>
          <a:bodyPr vert="horz" lIns="26664" tIns="13332" rIns="26664" bIns="133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0031" y="12489049"/>
            <a:ext cx="2160270" cy="177800"/>
          </a:xfrm>
          <a:prstGeom prst="rect">
            <a:avLst/>
          </a:prstGeom>
        </p:spPr>
        <p:txBody>
          <a:bodyPr vert="horz" lIns="26664" tIns="13332" rIns="26664" bIns="13332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0091D-4A77-476A-8C85-0245A3F711B4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10301" y="12489049"/>
            <a:ext cx="4780598" cy="177800"/>
          </a:xfrm>
          <a:prstGeom prst="rect">
            <a:avLst/>
          </a:prstGeom>
        </p:spPr>
        <p:txBody>
          <a:bodyPr vert="horz" lIns="26664" tIns="13332" rIns="26664" bIns="13332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90899" y="12489049"/>
            <a:ext cx="2160270" cy="177800"/>
          </a:xfrm>
          <a:prstGeom prst="rect">
            <a:avLst/>
          </a:prstGeom>
        </p:spPr>
        <p:txBody>
          <a:bodyPr vert="horz" lIns="26664" tIns="13332" rIns="26664" bIns="13332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E7220-C31B-43E7-892F-B56FCD36A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1279867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33320" indent="-133320" algn="l" defTabSz="1279867" rtl="0" eaLnBrk="1" latinLnBrk="0" hangingPunct="1">
        <a:lnSpc>
          <a:spcPct val="100000"/>
        </a:lnSpc>
        <a:spcBef>
          <a:spcPts val="350"/>
        </a:spcBef>
        <a:buClr>
          <a:schemeClr val="accent2"/>
        </a:buClr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319967" indent="-133320" algn="l" defTabSz="1279867" rtl="0" eaLnBrk="1" latinLnBrk="0" hangingPunct="1">
        <a:lnSpc>
          <a:spcPct val="100000"/>
        </a:lnSpc>
        <a:spcBef>
          <a:spcPts val="350"/>
        </a:spcBef>
        <a:buClr>
          <a:schemeClr val="accent2"/>
        </a:buClr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19967" indent="-133320" algn="l" defTabSz="1279867" rtl="0" eaLnBrk="1" latinLnBrk="0" hangingPunct="1">
        <a:lnSpc>
          <a:spcPct val="100000"/>
        </a:lnSpc>
        <a:spcBef>
          <a:spcPts val="350"/>
        </a:spcBef>
        <a:buClr>
          <a:schemeClr val="accent2"/>
        </a:buClr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319967" indent="-133320" algn="l" defTabSz="1279867" rtl="0" eaLnBrk="1" latinLnBrk="0" hangingPunct="1">
        <a:lnSpc>
          <a:spcPct val="100000"/>
        </a:lnSpc>
        <a:spcBef>
          <a:spcPts val="350"/>
        </a:spcBef>
        <a:buClr>
          <a:schemeClr val="accent2"/>
        </a:buClr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319967" indent="-133320" algn="l" defTabSz="1279867" rtl="0" eaLnBrk="1" latinLnBrk="0" hangingPunct="1">
        <a:lnSpc>
          <a:spcPct val="100000"/>
        </a:lnSpc>
        <a:spcBef>
          <a:spcPts val="350"/>
        </a:spcBef>
        <a:buClr>
          <a:schemeClr val="accent2"/>
        </a:buClr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319967" indent="-133320" algn="l" defTabSz="1279867" rtl="0" eaLnBrk="1" latinLnBrk="0" hangingPunct="1">
        <a:lnSpc>
          <a:spcPct val="100000"/>
        </a:lnSpc>
        <a:spcBef>
          <a:spcPts val="350"/>
        </a:spcBef>
        <a:buClr>
          <a:schemeClr val="accent2"/>
        </a:buClr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319967" indent="-133320" algn="l" defTabSz="1279867" rtl="0" eaLnBrk="1" latinLnBrk="0" hangingPunct="1">
        <a:lnSpc>
          <a:spcPct val="100000"/>
        </a:lnSpc>
        <a:spcBef>
          <a:spcPts val="350"/>
        </a:spcBef>
        <a:buClr>
          <a:schemeClr val="accent2"/>
        </a:buClr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" indent="-133320" algn="l" defTabSz="1279867" rtl="0" eaLnBrk="1" latinLnBrk="0" hangingPunct="1">
        <a:lnSpc>
          <a:spcPct val="100000"/>
        </a:lnSpc>
        <a:spcBef>
          <a:spcPts val="350"/>
        </a:spcBef>
        <a:buClr>
          <a:schemeClr val="accent2"/>
        </a:buClr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319967" indent="-133320" algn="l" defTabSz="1279867" rtl="0" eaLnBrk="1" latinLnBrk="0" hangingPunct="1">
        <a:lnSpc>
          <a:spcPct val="100000"/>
        </a:lnSpc>
        <a:spcBef>
          <a:spcPts val="350"/>
        </a:spcBef>
        <a:buClr>
          <a:schemeClr val="accent2"/>
        </a:buClr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7986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39934" algn="l" defTabSz="127986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79867" algn="l" defTabSz="127986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19801" algn="l" defTabSz="127986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59735" algn="l" defTabSz="127986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99668" algn="l" defTabSz="127986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39602" algn="l" defTabSz="127986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79536" algn="l" defTabSz="127986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19470" algn="l" defTabSz="127986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00175" y="114256"/>
            <a:ext cx="6800850" cy="943469"/>
          </a:xfrm>
        </p:spPr>
        <p:txBody>
          <a:bodyPr>
            <a:normAutofit/>
          </a:bodyPr>
          <a:lstStyle/>
          <a:p>
            <a:pPr algn="ctr"/>
            <a:r>
              <a:rPr lang="sr-Latn-RS" dirty="0" smtClean="0"/>
              <a:t>GENERISANJE SLIKE NA OSNOVU VEŠTAČKE NEURONSKE MREŽE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6"/>
          </p:nvPr>
        </p:nvSpPr>
        <p:spPr>
          <a:xfrm>
            <a:off x="1400175" y="1114388"/>
            <a:ext cx="6800850" cy="323166"/>
          </a:xfrm>
        </p:spPr>
        <p:txBody>
          <a:bodyPr/>
          <a:lstStyle/>
          <a:p>
            <a:pPr algn="ctr"/>
            <a:r>
              <a:rPr lang="sr-Latn-RS" sz="1800" dirty="0" smtClean="0"/>
              <a:t>Tomislav Dobrički SW-21/2014, Ognjen Vlajić SW-15/2014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50031" y="2114520"/>
            <a:ext cx="4320000" cy="474133"/>
          </a:xfrm>
        </p:spPr>
        <p:txBody>
          <a:bodyPr/>
          <a:lstStyle/>
          <a:p>
            <a:r>
              <a:rPr lang="sr-Latn-RS" sz="1800" dirty="0" smtClean="0"/>
              <a:t>Motivacija</a:t>
            </a:r>
            <a:endParaRPr lang="en-US" sz="180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4"/>
          </p:nvPr>
        </p:nvSpPr>
        <p:spPr>
          <a:xfrm>
            <a:off x="250031" y="2588653"/>
            <a:ext cx="4320000" cy="17934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r-Latn-RS" sz="1200" dirty="0" smtClean="0"/>
              <a:t>	    Veštačke neuronske </a:t>
            </a:r>
            <a:r>
              <a:rPr lang="sr-Latn-RS" sz="1200" dirty="0" smtClean="0"/>
              <a:t>mreže se često korsite za klasifikaciju slika, ali sam način kojim neurosnka mreža tokom treniranja nauči da prepoznaje slike je teško uvideti.</a:t>
            </a:r>
          </a:p>
          <a:p>
            <a:pPr>
              <a:buNone/>
            </a:pPr>
            <a:r>
              <a:rPr lang="sr-Latn-RS" sz="1200" dirty="0" smtClean="0"/>
              <a:t>	    Cilj ovog softvera jeste da se razvije algoritam koji će na osnovu istrenirane </a:t>
            </a:r>
            <a:r>
              <a:rPr lang="sr-Latn-RS" sz="1200" dirty="0" smtClean="0"/>
              <a:t>neuronske </a:t>
            </a:r>
            <a:r>
              <a:rPr lang="sr-Latn-RS" sz="1200" dirty="0" smtClean="0"/>
              <a:t>mreže da generiše sliku za određene klase. Neuronska mreža bi trebala da generisanu sliku </a:t>
            </a:r>
            <a:r>
              <a:rPr lang="sr-Latn-RS" sz="1200" dirty="0" smtClean="0"/>
              <a:t>prepozna </a:t>
            </a:r>
            <a:r>
              <a:rPr lang="sr-Latn-RS" sz="1200" dirty="0" smtClean="0"/>
              <a:t>kao jednu od svojih klasa. </a:t>
            </a:r>
            <a:r>
              <a:rPr lang="en-US" sz="1200" dirty="0" smtClean="0"/>
              <a:t>U</a:t>
            </a:r>
            <a:r>
              <a:rPr lang="sr-Latn-RS" sz="1200" dirty="0" smtClean="0"/>
              <a:t> zavisnosti od kvaliteta generisane slike bi se ovim procesom potencijlano otkrili nedostaci neuronske mreže.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250031" y="4596406"/>
            <a:ext cx="4320000" cy="474133"/>
          </a:xfrm>
        </p:spPr>
        <p:txBody>
          <a:bodyPr/>
          <a:lstStyle/>
          <a:p>
            <a:r>
              <a:rPr lang="sr-Latn-RS" sz="1800" dirty="0" smtClean="0"/>
              <a:t>TEORETSKO REŠENJE</a:t>
            </a:r>
            <a:endParaRPr lang="en-US" sz="18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5"/>
          </p:nvPr>
        </p:nvSpPr>
        <p:spPr>
          <a:xfrm>
            <a:off x="250031" y="5096472"/>
            <a:ext cx="4320000" cy="550072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sr-Latn-RS" sz="1200" dirty="0" smtClean="0"/>
              <a:t>	    Veštačka </a:t>
            </a:r>
            <a:r>
              <a:rPr lang="sr-Latn-RS" sz="1200" dirty="0" smtClean="0"/>
              <a:t>neuronska mreža se sastoji iz više slojeva, a svaki sloj je skup više čvorova (neurona). Izlazna vrednost neurona jeste zbir njenih ulaznih vrednosti pomnoženih sa odgovarajućim težinama. Izlazna vrednost čvora a</a:t>
            </a:r>
            <a:r>
              <a:rPr lang="sr-Latn-RS" sz="1200" baseline="-25000" dirty="0" smtClean="0"/>
              <a:t>4</a:t>
            </a:r>
            <a:r>
              <a:rPr lang="sr-Latn-RS" sz="1200" dirty="0" smtClean="0"/>
              <a:t> sa slike 1:</a:t>
            </a:r>
          </a:p>
          <a:p>
            <a:pPr algn="ctr">
              <a:buNone/>
            </a:pPr>
            <a:r>
              <a:rPr lang="sr-Latn-RS" sz="1200" dirty="0" smtClean="0"/>
              <a:t>	a</a:t>
            </a:r>
            <a:r>
              <a:rPr lang="sr-Latn-RS" sz="1200" baseline="-25000" dirty="0" smtClean="0"/>
              <a:t>4</a:t>
            </a:r>
            <a:r>
              <a:rPr lang="sr-Latn-RS" sz="1200" dirty="0" smtClean="0"/>
              <a:t> = x</a:t>
            </a:r>
            <a:r>
              <a:rPr lang="sr-Latn-RS" sz="1200" baseline="-25000" dirty="0" smtClean="0"/>
              <a:t>1</a:t>
            </a:r>
            <a:r>
              <a:rPr lang="sr-Latn-RS" sz="1200" dirty="0" smtClean="0"/>
              <a:t>w</a:t>
            </a:r>
            <a:r>
              <a:rPr lang="sr-Latn-RS" sz="1200" baseline="-25000" dirty="0" smtClean="0"/>
              <a:t>41</a:t>
            </a:r>
            <a:r>
              <a:rPr lang="sr-Latn-RS" sz="1200" dirty="0" smtClean="0"/>
              <a:t> + x</a:t>
            </a:r>
            <a:r>
              <a:rPr lang="sr-Latn-RS" sz="1200" baseline="-25000" dirty="0" smtClean="0"/>
              <a:t>2</a:t>
            </a:r>
            <a:r>
              <a:rPr lang="sr-Latn-RS" sz="1200" dirty="0" smtClean="0"/>
              <a:t>w</a:t>
            </a:r>
            <a:r>
              <a:rPr lang="sr-Latn-RS" sz="1200" baseline="-25000" dirty="0" smtClean="0"/>
              <a:t>42</a:t>
            </a:r>
            <a:r>
              <a:rPr lang="sr-Latn-RS" sz="1200" dirty="0" smtClean="0"/>
              <a:t> + x</a:t>
            </a:r>
            <a:r>
              <a:rPr lang="sr-Latn-RS" sz="1200" baseline="-25000" dirty="0" smtClean="0"/>
              <a:t>3</a:t>
            </a:r>
            <a:r>
              <a:rPr lang="sr-Latn-RS" sz="1200" dirty="0" smtClean="0"/>
              <a:t>w</a:t>
            </a:r>
            <a:r>
              <a:rPr lang="sr-Latn-RS" sz="1200" baseline="-25000" dirty="0" smtClean="0"/>
              <a:t>43</a:t>
            </a:r>
            <a:r>
              <a:rPr lang="sr-Latn-RS" sz="1200" dirty="0" smtClean="0"/>
              <a:t> + b</a:t>
            </a:r>
          </a:p>
          <a:p>
            <a:pPr>
              <a:buNone/>
            </a:pPr>
            <a:r>
              <a:rPr lang="sr-Latn-RS" sz="1200" dirty="0" smtClean="0"/>
              <a:t>	U formuli slovo b predstavlja bias čvora, ali pošto je on nezavisan od ulaznih vrednosti neurosnke mreže možemo ga ignorisati u daljim računanjima. </a:t>
            </a:r>
          </a:p>
          <a:p>
            <a:pPr>
              <a:buNone/>
            </a:pPr>
            <a:r>
              <a:rPr lang="sr-Latn-RS" sz="1200" dirty="0" smtClean="0"/>
              <a:t>	  </a:t>
            </a:r>
            <a:r>
              <a:rPr lang="sr-Latn-RS" sz="1200" dirty="0" smtClean="0"/>
              <a:t> Na </a:t>
            </a:r>
            <a:r>
              <a:rPr lang="sr-Latn-RS" sz="1200" dirty="0" smtClean="0"/>
              <a:t>sličan način prethodnom možemo dobiti formulu za izlazni čvor y</a:t>
            </a:r>
            <a:r>
              <a:rPr lang="sr-Latn-RS" sz="1200" baseline="-25000" dirty="0" smtClean="0"/>
              <a:t>1</a:t>
            </a:r>
            <a:r>
              <a:rPr lang="sr-Latn-RS" sz="1200" dirty="0" smtClean="0"/>
              <a:t>. Pošto je y</a:t>
            </a:r>
            <a:r>
              <a:rPr lang="sr-Latn-RS" sz="1200" baseline="-25000" dirty="0" smtClean="0"/>
              <a:t>1</a:t>
            </a:r>
            <a:r>
              <a:rPr lang="sr-Latn-RS" sz="1200" dirty="0" smtClean="0"/>
              <a:t> u poslednjem sloju on ujedno predstavlja verovatnoću pripadnosti ulazne slike nekoj od klasa. Vrednost čvora y</a:t>
            </a:r>
            <a:r>
              <a:rPr lang="sr-Latn-RS" sz="1200" baseline="-25000" dirty="0" smtClean="0"/>
              <a:t>1</a:t>
            </a:r>
            <a:r>
              <a:rPr lang="sr-Latn-RS" sz="1200" dirty="0" smtClean="0"/>
              <a:t> možemo predstaviti sledećom formulom: </a:t>
            </a:r>
          </a:p>
          <a:p>
            <a:pPr algn="ctr">
              <a:buNone/>
            </a:pPr>
            <a:r>
              <a:rPr lang="sr-Latn-RS" sz="1200" dirty="0" smtClean="0"/>
              <a:t>	y</a:t>
            </a:r>
            <a:r>
              <a:rPr lang="sr-Latn-RS" sz="1200" baseline="-25000" dirty="0" smtClean="0"/>
              <a:t>1</a:t>
            </a:r>
            <a:r>
              <a:rPr lang="sr-Latn-RS" sz="1200" dirty="0" smtClean="0"/>
              <a:t> = a</a:t>
            </a:r>
            <a:r>
              <a:rPr lang="sr-Latn-RS" sz="1200" baseline="-25000" dirty="0" smtClean="0"/>
              <a:t>4</a:t>
            </a:r>
            <a:r>
              <a:rPr lang="sr-Latn-RS" sz="1200" dirty="0" smtClean="0"/>
              <a:t>w</a:t>
            </a:r>
            <a:r>
              <a:rPr lang="sr-Latn-RS" sz="1200" baseline="-25000" dirty="0" smtClean="0"/>
              <a:t>84</a:t>
            </a:r>
            <a:r>
              <a:rPr lang="sr-Latn-RS" sz="1200" dirty="0" smtClean="0"/>
              <a:t> + a</a:t>
            </a:r>
            <a:r>
              <a:rPr lang="sr-Latn-RS" sz="1200" baseline="-25000" dirty="0" smtClean="0"/>
              <a:t>5</a:t>
            </a:r>
            <a:r>
              <a:rPr lang="sr-Latn-RS" sz="1200" dirty="0" smtClean="0"/>
              <a:t>w</a:t>
            </a:r>
            <a:r>
              <a:rPr lang="sr-Latn-RS" sz="1200" baseline="-25000" dirty="0" smtClean="0"/>
              <a:t>85</a:t>
            </a:r>
            <a:r>
              <a:rPr lang="sr-Latn-RS" sz="1200" dirty="0" smtClean="0"/>
              <a:t> + a</a:t>
            </a:r>
            <a:r>
              <a:rPr lang="sr-Latn-RS" sz="1200" baseline="-25000" dirty="0" smtClean="0"/>
              <a:t>6</a:t>
            </a:r>
            <a:r>
              <a:rPr lang="sr-Latn-RS" sz="1200" dirty="0" smtClean="0"/>
              <a:t>w</a:t>
            </a:r>
            <a:r>
              <a:rPr lang="sr-Latn-RS" sz="1200" baseline="-25000" dirty="0" smtClean="0"/>
              <a:t>86</a:t>
            </a:r>
            <a:r>
              <a:rPr lang="sr-Latn-RS" sz="1200" dirty="0" smtClean="0"/>
              <a:t> + a</a:t>
            </a:r>
            <a:r>
              <a:rPr lang="sr-Latn-RS" sz="1200" baseline="-25000" dirty="0" smtClean="0"/>
              <a:t>7</a:t>
            </a:r>
            <a:r>
              <a:rPr lang="sr-Latn-RS" sz="1200" dirty="0" smtClean="0"/>
              <a:t>w</a:t>
            </a:r>
            <a:r>
              <a:rPr lang="sr-Latn-RS" sz="1200" baseline="-25000" dirty="0" smtClean="0"/>
              <a:t>87</a:t>
            </a:r>
            <a:r>
              <a:rPr lang="sr-Latn-RS" sz="1200" dirty="0" smtClean="0"/>
              <a:t> </a:t>
            </a:r>
          </a:p>
          <a:p>
            <a:pPr>
              <a:buNone/>
            </a:pPr>
            <a:r>
              <a:rPr lang="sr-Latn-RS" sz="1200" dirty="0" smtClean="0"/>
              <a:t>	    Uvrštavanjem formula za čvorove a</a:t>
            </a:r>
            <a:r>
              <a:rPr lang="sr-Latn-RS" sz="1200" baseline="-25000" dirty="0" smtClean="0"/>
              <a:t>n</a:t>
            </a:r>
            <a:r>
              <a:rPr lang="sr-Latn-RS" sz="1200" dirty="0" smtClean="0"/>
              <a:t> možemo dobiti vrednost čvora y</a:t>
            </a:r>
            <a:r>
              <a:rPr lang="sr-Latn-RS" sz="1200" baseline="-25000" dirty="0" smtClean="0"/>
              <a:t>1</a:t>
            </a:r>
            <a:r>
              <a:rPr lang="sr-Latn-RS" sz="1200" dirty="0" smtClean="0"/>
              <a:t> u obliku zbira ulaznih vrednosti iz početnog sloja pomnoženih sa odgovarajućim koeficijentima:</a:t>
            </a:r>
          </a:p>
          <a:p>
            <a:pPr algn="ctr">
              <a:buNone/>
            </a:pPr>
            <a:r>
              <a:rPr lang="sr-Latn-RS" sz="1200" dirty="0" smtClean="0"/>
              <a:t>	y</a:t>
            </a:r>
            <a:r>
              <a:rPr lang="sr-Latn-RS" sz="1200" baseline="-25000" dirty="0" smtClean="0"/>
              <a:t>1</a:t>
            </a:r>
            <a:r>
              <a:rPr lang="sr-Latn-RS" sz="1200" dirty="0" smtClean="0"/>
              <a:t> = K</a:t>
            </a:r>
            <a:r>
              <a:rPr lang="sr-Latn-RS" sz="1200" baseline="-25000" dirty="0" smtClean="0"/>
              <a:t>1</a:t>
            </a:r>
            <a:r>
              <a:rPr lang="sr-Latn-RS" sz="1200" dirty="0" smtClean="0"/>
              <a:t>x</a:t>
            </a:r>
            <a:r>
              <a:rPr lang="sr-Latn-RS" sz="1200" baseline="-25000" dirty="0" smtClean="0"/>
              <a:t>1</a:t>
            </a:r>
            <a:r>
              <a:rPr lang="sr-Latn-RS" sz="1200" dirty="0" smtClean="0"/>
              <a:t> + K</a:t>
            </a:r>
            <a:r>
              <a:rPr lang="sr-Latn-RS" sz="1200" baseline="-25000" dirty="0" smtClean="0"/>
              <a:t>2</a:t>
            </a:r>
            <a:r>
              <a:rPr lang="sr-Latn-RS" sz="1200" dirty="0" smtClean="0"/>
              <a:t>x</a:t>
            </a:r>
            <a:r>
              <a:rPr lang="sr-Latn-RS" sz="1200" baseline="-25000" dirty="0" smtClean="0"/>
              <a:t>2</a:t>
            </a:r>
            <a:r>
              <a:rPr lang="sr-Latn-RS" sz="1200" dirty="0" smtClean="0"/>
              <a:t> + K</a:t>
            </a:r>
            <a:r>
              <a:rPr lang="sr-Latn-RS" sz="1200" baseline="-25000" dirty="0" smtClean="0"/>
              <a:t>3</a:t>
            </a:r>
            <a:r>
              <a:rPr lang="sr-Latn-RS" sz="1200" dirty="0" smtClean="0"/>
              <a:t>x</a:t>
            </a:r>
            <a:r>
              <a:rPr lang="sr-Latn-RS" sz="1200" baseline="-25000" dirty="0" smtClean="0"/>
              <a:t>3</a:t>
            </a:r>
          </a:p>
          <a:p>
            <a:pPr>
              <a:buNone/>
            </a:pPr>
            <a:r>
              <a:rPr lang="sr-Latn-RS" sz="1200" dirty="0" smtClean="0"/>
              <a:t>	gde je K</a:t>
            </a:r>
            <a:r>
              <a:rPr lang="sr-Latn-RS" sz="1200" baseline="-25000" dirty="0" smtClean="0"/>
              <a:t>n</a:t>
            </a:r>
            <a:r>
              <a:rPr lang="sr-Latn-RS" sz="1200" dirty="0" smtClean="0"/>
              <a:t> zbir proizvoda težina na svkom putu iz x</a:t>
            </a:r>
            <a:r>
              <a:rPr lang="sr-Latn-RS" sz="1200" baseline="-25000" dirty="0" smtClean="0"/>
              <a:t>n</a:t>
            </a:r>
            <a:r>
              <a:rPr lang="sr-Latn-RS" sz="1200" dirty="0" smtClean="0"/>
              <a:t> u y</a:t>
            </a:r>
            <a:r>
              <a:rPr lang="sr-Latn-RS" sz="1200" baseline="-25000" dirty="0" smtClean="0"/>
              <a:t>1</a:t>
            </a:r>
            <a:r>
              <a:rPr lang="sr-Latn-RS" sz="1200" dirty="0" smtClean="0"/>
              <a:t>. Na primer:</a:t>
            </a:r>
          </a:p>
          <a:p>
            <a:pPr algn="ctr">
              <a:buNone/>
            </a:pPr>
            <a:r>
              <a:rPr lang="sr-Latn-RS" sz="1200" dirty="0" smtClean="0"/>
              <a:t>	K</a:t>
            </a:r>
            <a:r>
              <a:rPr lang="sr-Latn-RS" sz="1200" baseline="-25000" dirty="0" smtClean="0"/>
              <a:t>1</a:t>
            </a:r>
            <a:r>
              <a:rPr lang="sr-Latn-RS" sz="1200" dirty="0" smtClean="0"/>
              <a:t> = w</a:t>
            </a:r>
            <a:r>
              <a:rPr lang="sr-Latn-RS" sz="1200" baseline="-25000" dirty="0" smtClean="0"/>
              <a:t>41</a:t>
            </a:r>
            <a:r>
              <a:rPr lang="sr-Latn-RS" sz="1200" dirty="0" smtClean="0"/>
              <a:t>w</a:t>
            </a:r>
            <a:r>
              <a:rPr lang="sr-Latn-RS" sz="1200" baseline="-25000" dirty="0" smtClean="0"/>
              <a:t>84</a:t>
            </a:r>
            <a:r>
              <a:rPr lang="sr-Latn-RS" sz="1200" dirty="0" smtClean="0"/>
              <a:t> + w</a:t>
            </a:r>
            <a:r>
              <a:rPr lang="sr-Latn-RS" sz="1200" baseline="-25000" dirty="0" smtClean="0"/>
              <a:t>51</a:t>
            </a:r>
            <a:r>
              <a:rPr lang="sr-Latn-RS" sz="1200" dirty="0" smtClean="0"/>
              <a:t>w</a:t>
            </a:r>
            <a:r>
              <a:rPr lang="sr-Latn-RS" sz="1200" baseline="-25000" dirty="0" smtClean="0"/>
              <a:t>85</a:t>
            </a:r>
            <a:r>
              <a:rPr lang="sr-Latn-RS" sz="1200" dirty="0" smtClean="0"/>
              <a:t> + w</a:t>
            </a:r>
            <a:r>
              <a:rPr lang="sr-Latn-RS" sz="1200" baseline="-25000" dirty="0" smtClean="0"/>
              <a:t>61</a:t>
            </a:r>
            <a:r>
              <a:rPr lang="sr-Latn-RS" sz="1200" dirty="0" smtClean="0"/>
              <a:t>w</a:t>
            </a:r>
            <a:r>
              <a:rPr lang="sr-Latn-RS" sz="1200" baseline="-25000" dirty="0" smtClean="0"/>
              <a:t>86</a:t>
            </a:r>
            <a:r>
              <a:rPr lang="sr-Latn-RS" sz="1200" dirty="0" smtClean="0"/>
              <a:t> + w</a:t>
            </a:r>
            <a:r>
              <a:rPr lang="sr-Latn-RS" sz="1200" baseline="-25000" dirty="0" smtClean="0"/>
              <a:t>71</a:t>
            </a:r>
            <a:r>
              <a:rPr lang="sr-Latn-RS" sz="1200" dirty="0" smtClean="0"/>
              <a:t>w</a:t>
            </a:r>
            <a:r>
              <a:rPr lang="sr-Latn-RS" sz="1200" baseline="-25000" dirty="0" smtClean="0"/>
              <a:t>87</a:t>
            </a:r>
          </a:p>
          <a:p>
            <a:pPr>
              <a:buNone/>
            </a:pPr>
            <a:r>
              <a:rPr lang="sr-Latn-RS" sz="1200" dirty="0" smtClean="0"/>
              <a:t>	Na osnovu ovih formula se može izračunati uticaj svake ulazne vrednosti x</a:t>
            </a:r>
            <a:r>
              <a:rPr lang="sr-Latn-RS" sz="1200" baseline="-25000" dirty="0" smtClean="0"/>
              <a:t>n</a:t>
            </a:r>
            <a:r>
              <a:rPr lang="sr-Latn-RS" sz="1200" dirty="0" smtClean="0"/>
              <a:t> pomoću njegovog koeficijenta K</a:t>
            </a:r>
            <a:r>
              <a:rPr lang="sr-Latn-RS" sz="1200" baseline="-25000" dirty="0" smtClean="0"/>
              <a:t>n</a:t>
            </a:r>
            <a:r>
              <a:rPr lang="sr-Latn-RS" sz="1200" dirty="0" smtClean="0"/>
              <a:t>. To znači da na osnovu vrednosti koeficijenata možemo odrediti vrednosti ulazne slike tako da maksimizujemo izlaz u čvoru y</a:t>
            </a:r>
            <a:r>
              <a:rPr lang="sr-Latn-RS" sz="1200" baseline="-25000" dirty="0" smtClean="0"/>
              <a:t>1</a:t>
            </a:r>
            <a:r>
              <a:rPr lang="sr-Latn-RS" sz="1200" dirty="0" smtClean="0"/>
              <a:t>. Jednostavnije rečeno, ako je koeficijent negativan broj onda za ulaz treba uzeti što manji broj (u domenu vrednosti piksela slike to je 0) a ako je pozitivan onda što veći (u domenu piksela to je 255).</a:t>
            </a:r>
            <a:endParaRPr lang="en-US" sz="1200" dirty="0"/>
          </a:p>
        </p:txBody>
      </p:sp>
      <p:pic>
        <p:nvPicPr>
          <p:cNvPr id="23" name="Content Placeholder 22" descr="NM.png"/>
          <p:cNvPicPr>
            <a:picLocks noGrp="1" noChangeAspect="1"/>
          </p:cNvPicPr>
          <p:nvPr>
            <p:ph sz="quarter" idx="26"/>
          </p:nvPr>
        </p:nvPicPr>
        <p:blipFill>
          <a:blip r:embed="rId2"/>
          <a:stretch>
            <a:fillRect/>
          </a:stretch>
        </p:blipFill>
        <p:spPr>
          <a:xfrm>
            <a:off x="1071016" y="10717253"/>
            <a:ext cx="2586576" cy="1398587"/>
          </a:xfrm>
        </p:spPr>
      </p:pic>
      <p:sp>
        <p:nvSpPr>
          <p:cNvPr id="17" name="Text Placeholder 16"/>
          <p:cNvSpPr>
            <a:spLocks noGrp="1"/>
          </p:cNvSpPr>
          <p:nvPr>
            <p:ph type="body" sz="quarter" idx="31"/>
          </p:nvPr>
        </p:nvSpPr>
        <p:spPr>
          <a:xfrm>
            <a:off x="5086352" y="2114520"/>
            <a:ext cx="4320000" cy="474133"/>
          </a:xfrm>
        </p:spPr>
        <p:txBody>
          <a:bodyPr/>
          <a:lstStyle/>
          <a:p>
            <a:r>
              <a:rPr lang="sr-Latn-RS" sz="1800" dirty="0" smtClean="0"/>
              <a:t>IMPLEMENTACIJA REŠENJA</a:t>
            </a:r>
            <a:endParaRPr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32"/>
          </p:nvPr>
        </p:nvSpPr>
        <p:spPr>
          <a:xfrm>
            <a:off x="5086352" y="2588653"/>
            <a:ext cx="4320000" cy="2844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sr-Latn-R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sr-Latn-RS" sz="1200" dirty="0" smtClean="0">
                <a:latin typeface="Calibri" pitchFamily="34" charset="0"/>
                <a:cs typeface="Calibri" pitchFamily="34" charset="0"/>
              </a:rPr>
              <a:t>	    </a:t>
            </a:r>
            <a:r>
              <a:rPr lang="vi-VN" sz="1200" dirty="0" smtClean="0">
                <a:latin typeface="Calibri" pitchFamily="34" charset="0"/>
                <a:cs typeface="Calibri" pitchFamily="34" charset="0"/>
              </a:rPr>
              <a:t>Programska </a:t>
            </a:r>
            <a:r>
              <a:rPr lang="vi-VN" sz="1200" dirty="0" smtClean="0">
                <a:latin typeface="Calibri" pitchFamily="34" charset="0"/>
                <a:cs typeface="Calibri" pitchFamily="34" charset="0"/>
              </a:rPr>
              <a:t>implementacija za do sada navedene formule je veoma komplikovana i neefikasna, ponaročito u slučaju većih neurnoskih mreža. Takođe se nailazi na problem </a:t>
            </a:r>
            <a:r>
              <a:rPr lang="vi-VN" sz="1200" i="1" dirty="0" smtClean="0">
                <a:latin typeface="Calibri" pitchFamily="34" charset="0"/>
                <a:cs typeface="Calibri" pitchFamily="34" charset="0"/>
              </a:rPr>
              <a:t>underflow</a:t>
            </a:r>
            <a:r>
              <a:rPr lang="vi-VN" sz="1200" dirty="0" smtClean="0">
                <a:latin typeface="Calibri" pitchFamily="34" charset="0"/>
                <a:cs typeface="Calibri" pitchFamily="34" charset="0"/>
              </a:rPr>
              <a:t>-a pošto su koeficijenti često brojevi blizu nuli, i njihovim neprestanim množenjem se dobijaju brojevi koji su previše mali da bi bili ispravno reprezentovani u računaru.</a:t>
            </a:r>
            <a:endParaRPr lang="sr-Latn-RS" sz="12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sr-Latn-RS" sz="1200" dirty="0" smtClean="0">
                <a:latin typeface="Calibri" pitchFamily="34" charset="0"/>
                <a:cs typeface="Calibri" pitchFamily="34" charset="0"/>
              </a:rPr>
              <a:t>	   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Mnogo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boljim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rešenjem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se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predstavio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algoritam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u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kojem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se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jedan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po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jedan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menjaju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vrednosti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piksela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u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slici</a:t>
            </a:r>
            <a:r>
              <a:rPr lang="sr-Latn-RS" sz="12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a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zatim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posmatra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izmena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u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izlaznoj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vrednosti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neuronske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mreže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. Time je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moguće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utvrditi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uticaj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svakog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pojedinačnog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piksela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na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rezultat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, pa se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na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osnovu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toga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formira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potpuna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slika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Mana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ove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implementacije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jeste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što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ona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ne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funkcioniše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podjednako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dobro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na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neuronskim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mrežama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koje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implementiraju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max-pooling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mehanizme</a:t>
            </a:r>
            <a:r>
              <a:rPr lang="sr-Latn-RS" sz="1200" dirty="0" smtClean="0">
                <a:latin typeface="Calibri" pitchFamily="34" charset="0"/>
                <a:cs typeface="Calibri" pitchFamily="34" charset="0"/>
              </a:rPr>
              <a:t>, a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li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se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ovaj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algoritam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dalje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pokazao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kvalitetnijim</a:t>
            </a:r>
            <a:r>
              <a:rPr lang="sr-Latn-RS" sz="1200" dirty="0" smtClean="0">
                <a:latin typeface="Calibri" pitchFamily="34" charset="0"/>
                <a:cs typeface="Calibri" pitchFamily="34" charset="0"/>
              </a:rPr>
              <a:t>.</a:t>
            </a:r>
            <a:r>
              <a:rPr lang="sr-Latn-R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sr-Latn-RS" sz="1200" dirty="0" smtClean="0">
                <a:latin typeface="Calibri" pitchFamily="34" charset="0"/>
                <a:cs typeface="Calibri" pitchFamily="34" charset="0"/>
              </a:rPr>
              <a:t>Z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bog 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toga se on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koristi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za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implementaciju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rešenja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1200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33"/>
          </p:nvPr>
        </p:nvSpPr>
        <p:spPr>
          <a:xfrm>
            <a:off x="5014914" y="6180762"/>
            <a:ext cx="4320000" cy="557788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sr-Latn-RS" sz="1200" dirty="0" smtClean="0"/>
              <a:t>	</a:t>
            </a:r>
            <a:r>
              <a:rPr lang="sr-Latn-RS" sz="1200" smtClean="0"/>
              <a:t>    </a:t>
            </a:r>
            <a:r>
              <a:rPr lang="en-US" sz="1200" smtClean="0"/>
              <a:t>Tokom </a:t>
            </a:r>
            <a:r>
              <a:rPr lang="en-US" sz="1200" dirty="0" err="1" smtClean="0"/>
              <a:t>izvršavanja</a:t>
            </a:r>
            <a:r>
              <a:rPr lang="en-US" sz="1200" dirty="0" smtClean="0"/>
              <a:t> </a:t>
            </a:r>
            <a:r>
              <a:rPr lang="en-US" sz="1200" dirty="0" err="1" smtClean="0"/>
              <a:t>algoritma</a:t>
            </a:r>
            <a:r>
              <a:rPr lang="en-US" sz="1200" dirty="0" smtClean="0"/>
              <a:t> </a:t>
            </a:r>
            <a:r>
              <a:rPr lang="en-US" sz="1200" dirty="0" err="1" smtClean="0"/>
              <a:t>postalo</a:t>
            </a:r>
            <a:r>
              <a:rPr lang="en-US" sz="1200" dirty="0" smtClean="0"/>
              <a:t> je </a:t>
            </a:r>
            <a:r>
              <a:rPr lang="en-US" sz="1200" dirty="0" err="1" smtClean="0"/>
              <a:t>veoma</a:t>
            </a:r>
            <a:r>
              <a:rPr lang="en-US" sz="1200" dirty="0" smtClean="0"/>
              <a:t> je </a:t>
            </a:r>
            <a:r>
              <a:rPr lang="en-US" sz="1200" dirty="0" err="1" smtClean="0"/>
              <a:t>očiglendo</a:t>
            </a:r>
            <a:r>
              <a:rPr lang="en-US" sz="1200" dirty="0" smtClean="0"/>
              <a:t> </a:t>
            </a:r>
            <a:r>
              <a:rPr lang="en-US" sz="1200" dirty="0" err="1" smtClean="0"/>
              <a:t>da</a:t>
            </a:r>
            <a:r>
              <a:rPr lang="en-US" sz="1200" dirty="0" smtClean="0"/>
              <a:t> </a:t>
            </a:r>
            <a:r>
              <a:rPr lang="en-US" sz="1200" dirty="0" err="1" smtClean="0"/>
              <a:t>slike</a:t>
            </a:r>
            <a:r>
              <a:rPr lang="en-US" sz="1200" dirty="0" smtClean="0"/>
              <a:t> </a:t>
            </a:r>
            <a:r>
              <a:rPr lang="en-US" sz="1200" dirty="0" err="1" smtClean="0"/>
              <a:t>koje</a:t>
            </a:r>
            <a:r>
              <a:rPr lang="en-US" sz="1200" dirty="0" smtClean="0"/>
              <a:t> se </a:t>
            </a:r>
            <a:r>
              <a:rPr lang="en-US" sz="1200" dirty="0" err="1" smtClean="0"/>
              <a:t>generišu</a:t>
            </a:r>
            <a:r>
              <a:rPr lang="en-US" sz="1200" dirty="0" smtClean="0"/>
              <a:t> ne </a:t>
            </a:r>
            <a:r>
              <a:rPr lang="en-US" sz="1200" dirty="0" err="1" smtClean="0"/>
              <a:t>izgledaju</a:t>
            </a:r>
            <a:r>
              <a:rPr lang="en-US" sz="1200" dirty="0" smtClean="0"/>
              <a:t> </a:t>
            </a:r>
            <a:r>
              <a:rPr lang="en-US" sz="1200" dirty="0" err="1" smtClean="0"/>
              <a:t>kao</a:t>
            </a:r>
            <a:r>
              <a:rPr lang="en-US" sz="1200" dirty="0" smtClean="0"/>
              <a:t> </a:t>
            </a:r>
            <a:r>
              <a:rPr lang="en-US" sz="1200" dirty="0" err="1" smtClean="0"/>
              <a:t>klase</a:t>
            </a:r>
            <a:r>
              <a:rPr lang="en-US" sz="1200" dirty="0" smtClean="0"/>
              <a:t> </a:t>
            </a:r>
            <a:r>
              <a:rPr lang="en-US" sz="1200" dirty="0" err="1" smtClean="0"/>
              <a:t>koju</a:t>
            </a:r>
            <a:r>
              <a:rPr lang="en-US" sz="1200" dirty="0" smtClean="0"/>
              <a:t> bi </a:t>
            </a:r>
            <a:r>
              <a:rPr lang="en-US" sz="1200" dirty="0" err="1" smtClean="0"/>
              <a:t>trebale</a:t>
            </a:r>
            <a:r>
              <a:rPr lang="en-US" sz="1200" dirty="0" smtClean="0"/>
              <a:t> </a:t>
            </a:r>
            <a:r>
              <a:rPr lang="en-US" sz="1200" dirty="0" err="1" smtClean="0"/>
              <a:t>predstavljati</a:t>
            </a:r>
            <a:r>
              <a:rPr lang="en-US" sz="1200" dirty="0" smtClean="0"/>
              <a:t>, </a:t>
            </a:r>
            <a:r>
              <a:rPr lang="en-US" sz="1200" dirty="0" err="1" smtClean="0"/>
              <a:t>iako</a:t>
            </a:r>
            <a:r>
              <a:rPr lang="en-US" sz="1200" dirty="0" smtClean="0"/>
              <a:t> </a:t>
            </a:r>
            <a:r>
              <a:rPr lang="en-US" sz="1200" dirty="0" err="1" smtClean="0"/>
              <a:t>su</a:t>
            </a:r>
            <a:r>
              <a:rPr lang="en-US" sz="1200" dirty="0" smtClean="0"/>
              <a:t> </a:t>
            </a:r>
            <a:r>
              <a:rPr lang="en-US" sz="1200" dirty="0" err="1" smtClean="0"/>
              <a:t>dobijene</a:t>
            </a:r>
            <a:r>
              <a:rPr lang="en-US" sz="1200" dirty="0" smtClean="0"/>
              <a:t> </a:t>
            </a:r>
            <a:r>
              <a:rPr lang="en-US" sz="1200" dirty="0" err="1" smtClean="0"/>
              <a:t>slike</a:t>
            </a:r>
            <a:r>
              <a:rPr lang="en-US" sz="1200" dirty="0" smtClean="0"/>
              <a:t> </a:t>
            </a:r>
            <a:r>
              <a:rPr lang="en-US" sz="1200" dirty="0" err="1" smtClean="0"/>
              <a:t>davale</a:t>
            </a:r>
            <a:r>
              <a:rPr lang="en-US" sz="1200" dirty="0" smtClean="0"/>
              <a:t> </a:t>
            </a:r>
            <a:r>
              <a:rPr lang="en-US" sz="1200" dirty="0" err="1" smtClean="0"/>
              <a:t>bolje</a:t>
            </a:r>
            <a:r>
              <a:rPr lang="en-US" sz="1200" dirty="0" smtClean="0"/>
              <a:t> </a:t>
            </a:r>
            <a:r>
              <a:rPr lang="en-US" sz="1200" dirty="0" err="1" smtClean="0"/>
              <a:t>rezultate</a:t>
            </a:r>
            <a:r>
              <a:rPr lang="en-US" sz="1200" dirty="0" smtClean="0"/>
              <a:t> </a:t>
            </a:r>
            <a:r>
              <a:rPr lang="en-US" sz="1200" dirty="0" err="1" smtClean="0"/>
              <a:t>čak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</a:t>
            </a:r>
            <a:r>
              <a:rPr lang="en-US" sz="1200" dirty="0" err="1" smtClean="0"/>
              <a:t>od</a:t>
            </a:r>
            <a:r>
              <a:rPr lang="en-US" sz="1200" dirty="0" smtClean="0"/>
              <a:t> </a:t>
            </a:r>
            <a:r>
              <a:rPr lang="en-US" sz="1200" dirty="0" err="1" smtClean="0"/>
              <a:t>slika</a:t>
            </a:r>
            <a:r>
              <a:rPr lang="en-US" sz="1200" dirty="0" smtClean="0"/>
              <a:t> </a:t>
            </a:r>
            <a:r>
              <a:rPr lang="en-US" sz="1200" dirty="0" err="1" smtClean="0"/>
              <a:t>iz</a:t>
            </a:r>
            <a:r>
              <a:rPr lang="en-US" sz="1200" dirty="0" smtClean="0"/>
              <a:t> </a:t>
            </a:r>
            <a:r>
              <a:rPr lang="en-US" sz="1200" dirty="0" err="1" smtClean="0"/>
              <a:t>datasetova</a:t>
            </a:r>
            <a:r>
              <a:rPr lang="en-US" sz="1200" dirty="0" smtClean="0"/>
              <a:t> </a:t>
            </a:r>
            <a:r>
              <a:rPr lang="en-US" sz="1200" dirty="0" err="1" smtClean="0"/>
              <a:t>koji</a:t>
            </a:r>
            <a:r>
              <a:rPr lang="en-US" sz="1200" dirty="0" smtClean="0"/>
              <a:t> se </a:t>
            </a:r>
            <a:r>
              <a:rPr lang="en-US" sz="1200" dirty="0" err="1" smtClean="0"/>
              <a:t>koriste</a:t>
            </a:r>
            <a:r>
              <a:rPr lang="en-US" sz="1200" dirty="0" smtClean="0"/>
              <a:t> </a:t>
            </a:r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treniranje</a:t>
            </a:r>
            <a:r>
              <a:rPr lang="en-US" sz="1200" dirty="0" smtClean="0"/>
              <a:t>. To </a:t>
            </a:r>
            <a:r>
              <a:rPr lang="en-US" sz="1200" dirty="0" err="1" smtClean="0"/>
              <a:t>delimično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</a:t>
            </a:r>
            <a:r>
              <a:rPr lang="en-US" sz="1200" dirty="0" err="1" smtClean="0"/>
              <a:t>ukazuje</a:t>
            </a:r>
            <a:r>
              <a:rPr lang="en-US" sz="1200" dirty="0" smtClean="0"/>
              <a:t> </a:t>
            </a:r>
            <a:r>
              <a:rPr lang="en-US" sz="1200" dirty="0" err="1" smtClean="0"/>
              <a:t>na</a:t>
            </a:r>
            <a:r>
              <a:rPr lang="en-US" sz="1200" dirty="0" smtClean="0"/>
              <a:t> to </a:t>
            </a:r>
            <a:r>
              <a:rPr lang="en-US" sz="1200" dirty="0" err="1" smtClean="0"/>
              <a:t>da</a:t>
            </a:r>
            <a:r>
              <a:rPr lang="en-US" sz="1200" dirty="0" smtClean="0"/>
              <a:t> </a:t>
            </a:r>
            <a:r>
              <a:rPr lang="en-US" sz="1200" dirty="0" err="1" smtClean="0"/>
              <a:t>su</a:t>
            </a:r>
            <a:r>
              <a:rPr lang="en-US" sz="1200" dirty="0" smtClean="0"/>
              <a:t> </a:t>
            </a:r>
            <a:r>
              <a:rPr lang="en-US" sz="1200" dirty="0" err="1" smtClean="0"/>
              <a:t>korišćene</a:t>
            </a:r>
            <a:r>
              <a:rPr lang="en-US" sz="1200" dirty="0" smtClean="0"/>
              <a:t> </a:t>
            </a:r>
            <a:r>
              <a:rPr lang="en-US" sz="1200" dirty="0" err="1" smtClean="0"/>
              <a:t>neuronske</a:t>
            </a:r>
            <a:r>
              <a:rPr lang="en-US" sz="1200" dirty="0" smtClean="0"/>
              <a:t> </a:t>
            </a:r>
            <a:r>
              <a:rPr lang="en-US" sz="1200" dirty="0" err="1" smtClean="0"/>
              <a:t>mreže</a:t>
            </a:r>
            <a:r>
              <a:rPr lang="en-US" sz="1200" dirty="0" smtClean="0"/>
              <a:t> </a:t>
            </a:r>
            <a:r>
              <a:rPr lang="en-US" sz="1200" dirty="0" err="1" smtClean="0"/>
              <a:t>nedovoljno</a:t>
            </a:r>
            <a:r>
              <a:rPr lang="en-US" sz="1200" dirty="0" smtClean="0"/>
              <a:t> </a:t>
            </a:r>
            <a:r>
              <a:rPr lang="en-US" sz="1200" dirty="0" err="1" smtClean="0"/>
              <a:t>kompleksne</a:t>
            </a:r>
            <a:r>
              <a:rPr lang="en-US" sz="1200" dirty="0" smtClean="0"/>
              <a:t>.</a:t>
            </a:r>
            <a:endParaRPr lang="en-US" sz="1200" dirty="0" smtClean="0"/>
          </a:p>
          <a:p>
            <a:pPr>
              <a:buNone/>
            </a:pPr>
            <a:r>
              <a:rPr lang="sr-Latn-RS" sz="1200" smtClean="0"/>
              <a:t>	    </a:t>
            </a:r>
            <a:r>
              <a:rPr lang="en-US" sz="1200" smtClean="0"/>
              <a:t>Za </a:t>
            </a:r>
            <a:r>
              <a:rPr lang="en-US" sz="1200" dirty="0" err="1" smtClean="0"/>
              <a:t>testiranje</a:t>
            </a:r>
            <a:r>
              <a:rPr lang="en-US" sz="1200" dirty="0" smtClean="0"/>
              <a:t> </a:t>
            </a:r>
            <a:r>
              <a:rPr lang="en-US" sz="1200" dirty="0" err="1" smtClean="0"/>
              <a:t>algoritma</a:t>
            </a:r>
            <a:r>
              <a:rPr lang="en-US" sz="1200" dirty="0" smtClean="0"/>
              <a:t> </a:t>
            </a:r>
            <a:r>
              <a:rPr lang="en-US" sz="1200" dirty="0" err="1" smtClean="0"/>
              <a:t>smo</a:t>
            </a:r>
            <a:r>
              <a:rPr lang="en-US" sz="1200" dirty="0" smtClean="0"/>
              <a:t> </a:t>
            </a:r>
            <a:r>
              <a:rPr lang="en-US" sz="1200" dirty="0" err="1" smtClean="0"/>
              <a:t>koristili</a:t>
            </a:r>
            <a:r>
              <a:rPr lang="en-US" sz="1200" dirty="0" smtClean="0"/>
              <a:t> tri </a:t>
            </a:r>
            <a:r>
              <a:rPr lang="en-US" sz="1200" dirty="0" err="1" smtClean="0"/>
              <a:t>različite</a:t>
            </a:r>
            <a:r>
              <a:rPr lang="en-US" sz="1200" dirty="0" smtClean="0"/>
              <a:t> </a:t>
            </a:r>
            <a:r>
              <a:rPr lang="en-US" sz="1200" err="1" smtClean="0"/>
              <a:t>neuronske</a:t>
            </a:r>
            <a:r>
              <a:rPr lang="en-US" sz="1200" smtClean="0"/>
              <a:t> </a:t>
            </a:r>
            <a:r>
              <a:rPr lang="en-US" sz="1200" smtClean="0"/>
              <a:t>mreže:</a:t>
            </a:r>
          </a:p>
          <a:p>
            <a:r>
              <a:rPr lang="en-US" sz="1200" smtClean="0"/>
              <a:t>Za </a:t>
            </a:r>
            <a:r>
              <a:rPr lang="en-US" sz="1200" err="1" smtClean="0"/>
              <a:t>prepoznavanje</a:t>
            </a:r>
            <a:r>
              <a:rPr lang="en-US" sz="1200" smtClean="0"/>
              <a:t> </a:t>
            </a:r>
            <a:r>
              <a:rPr lang="en-US" sz="1200" smtClean="0"/>
              <a:t>lica</a:t>
            </a:r>
            <a:r>
              <a:rPr lang="sr-Latn-RS" sz="1200" baseline="30000" smtClean="0"/>
              <a:t>[1]</a:t>
            </a:r>
            <a:r>
              <a:rPr lang="en-US" sz="1200" smtClean="0"/>
              <a:t>. </a:t>
            </a:r>
            <a:r>
              <a:rPr lang="sr-Latn-RS" sz="1200" dirty="0" err="1" smtClean="0"/>
              <a:t>P</a:t>
            </a:r>
            <a:r>
              <a:rPr lang="en-US" sz="1200" smtClean="0"/>
              <a:t>rilikom </a:t>
            </a:r>
            <a:r>
              <a:rPr lang="en-US" sz="1200" dirty="0" err="1" smtClean="0"/>
              <a:t>pokretanja</a:t>
            </a:r>
            <a:r>
              <a:rPr lang="en-US" sz="1200" dirty="0" smtClean="0"/>
              <a:t> </a:t>
            </a:r>
            <a:r>
              <a:rPr lang="en-US" sz="1200" dirty="0" err="1" smtClean="0"/>
              <a:t>algoritma</a:t>
            </a:r>
            <a:r>
              <a:rPr lang="en-US" sz="1200" dirty="0" smtClean="0"/>
              <a:t> </a:t>
            </a:r>
            <a:r>
              <a:rPr lang="en-US" sz="1200" dirty="0" err="1" smtClean="0"/>
              <a:t>dobije</a:t>
            </a:r>
            <a:r>
              <a:rPr lang="en-US" sz="1200" dirty="0" smtClean="0"/>
              <a:t> se </a:t>
            </a:r>
            <a:r>
              <a:rPr lang="en-US" sz="1200" dirty="0" err="1" smtClean="0"/>
              <a:t>slika</a:t>
            </a:r>
            <a:r>
              <a:rPr lang="en-US" sz="1200" dirty="0" smtClean="0"/>
              <a:t> </a:t>
            </a:r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koju</a:t>
            </a:r>
            <a:r>
              <a:rPr lang="en-US" sz="1200" dirty="0" smtClean="0"/>
              <a:t> </a:t>
            </a:r>
            <a:r>
              <a:rPr lang="en-US" sz="1200" dirty="0" err="1" smtClean="0"/>
              <a:t>mreža</a:t>
            </a:r>
            <a:r>
              <a:rPr lang="en-US" sz="1200" dirty="0" smtClean="0"/>
              <a:t>, </a:t>
            </a:r>
            <a:r>
              <a:rPr lang="en-US" sz="1200" dirty="0" err="1" smtClean="0"/>
              <a:t>sa</a:t>
            </a:r>
            <a:r>
              <a:rPr lang="en-US" sz="1200" dirty="0" smtClean="0"/>
              <a:t> 100% </a:t>
            </a:r>
            <a:r>
              <a:rPr lang="en-US" sz="1200" dirty="0" err="1" smtClean="0"/>
              <a:t>sigurnosti</a:t>
            </a:r>
            <a:r>
              <a:rPr lang="en-US" sz="1200" dirty="0" smtClean="0"/>
              <a:t>, </a:t>
            </a:r>
            <a:r>
              <a:rPr lang="en-US" sz="1200" dirty="0" err="1" smtClean="0"/>
              <a:t>ustanovi</a:t>
            </a:r>
            <a:r>
              <a:rPr lang="en-US" sz="1200" dirty="0" smtClean="0"/>
              <a:t> </a:t>
            </a:r>
            <a:r>
              <a:rPr lang="en-US" sz="1200" dirty="0" err="1" smtClean="0"/>
              <a:t>da</a:t>
            </a:r>
            <a:r>
              <a:rPr lang="en-US" sz="1200" dirty="0" smtClean="0"/>
              <a:t> je lice</a:t>
            </a:r>
            <a:r>
              <a:rPr lang="en-US" sz="1200" smtClean="0"/>
              <a:t>. </a:t>
            </a:r>
            <a:endParaRPr lang="sr-Latn-RS" sz="1200" smtClean="0"/>
          </a:p>
          <a:p>
            <a:endParaRPr lang="en-US" sz="1200" dirty="0" smtClean="0"/>
          </a:p>
          <a:p>
            <a:pPr>
              <a:buNone/>
            </a:pPr>
            <a:endParaRPr lang="sr-Latn-RS" sz="1200" smtClean="0"/>
          </a:p>
          <a:p>
            <a:r>
              <a:rPr lang="en-US" sz="1200" smtClean="0"/>
              <a:t>Neuronska </a:t>
            </a:r>
            <a:r>
              <a:rPr lang="en-US" sz="1200" dirty="0" err="1" smtClean="0"/>
              <a:t>mreža</a:t>
            </a:r>
            <a:r>
              <a:rPr lang="en-US" sz="1200" dirty="0" smtClean="0"/>
              <a:t> </a:t>
            </a:r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err="1" smtClean="0"/>
              <a:t>prepoznavanje</a:t>
            </a:r>
            <a:r>
              <a:rPr lang="en-US" sz="1200" smtClean="0"/>
              <a:t> </a:t>
            </a:r>
            <a:r>
              <a:rPr lang="en-US" sz="1200" smtClean="0"/>
              <a:t>cifara</a:t>
            </a:r>
            <a:r>
              <a:rPr lang="sr-Latn-RS" sz="1200" baseline="30000" smtClean="0"/>
              <a:t>[2]</a:t>
            </a:r>
            <a:r>
              <a:rPr lang="en-US" sz="1200" smtClean="0"/>
              <a:t>, </a:t>
            </a:r>
            <a:r>
              <a:rPr lang="en-US" sz="1200" dirty="0" err="1" smtClean="0"/>
              <a:t>isto</a:t>
            </a:r>
            <a:r>
              <a:rPr lang="en-US" sz="1200" dirty="0" smtClean="0"/>
              <a:t> </a:t>
            </a:r>
            <a:r>
              <a:rPr lang="en-US" sz="1200" dirty="0" err="1" smtClean="0"/>
              <a:t>kao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</a:t>
            </a:r>
            <a:r>
              <a:rPr lang="en-US" sz="1200" dirty="0" err="1" smtClean="0"/>
              <a:t>sa</a:t>
            </a:r>
            <a:r>
              <a:rPr lang="en-US" sz="1200" dirty="0" smtClean="0"/>
              <a:t> </a:t>
            </a:r>
            <a:r>
              <a:rPr lang="en-US" sz="1200" dirty="0" err="1" smtClean="0"/>
              <a:t>prethodnim</a:t>
            </a:r>
            <a:r>
              <a:rPr lang="en-US" sz="1200" dirty="0" smtClean="0"/>
              <a:t> </a:t>
            </a:r>
            <a:r>
              <a:rPr lang="en-US" sz="1200" dirty="0" err="1" smtClean="0"/>
              <a:t>primerom</a:t>
            </a:r>
            <a:r>
              <a:rPr lang="en-US" sz="1200" dirty="0" smtClean="0"/>
              <a:t> </a:t>
            </a:r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svaku</a:t>
            </a:r>
            <a:r>
              <a:rPr lang="en-US" sz="1200" dirty="0" smtClean="0"/>
              <a:t> </a:t>
            </a:r>
            <a:r>
              <a:rPr lang="en-US" sz="1200" dirty="0" err="1" smtClean="0"/>
              <a:t>cifru</a:t>
            </a:r>
            <a:r>
              <a:rPr lang="en-US" sz="1200" dirty="0" smtClean="0"/>
              <a:t> </a:t>
            </a:r>
            <a:r>
              <a:rPr lang="en-US" sz="1200" dirty="0" err="1" smtClean="0"/>
              <a:t>algoritam</a:t>
            </a:r>
            <a:r>
              <a:rPr lang="en-US" sz="1200" dirty="0" smtClean="0"/>
              <a:t> </a:t>
            </a:r>
            <a:r>
              <a:rPr lang="en-US" sz="1200" dirty="0" err="1" smtClean="0"/>
              <a:t>generiše</a:t>
            </a:r>
            <a:r>
              <a:rPr lang="en-US" sz="1200" dirty="0" smtClean="0"/>
              <a:t> </a:t>
            </a:r>
            <a:r>
              <a:rPr lang="en-US" sz="1200" dirty="0" err="1" smtClean="0"/>
              <a:t>sliku</a:t>
            </a:r>
            <a:r>
              <a:rPr lang="en-US" sz="1200" dirty="0" smtClean="0"/>
              <a:t> </a:t>
            </a:r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koju</a:t>
            </a:r>
            <a:r>
              <a:rPr lang="en-US" sz="1200" dirty="0" smtClean="0"/>
              <a:t> </a:t>
            </a:r>
            <a:r>
              <a:rPr lang="en-US" sz="1200" dirty="0" err="1" smtClean="0"/>
              <a:t>neuronska</a:t>
            </a:r>
            <a:r>
              <a:rPr lang="en-US" sz="1200" dirty="0" smtClean="0"/>
              <a:t> </a:t>
            </a:r>
            <a:r>
              <a:rPr lang="en-US" sz="1200" dirty="0" err="1" smtClean="0"/>
              <a:t>vrati</a:t>
            </a:r>
            <a:r>
              <a:rPr lang="en-US" sz="1200" dirty="0" smtClean="0"/>
              <a:t> 100%-</a:t>
            </a:r>
            <a:r>
              <a:rPr lang="en-US" sz="1200" smtClean="0"/>
              <a:t>nu </a:t>
            </a:r>
            <a:r>
              <a:rPr lang="en-US" sz="1200" smtClean="0"/>
              <a:t>sigurnost.</a:t>
            </a:r>
            <a:endParaRPr lang="sr-Latn-RS" sz="1200" smtClean="0"/>
          </a:p>
          <a:p>
            <a:pPr algn="ctr"/>
            <a:endParaRPr lang="sr-Latn-RS" sz="1200" smtClean="0"/>
          </a:p>
          <a:p>
            <a:pPr algn="ctr"/>
            <a:endParaRPr lang="en-US" sz="1200" dirty="0" smtClean="0"/>
          </a:p>
          <a:p>
            <a:r>
              <a:rPr lang="en-US" sz="1200" smtClean="0"/>
              <a:t>Konvolutivna </a:t>
            </a:r>
            <a:r>
              <a:rPr lang="en-US" sz="1200" dirty="0" err="1" smtClean="0"/>
              <a:t>neuronska</a:t>
            </a:r>
            <a:r>
              <a:rPr lang="en-US" sz="1200" dirty="0" smtClean="0"/>
              <a:t> </a:t>
            </a:r>
            <a:r>
              <a:rPr lang="en-US" sz="1200" dirty="0" err="1" smtClean="0"/>
              <a:t>mreža</a:t>
            </a:r>
            <a:r>
              <a:rPr lang="en-US" sz="1200" dirty="0" smtClean="0"/>
              <a:t> </a:t>
            </a:r>
            <a:r>
              <a:rPr lang="en-US" sz="1200" dirty="0" err="1" smtClean="0"/>
              <a:t>sa</a:t>
            </a:r>
            <a:r>
              <a:rPr lang="en-US" sz="1200" dirty="0" smtClean="0"/>
              <a:t> max-pooling </a:t>
            </a:r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err="1" smtClean="0"/>
              <a:t>prepoznavanje</a:t>
            </a:r>
            <a:r>
              <a:rPr lang="en-US" sz="1200" smtClean="0"/>
              <a:t> </a:t>
            </a:r>
            <a:r>
              <a:rPr lang="en-US" sz="1200" smtClean="0"/>
              <a:t>cifara</a:t>
            </a:r>
            <a:r>
              <a:rPr lang="sr-Latn-RS" sz="1200" baseline="30000" smtClean="0"/>
              <a:t>[2]</a:t>
            </a:r>
            <a:r>
              <a:rPr lang="en-US" sz="1200" smtClean="0"/>
              <a:t>. </a:t>
            </a:r>
            <a:r>
              <a:rPr lang="en-US" sz="1200" dirty="0" err="1" smtClean="0"/>
              <a:t>Rezultati</a:t>
            </a:r>
            <a:r>
              <a:rPr lang="en-US" sz="1200" dirty="0" smtClean="0"/>
              <a:t> </a:t>
            </a:r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ovu</a:t>
            </a:r>
            <a:r>
              <a:rPr lang="en-US" sz="1200" dirty="0" smtClean="0"/>
              <a:t> </a:t>
            </a:r>
            <a:r>
              <a:rPr lang="en-US" sz="1200" dirty="0" err="1" smtClean="0"/>
              <a:t>mrežu</a:t>
            </a:r>
            <a:r>
              <a:rPr lang="en-US" sz="1200" dirty="0" smtClean="0"/>
              <a:t> </a:t>
            </a:r>
            <a:r>
              <a:rPr lang="en-US" sz="1200" dirty="0" err="1" smtClean="0"/>
              <a:t>su</a:t>
            </a:r>
            <a:r>
              <a:rPr lang="en-US" sz="1200" dirty="0" smtClean="0"/>
              <a:t> </a:t>
            </a:r>
            <a:r>
              <a:rPr lang="en-US" sz="1200" dirty="0" err="1" smtClean="0"/>
              <a:t>bili</a:t>
            </a:r>
            <a:r>
              <a:rPr lang="en-US" sz="1200" dirty="0" smtClean="0"/>
              <a:t> </a:t>
            </a:r>
            <a:r>
              <a:rPr lang="en-US" sz="1200" dirty="0" err="1" smtClean="0"/>
              <a:t>uočljivo</a:t>
            </a:r>
            <a:r>
              <a:rPr lang="en-US" sz="1200" dirty="0" smtClean="0"/>
              <a:t> </a:t>
            </a:r>
            <a:r>
              <a:rPr lang="en-US" sz="1200" dirty="0" err="1" smtClean="0"/>
              <a:t>lošiji</a:t>
            </a:r>
            <a:r>
              <a:rPr lang="en-US" sz="1200" dirty="0" smtClean="0"/>
              <a:t> </a:t>
            </a:r>
            <a:r>
              <a:rPr lang="en-US" sz="1200" dirty="0" err="1" smtClean="0"/>
              <a:t>od</a:t>
            </a:r>
            <a:r>
              <a:rPr lang="en-US" sz="1200" dirty="0" smtClean="0"/>
              <a:t> </a:t>
            </a:r>
            <a:r>
              <a:rPr lang="en-US" sz="1200" dirty="0" err="1" smtClean="0"/>
              <a:t>predhodnih</a:t>
            </a:r>
            <a:r>
              <a:rPr lang="en-US" sz="1200" dirty="0" smtClean="0"/>
              <a:t> </a:t>
            </a:r>
            <a:r>
              <a:rPr lang="en-US" sz="1200" dirty="0" err="1" smtClean="0"/>
              <a:t>samo</a:t>
            </a:r>
            <a:r>
              <a:rPr lang="en-US" sz="1200" dirty="0" smtClean="0"/>
              <a:t> je </a:t>
            </a:r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jednu</a:t>
            </a:r>
            <a:r>
              <a:rPr lang="en-US" sz="1200" dirty="0" smtClean="0"/>
              <a:t> </a:t>
            </a:r>
            <a:r>
              <a:rPr lang="en-US" sz="1200" dirty="0" err="1" smtClean="0"/>
              <a:t>klasu</a:t>
            </a:r>
            <a:r>
              <a:rPr lang="en-US" sz="1200" dirty="0" smtClean="0"/>
              <a:t> </a:t>
            </a:r>
            <a:r>
              <a:rPr lang="en-US" sz="1200" dirty="0" err="1" smtClean="0"/>
              <a:t>uspešno</a:t>
            </a:r>
            <a:r>
              <a:rPr lang="en-US" sz="1200" dirty="0" smtClean="0"/>
              <a:t> </a:t>
            </a:r>
            <a:r>
              <a:rPr lang="en-US" sz="1200" dirty="0" err="1" smtClean="0"/>
              <a:t>generisana</a:t>
            </a:r>
            <a:r>
              <a:rPr lang="en-US" sz="1200" dirty="0" smtClean="0"/>
              <a:t> </a:t>
            </a:r>
            <a:r>
              <a:rPr lang="en-US" sz="1200" dirty="0" err="1" smtClean="0"/>
              <a:t>slika</a:t>
            </a:r>
            <a:r>
              <a:rPr lang="en-US" sz="1200" dirty="0" smtClean="0"/>
              <a:t> </a:t>
            </a:r>
            <a:r>
              <a:rPr lang="en-US" sz="1200" dirty="0" err="1" smtClean="0"/>
              <a:t>koja</a:t>
            </a:r>
            <a:r>
              <a:rPr lang="en-US" sz="1200" dirty="0" smtClean="0"/>
              <a:t> </a:t>
            </a:r>
            <a:r>
              <a:rPr lang="en-US" sz="1200" dirty="0" err="1" smtClean="0"/>
              <a:t>pripada</a:t>
            </a:r>
            <a:r>
              <a:rPr lang="en-US" sz="1200" dirty="0" smtClean="0"/>
              <a:t> </a:t>
            </a:r>
            <a:r>
              <a:rPr lang="en-US" sz="1200" dirty="0" err="1" smtClean="0"/>
              <a:t>toj</a:t>
            </a:r>
            <a:r>
              <a:rPr lang="en-US" sz="1200" dirty="0" smtClean="0"/>
              <a:t> </a:t>
            </a:r>
            <a:r>
              <a:rPr lang="en-US" sz="1200" dirty="0" err="1" smtClean="0"/>
              <a:t>klasi</a:t>
            </a:r>
            <a:r>
              <a:rPr lang="en-US" sz="1200" dirty="0" smtClean="0"/>
              <a:t> </a:t>
            </a:r>
            <a:r>
              <a:rPr lang="en-US" sz="1200" dirty="0" err="1" smtClean="0"/>
              <a:t>sa</a:t>
            </a:r>
            <a:r>
              <a:rPr lang="en-US" sz="1200" dirty="0" smtClean="0"/>
              <a:t> </a:t>
            </a:r>
            <a:r>
              <a:rPr lang="en-US" sz="1200" dirty="0" err="1" smtClean="0"/>
              <a:t>sigurnošću</a:t>
            </a:r>
            <a:r>
              <a:rPr lang="en-US" sz="1200" dirty="0" smtClean="0"/>
              <a:t> </a:t>
            </a:r>
            <a:r>
              <a:rPr lang="en-US" sz="1200" dirty="0" err="1" smtClean="0"/>
              <a:t>iznad</a:t>
            </a:r>
            <a:r>
              <a:rPr lang="en-US" sz="1200" dirty="0" smtClean="0"/>
              <a:t> 90%, </a:t>
            </a:r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ostatak</a:t>
            </a:r>
            <a:r>
              <a:rPr lang="en-US" sz="1200" dirty="0" smtClean="0"/>
              <a:t> </a:t>
            </a:r>
            <a:r>
              <a:rPr lang="en-US" sz="1200" dirty="0" err="1" smtClean="0"/>
              <a:t>klasa</a:t>
            </a:r>
            <a:r>
              <a:rPr lang="en-US" sz="1200" dirty="0" smtClean="0"/>
              <a:t> </a:t>
            </a:r>
            <a:r>
              <a:rPr lang="en-US" sz="1200" dirty="0" err="1" smtClean="0"/>
              <a:t>su</a:t>
            </a:r>
            <a:r>
              <a:rPr lang="en-US" sz="1200" dirty="0" smtClean="0"/>
              <a:t> </a:t>
            </a:r>
            <a:r>
              <a:rPr lang="en-US" sz="1200" dirty="0" err="1" smtClean="0"/>
              <a:t>vrednosti</a:t>
            </a:r>
            <a:r>
              <a:rPr lang="en-US" sz="1200" dirty="0" smtClean="0"/>
              <a:t> </a:t>
            </a:r>
            <a:r>
              <a:rPr lang="en-US" sz="1200" dirty="0" err="1" smtClean="0"/>
              <a:t>uglavnom</a:t>
            </a:r>
            <a:r>
              <a:rPr lang="en-US" sz="1200" dirty="0" smtClean="0"/>
              <a:t> </a:t>
            </a:r>
            <a:r>
              <a:rPr lang="en-US" sz="1200" dirty="0" err="1" smtClean="0"/>
              <a:t>ispod</a:t>
            </a:r>
            <a:r>
              <a:rPr lang="en-US" sz="1200" dirty="0" smtClean="0"/>
              <a:t> </a:t>
            </a:r>
            <a:r>
              <a:rPr lang="en-US" sz="1200" smtClean="0"/>
              <a:t>50</a:t>
            </a:r>
            <a:r>
              <a:rPr lang="en-US" sz="1200" smtClean="0"/>
              <a:t>%.</a:t>
            </a:r>
            <a:endParaRPr lang="en-US" sz="1200" dirty="0" smtClean="0"/>
          </a:p>
          <a:p>
            <a:pPr>
              <a:buNone/>
            </a:pPr>
            <a:r>
              <a:rPr lang="sr-Latn-RS" sz="1200" smtClean="0"/>
              <a:t>	</a:t>
            </a:r>
            <a:r>
              <a:rPr lang="sr-Latn-RS" sz="1200" smtClean="0"/>
              <a:t>    </a:t>
            </a:r>
            <a:r>
              <a:rPr lang="en-US" sz="1200" smtClean="0"/>
              <a:t>Kao </a:t>
            </a:r>
            <a:r>
              <a:rPr lang="en-US" sz="1200" dirty="0" err="1" smtClean="0"/>
              <a:t>što</a:t>
            </a:r>
            <a:r>
              <a:rPr lang="en-US" sz="1200" dirty="0" smtClean="0"/>
              <a:t> je </a:t>
            </a:r>
            <a:r>
              <a:rPr lang="en-US" sz="1200" dirty="0" err="1" smtClean="0"/>
              <a:t>i</a:t>
            </a:r>
            <a:r>
              <a:rPr lang="en-US" sz="1200" dirty="0" smtClean="0"/>
              <a:t> </a:t>
            </a:r>
            <a:r>
              <a:rPr lang="en-US" sz="1200" dirty="0" err="1" smtClean="0"/>
              <a:t>očekivano</a:t>
            </a:r>
            <a:r>
              <a:rPr lang="en-US" sz="1200" dirty="0" smtClean="0"/>
              <a:t>, </a:t>
            </a:r>
            <a:r>
              <a:rPr lang="en-US" sz="1200" dirty="0" err="1" smtClean="0"/>
              <a:t>dobijene</a:t>
            </a:r>
            <a:r>
              <a:rPr lang="en-US" sz="1200" dirty="0" smtClean="0"/>
              <a:t> </a:t>
            </a:r>
            <a:r>
              <a:rPr lang="en-US" sz="1200" dirty="0" err="1" smtClean="0"/>
              <a:t>slike</a:t>
            </a:r>
            <a:r>
              <a:rPr lang="en-US" sz="1200" dirty="0" smtClean="0"/>
              <a:t> ne </a:t>
            </a:r>
            <a:r>
              <a:rPr lang="en-US" sz="1200" dirty="0" err="1" smtClean="0"/>
              <a:t>pokazuju</a:t>
            </a:r>
            <a:r>
              <a:rPr lang="en-US" sz="1200" dirty="0" smtClean="0"/>
              <a:t> </a:t>
            </a:r>
            <a:r>
              <a:rPr lang="en-US" sz="1200" dirty="0" err="1" smtClean="0"/>
              <a:t>podjednako</a:t>
            </a:r>
            <a:r>
              <a:rPr lang="en-US" sz="1200" dirty="0" smtClean="0"/>
              <a:t> </a:t>
            </a:r>
            <a:r>
              <a:rPr lang="en-US" sz="1200" dirty="0" err="1" smtClean="0"/>
              <a:t>dobre</a:t>
            </a:r>
            <a:r>
              <a:rPr lang="en-US" sz="1200" dirty="0" smtClean="0"/>
              <a:t> </a:t>
            </a:r>
            <a:r>
              <a:rPr lang="en-US" sz="1200" dirty="0" err="1" smtClean="0"/>
              <a:t>rezultate</a:t>
            </a:r>
            <a:r>
              <a:rPr lang="en-US" sz="1200" dirty="0" smtClean="0"/>
              <a:t> </a:t>
            </a:r>
            <a:r>
              <a:rPr lang="en-US" sz="1200" dirty="0" err="1" smtClean="0"/>
              <a:t>kada</a:t>
            </a:r>
            <a:r>
              <a:rPr lang="en-US" sz="1200" dirty="0" smtClean="0"/>
              <a:t> se </a:t>
            </a:r>
            <a:r>
              <a:rPr lang="en-US" sz="1200" dirty="0" err="1" smtClean="0"/>
              <a:t>primene</a:t>
            </a:r>
            <a:r>
              <a:rPr lang="en-US" sz="1200" dirty="0" smtClean="0"/>
              <a:t> </a:t>
            </a:r>
            <a:r>
              <a:rPr lang="en-US" sz="1200" dirty="0" err="1" smtClean="0"/>
              <a:t>na</a:t>
            </a:r>
            <a:r>
              <a:rPr lang="en-US" sz="1200" dirty="0" smtClean="0"/>
              <a:t> </a:t>
            </a:r>
            <a:r>
              <a:rPr lang="en-US" sz="1200" dirty="0" err="1" smtClean="0"/>
              <a:t>neke</a:t>
            </a:r>
            <a:r>
              <a:rPr lang="en-US" sz="1200" dirty="0" smtClean="0"/>
              <a:t> </a:t>
            </a:r>
            <a:r>
              <a:rPr lang="en-US" sz="1200" dirty="0" err="1" smtClean="0"/>
              <a:t>druge</a:t>
            </a:r>
            <a:r>
              <a:rPr lang="en-US" sz="1200" dirty="0" smtClean="0"/>
              <a:t> </a:t>
            </a:r>
            <a:r>
              <a:rPr lang="en-US" sz="1200" dirty="0" err="1" smtClean="0"/>
              <a:t>klasifikatore</a:t>
            </a:r>
            <a:r>
              <a:rPr lang="en-US" sz="1200" dirty="0" smtClean="0"/>
              <a:t>, </a:t>
            </a:r>
            <a:r>
              <a:rPr lang="en-US" sz="1200" dirty="0" err="1" smtClean="0"/>
              <a:t>čak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</a:t>
            </a:r>
            <a:r>
              <a:rPr lang="en-US" sz="1200" dirty="0" err="1" smtClean="0"/>
              <a:t>ako</a:t>
            </a:r>
            <a:r>
              <a:rPr lang="en-US" sz="1200" dirty="0" smtClean="0"/>
              <a:t> je </a:t>
            </a:r>
            <a:r>
              <a:rPr lang="en-US" sz="1200" dirty="0" err="1" smtClean="0"/>
              <a:t>su</a:t>
            </a:r>
            <a:r>
              <a:rPr lang="en-US" sz="1200" dirty="0" smtClean="0"/>
              <a:t> to </a:t>
            </a:r>
            <a:r>
              <a:rPr lang="en-US" sz="1200" dirty="0" err="1" smtClean="0"/>
              <a:t>neuronske</a:t>
            </a:r>
            <a:r>
              <a:rPr lang="en-US" sz="1200" dirty="0" smtClean="0"/>
              <a:t> </a:t>
            </a:r>
            <a:r>
              <a:rPr lang="en-US" sz="1200" dirty="0" err="1" smtClean="0"/>
              <a:t>mreže</a:t>
            </a:r>
            <a:r>
              <a:rPr lang="en-US" sz="1200" dirty="0" smtClean="0"/>
              <a:t> </a:t>
            </a:r>
            <a:r>
              <a:rPr lang="en-US" sz="1200" dirty="0" err="1" smtClean="0"/>
              <a:t>različite</a:t>
            </a:r>
            <a:r>
              <a:rPr lang="en-US" sz="1200" dirty="0" smtClean="0"/>
              <a:t> </a:t>
            </a:r>
            <a:r>
              <a:rPr lang="en-US" sz="1200" dirty="0" err="1" smtClean="0"/>
              <a:t>strukture</a:t>
            </a:r>
            <a:r>
              <a:rPr lang="en-US" sz="1200" dirty="0" smtClean="0"/>
              <a:t>, </a:t>
            </a:r>
            <a:r>
              <a:rPr lang="en-US" sz="1200" dirty="0" err="1" smtClean="0"/>
              <a:t>trenirane</a:t>
            </a:r>
            <a:r>
              <a:rPr lang="en-US" sz="1200" dirty="0" smtClean="0"/>
              <a:t> </a:t>
            </a:r>
            <a:r>
              <a:rPr lang="en-US" sz="1200" dirty="0" err="1" smtClean="0"/>
              <a:t>nad</a:t>
            </a:r>
            <a:r>
              <a:rPr lang="en-US" sz="1200" dirty="0" smtClean="0"/>
              <a:t> </a:t>
            </a:r>
            <a:r>
              <a:rPr lang="en-US" sz="1200" dirty="0" err="1" smtClean="0"/>
              <a:t>istim</a:t>
            </a:r>
            <a:r>
              <a:rPr lang="en-US" sz="1200" dirty="0" smtClean="0"/>
              <a:t> </a:t>
            </a:r>
            <a:r>
              <a:rPr lang="en-US" sz="1200" dirty="0" err="1" smtClean="0"/>
              <a:t>datasetom</a:t>
            </a:r>
            <a:r>
              <a:rPr lang="en-US" sz="1200" dirty="0" smtClean="0"/>
              <a:t>. </a:t>
            </a:r>
            <a:r>
              <a:rPr lang="en-US" sz="1200" dirty="0" err="1" smtClean="0"/>
              <a:t>Ovo</a:t>
            </a:r>
            <a:r>
              <a:rPr lang="en-US" sz="1200" dirty="0" smtClean="0"/>
              <a:t> je </a:t>
            </a:r>
            <a:r>
              <a:rPr lang="en-US" sz="1200" dirty="0" err="1" smtClean="0"/>
              <a:t>najverovatnije</a:t>
            </a:r>
            <a:r>
              <a:rPr lang="en-US" sz="1200" dirty="0" smtClean="0"/>
              <a:t> </a:t>
            </a:r>
            <a:r>
              <a:rPr lang="en-US" sz="1200" dirty="0" err="1" smtClean="0"/>
              <a:t>rezultat</a:t>
            </a:r>
            <a:r>
              <a:rPr lang="en-US" sz="1200" dirty="0" smtClean="0"/>
              <a:t> </a:t>
            </a:r>
            <a:r>
              <a:rPr lang="en-US" sz="1200" dirty="0" err="1" smtClean="0"/>
              <a:t>uske</a:t>
            </a:r>
            <a:r>
              <a:rPr lang="en-US" sz="1200" dirty="0" smtClean="0"/>
              <a:t> </a:t>
            </a:r>
            <a:r>
              <a:rPr lang="en-US" sz="1200" err="1" smtClean="0"/>
              <a:t>povezanosti</a:t>
            </a:r>
            <a:r>
              <a:rPr lang="en-US" sz="1200" smtClean="0"/>
              <a:t> </a:t>
            </a:r>
            <a:r>
              <a:rPr lang="en-US" sz="1200" smtClean="0"/>
              <a:t>generisane </a:t>
            </a:r>
            <a:r>
              <a:rPr lang="en-US" sz="1200" dirty="0" err="1" smtClean="0"/>
              <a:t>slike</a:t>
            </a:r>
            <a:r>
              <a:rPr lang="en-US" sz="1200" dirty="0" smtClean="0"/>
              <a:t> </a:t>
            </a:r>
            <a:r>
              <a:rPr lang="en-US" sz="1200" dirty="0" err="1" smtClean="0"/>
              <a:t>sa</a:t>
            </a:r>
            <a:r>
              <a:rPr lang="en-US" sz="1200" dirty="0" smtClean="0"/>
              <a:t> </a:t>
            </a:r>
            <a:r>
              <a:rPr lang="en-US" sz="1200" dirty="0" err="1" smtClean="0"/>
              <a:t>unutrašnjom</a:t>
            </a:r>
            <a:r>
              <a:rPr lang="en-US" sz="1200" dirty="0" smtClean="0"/>
              <a:t> </a:t>
            </a:r>
            <a:r>
              <a:rPr lang="en-US" sz="1200" dirty="0" err="1" smtClean="0"/>
              <a:t>strukturom</a:t>
            </a:r>
            <a:r>
              <a:rPr lang="en-US" sz="1200" dirty="0" smtClean="0"/>
              <a:t> </a:t>
            </a:r>
            <a:r>
              <a:rPr lang="en-US" sz="1200" dirty="0" err="1" smtClean="0"/>
              <a:t>neuronske</a:t>
            </a:r>
            <a:r>
              <a:rPr lang="en-US" sz="1200" dirty="0" smtClean="0"/>
              <a:t> </a:t>
            </a:r>
            <a:r>
              <a:rPr lang="en-US" sz="1200" dirty="0" err="1" smtClean="0"/>
              <a:t>mreže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052632" y="5667976"/>
            <a:ext cx="4320000" cy="474133"/>
          </a:xfrm>
        </p:spPr>
        <p:txBody>
          <a:bodyPr/>
          <a:lstStyle/>
          <a:p>
            <a:r>
              <a:rPr lang="sr-Latn-RS" dirty="0" smtClean="0"/>
              <a:t>REZULTATI</a:t>
            </a:r>
            <a:endParaRPr lang="en-US" dirty="0"/>
          </a:p>
        </p:txBody>
      </p:sp>
      <p:pic>
        <p:nvPicPr>
          <p:cNvPr id="25" name="Picture 24" descr="do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484" y="8239744"/>
            <a:ext cx="360000" cy="360000"/>
          </a:xfrm>
          <a:prstGeom prst="rect">
            <a:avLst/>
          </a:prstGeom>
        </p:spPr>
      </p:pic>
      <p:pic>
        <p:nvPicPr>
          <p:cNvPr id="26" name="Picture 25" descr="result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980" y="9311314"/>
            <a:ext cx="360000" cy="360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086484" y="8382620"/>
            <a:ext cx="221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000" b="1" dirty="0" smtClean="0"/>
              <a:t>Slika 2 </a:t>
            </a:r>
            <a:r>
              <a:rPr lang="sr-Latn-RS" sz="1000" b="1" dirty="0" smtClean="0"/>
              <a:t>- </a:t>
            </a:r>
            <a:r>
              <a:rPr lang="sr-Latn-RS" sz="1000" dirty="0" smtClean="0"/>
              <a:t>Izgenerisana slika za klasu lice</a:t>
            </a:r>
            <a:endParaRPr lang="en-US" sz="1000" dirty="0" err="1" smtClean="0"/>
          </a:p>
        </p:txBody>
      </p:sp>
      <p:pic>
        <p:nvPicPr>
          <p:cNvPr id="28" name="Picture 27" descr="result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046" y="9311314"/>
            <a:ext cx="360000" cy="3600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443674" y="9493721"/>
            <a:ext cx="2571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000" b="1" dirty="0" smtClean="0"/>
              <a:t>Slike 3 i 4 </a:t>
            </a:r>
            <a:r>
              <a:rPr lang="sr-Latn-RS" sz="1000" dirty="0" smtClean="0"/>
              <a:t>- Izgenerisane slike za cifre 0 i 8 </a:t>
            </a:r>
            <a:endParaRPr lang="en-US" sz="1000" dirty="0" err="1" smtClean="0"/>
          </a:p>
        </p:txBody>
      </p:sp>
      <p:sp>
        <p:nvSpPr>
          <p:cNvPr id="30" name="TextBox 29"/>
          <p:cNvSpPr txBox="1"/>
          <p:nvPr/>
        </p:nvSpPr>
        <p:spPr>
          <a:xfrm>
            <a:off x="1085824" y="12155371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000" b="1" dirty="0" smtClean="0"/>
              <a:t>Slika 1 </a:t>
            </a:r>
            <a:r>
              <a:rPr lang="sr-Latn-RS" sz="1000" b="1" dirty="0"/>
              <a:t>-</a:t>
            </a:r>
            <a:r>
              <a:rPr lang="sr-Latn-RS" sz="1000" dirty="0" smtClean="0"/>
              <a:t> Primer jednostavne neuronske mreže</a:t>
            </a:r>
            <a:endParaRPr lang="en-US" sz="1000" dirty="0" err="1" smtClean="0"/>
          </a:p>
        </p:txBody>
      </p:sp>
      <p:sp>
        <p:nvSpPr>
          <p:cNvPr id="31" name="TextBox 30"/>
          <p:cNvSpPr txBox="1"/>
          <p:nvPr/>
        </p:nvSpPr>
        <p:spPr>
          <a:xfrm>
            <a:off x="4943476" y="11758650"/>
            <a:ext cx="4429156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sz="1000" dirty="0" smtClean="0"/>
              <a:t>REFERENCE:</a:t>
            </a:r>
          </a:p>
          <a:p>
            <a:r>
              <a:rPr lang="sr-Latn-RS" sz="1000" dirty="0" smtClean="0"/>
              <a:t>[1] - D</a:t>
            </a:r>
            <a:r>
              <a:rPr lang="en-US" sz="1000" dirty="0" smtClean="0"/>
              <a:t>a</a:t>
            </a:r>
            <a:r>
              <a:rPr lang="sr-Latn-RS" sz="1000" dirty="0" smtClean="0"/>
              <a:t>taset korišćen za treniranje: </a:t>
            </a:r>
            <a:r>
              <a:rPr lang="en-US" sz="1000" dirty="0" smtClean="0"/>
              <a:t>Gary B. Huang, Manu </a:t>
            </a:r>
            <a:r>
              <a:rPr lang="en-US" sz="1000" dirty="0" err="1" smtClean="0"/>
              <a:t>Ramesh</a:t>
            </a:r>
            <a:r>
              <a:rPr lang="en-US" sz="1000" dirty="0" smtClean="0"/>
              <a:t>, Tamara Berg</a:t>
            </a:r>
            <a:r>
              <a:rPr lang="sr-Latn-RS" sz="1000" dirty="0" smtClean="0"/>
              <a:t>,</a:t>
            </a:r>
            <a:r>
              <a:rPr lang="en-US" sz="1000" dirty="0" smtClean="0"/>
              <a:t> and Erik Learned</a:t>
            </a:r>
            <a:r>
              <a:rPr lang="sr-Latn-RS" sz="1000" dirty="0"/>
              <a:t>-</a:t>
            </a:r>
            <a:r>
              <a:rPr lang="en-US" sz="1000" dirty="0" smtClean="0"/>
              <a:t>Miller.</a:t>
            </a:r>
            <a:r>
              <a:rPr lang="sr-Latn-RS" sz="1000" dirty="0" smtClean="0"/>
              <a:t> - </a:t>
            </a:r>
            <a:r>
              <a:rPr lang="en-US" sz="1000" b="1" dirty="0" smtClean="0"/>
              <a:t>Labeled Faces in the Wild: A Database for Studying Face Recognition in Unconstrained Environments.</a:t>
            </a:r>
            <a:endParaRPr lang="sr-Latn-RS" sz="1000" b="1" dirty="0" smtClean="0"/>
          </a:p>
          <a:p>
            <a:r>
              <a:rPr lang="sr-Latn-RS" sz="1000" dirty="0" smtClean="0"/>
              <a:t>[2] - D</a:t>
            </a:r>
            <a:r>
              <a:rPr lang="en-US" sz="1000" dirty="0" smtClean="0"/>
              <a:t>a</a:t>
            </a:r>
            <a:r>
              <a:rPr lang="sr-Latn-RS" sz="1000" dirty="0" smtClean="0"/>
              <a:t>taset korišćen za treniranje:  </a:t>
            </a:r>
            <a:r>
              <a:rPr lang="en-US" sz="1000" b="1" dirty="0" smtClean="0"/>
              <a:t>The MNIST database of handwritten digits</a:t>
            </a:r>
            <a:endParaRPr lang="en-US" sz="1000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dical Poster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1" id="{55A68E73-61CB-4542-8C48-DCBB2482A3D5}" vid="{6A3CA63D-1E3C-4681-8668-89277FEB3F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tf04001551</Template>
  <TotalTime>95</TotalTime>
  <Words>112</Words>
  <Application>Microsoft Office PowerPoint</Application>
  <PresentationFormat>A3 Paper (297x420 mm)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Medical Poster</vt:lpstr>
      <vt:lpstr>GENERISANJE SLIKE NA OSNOVU VEŠTAČKE NEURONSKE MREŽE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Branka</dc:creator>
  <cp:lastModifiedBy>Branka</cp:lastModifiedBy>
  <cp:revision>10</cp:revision>
  <dcterms:created xsi:type="dcterms:W3CDTF">2018-02-18T15:58:15Z</dcterms:created>
  <dcterms:modified xsi:type="dcterms:W3CDTF">2018-02-18T17:33:22Z</dcterms:modified>
</cp:coreProperties>
</file>