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3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82" r:id="rId11"/>
    <p:sldId id="274" r:id="rId12"/>
    <p:sldId id="268" r:id="rId13"/>
    <p:sldId id="275" r:id="rId14"/>
    <p:sldId id="269" r:id="rId15"/>
    <p:sldId id="286" r:id="rId16"/>
    <p:sldId id="285" r:id="rId17"/>
    <p:sldId id="272" r:id="rId18"/>
    <p:sldId id="270" r:id="rId19"/>
    <p:sldId id="276" r:id="rId20"/>
    <p:sldId id="263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244" autoAdjust="0"/>
  </p:normalViewPr>
  <p:slideViewPr>
    <p:cSldViewPr snapToGrid="0">
      <p:cViewPr varScale="1">
        <p:scale>
          <a:sx n="66" d="100"/>
          <a:sy n="66" d="100"/>
        </p:scale>
        <p:origin x="13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0FF08-7CB4-4B50-86ED-B22C54B4E1BB}" type="datetimeFigureOut">
              <a:rPr lang="en-CA" smtClean="0"/>
              <a:t>31/05/2016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0776D-160B-48B4-9B53-B065C577C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0622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AB-NOTIN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rtner.com/doc/reprints?id=1-2PMFPEN&amp;ct=151013&amp;st=sb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gartner.com/doc/reprints?id=1-2XYY9ZR&amp;ct=160204&amp;st=sb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qlserverbuilds.blogspot.ca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entozar.com/archive/2015/12/give-your-t-sql-a-semicolonoscopy/#comment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Thank everyone for attending.</a:t>
            </a:r>
          </a:p>
          <a:p>
            <a:endParaRPr lang="en-CA" dirty="0" smtClean="0"/>
          </a:p>
          <a:p>
            <a:r>
              <a:rPr lang="en-CA" dirty="0" smtClean="0"/>
              <a:t>No,</a:t>
            </a:r>
            <a:r>
              <a:rPr lang="en-CA" baseline="0" dirty="0" smtClean="0"/>
              <a:t> this is not a mobile presentation… but… backing enterprise mobile applications / websites is typically enterprise amounts of data, so I am hoping this will be a relevant topic for everyone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Objectives for me are to: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Share some experience / knowledge… I really hope that each of you will take something away from this presentation other than just a free meal</a:t>
            </a:r>
          </a:p>
          <a:p>
            <a:pPr marL="0" indent="0">
              <a:buFontTx/>
              <a:buNone/>
            </a:pPr>
            <a:r>
              <a:rPr lang="en-CA" baseline="0" dirty="0" smtClean="0"/>
              <a:t>and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Hear from others what their experience is… feel free to stop me at any point to provide some of your own thoughts / ideas along the way</a:t>
            </a:r>
          </a:p>
          <a:p>
            <a:pPr marL="0" indent="0">
              <a:buFontTx/>
              <a:buNone/>
            </a:pPr>
            <a:r>
              <a:rPr lang="en-CA" baseline="0" dirty="0" smtClean="0"/>
              <a:t>and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Use this as an opportunity to refresh or learn some new things myself as I prepared this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76D-160B-48B4-9B53-B065C577C2E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0080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Show query</a:t>
            </a:r>
            <a:r>
              <a:rPr lang="en-CA" baseline="0" dirty="0" smtClean="0"/>
              <a:t> that maps profiler / trace events to XE </a:t>
            </a:r>
          </a:p>
          <a:p>
            <a:r>
              <a:rPr lang="en-CA" dirty="0" smtClean="0"/>
              <a:t>C:\</a:t>
            </a:r>
            <a:r>
              <a:rPr lang="en-CA" dirty="0" smtClean="0"/>
              <a:t>LocalDev\2016-06\GitMe\2016-June-SQL\Supporting </a:t>
            </a:r>
            <a:r>
              <a:rPr lang="en-CA" dirty="0" smtClean="0"/>
              <a:t>Scripts\10 - Mapping profiler to extended </a:t>
            </a:r>
            <a:r>
              <a:rPr lang="en-CA" dirty="0" err="1" smtClean="0"/>
              <a:t>events.sql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76D-160B-48B4-9B53-B065C577C2E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800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Warning… this may be controversial… but worse</a:t>
            </a:r>
            <a:r>
              <a:rPr lang="en-CA" baseline="0" dirty="0" smtClean="0"/>
              <a:t> is to have NO direction</a:t>
            </a:r>
          </a:p>
          <a:p>
            <a:endParaRPr lang="en-CA" baseline="0" dirty="0" smtClean="0"/>
          </a:p>
          <a:p>
            <a:r>
              <a:rPr lang="en-CA" baseline="0" dirty="0" smtClean="0"/>
              <a:t>Simplistic formatting example here:</a:t>
            </a:r>
          </a:p>
          <a:p>
            <a:r>
              <a:rPr lang="en-CA" baseline="0" dirty="0" smtClean="0"/>
              <a:t>C:\</a:t>
            </a:r>
            <a:r>
              <a:rPr lang="en-CA" baseline="0" dirty="0" smtClean="0"/>
              <a:t>LocalDev\2016-06\GitMe\2016-June-SQL\Supporting </a:t>
            </a:r>
            <a:r>
              <a:rPr lang="en-CA" baseline="0" dirty="0" smtClean="0"/>
              <a:t>Scripts\20 - Formatting </a:t>
            </a:r>
            <a:r>
              <a:rPr lang="en-CA" baseline="0" dirty="0" err="1" smtClean="0"/>
              <a:t>SQL.sql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76D-160B-48B4-9B53-B065C577C2E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1485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See script:</a:t>
            </a:r>
          </a:p>
          <a:p>
            <a:r>
              <a:rPr lang="en-CA" dirty="0" smtClean="0"/>
              <a:t>C:\</a:t>
            </a:r>
            <a:r>
              <a:rPr lang="en-CA" dirty="0" smtClean="0"/>
              <a:t>LocalDev\2016-06\GitMe\2016-June-SQL\Supporting </a:t>
            </a:r>
            <a:r>
              <a:rPr lang="en-CA" dirty="0" smtClean="0"/>
              <a:t>Scripts\40 - Perf </a:t>
            </a:r>
            <a:r>
              <a:rPr lang="en-CA" dirty="0" err="1" smtClean="0"/>
              <a:t>basics.sql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Important DMVs</a:t>
            </a:r>
          </a:p>
          <a:p>
            <a:r>
              <a:rPr lang="en-CA" dirty="0" smtClean="0"/>
              <a:t>- system info: </a:t>
            </a:r>
            <a:r>
              <a:rPr lang="en-CA" dirty="0" err="1" smtClean="0"/>
              <a:t>sys.dm_os_performance_counters</a:t>
            </a:r>
            <a:r>
              <a:rPr lang="en-CA" dirty="0" smtClean="0"/>
              <a:t>, </a:t>
            </a:r>
            <a:r>
              <a:rPr lang="en-CA" dirty="0" err="1" smtClean="0"/>
              <a:t>sys.dm_os_wait_stats</a:t>
            </a:r>
            <a:endParaRPr lang="en-CA" dirty="0" smtClean="0"/>
          </a:p>
          <a:p>
            <a:r>
              <a:rPr lang="en-CA" dirty="0" smtClean="0"/>
              <a:t>- query info: </a:t>
            </a:r>
            <a:r>
              <a:rPr lang="en-CA" dirty="0" err="1" smtClean="0"/>
              <a:t>sys.dm_exec_requests</a:t>
            </a:r>
            <a:endParaRPr lang="en-CA" dirty="0" smtClean="0"/>
          </a:p>
          <a:p>
            <a:r>
              <a:rPr lang="en-CA" dirty="0" smtClean="0"/>
              <a:t>- index info: </a:t>
            </a:r>
            <a:r>
              <a:rPr lang="en-CA" dirty="0" err="1" smtClean="0"/>
              <a:t>sys.dm_db_index_usage_stats</a:t>
            </a:r>
            <a:r>
              <a:rPr lang="en-CA" dirty="0" smtClean="0"/>
              <a:t>, </a:t>
            </a:r>
            <a:r>
              <a:rPr lang="en-CA" dirty="0" err="1" smtClean="0"/>
              <a:t>sys.dm_io_virtual_file_stats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76D-160B-48B4-9B53-B065C577C2E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812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See script:</a:t>
            </a:r>
          </a:p>
          <a:p>
            <a:r>
              <a:rPr lang="en-CA" dirty="0" smtClean="0"/>
              <a:t>C:\</a:t>
            </a:r>
            <a:r>
              <a:rPr lang="en-CA" dirty="0" smtClean="0"/>
              <a:t>LocalDev\2016-06\GitMe\2016-June-SQL\Supporting </a:t>
            </a:r>
            <a:r>
              <a:rPr lang="en-CA" dirty="0" smtClean="0"/>
              <a:t>Scripts\41 - some date </a:t>
            </a:r>
            <a:r>
              <a:rPr lang="en-CA" dirty="0" err="1" smtClean="0"/>
              <a:t>stuff.sql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76D-160B-48B4-9B53-B065C577C2E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779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See script:</a:t>
            </a:r>
          </a:p>
          <a:p>
            <a:r>
              <a:rPr lang="en-CA" dirty="0" smtClean="0"/>
              <a:t>C:\</a:t>
            </a:r>
            <a:r>
              <a:rPr lang="en-CA" dirty="0" smtClean="0"/>
              <a:t>LocalDev\2016-06\GitMe\2016-June-SQL\Supporting </a:t>
            </a:r>
            <a:r>
              <a:rPr lang="en-CA" dirty="0" smtClean="0"/>
              <a:t>Scripts\42 - Avoid Select </a:t>
            </a:r>
            <a:r>
              <a:rPr lang="en-CA" dirty="0" err="1" smtClean="0"/>
              <a:t>Star.sql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76D-160B-48B4-9B53-B065C577C2E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719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See script:</a:t>
            </a:r>
          </a:p>
          <a:p>
            <a:r>
              <a:rPr lang="en-CA" dirty="0" smtClean="0"/>
              <a:t>C:\</a:t>
            </a:r>
            <a:r>
              <a:rPr lang="en-CA" dirty="0" smtClean="0"/>
              <a:t>LocalDev\2016-06\GitMe\2016-June-SQL\Supporting </a:t>
            </a:r>
            <a:r>
              <a:rPr lang="en-CA" dirty="0" smtClean="0"/>
              <a:t>Scripts\51 - EXISTS - SELECT piece does not </a:t>
            </a:r>
            <a:r>
              <a:rPr lang="en-CA" dirty="0" err="1" smtClean="0"/>
              <a:t>matter.sql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Or online at</a:t>
            </a:r>
          </a:p>
          <a:p>
            <a:r>
              <a:rPr lang="en-CA" dirty="0" smtClean="0"/>
              <a:t>http://data.stackexchange.com/stackoverflow/query/476826?opt.textResults=true&amp;opt.withExecutionPlan=true#executionPlan</a:t>
            </a:r>
          </a:p>
          <a:p>
            <a:endParaRPr lang="en-CA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>
                <a:hlinkClick r:id="rId3"/>
              </a:rPr>
              <a:t>http://bit.ly/AB-NOTIN</a:t>
            </a: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76D-160B-48B4-9B53-B065C577C2E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5158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See script:</a:t>
            </a:r>
          </a:p>
          <a:p>
            <a:r>
              <a:rPr lang="en-CA" dirty="0" smtClean="0"/>
              <a:t>C:\</a:t>
            </a:r>
            <a:r>
              <a:rPr lang="en-CA" dirty="0" smtClean="0"/>
              <a:t>LocalDev\2016-06\GitMe\2016-June-SQL\Supporting </a:t>
            </a:r>
            <a:r>
              <a:rPr lang="en-CA" dirty="0" smtClean="0"/>
              <a:t>Scripts\51 - Parameter </a:t>
            </a:r>
            <a:r>
              <a:rPr lang="en-CA" dirty="0" err="1" smtClean="0"/>
              <a:t>sniffing.sql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76D-160B-48B4-9B53-B065C577C2E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9580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http://www.sqlsentry.com/products/plan-explorer/sql-server-query-view</a:t>
            </a:r>
          </a:p>
          <a:p>
            <a:r>
              <a:rPr lang="en-CA" dirty="0" smtClean="0"/>
              <a:t>See script:</a:t>
            </a:r>
          </a:p>
          <a:p>
            <a:r>
              <a:rPr lang="en-CA" dirty="0" smtClean="0"/>
              <a:t>C:\</a:t>
            </a:r>
            <a:r>
              <a:rPr lang="en-CA" dirty="0" smtClean="0"/>
              <a:t>LocalDev\2016-06\GitMe\2016-June-SQL\Supporting </a:t>
            </a:r>
            <a:r>
              <a:rPr lang="en-CA" dirty="0" smtClean="0"/>
              <a:t>Scripts\52 - SQL Functions are </a:t>
            </a:r>
            <a:r>
              <a:rPr lang="en-CA" dirty="0" err="1" smtClean="0"/>
              <a:t>bad.sql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76D-160B-48B4-9B53-B065C577C2E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270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See script:</a:t>
            </a:r>
          </a:p>
          <a:p>
            <a:r>
              <a:rPr lang="en-CA" dirty="0" smtClean="0"/>
              <a:t>C:\</a:t>
            </a:r>
            <a:r>
              <a:rPr lang="en-CA" dirty="0" smtClean="0"/>
              <a:t>LocalDev\2016-06\GitMe\2016-June-SQL\Supporting </a:t>
            </a:r>
            <a:r>
              <a:rPr lang="en-CA" dirty="0" smtClean="0"/>
              <a:t>Scripts\60 - Check your errors in </a:t>
            </a:r>
            <a:r>
              <a:rPr lang="en-CA" dirty="0" err="1" smtClean="0"/>
              <a:t>proc.sql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See script:</a:t>
            </a:r>
          </a:p>
          <a:p>
            <a:r>
              <a:rPr lang="en-CA" dirty="0" smtClean="0"/>
              <a:t>C:\</a:t>
            </a:r>
            <a:r>
              <a:rPr lang="en-CA" dirty="0" smtClean="0"/>
              <a:t>LocalDev\2016-06\GitMe\2016-June-SQL\Supporting </a:t>
            </a:r>
            <a:r>
              <a:rPr lang="en-CA" dirty="0" smtClean="0"/>
              <a:t>Scripts\70 - RAISERROR instead of PRINT </a:t>
            </a:r>
            <a:r>
              <a:rPr lang="en-CA" dirty="0" err="1" smtClean="0"/>
              <a:t>statements.sql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See script:</a:t>
            </a:r>
          </a:p>
          <a:p>
            <a:r>
              <a:rPr lang="en-CA" dirty="0" smtClean="0"/>
              <a:t>C:\</a:t>
            </a:r>
            <a:r>
              <a:rPr lang="en-CA" dirty="0" smtClean="0"/>
              <a:t>LocalDev\2016-06\GitMe\2016-June-SQL\Supporting </a:t>
            </a:r>
            <a:r>
              <a:rPr lang="en-CA" dirty="0" smtClean="0"/>
              <a:t>Scripts\90 - Searching </a:t>
            </a:r>
            <a:r>
              <a:rPr lang="en-CA" dirty="0" err="1" smtClean="0"/>
              <a:t>PROCs.sql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76D-160B-48B4-9B53-B065C577C2EB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533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See script: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C:\</a:t>
            </a:r>
            <a:r>
              <a:rPr lang="en-CA" dirty="0" smtClean="0"/>
              <a:t>LocalDev\2016-06\GitMe\2016-June-SQL\Supporting </a:t>
            </a:r>
            <a:r>
              <a:rPr lang="en-CA" dirty="0" smtClean="0"/>
              <a:t>Scripts\91 - Insert using commas for </a:t>
            </a:r>
            <a:r>
              <a:rPr lang="en-CA" dirty="0" err="1" smtClean="0"/>
              <a:t>sets.sql</a:t>
            </a:r>
            <a:endParaRPr lang="en-CA" dirty="0" smtClean="0"/>
          </a:p>
          <a:p>
            <a:r>
              <a:rPr lang="en-CA" dirty="0" smtClean="0"/>
              <a:t>C:\</a:t>
            </a:r>
            <a:r>
              <a:rPr lang="en-CA" dirty="0" smtClean="0"/>
              <a:t>LocalDev\2016-06\GitMe\2016-June-SQL\Supporting </a:t>
            </a:r>
            <a:r>
              <a:rPr lang="en-CA" dirty="0" smtClean="0"/>
              <a:t>Scripts\91 - Magic computed </a:t>
            </a:r>
            <a:r>
              <a:rPr lang="en-CA" dirty="0" err="1" smtClean="0"/>
              <a:t>column.sql</a:t>
            </a:r>
            <a:endParaRPr lang="en-CA" dirty="0" smtClean="0"/>
          </a:p>
          <a:p>
            <a:r>
              <a:rPr lang="en-CA" dirty="0" smtClean="0"/>
              <a:t>C:\</a:t>
            </a:r>
            <a:r>
              <a:rPr lang="en-CA" dirty="0" smtClean="0"/>
              <a:t>LocalDev\2016-06\GitMe\2016-June-SQL\Supporting </a:t>
            </a:r>
            <a:r>
              <a:rPr lang="en-CA" dirty="0" smtClean="0"/>
              <a:t>Scripts\91 - Pagination and describe first </a:t>
            </a:r>
            <a:r>
              <a:rPr lang="en-CA" dirty="0" err="1" smtClean="0"/>
              <a:t>resultset.sql</a:t>
            </a:r>
            <a:endParaRPr lang="en-CA" dirty="0" smtClean="0"/>
          </a:p>
          <a:p>
            <a:r>
              <a:rPr lang="en-CA" dirty="0" smtClean="0"/>
              <a:t>C:\</a:t>
            </a:r>
            <a:r>
              <a:rPr lang="en-CA" dirty="0" smtClean="0"/>
              <a:t>LocalDev\2016-06\GitMe\2016-June-SQL\Supporting </a:t>
            </a:r>
            <a:r>
              <a:rPr lang="en-CA" dirty="0" smtClean="0"/>
              <a:t>Scripts\91 - Showing OUTPUT </a:t>
            </a:r>
            <a:r>
              <a:rPr lang="en-CA" dirty="0" err="1" smtClean="0"/>
              <a:t>usage.sql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76D-160B-48B4-9B53-B065C577C2EB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316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76D-160B-48B4-9B53-B065C577C2E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2692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There are also a lot</a:t>
            </a:r>
            <a:r>
              <a:rPr lang="en-CA" baseline="0" dirty="0" smtClean="0"/>
              <a:t> of free tools out there that I list here.</a:t>
            </a:r>
          </a:p>
          <a:p>
            <a:endParaRPr lang="en-CA" baseline="0" dirty="0" smtClean="0"/>
          </a:p>
          <a:p>
            <a:r>
              <a:rPr lang="en-CA" baseline="0" dirty="0" smtClean="0"/>
              <a:t>…And 2 other links, one to a great resource of SQL admin scripts on GitHub and the other that I will show now that not sure if people are aware of…</a:t>
            </a:r>
          </a:p>
          <a:p>
            <a:endParaRPr lang="en-CA" dirty="0" smtClean="0"/>
          </a:p>
          <a:p>
            <a:r>
              <a:rPr lang="en-CA" dirty="0" smtClean="0"/>
              <a:t>… did you know you can query all of </a:t>
            </a:r>
            <a:r>
              <a:rPr lang="en-CA" dirty="0" err="1" smtClean="0"/>
              <a:t>StackOverflow’s</a:t>
            </a:r>
            <a:r>
              <a:rPr lang="en-CA" dirty="0" smtClean="0"/>
              <a:t> data? You can also DOWNLOAD it all too</a:t>
            </a:r>
            <a:r>
              <a:rPr lang="en-CA" baseline="0" dirty="0" smtClean="0"/>
              <a:t> which will allow you to have a great set of enterprise size data to run queries off of to learn a bit about SQL Server performance and of course to analyze </a:t>
            </a:r>
            <a:r>
              <a:rPr lang="en-CA" baseline="0" dirty="0" err="1" smtClean="0"/>
              <a:t>StackOverflow</a:t>
            </a:r>
            <a:r>
              <a:rPr lang="en-CA" baseline="0" dirty="0" smtClean="0"/>
              <a:t> trends, </a:t>
            </a:r>
            <a:r>
              <a:rPr lang="en-CA" baseline="0" dirty="0" err="1" smtClean="0"/>
              <a:t>etc</a:t>
            </a:r>
            <a:r>
              <a:rPr lang="en-CA" baseline="0" dirty="0" smtClean="0"/>
              <a:t> yourself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76D-160B-48B4-9B53-B065C577C2EB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82368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C:\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LocalDev\2016-06\GitMe\2016-June-SQL\Supporting 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Scripts\95 - Setting optimize for ad hoc workloads to </a:t>
            </a:r>
            <a:r>
              <a:rPr lang="en-CA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True.sql</a:t>
            </a:r>
            <a:endParaRPr lang="en-C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endParaRPr lang="en-C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C:\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LocalDev\2016-06\GitMe\2016-June-SQL\Supporting 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Scripts\95</a:t>
            </a:r>
            <a:r>
              <a:rPr lang="en-C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Set backup compression as </a:t>
            </a:r>
            <a:r>
              <a:rPr lang="en-CA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default.sql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76D-160B-48B4-9B53-B065C577C2EB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6522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SQL</a:t>
            </a:r>
            <a:r>
              <a:rPr lang="en-CA" baseline="0" dirty="0" smtClean="0"/>
              <a:t> Server is a major product for Microsoft and they keep investing in it and it keeps getting recognized as a market leader. </a:t>
            </a:r>
          </a:p>
          <a:p>
            <a:endParaRPr lang="en-CA" baseline="0" dirty="0" smtClean="0"/>
          </a:p>
          <a:p>
            <a:r>
              <a:rPr lang="en-CA" baseline="0" dirty="0" smtClean="0"/>
              <a:t>Here is a visual of Gartner’s Magic Quadrant for Operational Database Management Systems as can be found here: </a:t>
            </a:r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https://www.gartner.com/doc/reprints?id=1-2PMFPEN&amp;ct=151013&amp;st=sb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interesting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not shown here is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Gartner’s Magic Quadrant for Business Intelligence and Analytics Platforms </a:t>
            </a:r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https://www.gartner.com/doc/reprints?id=1-2XYY9ZR&amp;ct=160204&amp;st=sb</a:t>
            </a:r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76D-160B-48B4-9B53-B065C577C2E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971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On</a:t>
            </a:r>
            <a:r>
              <a:rPr lang="en-CA" baseline="0" dirty="0" smtClean="0"/>
              <a:t> March 7, 2016 Microsoft announced that they have plans to bring SQL Server to Linux next year… </a:t>
            </a:r>
          </a:p>
          <a:p>
            <a:r>
              <a:rPr lang="en-CA" baseline="0" dirty="0" smtClean="0"/>
              <a:t>http://blogs.microsoft.com/blog/2016/03/07/announcing-sql-server-on-linux/#sm.0000au606lw5keoovky1fqia4axay</a:t>
            </a:r>
          </a:p>
          <a:p>
            <a:endParaRPr lang="en-CA" baseline="0" dirty="0" smtClean="0"/>
          </a:p>
          <a:p>
            <a:r>
              <a:rPr lang="en-CA" baseline="0" dirty="0" smtClean="0"/>
              <a:t>This is big news and could alter landscape for those shops that might have been hesitant to use Windows Servers in a Linux shop</a:t>
            </a:r>
          </a:p>
          <a:p>
            <a:r>
              <a:rPr lang="en-CA" baseline="0" dirty="0" smtClean="0"/>
              <a:t>…or not? We will see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76D-160B-48B4-9B53-B065C577C2E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397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SQL Server 2014 Express: </a:t>
            </a:r>
            <a:r>
              <a:rPr lang="en-CA" dirty="0" smtClean="0">
                <a:solidFill>
                  <a:schemeClr val="accent1"/>
                </a:solidFill>
              </a:rPr>
              <a:t>https://msdn.microsoft.com/en-us/sqlserver2014express.aspx</a:t>
            </a:r>
          </a:p>
          <a:p>
            <a:endParaRPr lang="en-CA" dirty="0" smtClean="0">
              <a:solidFill>
                <a:schemeClr val="accent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Also see: http://sqlserverupdates.com/download-sql-server/</a:t>
            </a:r>
          </a:p>
          <a:p>
            <a:endParaRPr lang="en-CA" dirty="0" smtClean="0"/>
          </a:p>
          <a:p>
            <a:r>
              <a:rPr lang="en-CA" dirty="0" smtClean="0"/>
              <a:t>NOTE: once installed and</a:t>
            </a:r>
            <a:r>
              <a:rPr lang="en-CA" baseline="0" dirty="0" smtClean="0"/>
              <a:t> trying to keep track of updates/versions go here: </a:t>
            </a:r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http://sqlserverbuilds.blogspot.ca/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76D-160B-48B4-9B53-B065C577C2E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190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Obviously</a:t>
            </a:r>
            <a:r>
              <a:rPr lang="en-CA" baseline="0" dirty="0" smtClean="0"/>
              <a:t> these days there is a LOT of free information out there. Listed on this slide though are my recommendations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76D-160B-48B4-9B53-B065C577C2E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7503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Starting with some “quick</a:t>
            </a:r>
            <a:r>
              <a:rPr lang="en-CA" baseline="0" dirty="0" smtClean="0"/>
              <a:t> wins”… many of you might be aware of these, but hopefully some of these tips/tricks will be new to you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76D-160B-48B4-9B53-B065C577C2E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5976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Start SSMS and</a:t>
            </a:r>
            <a:r>
              <a:rPr lang="en-CA" baseline="0" dirty="0" smtClean="0"/>
              <a:t> *quickly* demo a bunch of features</a:t>
            </a:r>
          </a:p>
          <a:p>
            <a:endParaRPr lang="en-CA" baseline="0" dirty="0" smtClean="0"/>
          </a:p>
          <a:p>
            <a:r>
              <a:rPr lang="en-CA" baseline="0" dirty="0" smtClean="0"/>
              <a:t>For SQL to run across all registered servers use… will also show way to insert lots of data too and the “</a:t>
            </a:r>
            <a:r>
              <a:rPr lang="en-CA" baseline="0" dirty="0" err="1" smtClean="0"/>
              <a:t>sp_Blitz</a:t>
            </a:r>
            <a:r>
              <a:rPr lang="en-CA" baseline="0" dirty="0" smtClean="0"/>
              <a:t>” proc mentioned 2 slides ago:</a:t>
            </a:r>
          </a:p>
          <a:p>
            <a:r>
              <a:rPr lang="en-CA" dirty="0" smtClean="0"/>
              <a:t>C:\</a:t>
            </a:r>
            <a:r>
              <a:rPr lang="en-CA" dirty="0" smtClean="0"/>
              <a:t>LocalDev\2016-06\GitMe\2016-June-SQL\Supporting </a:t>
            </a:r>
            <a:r>
              <a:rPr lang="en-CA" dirty="0" smtClean="0"/>
              <a:t>Scripts\00 - Query to run across all registered </a:t>
            </a:r>
            <a:r>
              <a:rPr lang="en-CA" dirty="0" err="1" smtClean="0"/>
              <a:t>servers.sql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76D-160B-48B4-9B53-B065C577C2E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1529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; one is something I am still not used to</a:t>
            </a:r>
            <a:r>
              <a:rPr lang="en-CA" baseline="0" dirty="0" smtClean="0"/>
              <a:t> personally… even though I program in JavaScript and C# </a:t>
            </a:r>
          </a:p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https://www.brentozar.com/archive/2015/12/give-your-t-sql-a-semicolonoscopy/</a:t>
            </a:r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using INFORMATION_SCHEMA, consider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CA" u="none" dirty="0" smtClean="0"/>
              <a:t>http://sqlblog.com/blogs/aaron_bertrand/archive/2011/11/03/the-case-against-information-schema-views.aspx</a:t>
            </a:r>
          </a:p>
          <a:p>
            <a:endParaRPr lang="en-CA" u="none" dirty="0" smtClean="0"/>
          </a:p>
          <a:p>
            <a:r>
              <a:rPr lang="en-CA" u="none" dirty="0" smtClean="0"/>
              <a:t>See script:</a:t>
            </a:r>
          </a:p>
          <a:p>
            <a:r>
              <a:rPr lang="en-CA" u="none" dirty="0" smtClean="0"/>
              <a:t>C:\</a:t>
            </a:r>
            <a:r>
              <a:rPr lang="en-CA" u="none" dirty="0" smtClean="0"/>
              <a:t>LocalDev\2016-06\GitMe\2016-June-SQL\Supporting </a:t>
            </a:r>
            <a:r>
              <a:rPr lang="en-CA" u="none" dirty="0" smtClean="0"/>
              <a:t>Scripts\05 - querying for tables and </a:t>
            </a:r>
            <a:r>
              <a:rPr lang="en-CA" u="none" dirty="0" err="1" smtClean="0"/>
              <a:t>columns.sql</a:t>
            </a:r>
            <a:endParaRPr lang="en-CA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76D-160B-48B4-9B53-B065C577C2E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4988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F501-A2BF-4EC3-BB76-57CF4FCED9D2}" type="datetimeFigureOut">
              <a:rPr lang="en-CA" smtClean="0"/>
              <a:t>31/05/2016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9C86-B700-4D80-8913-4877AA9B69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442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F501-A2BF-4EC3-BB76-57CF4FCED9D2}" type="datetimeFigureOut">
              <a:rPr lang="en-CA" smtClean="0"/>
              <a:t>31/05/2016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9C86-B700-4D80-8913-4877AA9B69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89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F501-A2BF-4EC3-BB76-57CF4FCED9D2}" type="datetimeFigureOut">
              <a:rPr lang="en-CA" smtClean="0"/>
              <a:t>31/05/2016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9C86-B700-4D80-8913-4877AA9B69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45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F501-A2BF-4EC3-BB76-57CF4FCED9D2}" type="datetimeFigureOut">
              <a:rPr lang="en-CA" smtClean="0"/>
              <a:t>31/05/2016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9C86-B700-4D80-8913-4877AA9B69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540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F501-A2BF-4EC3-BB76-57CF4FCED9D2}" type="datetimeFigureOut">
              <a:rPr lang="en-CA" smtClean="0"/>
              <a:t>31/05/2016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9C86-B700-4D80-8913-4877AA9B69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274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F501-A2BF-4EC3-BB76-57CF4FCED9D2}" type="datetimeFigureOut">
              <a:rPr lang="en-CA" smtClean="0"/>
              <a:t>31/05/2016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9C86-B700-4D80-8913-4877AA9B69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4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F501-A2BF-4EC3-BB76-57CF4FCED9D2}" type="datetimeFigureOut">
              <a:rPr lang="en-CA" smtClean="0"/>
              <a:t>31/05/2016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9C86-B700-4D80-8913-4877AA9B69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168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F501-A2BF-4EC3-BB76-57CF4FCED9D2}" type="datetimeFigureOut">
              <a:rPr lang="en-CA" smtClean="0"/>
              <a:t>31/05/2016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9C86-B700-4D80-8913-4877AA9B69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41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F501-A2BF-4EC3-BB76-57CF4FCED9D2}" type="datetimeFigureOut">
              <a:rPr lang="en-CA" smtClean="0"/>
              <a:t>31/05/2016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9C86-B700-4D80-8913-4877AA9B69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01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F501-A2BF-4EC3-BB76-57CF4FCED9D2}" type="datetimeFigureOut">
              <a:rPr lang="en-CA" smtClean="0"/>
              <a:t>31/05/2016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9C86-B700-4D80-8913-4877AA9B69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76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F501-A2BF-4EC3-BB76-57CF4FCED9D2}" type="datetimeFigureOut">
              <a:rPr lang="en-CA" smtClean="0"/>
              <a:t>31/05/2016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9C86-B700-4D80-8913-4877AA9B69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469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BF501-A2BF-4EC3-BB76-57CF4FCED9D2}" type="datetimeFigureOut">
              <a:rPr lang="en-CA" smtClean="0"/>
              <a:t>31/05/2016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69C86-B700-4D80-8913-4877AA9B69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452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sqlsentry.com/aaronbertrand/subjectivity-naming-standards/" TargetMode="External"/><Relationship Id="rId7" Type="http://schemas.openxmlformats.org/officeDocument/2006/relationships/hyperlink" Target="http://www.sqlinform.com/sql_formatter_online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orsql.com/" TargetMode="External"/><Relationship Id="rId5" Type="http://schemas.openxmlformats.org/officeDocument/2006/relationships/hyperlink" Target="http://tsqltidy.com/" TargetMode="External"/><Relationship Id="rId4" Type="http://schemas.openxmlformats.org/officeDocument/2006/relationships/hyperlink" Target="http://extras.sqlservercentral.com/prettifier/prettifier.aspx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tatisticsparser.com/index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ickyharp.com/2012/03/using-excel-to-parse-set-statistics-io-output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data.stackexchange.com/stackoverflow/query/156242/questions-per-month-for-a-tag-string-family-compared" TargetMode="External"/><Relationship Id="rId3" Type="http://schemas.openxmlformats.org/officeDocument/2006/relationships/hyperlink" Target="http://www.yandataellan.com/" TargetMode="External"/><Relationship Id="rId7" Type="http://schemas.openxmlformats.org/officeDocument/2006/relationships/hyperlink" Target="https://github.com/MichelleUfford/sql-script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ata.stackexchange.com/" TargetMode="External"/><Relationship Id="rId5" Type="http://schemas.openxmlformats.org/officeDocument/2006/relationships/hyperlink" Target="https://www.brentozar.com/archive/2015/05/how-to-fake-load-tests-with-sqlquerystress/" TargetMode="External"/><Relationship Id="rId4" Type="http://schemas.openxmlformats.org/officeDocument/2006/relationships/hyperlink" Target="https://www.idera.com/productssolutions/freetool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entozar.com/archive/2008/03/sql-server-2005-setup-checklist-part-1-before-the-install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qlskills.com/blogs/kimberly/plan-cache-and-optimizing-for-adhoc-workload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rentozar.com/sql-server-training-videos/" TargetMode="External"/><Relationship Id="rId13" Type="http://schemas.openxmlformats.org/officeDocument/2006/relationships/hyperlink" Target="http://sqlblog.com/files/default.aspx" TargetMode="External"/><Relationship Id="rId3" Type="http://schemas.openxmlformats.org/officeDocument/2006/relationships/hyperlink" Target="https://mva.microsoft.com/product-training/sql-server#!lang=1033" TargetMode="External"/><Relationship Id="rId7" Type="http://schemas.openxmlformats.org/officeDocument/2006/relationships/hyperlink" Target="https://www.sqlskills.com/sql-server-training/" TargetMode="External"/><Relationship Id="rId12" Type="http://schemas.openxmlformats.org/officeDocument/2006/relationships/hyperlink" Target="http://sqlblog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qlservercentral.com/" TargetMode="External"/><Relationship Id="rId11" Type="http://schemas.openxmlformats.org/officeDocument/2006/relationships/hyperlink" Target="https://www.simple-talk.com/sql/" TargetMode="External"/><Relationship Id="rId5" Type="http://schemas.openxmlformats.org/officeDocument/2006/relationships/hyperlink" Target="https://www.red-gate.com/community/books/" TargetMode="External"/><Relationship Id="rId10" Type="http://schemas.openxmlformats.org/officeDocument/2006/relationships/hyperlink" Target="https://www.brentozar.com/blitz/" TargetMode="External"/><Relationship Id="rId4" Type="http://schemas.openxmlformats.org/officeDocument/2006/relationships/hyperlink" Target="http://www.reginalibrary.ca/databases/lynda.html" TargetMode="External"/><Relationship Id="rId9" Type="http://schemas.openxmlformats.org/officeDocument/2006/relationships/hyperlink" Target="https://www.brentozar.com/askbrent/" TargetMode="External"/><Relationship Id="rId14" Type="http://schemas.openxmlformats.org/officeDocument/2006/relationships/hyperlink" Target="http://sqlsentry.tv/browse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143729.asp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qlblog.com/blogs/aaron_bertrand/archive/2011/11/03/the-case-against-information-schema-views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SQL Server​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Tips, Tricks and Random Thoughts​</a:t>
            </a:r>
          </a:p>
        </p:txBody>
      </p:sp>
    </p:spTree>
    <p:extLst>
      <p:ext uri="{BB962C8B-B14F-4D97-AF65-F5344CB8AC3E}">
        <p14:creationId xmlns:p14="http://schemas.microsoft.com/office/powerpoint/2010/main" val="421532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SQL Tips </a:t>
            </a:r>
            <a:r>
              <a:rPr lang="en-CA" dirty="0"/>
              <a:t>– </a:t>
            </a:r>
            <a:r>
              <a:rPr lang="en-CA" dirty="0" smtClean="0"/>
              <a:t>Deprecated Feature – SQL Profiler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Get used to </a:t>
            </a:r>
            <a:r>
              <a:rPr lang="en-CA" dirty="0"/>
              <a:t>Extended </a:t>
            </a:r>
            <a:r>
              <a:rPr lang="en-CA" dirty="0" smtClean="0"/>
              <a:t>Events</a:t>
            </a:r>
          </a:p>
          <a:p>
            <a:endParaRPr lang="en-CA" dirty="0" smtClean="0"/>
          </a:p>
          <a:p>
            <a:r>
              <a:rPr lang="en-CA" dirty="0" smtClean="0"/>
              <a:t>SSMS GUI</a:t>
            </a:r>
          </a:p>
          <a:p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**DEMO**</a:t>
            </a:r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326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SQL Tips </a:t>
            </a:r>
            <a:r>
              <a:rPr lang="en-CA" dirty="0"/>
              <a:t>– </a:t>
            </a:r>
            <a:r>
              <a:rPr lang="en-CA" dirty="0" smtClean="0"/>
              <a:t>Formatting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Why does this matter? Readability/Maintainability/Catches Errors</a:t>
            </a:r>
          </a:p>
          <a:p>
            <a:r>
              <a:rPr lang="en-CA" dirty="0" smtClean="0"/>
              <a:t>Good list </a:t>
            </a:r>
            <a:r>
              <a:rPr lang="en-CA" dirty="0" smtClean="0">
                <a:hlinkClick r:id="rId3"/>
              </a:rPr>
              <a:t>here</a:t>
            </a:r>
            <a:endParaRPr lang="en-CA" dirty="0" smtClean="0"/>
          </a:p>
          <a:p>
            <a:pPr lvl="1"/>
            <a:r>
              <a:rPr lang="en-CA" dirty="0" smtClean="0"/>
              <a:t>Commas… consensus seems to be at end… but… </a:t>
            </a:r>
          </a:p>
          <a:p>
            <a:pPr lvl="1"/>
            <a:r>
              <a:rPr lang="en-CA" dirty="0" smtClean="0"/>
              <a:t>*if* use aliases be clear and use “AS”</a:t>
            </a:r>
          </a:p>
          <a:p>
            <a:pPr lvl="1"/>
            <a:r>
              <a:rPr lang="en-CA" dirty="0" smtClean="0"/>
              <a:t>Comments… </a:t>
            </a:r>
          </a:p>
          <a:p>
            <a:pPr lvl="2"/>
            <a:r>
              <a:rPr lang="en-CA" dirty="0" smtClean="0"/>
              <a:t>your code is NOT self-documenting!</a:t>
            </a:r>
          </a:p>
          <a:p>
            <a:pPr lvl="2"/>
            <a:r>
              <a:rPr lang="en-CA" dirty="0" smtClean="0"/>
              <a:t>Do NOT use as change log</a:t>
            </a:r>
          </a:p>
          <a:p>
            <a:pPr lvl="1"/>
            <a:r>
              <a:rPr lang="en-CA" dirty="0" smtClean="0"/>
              <a:t>UPPERCASE reserve words</a:t>
            </a:r>
          </a:p>
          <a:p>
            <a:pPr lvl="1"/>
            <a:r>
              <a:rPr lang="en-CA" dirty="0" smtClean="0"/>
              <a:t>Line breaks and tabs… use whitespace liberally</a:t>
            </a:r>
          </a:p>
          <a:p>
            <a:r>
              <a:rPr lang="en-CA" dirty="0"/>
              <a:t>Formatters: </a:t>
            </a:r>
          </a:p>
          <a:p>
            <a:pPr lvl="1"/>
            <a:r>
              <a:rPr lang="en-CA" dirty="0">
                <a:hlinkClick r:id="rId4"/>
              </a:rPr>
              <a:t>SQL </a:t>
            </a:r>
            <a:r>
              <a:rPr lang="en-CA" dirty="0" err="1">
                <a:hlinkClick r:id="rId4"/>
              </a:rPr>
              <a:t>Prettifier</a:t>
            </a:r>
            <a:r>
              <a:rPr lang="en-CA" dirty="0"/>
              <a:t> / </a:t>
            </a:r>
            <a:r>
              <a:rPr lang="en-CA" dirty="0">
                <a:hlinkClick r:id="rId5"/>
              </a:rPr>
              <a:t>T-SQL Tidy</a:t>
            </a:r>
            <a:r>
              <a:rPr lang="en-CA" dirty="0"/>
              <a:t> / </a:t>
            </a:r>
            <a:r>
              <a:rPr lang="en-CA" dirty="0" err="1">
                <a:hlinkClick r:id="rId6"/>
              </a:rPr>
              <a:t>PoorSQL</a:t>
            </a:r>
            <a:r>
              <a:rPr lang="en-CA" dirty="0"/>
              <a:t> / </a:t>
            </a:r>
            <a:r>
              <a:rPr lang="en-CA" dirty="0">
                <a:hlinkClick r:id="rId7"/>
              </a:rPr>
              <a:t>SQL Formatter </a:t>
            </a:r>
            <a:r>
              <a:rPr lang="en-CA" dirty="0" smtClean="0">
                <a:hlinkClick r:id="rId7"/>
              </a:rPr>
              <a:t>Online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**DEMO**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5136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Performance </a:t>
            </a:r>
            <a:r>
              <a:rPr lang="en-CA" dirty="0"/>
              <a:t>– </a:t>
            </a:r>
            <a:r>
              <a:rPr lang="en-CA" dirty="0" smtClean="0"/>
              <a:t>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If doing timings then:</a:t>
            </a:r>
          </a:p>
          <a:p>
            <a:pPr lvl="1"/>
            <a:r>
              <a:rPr lang="en-CA" dirty="0" smtClean="0"/>
              <a:t>Clear buffer pool/caches on dev box while tuning</a:t>
            </a:r>
          </a:p>
          <a:p>
            <a:r>
              <a:rPr lang="en-CA" dirty="0" smtClean="0"/>
              <a:t>But more importantly:</a:t>
            </a:r>
          </a:p>
          <a:p>
            <a:pPr lvl="1"/>
            <a:r>
              <a:rPr lang="en-CA" dirty="0" smtClean="0"/>
              <a:t>Turn “STATS” on</a:t>
            </a:r>
          </a:p>
          <a:p>
            <a:pPr lvl="1"/>
            <a:r>
              <a:rPr lang="en-CA" dirty="0"/>
              <a:t>Display Actual Execution </a:t>
            </a:r>
            <a:r>
              <a:rPr lang="en-CA" dirty="0" smtClean="0"/>
              <a:t>Plan (compare estimate to actuals)</a:t>
            </a:r>
            <a:endParaRPr lang="en-CA" dirty="0"/>
          </a:p>
          <a:p>
            <a:r>
              <a:rPr lang="en-CA" dirty="0" smtClean="0"/>
              <a:t>Parsing STATISTICS</a:t>
            </a:r>
          </a:p>
          <a:p>
            <a:pPr lvl="1"/>
            <a:r>
              <a:rPr lang="en-CA" dirty="0" smtClean="0">
                <a:hlinkClick r:id="rId3"/>
              </a:rPr>
              <a:t>Online Statistics Parser</a:t>
            </a:r>
            <a:endParaRPr lang="en-CA" dirty="0" smtClean="0"/>
          </a:p>
          <a:p>
            <a:pPr lvl="1"/>
            <a:r>
              <a:rPr lang="en-CA" dirty="0" smtClean="0">
                <a:hlinkClick r:id="rId4"/>
              </a:rPr>
              <a:t>Excel Template for Parsing Statistics IO</a:t>
            </a:r>
            <a:endParaRPr lang="en-CA" dirty="0" smtClean="0"/>
          </a:p>
          <a:p>
            <a:pPr lvl="1"/>
            <a:r>
              <a:rPr lang="en-CA" dirty="0" smtClean="0"/>
              <a:t>…or use SQL Sentry Plan Explorer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 smtClean="0"/>
              <a:t>**DEMO** …showing </a:t>
            </a:r>
            <a:r>
              <a:rPr lang="en-CA" dirty="0" err="1" smtClean="0"/>
              <a:t>sql</a:t>
            </a:r>
            <a:r>
              <a:rPr lang="en-CA" dirty="0" smtClean="0"/>
              <a:t> only, not running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199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Performance </a:t>
            </a:r>
            <a:r>
              <a:rPr lang="en-CA" dirty="0" smtClean="0"/>
              <a:t>– SARGABLE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S</a:t>
            </a:r>
            <a:r>
              <a:rPr lang="en-CA" dirty="0" smtClean="0"/>
              <a:t>earch </a:t>
            </a:r>
            <a:r>
              <a:rPr lang="en-CA" b="1" dirty="0" err="1" smtClean="0"/>
              <a:t>ARG</a:t>
            </a:r>
            <a:r>
              <a:rPr lang="en-CA" dirty="0" err="1" smtClean="0"/>
              <a:t>ument</a:t>
            </a:r>
            <a:r>
              <a:rPr lang="en-CA" dirty="0" smtClean="0"/>
              <a:t> </a:t>
            </a:r>
            <a:r>
              <a:rPr lang="en-CA" b="1" dirty="0" smtClean="0"/>
              <a:t>ABLE</a:t>
            </a:r>
            <a:endParaRPr lang="en-CA" dirty="0" smtClean="0"/>
          </a:p>
          <a:p>
            <a:pPr lvl="1"/>
            <a:r>
              <a:rPr lang="en-CA" dirty="0" smtClean="0"/>
              <a:t>If can take advantage of an index</a:t>
            </a:r>
          </a:p>
          <a:p>
            <a:endParaRPr lang="en-CA" dirty="0" smtClean="0"/>
          </a:p>
          <a:p>
            <a:r>
              <a:rPr lang="en-CA" dirty="0" smtClean="0"/>
              <a:t>Avoid functions in criteria/joins</a:t>
            </a:r>
          </a:p>
          <a:p>
            <a:pPr lvl="1"/>
            <a:r>
              <a:rPr lang="en-CA" dirty="0" smtClean="0"/>
              <a:t>…actually, might want to avoid functions just in general** more later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 smtClean="0"/>
              <a:t>**DEMO**</a:t>
            </a:r>
          </a:p>
          <a:p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47393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Performance – Return only data you need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Index Seek… great… but what about “Key Lookup” cost?</a:t>
            </a:r>
          </a:p>
          <a:p>
            <a:endParaRPr lang="en-CA" dirty="0" smtClean="0"/>
          </a:p>
          <a:p>
            <a:r>
              <a:rPr lang="en-CA" dirty="0" smtClean="0"/>
              <a:t>While we are at it… never ever put SELECT * in a view!</a:t>
            </a:r>
          </a:p>
          <a:p>
            <a:pPr lvl="1"/>
            <a:r>
              <a:rPr lang="en-CA" dirty="0" smtClean="0"/>
              <a:t>Real world SLGA experience </a:t>
            </a:r>
            <a:r>
              <a:rPr lang="en-CA" dirty="0" smtClean="0">
                <a:sym typeface="Wingdings" panose="05000000000000000000" pitchFamily="2" charset="2"/>
              </a:rPr>
              <a:t>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**DEMO**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2999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Performance – EXISTS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EXISTS vs IN should always end up with same plan</a:t>
            </a:r>
          </a:p>
          <a:p>
            <a:endParaRPr lang="en-CA" dirty="0" smtClean="0"/>
          </a:p>
          <a:p>
            <a:r>
              <a:rPr lang="en-CA" dirty="0" smtClean="0"/>
              <a:t>NOT EXISTS vs NOT IN is a different story… use NOT EXISTS</a:t>
            </a:r>
          </a:p>
          <a:p>
            <a:pPr lvl="1"/>
            <a:r>
              <a:rPr lang="en-CA" dirty="0" smtClean="0"/>
              <a:t>NOTE: if there are NULLs then DEFINITELY use NOT EXISTS</a:t>
            </a:r>
          </a:p>
          <a:p>
            <a:pPr lvl="1"/>
            <a:endParaRPr lang="en-CA" dirty="0"/>
          </a:p>
          <a:p>
            <a:r>
              <a:rPr lang="en-CA" dirty="0" smtClean="0"/>
              <a:t>That being said… at a conceptual level</a:t>
            </a:r>
          </a:p>
          <a:p>
            <a:pPr lvl="1"/>
            <a:r>
              <a:rPr lang="en-CA" dirty="0" smtClean="0"/>
              <a:t>If subquery contains large volume of data then use EXISTS</a:t>
            </a:r>
          </a:p>
          <a:p>
            <a:pPr lvl="1"/>
            <a:r>
              <a:rPr lang="en-CA" dirty="0" smtClean="0"/>
              <a:t>If subquery contains small volume of data then use IN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**DEMO**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9109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Performance – Parameter Sniffing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One of the biggest issues I continue to see</a:t>
            </a:r>
          </a:p>
          <a:p>
            <a:endParaRPr lang="en-CA" dirty="0" smtClean="0"/>
          </a:p>
          <a:p>
            <a:r>
              <a:rPr lang="en-CA" dirty="0" smtClean="0"/>
              <a:t>First execution of proc caches a plan that is suboptimal for subsequent calls</a:t>
            </a:r>
          </a:p>
          <a:p>
            <a:endParaRPr lang="en-CA" dirty="0" smtClean="0"/>
          </a:p>
          <a:p>
            <a:r>
              <a:rPr lang="en-CA" dirty="0" smtClean="0"/>
              <a:t>Consider statement level recompilation</a:t>
            </a:r>
          </a:p>
          <a:p>
            <a:pPr lvl="1"/>
            <a:r>
              <a:rPr lang="en-CA" dirty="0"/>
              <a:t>OPTION (RECOMPILE</a:t>
            </a:r>
            <a:r>
              <a:rPr lang="en-CA" dirty="0" smtClean="0"/>
              <a:t>);</a:t>
            </a:r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dirty="0" smtClean="0"/>
              <a:t>**DEMO**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9368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Performance – Avoid SQL 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Execution plan lies</a:t>
            </a:r>
          </a:p>
          <a:p>
            <a:endParaRPr lang="en-CA" dirty="0" smtClean="0"/>
          </a:p>
          <a:p>
            <a:r>
              <a:rPr lang="en-CA" dirty="0" smtClean="0"/>
              <a:t>No parallelism possible</a:t>
            </a:r>
          </a:p>
          <a:p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**DEMO**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1078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Tips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Check errors in procs… errors will not necessarily stop execution</a:t>
            </a:r>
          </a:p>
          <a:p>
            <a:pPr lvl="1"/>
            <a:r>
              <a:rPr lang="en-CA" dirty="0" smtClean="0"/>
              <a:t>@@ERROR</a:t>
            </a:r>
          </a:p>
          <a:p>
            <a:pPr lvl="1"/>
            <a:r>
              <a:rPr lang="en-CA" dirty="0" smtClean="0"/>
              <a:t>BEGIN TRY / END TRY + BEGIN CATCH </a:t>
            </a:r>
            <a:r>
              <a:rPr lang="en-CA" b="1" dirty="0" smtClean="0"/>
              <a:t>THROW </a:t>
            </a:r>
            <a:r>
              <a:rPr lang="en-CA" dirty="0" smtClean="0"/>
              <a:t>END CATCH</a:t>
            </a:r>
          </a:p>
          <a:p>
            <a:r>
              <a:rPr lang="en-CA" dirty="0" smtClean="0"/>
              <a:t>Use RAISERROR for timings</a:t>
            </a:r>
          </a:p>
          <a:p>
            <a:r>
              <a:rPr lang="en-CA" dirty="0" smtClean="0"/>
              <a:t>Searching PROCs script… note that some procs span multiple </a:t>
            </a:r>
            <a:r>
              <a:rPr lang="en-CA" dirty="0" err="1" smtClean="0"/>
              <a:t>sys.syscomments</a:t>
            </a:r>
            <a:r>
              <a:rPr lang="en-CA" dirty="0" smtClean="0"/>
              <a:t> rows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 smtClean="0"/>
              <a:t>**DEMO**</a:t>
            </a:r>
          </a:p>
        </p:txBody>
      </p:sp>
    </p:spTree>
    <p:extLst>
      <p:ext uri="{BB962C8B-B14F-4D97-AF65-F5344CB8AC3E}">
        <p14:creationId xmlns:p14="http://schemas.microsoft.com/office/powerpoint/2010/main" val="1574959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New(</a:t>
            </a:r>
            <a:r>
              <a:rPr lang="en-CA" dirty="0" err="1" smtClean="0"/>
              <a:t>ish</a:t>
            </a:r>
            <a:r>
              <a:rPr lang="en-CA" dirty="0" smtClean="0"/>
              <a:t>) Features to consider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Insert multiple sets using </a:t>
            </a:r>
            <a:r>
              <a:rPr lang="en-CA" dirty="0" smtClean="0"/>
              <a:t>commas</a:t>
            </a:r>
          </a:p>
          <a:p>
            <a:r>
              <a:rPr lang="en-CA" dirty="0" smtClean="0"/>
              <a:t>Magical computed columns</a:t>
            </a:r>
            <a:endParaRPr lang="en-CA" dirty="0"/>
          </a:p>
          <a:p>
            <a:r>
              <a:rPr lang="en-CA" dirty="0" smtClean="0"/>
              <a:t>Pagination</a:t>
            </a:r>
          </a:p>
          <a:p>
            <a:pPr lvl="1"/>
            <a:r>
              <a:rPr lang="en-CA" dirty="0" smtClean="0"/>
              <a:t>OFFSET @</a:t>
            </a:r>
            <a:r>
              <a:rPr lang="en-CA" dirty="0" err="1" smtClean="0"/>
              <a:t>RowsToSkip</a:t>
            </a:r>
            <a:r>
              <a:rPr lang="en-CA" dirty="0" smtClean="0"/>
              <a:t> ROWS</a:t>
            </a:r>
          </a:p>
          <a:p>
            <a:pPr lvl="1"/>
            <a:r>
              <a:rPr lang="en-CA" dirty="0" smtClean="0"/>
              <a:t>FETCH NEXT @</a:t>
            </a:r>
            <a:r>
              <a:rPr lang="en-CA" dirty="0" err="1" smtClean="0"/>
              <a:t>RowsPerPage</a:t>
            </a:r>
            <a:r>
              <a:rPr lang="en-CA" dirty="0" smtClean="0"/>
              <a:t> ROWS ONLY</a:t>
            </a:r>
          </a:p>
          <a:p>
            <a:r>
              <a:rPr lang="en-CA" dirty="0" err="1" smtClean="0"/>
              <a:t>sp_describe_first_result_set</a:t>
            </a:r>
            <a:endParaRPr lang="en-CA" dirty="0" smtClean="0"/>
          </a:p>
          <a:p>
            <a:r>
              <a:rPr lang="en-CA" dirty="0" smtClean="0"/>
              <a:t>Use </a:t>
            </a:r>
            <a:r>
              <a:rPr lang="en-CA" dirty="0"/>
              <a:t>OUTPUT to show rows affected</a:t>
            </a:r>
          </a:p>
          <a:p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**DEMO**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807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SQL Server still relevant?</a:t>
            </a:r>
          </a:p>
          <a:p>
            <a:r>
              <a:rPr lang="en-CA" dirty="0" smtClean="0"/>
              <a:t>How to get started (product / training)</a:t>
            </a:r>
          </a:p>
          <a:p>
            <a:r>
              <a:rPr lang="en-CA" dirty="0" smtClean="0"/>
              <a:t>SSMS Tips</a:t>
            </a:r>
          </a:p>
          <a:p>
            <a:r>
              <a:rPr lang="en-CA" dirty="0" smtClean="0"/>
              <a:t>Deprecated Features</a:t>
            </a:r>
          </a:p>
          <a:p>
            <a:r>
              <a:rPr lang="en-CA" dirty="0" smtClean="0"/>
              <a:t>Formatting SQL</a:t>
            </a:r>
          </a:p>
          <a:p>
            <a:r>
              <a:rPr lang="en-CA" dirty="0" smtClean="0"/>
              <a:t>Performance</a:t>
            </a:r>
          </a:p>
          <a:p>
            <a:r>
              <a:rPr lang="en-CA" dirty="0" smtClean="0"/>
              <a:t>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6513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free tools…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Downloadable Tools: </a:t>
            </a:r>
          </a:p>
          <a:p>
            <a:pPr lvl="1"/>
            <a:r>
              <a:rPr lang="en-CA" dirty="0" smtClean="0">
                <a:hlinkClick r:id="rId3"/>
              </a:rPr>
              <a:t>Data Generator</a:t>
            </a:r>
            <a:r>
              <a:rPr lang="en-CA" dirty="0" smtClean="0"/>
              <a:t>, </a:t>
            </a:r>
            <a:r>
              <a:rPr lang="en-CA" dirty="0" err="1">
                <a:hlinkClick r:id="rId4"/>
              </a:rPr>
              <a:t>Idera</a:t>
            </a:r>
            <a:r>
              <a:rPr lang="en-CA" dirty="0">
                <a:hlinkClick r:id="rId4"/>
              </a:rPr>
              <a:t> </a:t>
            </a:r>
            <a:r>
              <a:rPr lang="en-CA" dirty="0" smtClean="0">
                <a:hlinkClick r:id="rId4"/>
              </a:rPr>
              <a:t>Tools</a:t>
            </a:r>
            <a:r>
              <a:rPr lang="en-CA" dirty="0" smtClean="0"/>
              <a:t>, </a:t>
            </a:r>
            <a:r>
              <a:rPr lang="en-CA" dirty="0" smtClean="0">
                <a:hlinkClick r:id="rId5"/>
              </a:rPr>
              <a:t>SQL Query Stress</a:t>
            </a:r>
            <a:endParaRPr lang="en-CA" dirty="0" smtClean="0"/>
          </a:p>
          <a:p>
            <a:pPr lvl="1"/>
            <a:r>
              <a:rPr lang="en-CA" dirty="0"/>
              <a:t>SQL Sentry Plan </a:t>
            </a:r>
            <a:r>
              <a:rPr lang="en-CA" dirty="0" smtClean="0"/>
              <a:t>Explorer** more about later</a:t>
            </a:r>
            <a:endParaRPr lang="en-CA" dirty="0"/>
          </a:p>
          <a:p>
            <a:pPr lvl="1"/>
            <a:endParaRPr lang="en-CA" dirty="0" smtClean="0">
              <a:hlinkClick r:id="rId6"/>
            </a:endParaRPr>
          </a:p>
          <a:p>
            <a:r>
              <a:rPr lang="en-CA" dirty="0" smtClean="0">
                <a:hlinkClick r:id="rId7"/>
              </a:rPr>
              <a:t>Great set of SQL admin scripts</a:t>
            </a:r>
            <a:endParaRPr lang="en-CA" dirty="0" smtClean="0"/>
          </a:p>
          <a:p>
            <a:r>
              <a:rPr lang="en-CA" dirty="0">
                <a:hlinkClick r:id="rId6"/>
              </a:rPr>
              <a:t>Compose Queries From </a:t>
            </a:r>
            <a:r>
              <a:rPr lang="en-CA" dirty="0" err="1" smtClean="0">
                <a:hlinkClick r:id="rId6"/>
              </a:rPr>
              <a:t>StackOverflow</a:t>
            </a:r>
            <a:r>
              <a:rPr lang="en-CA" dirty="0" smtClean="0">
                <a:hlinkClick r:id="rId6"/>
              </a:rPr>
              <a:t> Q </a:t>
            </a:r>
            <a:r>
              <a:rPr lang="en-CA" dirty="0">
                <a:hlinkClick r:id="rId6"/>
              </a:rPr>
              <a:t>&amp; A </a:t>
            </a:r>
            <a:r>
              <a:rPr lang="en-CA" dirty="0" smtClean="0">
                <a:hlinkClick r:id="rId6"/>
              </a:rPr>
              <a:t>data</a:t>
            </a:r>
            <a:endParaRPr lang="en-CA" dirty="0" smtClean="0"/>
          </a:p>
          <a:p>
            <a:pPr lvl="1"/>
            <a:r>
              <a:rPr lang="en-CA" dirty="0" smtClean="0"/>
              <a:t>Ex. </a:t>
            </a:r>
            <a:r>
              <a:rPr lang="en-CA" dirty="0" smtClean="0">
                <a:hlinkClick r:id="rId8"/>
              </a:rPr>
              <a:t>Queries per month for tags</a:t>
            </a:r>
            <a:endParaRPr lang="en-CA" dirty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5510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SQL Tips – Instance and Database Settings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Review </a:t>
            </a:r>
            <a:r>
              <a:rPr lang="en-CA" dirty="0">
                <a:hlinkClick r:id="rId3"/>
              </a:rPr>
              <a:t>this</a:t>
            </a:r>
            <a:r>
              <a:rPr lang="en-CA" dirty="0"/>
              <a:t> </a:t>
            </a:r>
            <a:r>
              <a:rPr lang="en-CA" dirty="0" smtClean="0"/>
              <a:t>PDF</a:t>
            </a:r>
          </a:p>
          <a:p>
            <a:endParaRPr lang="en-CA" dirty="0"/>
          </a:p>
          <a:p>
            <a:r>
              <a:rPr lang="en-CA" dirty="0" smtClean="0"/>
              <a:t>Instance</a:t>
            </a:r>
          </a:p>
          <a:p>
            <a:pPr lvl="1"/>
            <a:r>
              <a:rPr lang="en-CA" dirty="0" smtClean="0">
                <a:hlinkClick r:id="rId4"/>
              </a:rPr>
              <a:t>optimize </a:t>
            </a:r>
            <a:r>
              <a:rPr lang="en-CA" dirty="0">
                <a:hlinkClick r:id="rId4"/>
              </a:rPr>
              <a:t>for ad hoc workloads </a:t>
            </a:r>
            <a:r>
              <a:rPr lang="en-CA" dirty="0"/>
              <a:t>… set to </a:t>
            </a:r>
            <a:r>
              <a:rPr lang="en-CA" dirty="0" smtClean="0"/>
              <a:t>1</a:t>
            </a:r>
          </a:p>
          <a:p>
            <a:pPr lvl="1"/>
            <a:r>
              <a:rPr lang="en-CA" dirty="0" smtClean="0"/>
              <a:t>Set </a:t>
            </a:r>
            <a:r>
              <a:rPr lang="en-CA" dirty="0"/>
              <a:t>server memory to something other than 2 petabytes (its default</a:t>
            </a:r>
            <a:r>
              <a:rPr lang="en-CA" dirty="0" smtClean="0"/>
              <a:t>)</a:t>
            </a:r>
          </a:p>
          <a:p>
            <a:endParaRPr lang="en-CA" dirty="0"/>
          </a:p>
          <a:p>
            <a:r>
              <a:rPr lang="en-CA" dirty="0"/>
              <a:t>Database</a:t>
            </a:r>
            <a:endParaRPr lang="en-CA" dirty="0" smtClean="0"/>
          </a:p>
          <a:p>
            <a:pPr lvl="1"/>
            <a:r>
              <a:rPr lang="en-CA" dirty="0" smtClean="0"/>
              <a:t>Compress </a:t>
            </a:r>
            <a:r>
              <a:rPr lang="en-CA" dirty="0"/>
              <a:t>backups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3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824" y="421341"/>
            <a:ext cx="6100482" cy="61004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6070" y="2548252"/>
            <a:ext cx="3377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Gartner - Magic Quadrant for Operational Database Management Systems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12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287" y="1688379"/>
            <a:ext cx="6095238" cy="34095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6070" y="2548252"/>
            <a:ext cx="3377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Microsoft is bringing SQL Server to Linux in 2017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167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Getting started – </a:t>
            </a:r>
            <a:r>
              <a:rPr lang="en-CA" dirty="0" smtClean="0"/>
              <a:t>for free?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SQL Server 2014 Express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Or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Join “Visual Studio Dev Essentials” free program and get SQL Server Dev Edition for Free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53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Training – </a:t>
            </a:r>
            <a:r>
              <a:rPr lang="en-CA" dirty="0" smtClean="0"/>
              <a:t>for free?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>
                <a:hlinkClick r:id="rId3"/>
              </a:rPr>
              <a:t>Microsoft Virtual Academy</a:t>
            </a:r>
            <a:endParaRPr lang="en-CA" dirty="0" smtClean="0"/>
          </a:p>
          <a:p>
            <a:r>
              <a:rPr lang="en-CA" dirty="0" smtClean="0">
                <a:hlinkClick r:id="rId4"/>
              </a:rPr>
              <a:t>Lynda.com via Regina Public Library</a:t>
            </a:r>
            <a:r>
              <a:rPr lang="en-CA" dirty="0" smtClean="0"/>
              <a:t> (24 courses)</a:t>
            </a:r>
          </a:p>
          <a:p>
            <a:r>
              <a:rPr lang="en-CA" dirty="0" smtClean="0">
                <a:hlinkClick r:id="rId5"/>
              </a:rPr>
              <a:t>Red-Gate books</a:t>
            </a:r>
            <a:endParaRPr lang="en-CA" dirty="0"/>
          </a:p>
          <a:p>
            <a:r>
              <a:rPr lang="en-CA" dirty="0" smtClean="0"/>
              <a:t>Websites / Newsletters:</a:t>
            </a:r>
          </a:p>
          <a:p>
            <a:pPr lvl="1"/>
            <a:r>
              <a:rPr lang="en-CA" dirty="0" smtClean="0">
                <a:hlinkClick r:id="rId6"/>
              </a:rPr>
              <a:t>SQL Server Central</a:t>
            </a:r>
            <a:endParaRPr lang="en-CA" dirty="0" smtClean="0"/>
          </a:p>
          <a:p>
            <a:pPr lvl="1"/>
            <a:r>
              <a:rPr lang="en-CA" dirty="0" smtClean="0">
                <a:hlinkClick r:id="rId7"/>
              </a:rPr>
              <a:t>Blogs from SQL Skills</a:t>
            </a:r>
            <a:endParaRPr lang="en-CA" dirty="0" smtClean="0"/>
          </a:p>
          <a:p>
            <a:pPr lvl="1"/>
            <a:r>
              <a:rPr lang="en-CA" dirty="0" smtClean="0">
                <a:hlinkClick r:id="rId8"/>
              </a:rPr>
              <a:t>Brent </a:t>
            </a:r>
            <a:r>
              <a:rPr lang="en-CA" dirty="0" err="1" smtClean="0">
                <a:hlinkClick r:id="rId8"/>
              </a:rPr>
              <a:t>Ozar</a:t>
            </a:r>
            <a:r>
              <a:rPr lang="en-CA" dirty="0" smtClean="0"/>
              <a:t> (</a:t>
            </a:r>
            <a:r>
              <a:rPr lang="en-CA" dirty="0" err="1" smtClean="0">
                <a:hlinkClick r:id="rId9"/>
              </a:rPr>
              <a:t>sp_AskBrent</a:t>
            </a:r>
            <a:r>
              <a:rPr lang="en-CA" dirty="0" smtClean="0"/>
              <a:t> and </a:t>
            </a:r>
            <a:r>
              <a:rPr lang="en-CA" dirty="0" err="1" smtClean="0">
                <a:hlinkClick r:id="rId10"/>
              </a:rPr>
              <a:t>sp_Blitz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>
                <a:hlinkClick r:id="rId11"/>
              </a:rPr>
              <a:t>Simple-talk</a:t>
            </a:r>
            <a:endParaRPr lang="en-CA" dirty="0" smtClean="0"/>
          </a:p>
          <a:p>
            <a:pPr lvl="1"/>
            <a:r>
              <a:rPr lang="en-CA" dirty="0" smtClean="0">
                <a:hlinkClick r:id="rId12"/>
              </a:rPr>
              <a:t>SQL Blog</a:t>
            </a:r>
            <a:r>
              <a:rPr lang="en-CA" dirty="0" smtClean="0"/>
              <a:t> (</a:t>
            </a:r>
            <a:r>
              <a:rPr lang="en-CA" dirty="0" err="1" smtClean="0">
                <a:hlinkClick r:id="rId13"/>
              </a:rPr>
              <a:t>sp_whoisactive</a:t>
            </a:r>
            <a:r>
              <a:rPr lang="en-CA" dirty="0" smtClean="0"/>
              <a:t>)</a:t>
            </a:r>
          </a:p>
          <a:p>
            <a:pPr lvl="1"/>
            <a:r>
              <a:rPr lang="en-CA" dirty="0">
                <a:hlinkClick r:id="rId14"/>
              </a:rPr>
              <a:t>SQL Sentry TV</a:t>
            </a:r>
            <a:endParaRPr lang="en-CA" dirty="0"/>
          </a:p>
          <a:p>
            <a:pPr lvl="1"/>
            <a:r>
              <a:rPr lang="en-CA" dirty="0" smtClean="0"/>
              <a:t>…no shortage of options…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099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SSMS Tips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Color coding connections</a:t>
            </a:r>
          </a:p>
          <a:p>
            <a:r>
              <a:rPr lang="en-CA" dirty="0" smtClean="0"/>
              <a:t>Registered Servers… </a:t>
            </a:r>
          </a:p>
          <a:p>
            <a:pPr lvl="1"/>
            <a:r>
              <a:rPr lang="en-CA" dirty="0" smtClean="0"/>
              <a:t>friendly names</a:t>
            </a:r>
          </a:p>
          <a:p>
            <a:pPr lvl="1"/>
            <a:r>
              <a:rPr lang="en-CA" dirty="0" smtClean="0"/>
              <a:t>Running same query across servers</a:t>
            </a:r>
          </a:p>
          <a:p>
            <a:r>
              <a:rPr lang="en-CA" dirty="0" smtClean="0"/>
              <a:t>Remember… SSMS is built upon Visual Studio shell so similar functionality available</a:t>
            </a:r>
          </a:p>
          <a:p>
            <a:pPr lvl="1"/>
            <a:r>
              <a:rPr lang="en-CA" dirty="0" err="1" smtClean="0"/>
              <a:t>Ctrl+Shift+U</a:t>
            </a:r>
            <a:r>
              <a:rPr lang="en-CA" dirty="0" smtClean="0"/>
              <a:t> / </a:t>
            </a:r>
            <a:r>
              <a:rPr lang="en-CA" dirty="0" err="1" smtClean="0"/>
              <a:t>Ctrl+U</a:t>
            </a:r>
            <a:endParaRPr lang="en-CA" dirty="0" smtClean="0"/>
          </a:p>
          <a:p>
            <a:pPr lvl="1"/>
            <a:r>
              <a:rPr lang="en-CA" dirty="0" err="1" smtClean="0"/>
              <a:t>Shift+Alt+arrow</a:t>
            </a:r>
            <a:r>
              <a:rPr lang="en-CA" dirty="0" smtClean="0"/>
              <a:t> keys</a:t>
            </a:r>
          </a:p>
          <a:p>
            <a:pPr lvl="1"/>
            <a:r>
              <a:rPr lang="en-CA" dirty="0" err="1" smtClean="0"/>
              <a:t>Ctrl+K+C</a:t>
            </a:r>
            <a:r>
              <a:rPr lang="en-CA" dirty="0" smtClean="0"/>
              <a:t> / </a:t>
            </a:r>
            <a:r>
              <a:rPr lang="en-CA" dirty="0" err="1" smtClean="0"/>
              <a:t>Ctrl+K+U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59937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SSMS Tips Cont’d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Drag and drop for all column names</a:t>
            </a:r>
          </a:p>
          <a:p>
            <a:r>
              <a:rPr lang="en-CA" dirty="0" smtClean="0"/>
              <a:t>Filtering objects</a:t>
            </a:r>
          </a:p>
          <a:p>
            <a:r>
              <a:rPr lang="en-CA" dirty="0" smtClean="0"/>
              <a:t>Line numbers** MUST!</a:t>
            </a:r>
          </a:p>
          <a:p>
            <a:r>
              <a:rPr lang="en-CA" dirty="0" smtClean="0"/>
              <a:t>Refresh local cache</a:t>
            </a:r>
          </a:p>
          <a:p>
            <a:r>
              <a:rPr lang="en-CA" dirty="0" smtClean="0"/>
              <a:t>Templates</a:t>
            </a:r>
          </a:p>
          <a:p>
            <a:r>
              <a:rPr lang="en-CA" dirty="0" smtClean="0"/>
              <a:t>Snippets</a:t>
            </a:r>
          </a:p>
          <a:p>
            <a:r>
              <a:rPr lang="en-CA" dirty="0" smtClean="0"/>
              <a:t>Inserting lots of data</a:t>
            </a:r>
          </a:p>
          <a:p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**DEMO**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904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SQL Tips – Deprecated Features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Be aware of </a:t>
            </a:r>
            <a:r>
              <a:rPr lang="en-CA" dirty="0" smtClean="0">
                <a:hlinkClick r:id="rId3"/>
              </a:rPr>
              <a:t>future requirements / deprecated features</a:t>
            </a:r>
            <a:endParaRPr lang="en-CA" dirty="0" smtClean="0"/>
          </a:p>
          <a:p>
            <a:r>
              <a:rPr lang="en-CA" dirty="0" smtClean="0"/>
              <a:t>Key ones I am seeing…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Get used to using ;</a:t>
            </a:r>
          </a:p>
          <a:p>
            <a:pPr lvl="1"/>
            <a:r>
              <a:rPr lang="en-CA" dirty="0" smtClean="0"/>
              <a:t>TOP instead of SET ROWCOUNT</a:t>
            </a:r>
          </a:p>
          <a:p>
            <a:pPr lvl="1"/>
            <a:r>
              <a:rPr lang="en-CA" dirty="0" err="1" smtClean="0"/>
              <a:t>sp_attach_db</a:t>
            </a:r>
            <a:endParaRPr lang="en-CA" dirty="0" smtClean="0"/>
          </a:p>
          <a:p>
            <a:pPr lvl="1"/>
            <a:r>
              <a:rPr lang="en-CA" dirty="0" smtClean="0"/>
              <a:t>DBCC DBREINDEX </a:t>
            </a:r>
          </a:p>
          <a:p>
            <a:pPr lvl="1"/>
            <a:r>
              <a:rPr lang="en-CA" dirty="0" smtClean="0"/>
              <a:t>SET FMTONLY</a:t>
            </a:r>
          </a:p>
          <a:p>
            <a:pPr lvl="1"/>
            <a:r>
              <a:rPr lang="en-CA" dirty="0" err="1" smtClean="0"/>
              <a:t>Etc</a:t>
            </a:r>
            <a:r>
              <a:rPr lang="en-CA" dirty="0" smtClean="0"/>
              <a:t>…</a:t>
            </a:r>
          </a:p>
          <a:p>
            <a:r>
              <a:rPr lang="en-CA" dirty="0" smtClean="0"/>
              <a:t>Not necessarily deprecated but a bit </a:t>
            </a:r>
            <a:r>
              <a:rPr lang="en-CA" dirty="0" smtClean="0">
                <a:hlinkClick r:id="rId4"/>
              </a:rPr>
              <a:t>obsolete</a:t>
            </a:r>
            <a:r>
              <a:rPr lang="en-CA" dirty="0" smtClean="0"/>
              <a:t>?</a:t>
            </a:r>
          </a:p>
          <a:p>
            <a:pPr lvl="1"/>
            <a:r>
              <a:rPr lang="en-CA" dirty="0" smtClean="0"/>
              <a:t>INFORMATION_SCHEMA</a:t>
            </a:r>
          </a:p>
        </p:txBody>
      </p:sp>
    </p:spTree>
    <p:extLst>
      <p:ext uri="{BB962C8B-B14F-4D97-AF65-F5344CB8AC3E}">
        <p14:creationId xmlns:p14="http://schemas.microsoft.com/office/powerpoint/2010/main" val="2608895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3830</TotalTime>
  <Words>1535</Words>
  <Application>Microsoft Office PowerPoint</Application>
  <PresentationFormat>Widescreen</PresentationFormat>
  <Paragraphs>278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Practical SQL Server​</vt:lpstr>
      <vt:lpstr>Agenda</vt:lpstr>
      <vt:lpstr>PowerPoint Presentation</vt:lpstr>
      <vt:lpstr>PowerPoint Presentation</vt:lpstr>
      <vt:lpstr>Getting started – for free?</vt:lpstr>
      <vt:lpstr>Training – for free?</vt:lpstr>
      <vt:lpstr>SSMS Tips</vt:lpstr>
      <vt:lpstr>SSMS Tips Cont’d</vt:lpstr>
      <vt:lpstr>SQL Tips – Deprecated Features</vt:lpstr>
      <vt:lpstr>SQL Tips – Deprecated Feature – SQL Profiler</vt:lpstr>
      <vt:lpstr>SQL Tips – Formatting</vt:lpstr>
      <vt:lpstr>Performance – Basics</vt:lpstr>
      <vt:lpstr>Performance – SARGABLE</vt:lpstr>
      <vt:lpstr>Performance – Return only data you need</vt:lpstr>
      <vt:lpstr>Performance – EXISTS</vt:lpstr>
      <vt:lpstr>Performance – Parameter Sniffing</vt:lpstr>
      <vt:lpstr>Performance – Avoid SQL Functions</vt:lpstr>
      <vt:lpstr>Other Tips</vt:lpstr>
      <vt:lpstr>New(ish) Features to consider</vt:lpstr>
      <vt:lpstr>Other free tools…</vt:lpstr>
      <vt:lpstr>SQL Tips – Instance and Database Settings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SQL Server</dc:title>
  <dc:creator>Darek Tomyn</dc:creator>
  <cp:lastModifiedBy>Darek Tomyn</cp:lastModifiedBy>
  <cp:revision>99</cp:revision>
  <dcterms:created xsi:type="dcterms:W3CDTF">2016-05-23T01:57:33Z</dcterms:created>
  <dcterms:modified xsi:type="dcterms:W3CDTF">2016-06-01T03:04:08Z</dcterms:modified>
</cp:coreProperties>
</file>