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87" r:id="rId1"/>
  </p:sldMasterIdLst>
  <p:notesMasterIdLst>
    <p:notesMasterId r:id="rId20"/>
  </p:notesMasterIdLst>
  <p:handoutMasterIdLst>
    <p:handoutMasterId r:id="rId21"/>
  </p:handoutMasterIdLst>
  <p:sldIdLst>
    <p:sldId id="260" r:id="rId2"/>
    <p:sldId id="259" r:id="rId3"/>
    <p:sldId id="257" r:id="rId4"/>
    <p:sldId id="261" r:id="rId5"/>
    <p:sldId id="262" r:id="rId6"/>
    <p:sldId id="263" r:id="rId7"/>
    <p:sldId id="264" r:id="rId8"/>
    <p:sldId id="271" r:id="rId9"/>
    <p:sldId id="272" r:id="rId10"/>
    <p:sldId id="273" r:id="rId11"/>
    <p:sldId id="265" r:id="rId12"/>
    <p:sldId id="274" r:id="rId13"/>
    <p:sldId id="266" r:id="rId14"/>
    <p:sldId id="268" r:id="rId15"/>
    <p:sldId id="269" r:id="rId16"/>
    <p:sldId id="270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9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86419" autoAdjust="0"/>
  </p:normalViewPr>
  <p:slideViewPr>
    <p:cSldViewPr snapToObjects="1">
      <p:cViewPr>
        <p:scale>
          <a:sx n="108" d="100"/>
          <a:sy n="108" d="100"/>
        </p:scale>
        <p:origin x="-1710" y="-264"/>
      </p:cViewPr>
      <p:guideLst>
        <p:guide orient="horz" pos="4021"/>
        <p:guide pos="6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124" d="100"/>
          <a:sy n="124" d="100"/>
        </p:scale>
        <p:origin x="-328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5735F-B05D-4640-A99E-EDFA21E90228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3898D-C170-784A-A1B1-048451C0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4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D2808-713F-1C4D-AF0B-AEC7B1F49BC4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B2955-686B-EC42-828C-18431921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698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tml5labs.interoperabilitybridges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emysharp.com/2010/10/08/what-is-a-polyfill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alistapart.com/articles/taking-advantage-of-html5-and-css3-with-modernizr/" TargetMode="External"/><Relationship Id="rId5" Type="http://schemas.openxmlformats.org/officeDocument/2006/relationships/hyperlink" Target="http://www.modernizr.com/" TargetMode="External"/><Relationship Id="rId4" Type="http://schemas.openxmlformats.org/officeDocument/2006/relationships/hyperlink" Target="https://github.com/Modernizr/Modernizr/wiki/HTML5-Cross-browser-Polyfills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Was</a:t>
            </a:r>
            <a:r>
              <a:rPr lang="en-CA" baseline="0" dirty="0" smtClean="0"/>
              <a:t> allowed the opportunity of attending a conference in December called Live360. This presentation had its genesis from attending this.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You may access all of the mater</a:t>
            </a:r>
            <a:r>
              <a:rPr lang="en-CA" baseline="0" dirty="0" smtClean="0"/>
              <a:t>ial for the event by going to the following link</a:t>
            </a:r>
            <a:endParaRPr lang="en-CA" dirty="0" smtClean="0"/>
          </a:p>
          <a:p>
            <a:r>
              <a:rPr lang="en-CA" dirty="0" smtClean="0"/>
              <a:t>http://www.redmondevents.com/virtual/login.aspx?ReturnUrl=%2fvirtual%2fvslive%2f2012%2flive360%2fDefault.aspx</a:t>
            </a:r>
          </a:p>
          <a:p>
            <a:r>
              <a:rPr lang="en-CA" dirty="0" smtClean="0"/>
              <a:t>Username: LIVE!360</a:t>
            </a:r>
          </a:p>
          <a:p>
            <a:r>
              <a:rPr lang="en-CA" dirty="0" smtClean="0"/>
              <a:t>Password:</a:t>
            </a:r>
            <a:r>
              <a:rPr lang="en-CA" baseline="0" dirty="0" smtClean="0"/>
              <a:t> Orlando4in1</a:t>
            </a:r>
            <a:endParaRPr lang="en-CA" dirty="0" smtClean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68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64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30000" dirty="0" smtClean="0"/>
              <a:t>1</a:t>
            </a:r>
            <a:r>
              <a:rPr lang="en-CA" dirty="0" smtClean="0"/>
              <a:t>WHATWG is</a:t>
            </a:r>
            <a:r>
              <a:rPr lang="en-CA" baseline="0" dirty="0" smtClean="0"/>
              <a:t> an acronym for the “Web Hypertext Application Technology Working Group” http://www.whatwg.org/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40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CA" baseline="30000" dirty="0" smtClean="0"/>
              <a:t>1 </a:t>
            </a:r>
            <a:r>
              <a:rPr lang="en-C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 team has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hlinkClick r:id="rId3"/>
              </a:rPr>
              <a:t>http://html5labs.interoperabilitybridges.com/</a:t>
            </a:r>
            <a:r>
              <a:rPr lang="en-US" dirty="0" smtClean="0"/>
              <a:t> </a:t>
            </a:r>
            <a:r>
              <a:rPr lang="en-US" baseline="0" dirty="0" smtClean="0"/>
              <a:t>that tries to do better than this though</a:t>
            </a:r>
            <a:endParaRPr lang="en-CA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0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64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64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30000" dirty="0" smtClean="0"/>
              <a:t>1</a:t>
            </a:r>
            <a:r>
              <a:rPr lang="en-CA" dirty="0" smtClean="0"/>
              <a:t> </a:t>
            </a:r>
            <a:r>
              <a:rPr lang="en-US" dirty="0" smtClean="0"/>
              <a:t>Chrome browser engine in IE 6/7/8/9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chrome=1   - Always active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chrome=IE7 - Active for IE major version 7 or lower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chrome=IE8 - Active for IE major version 8 or lower</a:t>
            </a:r>
          </a:p>
          <a:p>
            <a:pPr marL="171450" indent="-171450">
              <a:buFont typeface="Arial" charset="0"/>
              <a:buChar char="•"/>
            </a:pPr>
            <a:endParaRPr lang="en-CA" baseline="0" dirty="0" smtClean="0"/>
          </a:p>
          <a:p>
            <a:r>
              <a:rPr lang="en-CA" baseline="30000" dirty="0" smtClean="0"/>
              <a:t>2</a:t>
            </a:r>
            <a:r>
              <a:rPr lang="en-CA" dirty="0" smtClean="0"/>
              <a:t> </a:t>
            </a:r>
            <a:r>
              <a:rPr lang="en-US" dirty="0" smtClean="0">
                <a:hlinkClick r:id="rId3"/>
              </a:rPr>
              <a:t>http://remysharp.com/2010/10/08/what-is-a-polyfill/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https://github.com/Modernizr/Modernizr/wiki/HTML5-Cross-browser-Polyfills</a:t>
            </a:r>
            <a:endParaRPr lang="en-US" dirty="0" smtClean="0"/>
          </a:p>
          <a:p>
            <a:endParaRPr lang="en-CA" dirty="0" smtClean="0"/>
          </a:p>
          <a:p>
            <a:r>
              <a:rPr lang="en-CA" baseline="30000" dirty="0" smtClean="0"/>
              <a:t>3 </a:t>
            </a:r>
            <a:r>
              <a:rPr lang="en-US" dirty="0" smtClean="0">
                <a:hlinkClick r:id="rId5"/>
              </a:rPr>
              <a:t>http://www.modernizr.com</a:t>
            </a:r>
            <a:r>
              <a:rPr lang="en-US" dirty="0" smtClean="0"/>
              <a:t> </a:t>
            </a:r>
            <a:r>
              <a:rPr lang="en-US" dirty="0" smtClean="0">
                <a:hlinkClick r:id="rId6"/>
              </a:rPr>
              <a:t>http://www.alistapart.com/articles/taking-advantage-of-html5-and-css3-with-modernizr/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http://haz.io/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64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83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6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ile Slide,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1"/>
            <a:ext cx="9144001" cy="2060847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9488" y="2564904"/>
            <a:ext cx="7192912" cy="792088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>
              <a:defRPr sz="3000"/>
            </a:lvl1pPr>
          </a:lstStyle>
          <a:p>
            <a:r>
              <a:rPr lang="en-CA" dirty="0" smtClean="0"/>
              <a:t>Click to edit Master section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9489" y="3429000"/>
            <a:ext cx="7192911" cy="1800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76244"/>
            <a:ext cx="1981200" cy="287998"/>
          </a:xfrm>
        </p:spPr>
        <p:txBody>
          <a:bodyPr/>
          <a:lstStyle/>
          <a:p>
            <a:fld id="{EB6F4DCC-4F1E-F54C-AA63-5E9B8139A2C7}" type="datetime4">
              <a:rPr lang="en-CA" smtClean="0"/>
              <a:t>March-4-13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76244"/>
            <a:ext cx="2895600" cy="287999"/>
          </a:xfrm>
        </p:spPr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376244"/>
            <a:ext cx="467999" cy="287999"/>
          </a:xfrm>
        </p:spPr>
        <p:txBody>
          <a:bodyPr>
            <a:normAutofit/>
          </a:bodyPr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349" y="-631498"/>
            <a:ext cx="2645104" cy="319640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9" name="Picture 8" descr="Solvera logo_slogan_2c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42307"/>
            <a:ext cx="1890160" cy="15828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3492500" y="4257303"/>
            <a:ext cx="2303463" cy="16557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aseline="0"/>
            </a:lvl1pPr>
          </a:lstStyle>
          <a:p>
            <a:r>
              <a:rPr lang="en-US" dirty="0" smtClean="0"/>
              <a:t>Client logo if relevant</a:t>
            </a:r>
            <a:endParaRPr lang="en-US" dirty="0"/>
          </a:p>
        </p:txBody>
      </p:sp>
      <p:pic>
        <p:nvPicPr>
          <p:cNvPr id="12" name="Picture 11" descr="BM logo -for companies (2012)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457" y="5517232"/>
            <a:ext cx="1654533" cy="6794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D498-328C-DE45-9033-626F46332D12}" type="datetime4">
              <a:rPr lang="en-CA" smtClean="0"/>
              <a:t>March-4-13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79488" y="1630363"/>
            <a:ext cx="6697663" cy="316865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2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405F-71DA-D945-AC37-528E00489EC0}" type="datetime4">
              <a:rPr lang="en-CA" smtClean="0"/>
              <a:t>March-4-13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971600" y="1630363"/>
            <a:ext cx="3501272" cy="363843"/>
          </a:xfrm>
        </p:spPr>
        <p:txBody>
          <a:bodyPr anchor="b">
            <a:noAutofit/>
          </a:bodyPr>
          <a:lstStyle>
            <a:lvl1pPr marL="0" indent="0">
              <a:buNone/>
              <a:defRPr sz="1800" b="0" baseline="0">
                <a:solidFill>
                  <a:schemeClr val="tx2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8025" y="1630363"/>
            <a:ext cx="3384376" cy="36384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3" name="Content Placeholder 14"/>
          <p:cNvSpPr>
            <a:spLocks noGrp="1"/>
          </p:cNvSpPr>
          <p:nvPr>
            <p:ph sz="quarter" idx="14"/>
          </p:nvPr>
        </p:nvSpPr>
        <p:spPr>
          <a:xfrm>
            <a:off x="971600" y="1994206"/>
            <a:ext cx="3501272" cy="340457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>
          <a:xfrm>
            <a:off x="4788024" y="1994206"/>
            <a:ext cx="3384377" cy="340457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35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A332-CB54-F44D-AAB8-905B7A2134BC}" type="datetime4">
              <a:rPr lang="en-CA" smtClean="0"/>
              <a:t>March-4-13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Content Placeholder 14"/>
          <p:cNvSpPr>
            <a:spLocks noGrp="1"/>
          </p:cNvSpPr>
          <p:nvPr>
            <p:ph sz="quarter" idx="15"/>
          </p:nvPr>
        </p:nvSpPr>
        <p:spPr>
          <a:xfrm>
            <a:off x="3464853" y="1630364"/>
            <a:ext cx="4752529" cy="3877056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971600" y="1630364"/>
            <a:ext cx="2181671" cy="387705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2611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4548-0BB4-5443-9210-BF9E4921324F}" type="datetime4">
              <a:rPr lang="en-CA" smtClean="0"/>
              <a:t>March-4-13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79965" y="1633777"/>
            <a:ext cx="3036735" cy="351360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2" name="Content Placeholder 14"/>
          <p:cNvSpPr>
            <a:spLocks noGrp="1"/>
          </p:cNvSpPr>
          <p:nvPr>
            <p:ph sz="quarter" idx="15"/>
          </p:nvPr>
        </p:nvSpPr>
        <p:spPr>
          <a:xfrm>
            <a:off x="4283968" y="1630363"/>
            <a:ext cx="3888432" cy="3517016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4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9F5-8C84-A342-A63E-20B4B9965A72}" type="datetime4">
              <a:rPr lang="en-CA" smtClean="0"/>
              <a:t>March-4-13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4067944" y="1628800"/>
            <a:ext cx="4021645" cy="3456384"/>
          </a:xfrm>
          <a:solidFill>
            <a:schemeClr val="bg1"/>
          </a:solidFill>
          <a:ln w="79375">
            <a:noFill/>
            <a:miter lim="800000"/>
          </a:ln>
          <a:effectLst>
            <a:glow rad="88900">
              <a:schemeClr val="bg1">
                <a:lumMod val="75000"/>
                <a:alpha val="15000"/>
              </a:schemeClr>
            </a:glow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979488" y="1628800"/>
            <a:ext cx="2800424" cy="22603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8408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70B-AAA2-1A4B-980F-5795C4FC07F0}" type="datetime4">
              <a:rPr lang="en-CA" smtClean="0"/>
              <a:t>March-4-13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33C9-6163-F741-B0D7-A3D45CDF27BE}" type="datetime4">
              <a:rPr lang="en-CA" smtClean="0"/>
              <a:t>March-4-13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79965" y="1633777"/>
            <a:ext cx="3036735" cy="351360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3" name="Content Placeholder 14"/>
          <p:cNvSpPr>
            <a:spLocks noGrp="1"/>
          </p:cNvSpPr>
          <p:nvPr>
            <p:ph sz="quarter" idx="15"/>
          </p:nvPr>
        </p:nvSpPr>
        <p:spPr>
          <a:xfrm>
            <a:off x="4283968" y="1630363"/>
            <a:ext cx="3888432" cy="3517016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6" name="Title Placeholder 8"/>
          <p:cNvSpPr>
            <a:spLocks noGrp="1"/>
          </p:cNvSpPr>
          <p:nvPr>
            <p:ph type="title"/>
          </p:nvPr>
        </p:nvSpPr>
        <p:spPr>
          <a:xfrm>
            <a:off x="979965" y="908720"/>
            <a:ext cx="7192435" cy="72164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9" name="Picture 8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10" name="Picture 9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75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16675"/>
            <a:ext cx="9144000" cy="441325"/>
          </a:xfrm>
          <a:prstGeom prst="rect">
            <a:avLst/>
          </a:prstGeom>
          <a:solidFill>
            <a:srgbClr val="0269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9488" y="1634495"/>
            <a:ext cx="7192435" cy="29831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28800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52FD3B8-8B26-5944-8B2D-223A1203AFC1}" type="datetime4">
              <a:rPr lang="en-CA" smtClean="0"/>
              <a:t>March-4-13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28800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Sample </a:t>
            </a:r>
            <a:r>
              <a:rPr lang="en-US" dirty="0" err="1" smtClean="0"/>
              <a:t>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6"/>
            <a:ext cx="457200" cy="287998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chemeClr val="bg1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section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98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01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i="0" kern="1200" cap="none" baseline="0">
          <a:solidFill>
            <a:schemeClr val="tx1"/>
          </a:solidFill>
          <a:latin typeface="Trebuchet MS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2000" b="1" kern="1200" baseline="0">
          <a:solidFill>
            <a:schemeClr val="tx1"/>
          </a:solidFill>
          <a:latin typeface="Trebuchet MS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Trebuchet MS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Trebuchet MS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Trebuchet MS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Trebuchet MS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mondevents.com/virtual/login.aspx?ReturnUrl=/virtual/vslive/2012/live360/Default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%20darek.tomyn@solvera.c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html5test.com/results/desktop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tml5demo1.azurewebsites.net/Index.html" TargetMode="External"/><Relationship Id="rId5" Type="http://schemas.openxmlformats.org/officeDocument/2006/relationships/hyperlink" Target="http://code.google.com/chrome/chromeframe/" TargetMode="External"/><Relationship Id="rId4" Type="http://schemas.openxmlformats.org/officeDocument/2006/relationships/hyperlink" Target="http://caniuse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html5demo1.azurewebsites.net/Demo04-NewInputType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html5demo1.azurewebsites.net/Demo05-Multimedia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anage.windowsazure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mondevents.com/virtual/vslive/2012/live360/vslive/pdf/VST8_WhatsNewinWindowsPhone8forDevelopers_Landry.pdf" TargetMode="External"/><Relationship Id="rId2" Type="http://schemas.openxmlformats.org/officeDocument/2006/relationships/hyperlink" Target="http://www.redmondevents.com/virtual/vslive/2012/live360/vslive/pdf/VSW8_ReachtheMobileMasseswithASPNETMVC4andjQueryMobile_Burnell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Program%20Files%20(x86)\Opera%20Mobile%20Emulator\Launcher.exe" TargetMode="External"/><Relationship Id="rId5" Type="http://schemas.openxmlformats.org/officeDocument/2006/relationships/hyperlink" Target="http://developer.apple.com/library/ios/#documentation/AppleApplications/Reference/SafariWebContent/UsingtheViewport/UsingtheViewport.html" TargetMode="External"/><Relationship Id="rId4" Type="http://schemas.openxmlformats.org/officeDocument/2006/relationships/hyperlink" Target="http://www.opera.com/developer/tools/mobile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mondevents.com/virtual/vslive/2012/live360/virtlive360/pdf/CVTH5_RealTimeCommunicationwithSignalRandWindowsAzure_Gaster.pdf" TargetMode="External"/><Relationship Id="rId7" Type="http://schemas.openxmlformats.org/officeDocument/2006/relationships/hyperlink" Target="http://signalrdemo1.azurewebsites.net/ChatDemo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ignalrdemo1.azurewebsites.net/HitDemo.html" TargetMode="External"/><Relationship Id="rId5" Type="http://schemas.openxmlformats.org/officeDocument/2006/relationships/hyperlink" Target="https://manage.windowsazure.com/#Workspace/WebsiteExtension/Website/SignalRDemo1/quickstart" TargetMode="External"/><Relationship Id="rId4" Type="http://schemas.openxmlformats.org/officeDocument/2006/relationships/hyperlink" Target="http://www.asp.net/signalr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27077b70-9dad-4c64-adcf-c7cf6bc9970c" TargetMode="External"/><Relationship Id="rId7" Type="http://schemas.openxmlformats.org/officeDocument/2006/relationships/hyperlink" Target="http://www.microsoft.com/en-us/sqlserver/solutions-technologies/business-intelligence/big-data.asp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ly.com/" TargetMode="External"/><Relationship Id="rId5" Type="http://schemas.openxmlformats.org/officeDocument/2006/relationships/hyperlink" Target="https://git.wiki.kernel.org/index.php/GitSvnComparison" TargetMode="External"/><Relationship Id="rId4" Type="http://schemas.openxmlformats.org/officeDocument/2006/relationships/hyperlink" Target="https://github.com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tml5rocks.com/en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mondevents.com/virtual/vslive/2012/live360/vslive/default.aspx" TargetMode="External"/><Relationship Id="rId2" Type="http://schemas.openxmlformats.org/officeDocument/2006/relationships/hyperlink" Target="http://vsliv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edmondevents.com/virtual/vslive/2012/live360/virtlive360/default.aspx" TargetMode="External"/><Relationship Id="rId5" Type="http://schemas.openxmlformats.org/officeDocument/2006/relationships/hyperlink" Target="http://www.redmondevents.com/virtual/vslive/2012/live360/sqllive360/default.aspx" TargetMode="External"/><Relationship Id="rId4" Type="http://schemas.openxmlformats.org/officeDocument/2006/relationships/hyperlink" Target="http://www.redmondevents.com/virtual/vslive/2012/live360/splive360/default.asp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mondevents.com/virtual/vslive/2012/live360/virtlive360/pdf/CVM3_WorkshopHTML5CloudReachEveryoneEverywhere_Boyd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hatwg.org/" TargetMode="External"/><Relationship Id="rId5" Type="http://schemas.openxmlformats.org/officeDocument/2006/relationships/hyperlink" Target="http://www.redmondevents.com/virtual/vslive/2012/live360/vslive/pdf/VSW13_MakingHTML5WorkEverywhere_Anglin.pdf" TargetMode="External"/><Relationship Id="rId4" Type="http://schemas.openxmlformats.org/officeDocument/2006/relationships/hyperlink" Target="http://www.redmondevents.com/virtual/vslive/2012/live360/vslive/pdf/VSW9_HTML5forBusinessFormsandInputValidation_Anglin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red.com/business/2010/01/googles-dont-be-evil-mantra-is-bullshit-adobe-is-lazy-apples-steve-job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tml5shirt.com/" TargetMode="External"/><Relationship Id="rId5" Type="http://schemas.openxmlformats.org/officeDocument/2006/relationships/hyperlink" Target="http://www.w3.org/html/logo/" TargetMode="External"/><Relationship Id="rId4" Type="http://schemas.openxmlformats.org/officeDocument/2006/relationships/hyperlink" Target="http://www.macrumors.com/2010/01/31/steve-jobs-at-apple-town-hall-meeting-google-adobe-next-iphone-2010-macs-and-mor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Live 360! Events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Conference Review </a:t>
            </a:r>
          </a:p>
          <a:p>
            <a:endParaRPr lang="en-US" dirty="0"/>
          </a:p>
          <a:p>
            <a:r>
              <a:rPr lang="en-US" sz="1200" dirty="0" smtClean="0"/>
              <a:t>Presented by Darek </a:t>
            </a:r>
            <a:r>
              <a:rPr lang="en-US" sz="1200" dirty="0" err="1" smtClean="0"/>
              <a:t>Tomyn</a:t>
            </a:r>
            <a:endParaRPr lang="en-US" sz="1200" dirty="0" smtClean="0"/>
          </a:p>
          <a:p>
            <a:r>
              <a:rPr lang="en-US" sz="1200" dirty="0" smtClean="0">
                <a:hlinkClick r:id="rId4"/>
              </a:rPr>
              <a:t>Darek.Tomyn@solvera.ca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37165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5 - Browser Support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606949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Before get much further though… how is browser support?</a:t>
            </a:r>
          </a:p>
          <a:p>
            <a:r>
              <a:rPr lang="en-CA" dirty="0" smtClean="0">
                <a:hlinkClick r:id="rId3"/>
              </a:rPr>
              <a:t>Html5test.com</a:t>
            </a:r>
            <a:r>
              <a:rPr lang="en-CA" dirty="0"/>
              <a:t>, </a:t>
            </a:r>
            <a:r>
              <a:rPr lang="en-CA" dirty="0" smtClean="0">
                <a:hlinkClick r:id="rId4"/>
              </a:rPr>
              <a:t>canIuse.com</a:t>
            </a:r>
            <a:r>
              <a:rPr lang="en-CA" dirty="0" smtClean="0"/>
              <a:t>, and lots of others</a:t>
            </a:r>
            <a:endParaRPr lang="en-CA" dirty="0"/>
          </a:p>
          <a:p>
            <a:r>
              <a:rPr lang="en-CA" dirty="0" smtClean="0"/>
              <a:t>Don’t </a:t>
            </a:r>
            <a:r>
              <a:rPr lang="en-CA" dirty="0"/>
              <a:t>sniff browsers… test for </a:t>
            </a:r>
            <a:r>
              <a:rPr lang="en-CA" dirty="0" smtClean="0"/>
              <a:t>features</a:t>
            </a:r>
          </a:p>
          <a:p>
            <a:r>
              <a:rPr lang="en-CA" dirty="0" smtClean="0"/>
              <a:t>WHAT ABOUT IE? One option is </a:t>
            </a:r>
            <a:r>
              <a:rPr lang="en-CA" dirty="0" smtClean="0">
                <a:hlinkClick r:id="rId5"/>
              </a:rPr>
              <a:t>Google Chrome Frame</a:t>
            </a:r>
            <a:r>
              <a:rPr lang="en-CA" dirty="0" smtClean="0"/>
              <a:t> for &lt;=8</a:t>
            </a:r>
            <a:r>
              <a:rPr lang="en-CA" baseline="30000" dirty="0"/>
              <a:t>1</a:t>
            </a:r>
            <a:endParaRPr lang="en-CA" dirty="0" smtClean="0"/>
          </a:p>
          <a:p>
            <a:r>
              <a:rPr lang="en-CA" dirty="0" smtClean="0"/>
              <a:t>Adoption </a:t>
            </a:r>
            <a:r>
              <a:rPr lang="en-CA" dirty="0"/>
              <a:t>strategies: lowest common </a:t>
            </a:r>
            <a:r>
              <a:rPr lang="en-CA" dirty="0" smtClean="0"/>
              <a:t>denominator, </a:t>
            </a:r>
            <a:r>
              <a:rPr lang="en-CA" dirty="0" err="1"/>
              <a:t>polyfill</a:t>
            </a:r>
            <a:r>
              <a:rPr lang="en-CA" dirty="0"/>
              <a:t> enriched</a:t>
            </a:r>
          </a:p>
          <a:p>
            <a:r>
              <a:rPr lang="en-CA" dirty="0"/>
              <a:t>What is a “Polyfill”?</a:t>
            </a:r>
            <a:r>
              <a:rPr lang="en-CA" baseline="30000" dirty="0"/>
              <a:t>2</a:t>
            </a:r>
            <a:endParaRPr lang="en-CA" dirty="0"/>
          </a:p>
          <a:p>
            <a:pPr lvl="1"/>
            <a:r>
              <a:rPr lang="en-CA" dirty="0"/>
              <a:t>JavaScript that implants HTML5 functionality in a browser that does not offer native support</a:t>
            </a:r>
          </a:p>
          <a:p>
            <a:r>
              <a:rPr lang="en-CA" dirty="0"/>
              <a:t>Modernizr</a:t>
            </a:r>
            <a:r>
              <a:rPr lang="en-CA" baseline="30000" dirty="0"/>
              <a:t>3</a:t>
            </a:r>
            <a:endParaRPr lang="en-CA" dirty="0"/>
          </a:p>
          <a:p>
            <a:pPr lvl="1"/>
            <a:r>
              <a:rPr lang="en-CA" dirty="0"/>
              <a:t>Small JavaScript library that aids backwards compatibility with </a:t>
            </a:r>
            <a:r>
              <a:rPr lang="en-CA" dirty="0" err="1"/>
              <a:t>polyfills</a:t>
            </a:r>
            <a:r>
              <a:rPr lang="en-CA" dirty="0"/>
              <a:t> for HTML5 &amp; CSS3 </a:t>
            </a:r>
            <a:r>
              <a:rPr lang="en-CA" dirty="0" smtClean="0"/>
              <a:t>features</a:t>
            </a:r>
          </a:p>
          <a:p>
            <a:r>
              <a:rPr lang="en-CA" dirty="0" smtClean="0"/>
              <a:t>DEMO 1 – 3</a:t>
            </a:r>
          </a:p>
          <a:p>
            <a:pPr lvl="1"/>
            <a:r>
              <a:rPr lang="en-CA" dirty="0">
                <a:hlinkClick r:id="rId6"/>
              </a:rPr>
              <a:t>http://</a:t>
            </a:r>
            <a:r>
              <a:rPr lang="en-CA" dirty="0" smtClean="0">
                <a:hlinkClick r:id="rId6"/>
              </a:rPr>
              <a:t>html5demo1.azurewebsites.net/Index.html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93233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</a:t>
            </a:r>
            <a:r>
              <a:rPr lang="en-CA" dirty="0" smtClean="0"/>
              <a:t>Form Enhancements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462933"/>
          </a:xfrm>
        </p:spPr>
        <p:txBody>
          <a:bodyPr/>
          <a:lstStyle/>
          <a:p>
            <a:r>
              <a:rPr lang="en-CA" dirty="0"/>
              <a:t>&lt;input type=</a:t>
            </a:r>
          </a:p>
          <a:p>
            <a:pPr lvl="1"/>
            <a:r>
              <a:rPr lang="en-CA" dirty="0"/>
              <a:t>Email, </a:t>
            </a:r>
            <a:r>
              <a:rPr lang="en-CA" dirty="0" err="1" smtClean="0"/>
              <a:t>url</a:t>
            </a:r>
            <a:r>
              <a:rPr lang="en-CA" dirty="0" smtClean="0"/>
              <a:t>, </a:t>
            </a:r>
            <a:r>
              <a:rPr lang="en-CA" dirty="0"/>
              <a:t>search, number, date, </a:t>
            </a:r>
            <a:r>
              <a:rPr lang="en-CA" dirty="0" smtClean="0"/>
              <a:t>time, color</a:t>
            </a:r>
            <a:r>
              <a:rPr lang="en-CA" dirty="0"/>
              <a:t>, </a:t>
            </a:r>
            <a:r>
              <a:rPr lang="en-CA" dirty="0" err="1"/>
              <a:t>etc</a:t>
            </a:r>
            <a:endParaRPr lang="en-CA" dirty="0"/>
          </a:p>
          <a:p>
            <a:r>
              <a:rPr lang="en-CA" dirty="0"/>
              <a:t>New attributes</a:t>
            </a:r>
          </a:p>
          <a:p>
            <a:pPr lvl="1"/>
            <a:r>
              <a:rPr lang="en-CA" dirty="0"/>
              <a:t>Placeholder, autofocus</a:t>
            </a:r>
          </a:p>
          <a:p>
            <a:r>
              <a:rPr lang="en-CA" dirty="0" err="1" smtClean="0"/>
              <a:t>Contenteditable</a:t>
            </a:r>
            <a:endParaRPr lang="en-CA" dirty="0" smtClean="0"/>
          </a:p>
          <a:p>
            <a:r>
              <a:rPr lang="en-CA" dirty="0" smtClean="0"/>
              <a:t>Remember sites mentioned previously: </a:t>
            </a:r>
            <a:r>
              <a:rPr lang="en-CA" dirty="0"/>
              <a:t>Html5test.com, canIuse.com</a:t>
            </a:r>
          </a:p>
          <a:p>
            <a:r>
              <a:rPr lang="en-CA" dirty="0" smtClean="0"/>
              <a:t>Demo 4</a:t>
            </a:r>
          </a:p>
          <a:p>
            <a:pPr lvl="1"/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html5demo1.azurewebsites.net/Demo04-NewInputTypes.html</a:t>
            </a:r>
            <a:endParaRPr lang="en-CA" dirty="0" smtClean="0"/>
          </a:p>
          <a:p>
            <a:pPr lvl="1"/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776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</a:t>
            </a:r>
            <a:r>
              <a:rPr lang="en-CA" dirty="0" err="1" smtClean="0"/>
              <a:t>MultiMedia</a:t>
            </a:r>
            <a:r>
              <a:rPr lang="en-CA" dirty="0" smtClean="0"/>
              <a:t> Enhancements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462933"/>
          </a:xfrm>
        </p:spPr>
        <p:txBody>
          <a:bodyPr/>
          <a:lstStyle/>
          <a:p>
            <a:r>
              <a:rPr lang="en-CA" dirty="0" smtClean="0"/>
              <a:t>New “audio” and “video” tags</a:t>
            </a:r>
          </a:p>
          <a:p>
            <a:r>
              <a:rPr lang="en-CA" dirty="0" smtClean="0"/>
              <a:t>Demo 5</a:t>
            </a:r>
          </a:p>
          <a:p>
            <a:pPr lvl="1"/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html5demo1.azurewebsites.net/Demo05-Multimedia.html</a:t>
            </a:r>
            <a:endParaRPr lang="en-CA" dirty="0" smtClean="0"/>
          </a:p>
          <a:p>
            <a:pPr lvl="1"/>
            <a:endParaRPr lang="en-CA" dirty="0" smtClean="0"/>
          </a:p>
          <a:p>
            <a:endParaRPr lang="en-CA" dirty="0" smtClean="0"/>
          </a:p>
          <a:p>
            <a:pPr lvl="1"/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615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246909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Sessions I attended:</a:t>
            </a:r>
            <a:endParaRPr lang="en-CA" dirty="0"/>
          </a:p>
          <a:p>
            <a:pPr lvl="1"/>
            <a:r>
              <a:rPr lang="en-CA" dirty="0"/>
              <a:t>Most made reference to it / used </a:t>
            </a:r>
            <a:r>
              <a:rPr lang="en-CA" dirty="0" smtClean="0"/>
              <a:t>it</a:t>
            </a:r>
            <a:endParaRPr lang="en-CA" dirty="0"/>
          </a:p>
          <a:p>
            <a:r>
              <a:rPr lang="en-CA" dirty="0"/>
              <a:t>What is it?</a:t>
            </a:r>
          </a:p>
          <a:p>
            <a:pPr lvl="1"/>
            <a:r>
              <a:rPr lang="en-CA" dirty="0"/>
              <a:t>cloud computing is really doing just-in-time provisioning and </a:t>
            </a:r>
            <a:r>
              <a:rPr lang="en-CA" dirty="0" smtClean="0"/>
              <a:t>scaling </a:t>
            </a:r>
            <a:r>
              <a:rPr lang="en-CA" dirty="0"/>
              <a:t>of services, software and solutions delivered as a service on a pool of hardware</a:t>
            </a:r>
          </a:p>
          <a:p>
            <a:pPr lvl="1"/>
            <a:r>
              <a:rPr lang="en-CA" dirty="0"/>
              <a:t>On demand provisioning</a:t>
            </a:r>
          </a:p>
          <a:p>
            <a:pPr lvl="1"/>
            <a:r>
              <a:rPr lang="en-CA" dirty="0"/>
              <a:t>scaling resources... example </a:t>
            </a:r>
            <a:r>
              <a:rPr lang="en-CA" dirty="0" smtClean="0"/>
              <a:t>“tonight </a:t>
            </a:r>
            <a:r>
              <a:rPr lang="en-CA" dirty="0"/>
              <a:t>I need 10,000 nodes for an hour until batch is </a:t>
            </a:r>
            <a:r>
              <a:rPr lang="en-CA" dirty="0" smtClean="0"/>
              <a:t>done”</a:t>
            </a:r>
            <a:endParaRPr lang="en-CA" dirty="0"/>
          </a:p>
          <a:p>
            <a:pPr lvl="1"/>
            <a:r>
              <a:rPr lang="en-CA" dirty="0"/>
              <a:t>abstraction over </a:t>
            </a:r>
            <a:r>
              <a:rPr lang="en-CA" dirty="0" smtClean="0"/>
              <a:t>resources</a:t>
            </a:r>
          </a:p>
          <a:p>
            <a:r>
              <a:rPr lang="en-CA" dirty="0"/>
              <a:t>Demo </a:t>
            </a:r>
            <a:r>
              <a:rPr lang="en-CA" dirty="0" smtClean="0"/>
              <a:t>6</a:t>
            </a:r>
            <a:endParaRPr lang="en-CA" dirty="0"/>
          </a:p>
          <a:p>
            <a:pPr lvl="1"/>
            <a:r>
              <a:rPr lang="en-CA" dirty="0"/>
              <a:t>Create a website using </a:t>
            </a:r>
            <a:r>
              <a:rPr lang="en-CA" dirty="0" smtClean="0"/>
              <a:t>Azure… show other options here</a:t>
            </a:r>
          </a:p>
          <a:p>
            <a:pPr lvl="2"/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manage.windowsazure.com</a:t>
            </a:r>
            <a:endParaRPr lang="en-CA" dirty="0" smtClean="0"/>
          </a:p>
          <a:p>
            <a:pPr lvl="1"/>
            <a:r>
              <a:rPr lang="en-CA" dirty="0" smtClean="0"/>
              <a:t>Link </a:t>
            </a:r>
            <a:r>
              <a:rPr lang="en-CA" dirty="0"/>
              <a:t>to my </a:t>
            </a:r>
            <a:r>
              <a:rPr lang="en-CA" dirty="0" err="1"/>
              <a:t>github</a:t>
            </a:r>
            <a:r>
              <a:rPr lang="en-CA" dirty="0"/>
              <a:t> </a:t>
            </a:r>
            <a:r>
              <a:rPr lang="en-CA" dirty="0" smtClean="0"/>
              <a:t>repository</a:t>
            </a:r>
          </a:p>
          <a:p>
            <a:pPr lvl="1"/>
            <a:r>
              <a:rPr lang="en-CA" dirty="0" smtClean="0"/>
              <a:t>Create new site and download publish settings for deploying in Visual Studio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988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Mobile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534941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Sessions I attended:</a:t>
            </a:r>
            <a:endParaRPr lang="en-CA" dirty="0"/>
          </a:p>
          <a:p>
            <a:pPr lvl="1"/>
            <a:r>
              <a:rPr lang="en-CA" dirty="0">
                <a:hlinkClick r:id="rId2"/>
              </a:rPr>
              <a:t>VSW8 – MVC4 and </a:t>
            </a:r>
            <a:r>
              <a:rPr lang="en-CA" dirty="0" err="1">
                <a:hlinkClick r:id="rId2"/>
              </a:rPr>
              <a:t>jQuery</a:t>
            </a:r>
            <a:r>
              <a:rPr lang="en-CA" dirty="0">
                <a:hlinkClick r:id="rId2"/>
              </a:rPr>
              <a:t> mobile</a:t>
            </a:r>
            <a:endParaRPr lang="en-CA" dirty="0"/>
          </a:p>
          <a:p>
            <a:pPr lvl="1"/>
            <a:r>
              <a:rPr lang="en-CA" dirty="0">
                <a:hlinkClick r:id="rId3"/>
              </a:rPr>
              <a:t>VST8 – Windows Phone 8 enhancements</a:t>
            </a:r>
            <a:r>
              <a:rPr lang="en-CA" dirty="0"/>
              <a:t> (was a waste of time)</a:t>
            </a:r>
          </a:p>
          <a:p>
            <a:r>
              <a:rPr lang="en-CA" dirty="0" smtClean="0"/>
              <a:t>Unfortunately </a:t>
            </a:r>
            <a:r>
              <a:rPr lang="en-CA" dirty="0"/>
              <a:t>not the conference to learn a lot of mobile</a:t>
            </a:r>
          </a:p>
          <a:p>
            <a:r>
              <a:rPr lang="en-CA" dirty="0"/>
              <a:t>Concentration on HTML5 including CSS3 for formatting with mobile in mind</a:t>
            </a:r>
          </a:p>
          <a:p>
            <a:r>
              <a:rPr lang="en-CA" dirty="0" smtClean="0"/>
              <a:t>3 good takeaways</a:t>
            </a:r>
          </a:p>
          <a:p>
            <a:pPr lvl="1"/>
            <a:r>
              <a:rPr lang="en-CA" dirty="0" smtClean="0"/>
              <a:t>JSON for serialized data for smaller payload</a:t>
            </a:r>
          </a:p>
          <a:p>
            <a:pPr lvl="1"/>
            <a:r>
              <a:rPr lang="en-CA" dirty="0" smtClean="0">
                <a:hlinkClick r:id="rId4"/>
              </a:rPr>
              <a:t>Opera mobile emulator</a:t>
            </a:r>
            <a:endParaRPr lang="en-CA" dirty="0" smtClean="0"/>
          </a:p>
          <a:p>
            <a:pPr lvl="1"/>
            <a:r>
              <a:rPr lang="en-CA" dirty="0" smtClean="0"/>
              <a:t>By default, add the below “</a:t>
            </a:r>
            <a:r>
              <a:rPr lang="en-CA" dirty="0" smtClean="0">
                <a:hlinkClick r:id="rId5"/>
              </a:rPr>
              <a:t>viewport</a:t>
            </a:r>
            <a:r>
              <a:rPr lang="en-CA" dirty="0" smtClean="0"/>
              <a:t>” to all web pages:</a:t>
            </a:r>
          </a:p>
          <a:p>
            <a:pPr lvl="2"/>
            <a:r>
              <a:rPr lang="en-CA" dirty="0" smtClean="0"/>
              <a:t>&lt;</a:t>
            </a:r>
            <a:r>
              <a:rPr lang="en-CA" dirty="0"/>
              <a:t>meta name="viewport" content="width=device-width, user-scalable=no"&gt;</a:t>
            </a:r>
          </a:p>
          <a:p>
            <a:r>
              <a:rPr lang="en-CA" dirty="0" smtClean="0"/>
              <a:t>Demo 7</a:t>
            </a:r>
          </a:p>
          <a:p>
            <a:pPr lvl="1"/>
            <a:r>
              <a:rPr lang="en-CA" dirty="0" smtClean="0">
                <a:hlinkClick r:id="rId6" action="ppaction://hlinkfile"/>
              </a:rPr>
              <a:t>Opera mobile emulator</a:t>
            </a:r>
            <a:endParaRPr lang="en-CA" dirty="0" smtClean="0"/>
          </a:p>
          <a:p>
            <a:pPr lvl="1"/>
            <a:r>
              <a:rPr lang="en-CA" dirty="0" smtClean="0"/>
              <a:t>Page with and without meta tag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396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Trends - </a:t>
            </a:r>
            <a:r>
              <a:rPr lang="en-CA" dirty="0" err="1"/>
              <a:t>SignalR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462933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Sessions I attended:</a:t>
            </a:r>
          </a:p>
          <a:p>
            <a:pPr lvl="1"/>
            <a:r>
              <a:rPr lang="en-CA" dirty="0" smtClean="0">
                <a:hlinkClick r:id="rId3"/>
              </a:rPr>
              <a:t>CVTH05 – Real-Time Communications with </a:t>
            </a:r>
            <a:r>
              <a:rPr lang="en-CA" dirty="0" err="1" smtClean="0">
                <a:hlinkClick r:id="rId3"/>
              </a:rPr>
              <a:t>SignalR</a:t>
            </a:r>
            <a:r>
              <a:rPr lang="en-CA" dirty="0" smtClean="0">
                <a:hlinkClick r:id="rId3"/>
              </a:rPr>
              <a:t> And Windows Azure</a:t>
            </a:r>
            <a:endParaRPr lang="en-CA" dirty="0" smtClean="0"/>
          </a:p>
          <a:p>
            <a:r>
              <a:rPr lang="en-CA" dirty="0" smtClean="0"/>
              <a:t>“</a:t>
            </a:r>
            <a:r>
              <a:rPr lang="en-CA" dirty="0"/>
              <a:t>Any sufficiently advanced technology is indistinguishable from magic” – Arthur C. </a:t>
            </a:r>
            <a:r>
              <a:rPr lang="en-CA" dirty="0" smtClean="0"/>
              <a:t>Clarke</a:t>
            </a:r>
          </a:p>
          <a:p>
            <a:r>
              <a:rPr lang="en-CA" dirty="0" smtClean="0"/>
              <a:t>An </a:t>
            </a:r>
            <a:r>
              <a:rPr lang="en-CA" dirty="0"/>
              <a:t>open source series of libraries that provide an abstraction around persistent HTTP connections</a:t>
            </a:r>
          </a:p>
          <a:p>
            <a:r>
              <a:rPr lang="en-CA" dirty="0" smtClean="0"/>
              <a:t>Makes </a:t>
            </a:r>
            <a:r>
              <a:rPr lang="en-CA" dirty="0"/>
              <a:t>real-time HTTP so easy it seems like </a:t>
            </a:r>
            <a:r>
              <a:rPr lang="en-CA" dirty="0" smtClean="0"/>
              <a:t>“magic”</a:t>
            </a:r>
          </a:p>
          <a:p>
            <a:pPr lvl="1"/>
            <a:r>
              <a:rPr lang="en-CA" dirty="0" smtClean="0"/>
              <a:t>Uses HTML 5 </a:t>
            </a:r>
            <a:r>
              <a:rPr lang="en-CA" dirty="0" err="1" smtClean="0"/>
              <a:t>WebSockets</a:t>
            </a:r>
            <a:r>
              <a:rPr lang="en-CA" dirty="0" smtClean="0"/>
              <a:t> if available then does fallbacks</a:t>
            </a:r>
          </a:p>
          <a:p>
            <a:r>
              <a:rPr lang="en-CA" dirty="0">
                <a:hlinkClick r:id="rId4"/>
              </a:rPr>
              <a:t>http://</a:t>
            </a:r>
            <a:r>
              <a:rPr lang="en-CA" dirty="0" smtClean="0">
                <a:hlinkClick r:id="rId4"/>
              </a:rPr>
              <a:t>www.asp.net/signalr/</a:t>
            </a:r>
            <a:endParaRPr lang="en-CA" dirty="0" smtClean="0"/>
          </a:p>
          <a:p>
            <a:r>
              <a:rPr lang="en-CA" dirty="0" smtClean="0"/>
              <a:t>Demo 8</a:t>
            </a:r>
          </a:p>
          <a:p>
            <a:pPr lvl="1"/>
            <a:r>
              <a:rPr lang="en-CA" dirty="0" smtClean="0">
                <a:hlinkClick r:id="rId5"/>
              </a:rPr>
              <a:t>Start up demo site on Azure</a:t>
            </a:r>
            <a:endParaRPr lang="en-CA" dirty="0" smtClean="0"/>
          </a:p>
          <a:p>
            <a:pPr lvl="1"/>
            <a:r>
              <a:rPr lang="en-CA" dirty="0" smtClean="0"/>
              <a:t>2 different demos here:</a:t>
            </a:r>
          </a:p>
          <a:p>
            <a:pPr lvl="2"/>
            <a:r>
              <a:rPr lang="en-CA" dirty="0" err="1" smtClean="0">
                <a:hlinkClick r:id="rId6"/>
              </a:rPr>
              <a:t>HitCounter</a:t>
            </a:r>
            <a:endParaRPr lang="en-CA" dirty="0" smtClean="0"/>
          </a:p>
          <a:p>
            <a:pPr lvl="2"/>
            <a:r>
              <a:rPr lang="en-CA" dirty="0" smtClean="0">
                <a:hlinkClick r:id="rId7"/>
              </a:rPr>
              <a:t>Chat</a:t>
            </a:r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649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observations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err="1" smtClean="0">
                <a:hlinkClick r:id="rId3"/>
              </a:rPr>
              <a:t>Nuget</a:t>
            </a:r>
            <a:endParaRPr lang="en-CA" dirty="0" smtClean="0"/>
          </a:p>
          <a:p>
            <a:pPr lvl="1"/>
            <a:r>
              <a:rPr lang="en-CA" dirty="0" smtClean="0"/>
              <a:t>Visual Studio add-in to import in external resources easily</a:t>
            </a:r>
          </a:p>
          <a:p>
            <a:r>
              <a:rPr lang="en-CA" dirty="0" smtClean="0">
                <a:hlinkClick r:id="rId4"/>
              </a:rPr>
              <a:t>Git</a:t>
            </a:r>
            <a:endParaRPr lang="en-CA" dirty="0" smtClean="0"/>
          </a:p>
          <a:p>
            <a:pPr lvl="1"/>
            <a:r>
              <a:rPr lang="en-CA" dirty="0" err="1" smtClean="0">
                <a:hlinkClick r:id="rId5"/>
              </a:rPr>
              <a:t>Cvs</a:t>
            </a:r>
            <a:r>
              <a:rPr lang="en-CA" dirty="0" smtClean="0">
                <a:hlinkClick r:id="rId5"/>
              </a:rPr>
              <a:t> -&gt; </a:t>
            </a:r>
            <a:r>
              <a:rPr lang="en-CA" dirty="0" err="1" smtClean="0">
                <a:hlinkClick r:id="rId5"/>
              </a:rPr>
              <a:t>svn</a:t>
            </a:r>
            <a:r>
              <a:rPr lang="en-CA" dirty="0" smtClean="0">
                <a:hlinkClick r:id="rId5"/>
              </a:rPr>
              <a:t> -&gt; git</a:t>
            </a:r>
            <a:endParaRPr lang="en-CA" dirty="0"/>
          </a:p>
          <a:p>
            <a:r>
              <a:rPr lang="en-CA" dirty="0" smtClean="0">
                <a:hlinkClick r:id="rId6"/>
              </a:rPr>
              <a:t>Bit.ly</a:t>
            </a:r>
            <a:endParaRPr lang="en-CA" dirty="0" smtClean="0"/>
          </a:p>
          <a:p>
            <a:pPr lvl="1"/>
            <a:r>
              <a:rPr lang="en-CA" dirty="0" smtClean="0"/>
              <a:t>Less and less people using tinyurl.com</a:t>
            </a:r>
            <a:endParaRPr lang="en-CA" dirty="0"/>
          </a:p>
          <a:p>
            <a:r>
              <a:rPr lang="en-CA" dirty="0"/>
              <a:t>“</a:t>
            </a:r>
            <a:r>
              <a:rPr lang="en-CA" dirty="0">
                <a:hlinkClick r:id="rId7"/>
              </a:rPr>
              <a:t>Big data</a:t>
            </a:r>
            <a:r>
              <a:rPr lang="en-CA" dirty="0"/>
              <a:t>” still in </a:t>
            </a:r>
            <a:r>
              <a:rPr lang="en-CA" dirty="0" smtClean="0"/>
              <a:t>infancy (IMO)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821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Missing from presentation / not enough time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534941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Azure… just touched on it</a:t>
            </a:r>
          </a:p>
          <a:p>
            <a:r>
              <a:rPr lang="en-CA" dirty="0" smtClean="0"/>
              <a:t>CSS 3... </a:t>
            </a:r>
            <a:r>
              <a:rPr lang="en-CA" dirty="0" smtClean="0"/>
              <a:t>For example: m</a:t>
            </a:r>
            <a:r>
              <a:rPr lang="en-CA" dirty="0" smtClean="0"/>
              <a:t>edia queries</a:t>
            </a:r>
            <a:endParaRPr lang="en-CA" dirty="0" smtClean="0"/>
          </a:p>
          <a:p>
            <a:r>
              <a:rPr lang="en-CA" dirty="0" smtClean="0"/>
              <a:t>“Big Data”</a:t>
            </a:r>
          </a:p>
          <a:p>
            <a:r>
              <a:rPr lang="en-CA" dirty="0" err="1" smtClean="0"/>
              <a:t>Modernizr</a:t>
            </a:r>
            <a:r>
              <a:rPr lang="en-CA" dirty="0" smtClean="0"/>
              <a:t>… only mentioned it, didn’t really show it</a:t>
            </a:r>
          </a:p>
          <a:p>
            <a:r>
              <a:rPr lang="en-CA" dirty="0" smtClean="0"/>
              <a:t>Other HTML 5 features</a:t>
            </a:r>
          </a:p>
          <a:p>
            <a:pPr lvl="1"/>
            <a:r>
              <a:rPr lang="en-CA" dirty="0" smtClean="0"/>
              <a:t>More </a:t>
            </a:r>
            <a:r>
              <a:rPr lang="en-CA" dirty="0" err="1" smtClean="0"/>
              <a:t>MultiMedia</a:t>
            </a:r>
            <a:r>
              <a:rPr lang="en-CA" dirty="0" smtClean="0"/>
              <a:t> capabilities (i.e. Video and Audio)</a:t>
            </a:r>
          </a:p>
          <a:p>
            <a:pPr lvl="2"/>
            <a:r>
              <a:rPr lang="en-CA" dirty="0" smtClean="0"/>
              <a:t>Ex. Closed captioning</a:t>
            </a:r>
          </a:p>
          <a:p>
            <a:pPr lvl="1"/>
            <a:r>
              <a:rPr lang="en-CA" dirty="0" smtClean="0"/>
              <a:t>Storage</a:t>
            </a:r>
          </a:p>
          <a:p>
            <a:pPr lvl="1"/>
            <a:r>
              <a:rPr lang="en-CA" dirty="0" smtClean="0"/>
              <a:t>Offline</a:t>
            </a:r>
          </a:p>
          <a:p>
            <a:pPr lvl="1"/>
            <a:r>
              <a:rPr lang="en-CA" dirty="0" err="1" smtClean="0"/>
              <a:t>Geolocation</a:t>
            </a:r>
            <a:endParaRPr lang="en-CA" dirty="0" smtClean="0"/>
          </a:p>
          <a:p>
            <a:pPr lvl="1"/>
            <a:r>
              <a:rPr lang="en-CA" dirty="0" smtClean="0"/>
              <a:t>Canvas</a:t>
            </a:r>
          </a:p>
          <a:p>
            <a:pPr lvl="1"/>
            <a:r>
              <a:rPr lang="en-CA" dirty="0" smtClean="0"/>
              <a:t>SVG</a:t>
            </a:r>
          </a:p>
          <a:p>
            <a:pPr lvl="1"/>
            <a:r>
              <a:rPr lang="en-CA" dirty="0" err="1" smtClean="0">
                <a:hlinkClick r:id="rId2"/>
              </a:rPr>
              <a:t>etc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4665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Overall Opinion of Conference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390925"/>
          </a:xfrm>
        </p:spPr>
        <p:txBody>
          <a:bodyPr/>
          <a:lstStyle/>
          <a:p>
            <a:r>
              <a:rPr lang="en-CA" dirty="0" smtClean="0"/>
              <a:t>While there… </a:t>
            </a:r>
          </a:p>
          <a:p>
            <a:pPr lvl="1"/>
            <a:r>
              <a:rPr lang="en-CA" dirty="0"/>
              <a:t>W</a:t>
            </a:r>
            <a:r>
              <a:rPr lang="en-CA" dirty="0" smtClean="0"/>
              <a:t>anted more… more HTML 5, more mobile</a:t>
            </a:r>
          </a:p>
          <a:p>
            <a:pPr lvl="1"/>
            <a:r>
              <a:rPr lang="en-CA" dirty="0" smtClean="0"/>
              <a:t>Logistics… felt could have been better</a:t>
            </a:r>
          </a:p>
          <a:p>
            <a:pPr lvl="1"/>
            <a:r>
              <a:rPr lang="en-CA" dirty="0" err="1" smtClean="0"/>
              <a:t>Accomodations</a:t>
            </a:r>
            <a:r>
              <a:rPr lang="en-CA" dirty="0" smtClean="0"/>
              <a:t>… beautiful, close to Universal Studios</a:t>
            </a:r>
          </a:p>
          <a:p>
            <a:pPr lvl="1"/>
            <a:r>
              <a:rPr lang="en-CA" dirty="0" smtClean="0"/>
              <a:t>Not a “swag” conference</a:t>
            </a:r>
          </a:p>
          <a:p>
            <a:r>
              <a:rPr lang="en-CA" dirty="0" smtClean="0"/>
              <a:t>Looking back…</a:t>
            </a:r>
          </a:p>
          <a:p>
            <a:pPr lvl="1"/>
            <a:r>
              <a:rPr lang="en-CA" dirty="0" smtClean="0"/>
              <a:t>I am surprised at how much I did actually learn… or at least spark an interest in</a:t>
            </a:r>
          </a:p>
          <a:p>
            <a:pPr lvl="1"/>
            <a:r>
              <a:rPr lang="en-CA" dirty="0" smtClean="0"/>
              <a:t>Would recommend in the future</a:t>
            </a:r>
          </a:p>
          <a:p>
            <a:pPr lvl="1"/>
            <a:r>
              <a:rPr lang="en-CA" dirty="0" smtClean="0"/>
              <a:t>Ability to jump from session to session because of so many running concurrently was a big benefit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534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030885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Historically</a:t>
            </a:r>
            <a:r>
              <a:rPr lang="en-CA" dirty="0"/>
              <a:t>, </a:t>
            </a:r>
            <a:r>
              <a:rPr lang="en-CA" dirty="0">
                <a:hlinkClick r:id="rId2"/>
              </a:rPr>
              <a:t>Visual Studio Live</a:t>
            </a:r>
            <a:r>
              <a:rPr lang="en-CA" dirty="0"/>
              <a:t> annual event in Orlando</a:t>
            </a:r>
          </a:p>
          <a:p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time </a:t>
            </a:r>
            <a:r>
              <a:rPr lang="en-CA" dirty="0" smtClean="0"/>
              <a:t>“combined </a:t>
            </a:r>
            <a:r>
              <a:rPr lang="en-CA" dirty="0"/>
              <a:t>4 events into </a:t>
            </a:r>
            <a:r>
              <a:rPr lang="en-CA" dirty="0" smtClean="0"/>
              <a:t>1”: </a:t>
            </a:r>
            <a:endParaRPr lang="en-CA" dirty="0"/>
          </a:p>
          <a:p>
            <a:pPr lvl="1"/>
            <a:r>
              <a:rPr lang="en-CA" dirty="0">
                <a:hlinkClick r:id="rId3"/>
              </a:rPr>
              <a:t>Visual Studio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SharePoint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SQL Server </a:t>
            </a:r>
            <a:endParaRPr lang="en-CA" dirty="0"/>
          </a:p>
          <a:p>
            <a:pPr lvl="1"/>
            <a:r>
              <a:rPr lang="en-CA" dirty="0" smtClean="0">
                <a:hlinkClick r:id="rId6"/>
              </a:rPr>
              <a:t>Cloud &amp; Virtualization </a:t>
            </a:r>
            <a:endParaRPr lang="en-CA" dirty="0"/>
          </a:p>
          <a:p>
            <a:r>
              <a:rPr lang="en-CA" dirty="0"/>
              <a:t>Often there were 16 sessions happening at </a:t>
            </a:r>
            <a:r>
              <a:rPr lang="en-CA" dirty="0" smtClean="0"/>
              <a:t>once!</a:t>
            </a:r>
            <a:endParaRPr lang="en-CA" dirty="0"/>
          </a:p>
          <a:p>
            <a:r>
              <a:rPr lang="en-CA" dirty="0"/>
              <a:t>Typical day was sessions running from 8 am to 5:30 pm</a:t>
            </a:r>
          </a:p>
          <a:p>
            <a:r>
              <a:rPr lang="en-CA" dirty="0"/>
              <a:t>First and last days were “workshops”</a:t>
            </a:r>
          </a:p>
          <a:p>
            <a:r>
              <a:rPr lang="en-CA" dirty="0"/>
              <a:t>Microsoft technologies but not hosted by Microsoft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4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my objectives were…</a:t>
            </a:r>
            <a:endParaRPr lang="en-US" dirty="0">
              <a:latin typeface="Lucida Sans"/>
              <a:cs typeface="Lucida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HTML 5… learn more including the “state” of it and how to get browsers to work with it</a:t>
            </a:r>
          </a:p>
          <a:p>
            <a:r>
              <a:rPr lang="en-CA" dirty="0"/>
              <a:t>Azure… what “state” is it in? How to use, </a:t>
            </a:r>
            <a:r>
              <a:rPr lang="en-CA" dirty="0" err="1"/>
              <a:t>etc</a:t>
            </a:r>
            <a:endParaRPr lang="en-CA" dirty="0"/>
          </a:p>
          <a:p>
            <a:r>
              <a:rPr lang="en-CA" dirty="0"/>
              <a:t>Mobile… Windows phone… but knew coming in that did not seem to be a lot regarding it</a:t>
            </a:r>
          </a:p>
          <a:p>
            <a:r>
              <a:rPr lang="en-CA" dirty="0"/>
              <a:t>Any trends that I did not previously know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2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 learnt – HTML 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390925"/>
          </a:xfrm>
        </p:spPr>
        <p:txBody>
          <a:bodyPr>
            <a:normAutofit lnSpcReduction="10000"/>
          </a:bodyPr>
          <a:lstStyle/>
          <a:p>
            <a:r>
              <a:rPr lang="en-CA" dirty="0"/>
              <a:t>Sessions I attended:</a:t>
            </a:r>
          </a:p>
          <a:p>
            <a:pPr lvl="1"/>
            <a:r>
              <a:rPr lang="en-CA" dirty="0">
                <a:hlinkClick r:id="rId3"/>
              </a:rPr>
              <a:t>CVM3 – Workshop HTML5 – Cloud: Reach Everyone, Everywhere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VSW9 – HTML5 Forms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VSW13 – HTML5 Everywhere</a:t>
            </a:r>
            <a:endParaRPr lang="en-CA" dirty="0"/>
          </a:p>
          <a:p>
            <a:r>
              <a:rPr lang="en-CA" dirty="0" smtClean="0"/>
              <a:t>Wee bit of history</a:t>
            </a:r>
            <a:r>
              <a:rPr lang="en-CA" dirty="0"/>
              <a:t>: </a:t>
            </a:r>
            <a:endParaRPr lang="en-CA" dirty="0" smtClean="0"/>
          </a:p>
          <a:p>
            <a:pPr lvl="1"/>
            <a:r>
              <a:rPr lang="en-CA" dirty="0" smtClean="0"/>
              <a:t>HTML </a:t>
            </a:r>
            <a:r>
              <a:rPr lang="en-CA" dirty="0"/>
              <a:t>(1991), HTML2 (1994), HTML3 (1995), HTML3.2 &amp; 4 (1997), XHTML1 (2000), AJAX (2005), HTML5 (2007)</a:t>
            </a:r>
          </a:p>
          <a:p>
            <a:r>
              <a:rPr lang="en-CA" dirty="0"/>
              <a:t>W3C wanted XHTML 2, browser groups wanted HTML 5… so they created </a:t>
            </a:r>
            <a:r>
              <a:rPr lang="en-CA" dirty="0" smtClean="0">
                <a:hlinkClick r:id="rId6"/>
              </a:rPr>
              <a:t>WHATWG</a:t>
            </a:r>
            <a:r>
              <a:rPr lang="en-CA" baseline="30000" dirty="0" smtClean="0"/>
              <a:t>1</a:t>
            </a:r>
            <a:r>
              <a:rPr lang="en-CA" dirty="0" smtClean="0"/>
              <a:t>.</a:t>
            </a:r>
          </a:p>
          <a:p>
            <a:r>
              <a:rPr lang="en-CA" dirty="0" smtClean="0"/>
              <a:t>W3C’s XHTML 2 ultimately died on July 2, 2009</a:t>
            </a:r>
          </a:p>
          <a:p>
            <a:r>
              <a:rPr lang="en-CA" dirty="0" smtClean="0"/>
              <a:t>WHATWG survived</a:t>
            </a:r>
          </a:p>
          <a:p>
            <a:r>
              <a:rPr lang="en-CA" dirty="0" smtClean="0"/>
              <a:t>WHATWG gave </a:t>
            </a:r>
            <a:r>
              <a:rPr lang="en-CA" dirty="0"/>
              <a:t>W3C permission to publish HTML 5… so really are 2 “specs” out there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891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(cont’d)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318917"/>
          </a:xfrm>
        </p:spPr>
        <p:txBody>
          <a:bodyPr>
            <a:normAutofit fontScale="92500"/>
          </a:bodyPr>
          <a:lstStyle/>
          <a:p>
            <a:r>
              <a:rPr lang="en-CA" dirty="0"/>
              <a:t>Apple’s affect:</a:t>
            </a:r>
          </a:p>
          <a:p>
            <a:pPr lvl="1"/>
            <a:r>
              <a:rPr lang="en-CA" dirty="0"/>
              <a:t>“</a:t>
            </a:r>
            <a:r>
              <a:rPr lang="en-CA" dirty="0">
                <a:hlinkClick r:id="rId3"/>
              </a:rPr>
              <a:t>The world is moving to HTML 5</a:t>
            </a:r>
            <a:r>
              <a:rPr lang="en-CA" dirty="0"/>
              <a:t>” – Steve </a:t>
            </a:r>
            <a:r>
              <a:rPr lang="en-CA" dirty="0" smtClean="0"/>
              <a:t>Jobs</a:t>
            </a:r>
            <a:endParaRPr lang="en-CA" dirty="0"/>
          </a:p>
          <a:p>
            <a:pPr lvl="1"/>
            <a:r>
              <a:rPr lang="en-CA" dirty="0" err="1">
                <a:hlinkClick r:id="rId4"/>
              </a:rPr>
              <a:t>iDevices</a:t>
            </a:r>
            <a:r>
              <a:rPr lang="en-CA" dirty="0">
                <a:hlinkClick r:id="rId4"/>
              </a:rPr>
              <a:t> </a:t>
            </a:r>
            <a:r>
              <a:rPr lang="en-CA" dirty="0" smtClean="0">
                <a:hlinkClick r:id="rId4"/>
              </a:rPr>
              <a:t>have no </a:t>
            </a:r>
            <a:r>
              <a:rPr lang="en-CA" dirty="0">
                <a:hlinkClick r:id="rId4"/>
              </a:rPr>
              <a:t>support for Flash</a:t>
            </a:r>
            <a:endParaRPr lang="en-CA" dirty="0"/>
          </a:p>
          <a:p>
            <a:r>
              <a:rPr lang="en-CA" dirty="0" smtClean="0">
                <a:hlinkClick r:id="rId5"/>
              </a:rPr>
              <a:t>Logo</a:t>
            </a:r>
            <a:r>
              <a:rPr lang="en-CA" dirty="0" smtClean="0"/>
              <a:t> / </a:t>
            </a:r>
            <a:r>
              <a:rPr lang="en-CA" dirty="0">
                <a:hlinkClick r:id="rId6"/>
              </a:rPr>
              <a:t>marketing </a:t>
            </a:r>
            <a:r>
              <a:rPr lang="en-CA" dirty="0" smtClean="0">
                <a:hlinkClick r:id="rId6"/>
              </a:rPr>
              <a:t>material</a:t>
            </a:r>
            <a:r>
              <a:rPr lang="en-CA" baseline="30000" dirty="0" smtClean="0"/>
              <a:t>2 </a:t>
            </a:r>
            <a:endParaRPr lang="en-CA" dirty="0"/>
          </a:p>
          <a:p>
            <a:r>
              <a:rPr lang="en-CA" dirty="0"/>
              <a:t>Spec moves through:</a:t>
            </a:r>
          </a:p>
          <a:p>
            <a:pPr lvl="1"/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Published Working Draft -&gt; Working Draft -&gt; Last Call -&gt; Candidate Recommendation -&gt; Recommendation</a:t>
            </a:r>
          </a:p>
          <a:p>
            <a:pPr lvl="1"/>
            <a:r>
              <a:rPr lang="en-CA" dirty="0"/>
              <a:t>IE goal is CR and </a:t>
            </a:r>
            <a:r>
              <a:rPr lang="en-CA" dirty="0" smtClean="0"/>
              <a:t>up</a:t>
            </a:r>
            <a:r>
              <a:rPr lang="en-CA" baseline="30000" dirty="0" smtClean="0"/>
              <a:t>1</a:t>
            </a:r>
            <a:r>
              <a:rPr lang="en-CA" dirty="0" smtClean="0"/>
              <a:t> … as a result, they “score” much lower</a:t>
            </a:r>
            <a:endParaRPr lang="en-CA" baseline="30000" dirty="0"/>
          </a:p>
          <a:p>
            <a:pPr lvl="1"/>
            <a:r>
              <a:rPr lang="en-CA" dirty="0" smtClean="0"/>
              <a:t>WHATWG </a:t>
            </a:r>
            <a:r>
              <a:rPr lang="en-CA" dirty="0"/>
              <a:t>said “maybe” 2022 for finalization </a:t>
            </a:r>
            <a:r>
              <a:rPr lang="en-CA" dirty="0" smtClean="0">
                <a:sym typeface="Wingdings" pitchFamily="2" charset="2"/>
              </a:rPr>
              <a:t> HOWEVER, there are sections that go through above spec movement / flow</a:t>
            </a:r>
            <a:endParaRPr lang="en-CA" dirty="0">
              <a:sym typeface="Wingdings" pitchFamily="2" charset="2"/>
            </a:endParaRPr>
          </a:p>
          <a:p>
            <a:pPr lvl="1"/>
            <a:r>
              <a:rPr lang="en-CA" dirty="0">
                <a:sym typeface="Wingdings" pitchFamily="2" charset="2"/>
              </a:rPr>
              <a:t>What does “recommendation” really mean? 2 independent browsers must implement spec 100%... That’s it. Again, it’s the </a:t>
            </a:r>
            <a:r>
              <a:rPr lang="en-CA" dirty="0" smtClean="0">
                <a:sym typeface="Wingdings" pitchFamily="2" charset="2"/>
              </a:rPr>
              <a:t>browser groups that </a:t>
            </a:r>
            <a:r>
              <a:rPr lang="en-CA" dirty="0">
                <a:sym typeface="Wingdings" pitchFamily="2" charset="2"/>
              </a:rPr>
              <a:t>are creating it and have to agree together</a:t>
            </a:r>
            <a:endParaRPr lang="en-CA" dirty="0"/>
          </a:p>
          <a:p>
            <a:pPr lvl="1"/>
            <a:r>
              <a:rPr lang="en-CA" dirty="0"/>
              <a:t>Current main browsers are: IE, Chrome, Firefox, Safari and </a:t>
            </a:r>
            <a:r>
              <a:rPr lang="en-CA" dirty="0" smtClean="0"/>
              <a:t>Opera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184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– What is it?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3"/>
            <a:ext cx="6697663" cy="430485"/>
          </a:xfrm>
        </p:spPr>
        <p:txBody>
          <a:bodyPr/>
          <a:lstStyle/>
          <a:p>
            <a:r>
              <a:rPr lang="en-CA" dirty="0"/>
              <a:t>What is it? HTML + CSS3 + JavaScript </a:t>
            </a:r>
            <a:r>
              <a:rPr lang="en-CA" dirty="0" smtClean="0"/>
              <a:t>APIs</a:t>
            </a:r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2204864"/>
            <a:ext cx="7679823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86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</a:t>
            </a:r>
            <a:r>
              <a:rPr lang="en-CA" dirty="0" smtClean="0"/>
              <a:t>– Simplification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318917"/>
          </a:xfrm>
        </p:spPr>
        <p:txBody>
          <a:bodyPr>
            <a:normAutofit/>
          </a:bodyPr>
          <a:lstStyle/>
          <a:p>
            <a:r>
              <a:rPr lang="en-CA" dirty="0" smtClean="0"/>
              <a:t>The </a:t>
            </a:r>
            <a:r>
              <a:rPr lang="en-CA" dirty="0"/>
              <a:t>new </a:t>
            </a:r>
            <a:r>
              <a:rPr lang="en-CA" dirty="0" err="1"/>
              <a:t>doctype</a:t>
            </a:r>
            <a:r>
              <a:rPr lang="en-CA" dirty="0"/>
              <a:t> is simply: &lt;!DOCTYPE HTML&gt;.</a:t>
            </a:r>
          </a:p>
          <a:p>
            <a:r>
              <a:rPr lang="en-CA" dirty="0" smtClean="0"/>
              <a:t>The </a:t>
            </a:r>
            <a:r>
              <a:rPr lang="en-CA" dirty="0"/>
              <a:t>character set is simply declared with: &lt;meta charset="UTF-8"&gt;.</a:t>
            </a:r>
          </a:p>
          <a:p>
            <a:r>
              <a:rPr lang="en-CA" dirty="0" smtClean="0"/>
              <a:t>The </a:t>
            </a:r>
            <a:r>
              <a:rPr lang="en-CA" dirty="0"/>
              <a:t>type attribute is no longer required on &lt;style&gt; and &lt;script&gt; </a:t>
            </a:r>
            <a:r>
              <a:rPr lang="en-CA" dirty="0" smtClean="0"/>
              <a:t>tags</a:t>
            </a:r>
          </a:p>
          <a:p>
            <a:r>
              <a:rPr lang="en-CA" dirty="0" smtClean="0"/>
              <a:t>Elements that are by nature self-closing now do not need “/”</a:t>
            </a:r>
          </a:p>
          <a:p>
            <a:pPr lvl="1"/>
            <a:r>
              <a:rPr lang="en-CA" dirty="0" err="1"/>
              <a:t>i</a:t>
            </a:r>
            <a:r>
              <a:rPr lang="en-CA" dirty="0" err="1" smtClean="0"/>
              <a:t>mg</a:t>
            </a:r>
            <a:endParaRPr lang="en-CA" dirty="0" smtClean="0"/>
          </a:p>
          <a:p>
            <a:pPr lvl="1"/>
            <a:r>
              <a:rPr lang="en-CA" dirty="0" err="1" smtClean="0"/>
              <a:t>br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653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– </a:t>
            </a:r>
            <a:r>
              <a:rPr lang="en-CA" dirty="0" smtClean="0"/>
              <a:t>Semantic Markup / New Tags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3"/>
            <a:ext cx="6697663" cy="502493"/>
          </a:xfrm>
        </p:spPr>
        <p:txBody>
          <a:bodyPr/>
          <a:lstStyle/>
          <a:p>
            <a:r>
              <a:rPr lang="en-CA" dirty="0" smtClean="0"/>
              <a:t>Opera did a 2 year study for common id’s used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988841"/>
            <a:ext cx="4238625" cy="43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2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</a:t>
            </a:r>
            <a:r>
              <a:rPr lang="en-CA" dirty="0" smtClean="0"/>
              <a:t>– New Tags</a:t>
            </a:r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556575"/>
            <a:ext cx="5480844" cy="4453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0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lvera-Presentation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12664</TotalTime>
  <Words>1209</Words>
  <Application>Microsoft Office PowerPoint</Application>
  <PresentationFormat>On-screen Show (4:3)</PresentationFormat>
  <Paragraphs>198</Paragraphs>
  <Slides>18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Solvera-Presentation</vt:lpstr>
      <vt:lpstr>Live 360! Events</vt:lpstr>
      <vt:lpstr>Quick Summary</vt:lpstr>
      <vt:lpstr>What my objectives were…</vt:lpstr>
      <vt:lpstr>What I learnt – HTML 5</vt:lpstr>
      <vt:lpstr>HTML 5 (cont’d)</vt:lpstr>
      <vt:lpstr>HTML 5 – What is it?</vt:lpstr>
      <vt:lpstr>HTML 5 – Simplification</vt:lpstr>
      <vt:lpstr>HTML 5 – Semantic Markup / New Tags</vt:lpstr>
      <vt:lpstr>HTML 5 – New Tags</vt:lpstr>
      <vt:lpstr>HTML 5 - Browser Support</vt:lpstr>
      <vt:lpstr>HTML 5 Form Enhancements</vt:lpstr>
      <vt:lpstr>HTML 5 MultiMedia Enhancements</vt:lpstr>
      <vt:lpstr>Azure</vt:lpstr>
      <vt:lpstr>Mobile</vt:lpstr>
      <vt:lpstr>Trends - SignalR</vt:lpstr>
      <vt:lpstr>Other observations</vt:lpstr>
      <vt:lpstr>Missing from presentation / not enough time</vt:lpstr>
      <vt:lpstr>Overall Opinion of Conference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Danchuk</dc:creator>
  <cp:lastModifiedBy>Darek Tomyn</cp:lastModifiedBy>
  <cp:revision>131</cp:revision>
  <dcterms:created xsi:type="dcterms:W3CDTF">2011-12-20T20:01:25Z</dcterms:created>
  <dcterms:modified xsi:type="dcterms:W3CDTF">2013-03-04T20:02:14Z</dcterms:modified>
</cp:coreProperties>
</file>