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87" r:id="rId1"/>
  </p:sldMasterIdLst>
  <p:notesMasterIdLst>
    <p:notesMasterId r:id="rId28"/>
  </p:notesMasterIdLst>
  <p:handoutMasterIdLst>
    <p:handoutMasterId r:id="rId29"/>
  </p:handoutMasterIdLst>
  <p:sldIdLst>
    <p:sldId id="260" r:id="rId2"/>
    <p:sldId id="259" r:id="rId3"/>
    <p:sldId id="257" r:id="rId4"/>
    <p:sldId id="278" r:id="rId5"/>
    <p:sldId id="287" r:id="rId6"/>
    <p:sldId id="261" r:id="rId7"/>
    <p:sldId id="262" r:id="rId8"/>
    <p:sldId id="263" r:id="rId9"/>
    <p:sldId id="279" r:id="rId10"/>
    <p:sldId id="264" r:id="rId11"/>
    <p:sldId id="281" r:id="rId12"/>
    <p:sldId id="289" r:id="rId13"/>
    <p:sldId id="273" r:id="rId14"/>
    <p:sldId id="282" r:id="rId15"/>
    <p:sldId id="265" r:id="rId16"/>
    <p:sldId id="283" r:id="rId17"/>
    <p:sldId id="274" r:id="rId18"/>
    <p:sldId id="284" r:id="rId19"/>
    <p:sldId id="266" r:id="rId20"/>
    <p:sldId id="285" r:id="rId21"/>
    <p:sldId id="268" r:id="rId22"/>
    <p:sldId id="286" r:id="rId23"/>
    <p:sldId id="269" r:id="rId24"/>
    <p:sldId id="288" r:id="rId25"/>
    <p:sldId id="270" r:id="rId26"/>
    <p:sldId id="276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6419" autoAdjust="0"/>
  </p:normalViewPr>
  <p:slideViewPr>
    <p:cSldViewPr snapToObjects="1">
      <p:cViewPr>
        <p:scale>
          <a:sx n="108" d="100"/>
          <a:sy n="108" d="100"/>
        </p:scale>
        <p:origin x="-108" y="120"/>
      </p:cViewPr>
      <p:guideLst>
        <p:guide orient="horz" pos="4021"/>
        <p:guide pos="6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-3280" y="-11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D05735F-B05D-4640-A99E-EDFA21E90228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AB3898D-C170-784A-A1B1-048451C0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B5D2808-713F-1C4D-AF0B-AEC7B1F49BC4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CB2955-686B-EC42-828C-18431921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9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mysharp.com/2010/10/08/what-is-a-polyfill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Modernizr/Modernizr/wiki/HTML5-Cross-browser-Polyfills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signalr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83306">
              <a:defRPr/>
            </a:pPr>
            <a:r>
              <a:rPr lang="en-CA" dirty="0" smtClean="0"/>
              <a:t>Was</a:t>
            </a:r>
            <a:r>
              <a:rPr lang="en-CA" baseline="0" dirty="0" smtClean="0"/>
              <a:t> allowed the opportunity of attending a conference in December called Live360. This presentation had its genesis from attending this.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You may access all of the mater</a:t>
            </a:r>
            <a:r>
              <a:rPr lang="en-CA" baseline="0" dirty="0" smtClean="0"/>
              <a:t>ial for the event by going to the following link</a:t>
            </a:r>
            <a:endParaRPr lang="en-CA" dirty="0" smtClean="0"/>
          </a:p>
          <a:p>
            <a:r>
              <a:rPr lang="en-CA" dirty="0" smtClean="0"/>
              <a:t>http://www.redmondevents.com/virtual/login.aspx?ReturnUrl=%2fvirtual%2fvslive%2f2012%2flive360%2fDefault.aspx</a:t>
            </a:r>
          </a:p>
          <a:p>
            <a:r>
              <a:rPr lang="en-CA" dirty="0" smtClean="0"/>
              <a:t>Username: LIVE!360</a:t>
            </a:r>
          </a:p>
          <a:p>
            <a:r>
              <a:rPr lang="en-CA" dirty="0" smtClean="0"/>
              <a:t>Password:</a:t>
            </a:r>
            <a:r>
              <a:rPr lang="en-CA" baseline="0" dirty="0" smtClean="0"/>
              <a:t> Orlando4in1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8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 </a:t>
            </a:r>
            <a:r>
              <a:rPr lang="en-US" dirty="0" smtClean="0"/>
              <a:t>Chrome browser engine in IE 6/7/8/9</a:t>
            </a:r>
          </a:p>
          <a:p>
            <a:r>
              <a:rPr lang="en-US" sz="1300" dirty="0">
                <a:latin typeface="Arial" charset="0"/>
              </a:rPr>
              <a:t>chrome=1   - Always active</a:t>
            </a:r>
          </a:p>
          <a:p>
            <a:r>
              <a:rPr lang="en-US" sz="1300" dirty="0">
                <a:latin typeface="Arial" charset="0"/>
              </a:rPr>
              <a:t>chrome=IE7 - Active for IE major version 7 or lower</a:t>
            </a:r>
          </a:p>
          <a:p>
            <a:r>
              <a:rPr lang="en-US" sz="1300" dirty="0">
                <a:latin typeface="Arial" charset="0"/>
              </a:rPr>
              <a:t>chrome=IE8 - Active for IE major version 8 or lower</a:t>
            </a:r>
          </a:p>
          <a:p>
            <a:pPr marL="181240" indent="-181240">
              <a:buFont typeface="Arial" charset="0"/>
              <a:buChar char="•"/>
            </a:pPr>
            <a:endParaRPr lang="en-CA" baseline="0" dirty="0" smtClean="0"/>
          </a:p>
          <a:p>
            <a:r>
              <a:rPr lang="en-CA" baseline="30000" dirty="0" smtClean="0"/>
              <a:t>2</a:t>
            </a:r>
            <a:r>
              <a:rPr lang="en-CA" dirty="0" smtClean="0"/>
              <a:t> </a:t>
            </a:r>
            <a:r>
              <a:rPr lang="en-CA" dirty="0" err="1" smtClean="0"/>
              <a:t>Polyfill</a:t>
            </a:r>
            <a:r>
              <a:rPr lang="en-CA" dirty="0" smtClean="0"/>
              <a:t> is JavaScript that implants HTML5 functionality in a browser that does not offer native support. See: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://remysharp.com/2010/10/08/what-is-a-polyfill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or </a:t>
            </a:r>
            <a:r>
              <a:rPr lang="en-US" dirty="0" smtClean="0">
                <a:hlinkClick r:id="rId4"/>
              </a:rPr>
              <a:t>https://github.com/Modernizr/Modernizr/wiki/HTML5-Cross-browser-Polyfills</a:t>
            </a:r>
            <a:endParaRPr lang="en-US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75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5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79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03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1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4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14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8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75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6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30000" dirty="0" smtClean="0"/>
              <a:t>1 </a:t>
            </a:r>
            <a:r>
              <a:rPr lang="en-CA" dirty="0" smtClean="0"/>
              <a:t>“Any sufficiently advanced technology is indistinguishable from magic” – Arthur C. Clarke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30000" dirty="0" smtClean="0"/>
              <a:t>2 </a:t>
            </a:r>
            <a:r>
              <a:rPr lang="en-CA" dirty="0" smtClean="0">
                <a:hlinkClick r:id="rId3"/>
              </a:rPr>
              <a:t>http://www.asp.net/signalr/</a:t>
            </a:r>
            <a:endParaRPr lang="en-CA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3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6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80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For</a:t>
            </a:r>
            <a:r>
              <a:rPr lang="en-CA" baseline="0" dirty="0" smtClean="0"/>
              <a:t> an interesting “history” read, check out http://html5forwebdesigners.com/history/index.html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30000" dirty="0" smtClean="0"/>
              <a:t>2</a:t>
            </a:r>
            <a:r>
              <a:rPr lang="en-CA" dirty="0" smtClean="0"/>
              <a:t>WHATWG is</a:t>
            </a:r>
            <a:r>
              <a:rPr lang="en-CA" baseline="0" dirty="0" smtClean="0"/>
              <a:t> an acronym for the “Web Hypertext Application Technology Working Group” http://www.whatwg.org/</a:t>
            </a:r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0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98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ile Slide,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"/>
            <a:ext cx="9144001" cy="2060847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9488" y="2564904"/>
            <a:ext cx="7192912" cy="79208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3000"/>
            </a:lvl1pPr>
          </a:lstStyle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89" y="3429000"/>
            <a:ext cx="7192911" cy="1800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76244"/>
            <a:ext cx="1981200" cy="287998"/>
          </a:xfrm>
        </p:spPr>
        <p:txBody>
          <a:bodyPr/>
          <a:lstStyle/>
          <a:p>
            <a:fld id="{EB6F4DCC-4F1E-F54C-AA63-5E9B8139A2C7}" type="datetime4">
              <a:rPr lang="en-CA" smtClean="0"/>
              <a:t>March-7-13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76244"/>
            <a:ext cx="2895600" cy="287999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376244"/>
            <a:ext cx="467999" cy="287999"/>
          </a:xfrm>
        </p:spPr>
        <p:txBody>
          <a:bodyPr>
            <a:normAutofit/>
          </a:bodyPr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49" y="-631498"/>
            <a:ext cx="2645104" cy="319640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9" name="Picture 8" descr="Solvera logo_slogan_2c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307"/>
            <a:ext cx="1890160" cy="15828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4257303"/>
            <a:ext cx="2303463" cy="1655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</a:lstStyle>
          <a:p>
            <a:r>
              <a:rPr lang="en-US" dirty="0" smtClean="0"/>
              <a:t>Client logo if relevant</a:t>
            </a:r>
            <a:endParaRPr lang="en-US" dirty="0"/>
          </a:p>
        </p:txBody>
      </p:sp>
      <p:pic>
        <p:nvPicPr>
          <p:cNvPr id="12" name="Picture 11" descr="BM logo -for companies (2012)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57" y="5517232"/>
            <a:ext cx="1654533" cy="679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D498-328C-DE45-9033-626F46332D12}" type="datetime4">
              <a:rPr lang="en-CA" smtClean="0"/>
              <a:t>March-7-13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316865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405F-71DA-D945-AC37-528E00489EC0}" type="datetime4">
              <a:rPr lang="en-CA" smtClean="0"/>
              <a:t>March-7-13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71600" y="1630363"/>
            <a:ext cx="3501272" cy="363843"/>
          </a:xfrm>
        </p:spPr>
        <p:txBody>
          <a:bodyPr anchor="b">
            <a:no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5" y="1630363"/>
            <a:ext cx="3384376" cy="36384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4"/>
          </p:nvPr>
        </p:nvSpPr>
        <p:spPr>
          <a:xfrm>
            <a:off x="971600" y="1994206"/>
            <a:ext cx="3501272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788024" y="1994206"/>
            <a:ext cx="3384377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3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332-CB54-F44D-AAB8-905B7A2134BC}" type="datetime4">
              <a:rPr lang="en-CA" smtClean="0"/>
              <a:t>March-7-13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Content Placeholder 14"/>
          <p:cNvSpPr>
            <a:spLocks noGrp="1"/>
          </p:cNvSpPr>
          <p:nvPr>
            <p:ph sz="quarter" idx="15"/>
          </p:nvPr>
        </p:nvSpPr>
        <p:spPr>
          <a:xfrm>
            <a:off x="3464853" y="1630364"/>
            <a:ext cx="4752529" cy="387705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1600" y="1630364"/>
            <a:ext cx="2181671" cy="38770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261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548-0BB4-5443-9210-BF9E4921324F}" type="datetime4">
              <a:rPr lang="en-CA" smtClean="0"/>
              <a:t>March-7-13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9F5-8C84-A342-A63E-20B4B9965A72}" type="datetime4">
              <a:rPr lang="en-CA" smtClean="0"/>
              <a:t>March-7-13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067944" y="1628800"/>
            <a:ext cx="4021645" cy="3456384"/>
          </a:xfrm>
          <a:solidFill>
            <a:schemeClr val="bg1"/>
          </a:solidFill>
          <a:ln w="79375">
            <a:noFill/>
            <a:miter lim="800000"/>
          </a:ln>
          <a:effectLst>
            <a:glow rad="88900">
              <a:schemeClr val="bg1">
                <a:lumMod val="75000"/>
                <a:alpha val="15000"/>
              </a:schemeClr>
            </a:glow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9488" y="1628800"/>
            <a:ext cx="2800424" cy="2260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40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70B-AAA2-1A4B-980F-5795C4FC07F0}" type="datetime4">
              <a:rPr lang="en-CA" smtClean="0"/>
              <a:t>March-7-13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33C9-6163-F741-B0D7-A3D45CDF27BE}" type="datetime4">
              <a:rPr lang="en-CA" smtClean="0"/>
              <a:t>March-7-13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6" name="Title Placeholder 8"/>
          <p:cNvSpPr>
            <a:spLocks noGrp="1"/>
          </p:cNvSpPr>
          <p:nvPr>
            <p:ph type="title"/>
          </p:nvPr>
        </p:nvSpPr>
        <p:spPr>
          <a:xfrm>
            <a:off x="979965" y="908720"/>
            <a:ext cx="7192435" cy="72164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0" name="Picture 9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16675"/>
            <a:ext cx="9144000" cy="441325"/>
          </a:xfrm>
          <a:prstGeom prst="rect">
            <a:avLst/>
          </a:prstGeom>
          <a:solidFill>
            <a:srgbClr val="0269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488" y="1634495"/>
            <a:ext cx="7192435" cy="2983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52FD3B8-8B26-5944-8B2D-223A1203AFC1}" type="datetime4">
              <a:rPr lang="en-CA" smtClean="0"/>
              <a:t>March-7-13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6"/>
            <a:ext cx="457200" cy="287998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chemeClr val="bg1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98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0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i="0" kern="1200" cap="none" baseline="0">
          <a:solidFill>
            <a:schemeClr val="tx1"/>
          </a:solidFill>
          <a:latin typeface="Trebuchet MS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2000" b="1" kern="1200" baseline="0">
          <a:solidFill>
            <a:schemeClr val="tx1"/>
          </a:solidFill>
          <a:latin typeface="Trebuchet MS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Trebuchet MS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ondevents.com/virtual/login.aspx?ReturnUrl=/virtual/vslive/2012/live360/Default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%20darek.tomyn@solvera.ca" TargetMode="External"/><Relationship Id="rId5" Type="http://schemas.openxmlformats.org/officeDocument/2006/relationships/hyperlink" Target="http://html5demo1.azurewebsites.net/" TargetMode="External"/><Relationship Id="rId4" Type="http://schemas.openxmlformats.org/officeDocument/2006/relationships/hyperlink" Target="http://bit.ly/15u1FQ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chrome/chromefram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demo1.azurewebsites.net/Index.html" TargetMode="External"/><Relationship Id="rId5" Type="http://schemas.openxmlformats.org/officeDocument/2006/relationships/hyperlink" Target="http://caniuse.com/" TargetMode="External"/><Relationship Id="rId4" Type="http://schemas.openxmlformats.org/officeDocument/2006/relationships/hyperlink" Target="http://html5test.com/results/desktop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demo1.azurewebsites.net/Demo04-NewInputTyp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demo1.azurewebsites.net/Demo05-Multimedia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ge.windowsazur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slive.com/" TargetMode="External"/><Relationship Id="rId7" Type="http://schemas.openxmlformats.org/officeDocument/2006/relationships/hyperlink" Target="http://www.redmondevents.com/virtual/vslive/2012/live360/virtlive360/default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dmondevents.com/virtual/vslive/2012/live360/sqllive360/default.aspx" TargetMode="External"/><Relationship Id="rId5" Type="http://schemas.openxmlformats.org/officeDocument/2006/relationships/hyperlink" Target="http://www.redmondevents.com/virtual/vslive/2012/live360/splive360/default.aspx" TargetMode="External"/><Relationship Id="rId4" Type="http://schemas.openxmlformats.org/officeDocument/2006/relationships/hyperlink" Target="http://www.redmondevents.com/virtual/vslive/2012/live360/vslive/default.asp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ra.com/developer/tools/mobile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Program%20Files%20(x86)\Opera%20Mobile%20Emulator\Launcher.exe" TargetMode="External"/><Relationship Id="rId4" Type="http://schemas.openxmlformats.org/officeDocument/2006/relationships/hyperlink" Target="http://developer.apple.com/library/ios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ge.windowsazure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ignalrdemo1.azurewebsites.net/ChatDemo.html" TargetMode="External"/><Relationship Id="rId4" Type="http://schemas.openxmlformats.org/officeDocument/2006/relationships/hyperlink" Target="http://signalrdemo1.azurewebsites.net/HitDemo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27077b70-9dad-4c64-adcf-c7cf6bc9970c" TargetMode="External"/><Relationship Id="rId7" Type="http://schemas.openxmlformats.org/officeDocument/2006/relationships/hyperlink" Target="http://www.microsoft.com/en-us/sqlserver/solutions-technologies/business-intelligence/big-data.asp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ly.com/" TargetMode="External"/><Relationship Id="rId5" Type="http://schemas.openxmlformats.org/officeDocument/2006/relationships/hyperlink" Target="https://git.wiki.kernel.org/index.php/GitSvnComparison" TargetMode="External"/><Relationship Id="rId4" Type="http://schemas.openxmlformats.org/officeDocument/2006/relationships/hyperlink" Target="https://github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wg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wired.com/business/2010/01/googles-dont-be-evil-mantra-is-bullshit-adobe-is-lazy-apples-steve-jobs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shirt.com/" TargetMode="External"/><Relationship Id="rId5" Type="http://schemas.openxmlformats.org/officeDocument/2006/relationships/hyperlink" Target="http://www.w3.org/html/logo/" TargetMode="External"/><Relationship Id="rId4" Type="http://schemas.openxmlformats.org/officeDocument/2006/relationships/hyperlink" Target="http://www.macrumors.com/2010/01/31/steve-jobs-at-apple-town-hall-meeting-google-adobe-next-iphone-2010-macs-and-mor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Live 360! Events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Conference Review </a:t>
            </a:r>
          </a:p>
          <a:p>
            <a:endParaRPr lang="en-US" dirty="0" smtClean="0"/>
          </a:p>
          <a:p>
            <a:r>
              <a:rPr lang="en-US" dirty="0"/>
              <a:t>Follow along at: </a:t>
            </a:r>
            <a:endParaRPr lang="en-US" dirty="0" smtClean="0"/>
          </a:p>
          <a:p>
            <a:r>
              <a:rPr lang="en-US" smtClean="0">
                <a:hlinkClick r:id="rId4"/>
              </a:rPr>
              <a:t>http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bit.ly/15u1FQ8</a:t>
            </a:r>
            <a:r>
              <a:rPr lang="en-US"/>
              <a:t> or </a:t>
            </a:r>
            <a:r>
              <a:rPr lang="en-US">
                <a:hlinkClick r:id="rId5"/>
              </a:rPr>
              <a:t>http://html5demo1.azurewebsites.net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  <a:p>
            <a:endParaRPr lang="en-US" dirty="0"/>
          </a:p>
          <a:p>
            <a:r>
              <a:rPr lang="en-US" sz="1200" dirty="0" smtClean="0"/>
              <a:t>Presented by Darek </a:t>
            </a:r>
            <a:r>
              <a:rPr lang="en-US" sz="1200" dirty="0" err="1" smtClean="0"/>
              <a:t>Tomyn</a:t>
            </a:r>
            <a:endParaRPr lang="en-US" sz="1200" dirty="0" smtClean="0"/>
          </a:p>
          <a:p>
            <a:r>
              <a:rPr lang="en-US" sz="1200" dirty="0" smtClean="0">
                <a:hlinkClick r:id="rId6"/>
              </a:rPr>
              <a:t>Darek.Tomyn@solvera.ca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716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Simplification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9" y="3356992"/>
            <a:ext cx="6480938" cy="273630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Some others:</a:t>
            </a:r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type attribute is no longer required on &lt;style&gt; and &lt;script&gt; </a:t>
            </a:r>
            <a:r>
              <a:rPr lang="en-CA" dirty="0" smtClean="0"/>
              <a:t>tags</a:t>
            </a:r>
          </a:p>
          <a:p>
            <a:r>
              <a:rPr lang="en-CA" dirty="0" smtClean="0"/>
              <a:t>Elements that are by nature self-closing now do not need “/”</a:t>
            </a:r>
          </a:p>
          <a:p>
            <a:pPr lvl="1"/>
            <a:r>
              <a:rPr lang="en-CA" dirty="0" err="1"/>
              <a:t>i</a:t>
            </a:r>
            <a:r>
              <a:rPr lang="en-CA" dirty="0" err="1" smtClean="0"/>
              <a:t>mg</a:t>
            </a:r>
            <a:endParaRPr lang="en-CA" dirty="0" smtClean="0"/>
          </a:p>
          <a:p>
            <a:pPr lvl="1"/>
            <a:r>
              <a:rPr lang="en-CA" dirty="0" err="1" smtClean="0"/>
              <a:t>br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979488" y="1628800"/>
            <a:ext cx="648093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sz="1600" dirty="0"/>
              <a:t>&lt;!DOCTYPE html PUBLIC "-//W3C//DTD XHTML 1.0 Strict//EN" "http://www.w3.org/TR/xhtml1/DTD/xhtml1-strict.dtd"&gt;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979488" y="1628800"/>
            <a:ext cx="64807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dirty="0"/>
              <a:t>&lt;!DOCTYPE 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979706" y="2204864"/>
            <a:ext cx="64807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sz="1600" dirty="0"/>
              <a:t>&lt;html </a:t>
            </a:r>
            <a:r>
              <a:rPr lang="en-CA" sz="1600" dirty="0" err="1"/>
              <a:t>lang</a:t>
            </a:r>
            <a:r>
              <a:rPr lang="en-CA" sz="1600" dirty="0"/>
              <a:t>="en" </a:t>
            </a:r>
            <a:r>
              <a:rPr lang="en-CA" sz="1600" dirty="0" err="1"/>
              <a:t>xmlns</a:t>
            </a:r>
            <a:r>
              <a:rPr lang="en-CA" sz="1600" dirty="0"/>
              <a:t>="http://www.w3.org/1999/xhtml" </a:t>
            </a:r>
            <a:r>
              <a:rPr lang="en-CA" sz="1600" dirty="0" err="1"/>
              <a:t>xml:lang</a:t>
            </a:r>
            <a:r>
              <a:rPr lang="en-CA" sz="1600" dirty="0"/>
              <a:t>="en"&gt;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9706" y="2204864"/>
            <a:ext cx="64807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dirty="0"/>
              <a:t>&lt;html </a:t>
            </a:r>
            <a:r>
              <a:rPr lang="en-CA" dirty="0" err="1"/>
              <a:t>lang</a:t>
            </a:r>
            <a:r>
              <a:rPr lang="en-CA" dirty="0"/>
              <a:t>="en"&gt;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9706" y="2780928"/>
            <a:ext cx="64807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sz="1600" dirty="0"/>
              <a:t>&lt;meta http-</a:t>
            </a:r>
            <a:r>
              <a:rPr lang="en-CA" sz="1600" dirty="0" err="1"/>
              <a:t>equiv</a:t>
            </a:r>
            <a:r>
              <a:rPr lang="en-CA" sz="1600" dirty="0"/>
              <a:t>="Content-Type" content="text/html; charset=utf-8" /&gt;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9706" y="2780928"/>
            <a:ext cx="64807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" indent="0">
              <a:buNone/>
            </a:pPr>
            <a:r>
              <a:rPr lang="en-CA" dirty="0"/>
              <a:t>&lt;meta charset="utf-8"&gt;</a:t>
            </a:r>
          </a:p>
        </p:txBody>
      </p:sp>
    </p:spTree>
    <p:extLst>
      <p:ext uri="{BB962C8B-B14F-4D97-AF65-F5344CB8AC3E}">
        <p14:creationId xmlns:p14="http://schemas.microsoft.com/office/powerpoint/2010/main" val="446535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New Tags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115616" y="1700808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id=“header”&gt;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115616" y="2276872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</a:t>
            </a:r>
            <a:r>
              <a:rPr lang="en-US" dirty="0" err="1" smtClean="0"/>
              <a:t>nav</a:t>
            </a:r>
            <a:r>
              <a:rPr lang="en-US" dirty="0" smtClean="0"/>
              <a:t>”&gt;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115616" y="2852936"/>
            <a:ext cx="1440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id=“aside”&gt;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1115616" y="5085184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id=“footer”&gt;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2708176" y="2852936"/>
            <a:ext cx="4888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id=“section”&gt;</a:t>
            </a:r>
          </a:p>
          <a:p>
            <a:pPr algn="ctr"/>
            <a:r>
              <a:rPr lang="en-US" dirty="0" smtClean="0"/>
              <a:t>     &lt;div id=“article”&gt;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1137429" y="1700808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&lt;header&gt;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1115616" y="2285256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1115616" y="2852936"/>
            <a:ext cx="1440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&lt;aside&gt;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2708176" y="2842474"/>
            <a:ext cx="4888160" cy="2088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&lt;section&gt;</a:t>
            </a:r>
          </a:p>
          <a:p>
            <a:pPr algn="ctr"/>
            <a:r>
              <a:rPr lang="en-US" dirty="0" smtClean="0"/>
              <a:t>     &lt;article&gt;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1111052" y="5085184"/>
            <a:ext cx="64807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&lt;footer&gt;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695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</a:t>
            </a:r>
            <a:r>
              <a:rPr lang="en-US" dirty="0" smtClean="0"/>
              <a:t>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82338" y="4494143"/>
            <a:ext cx="863748" cy="44702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5439461" y="3873288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46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5 - Browser 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606949"/>
          </a:xfrm>
        </p:spPr>
        <p:txBody>
          <a:bodyPr>
            <a:normAutofit/>
          </a:bodyPr>
          <a:lstStyle/>
          <a:p>
            <a:r>
              <a:rPr lang="en-CA" dirty="0"/>
              <a:t>Spec moves through:</a:t>
            </a:r>
          </a:p>
          <a:p>
            <a:pPr lvl="1"/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Published Working Draft -&gt; Working Draft -&gt; Last Call -&gt; Candidate Recommendation -&gt; Recommendation</a:t>
            </a:r>
          </a:p>
          <a:p>
            <a:r>
              <a:rPr lang="en-CA" dirty="0"/>
              <a:t>IE goal is CR and </a:t>
            </a:r>
            <a:r>
              <a:rPr lang="en-CA" dirty="0" smtClean="0"/>
              <a:t>up </a:t>
            </a:r>
            <a:r>
              <a:rPr lang="en-CA" dirty="0"/>
              <a:t>… as a result, they “score” much </a:t>
            </a:r>
            <a:r>
              <a:rPr lang="en-CA" dirty="0" smtClean="0"/>
              <a:t>lower… but are getting better</a:t>
            </a:r>
            <a:endParaRPr lang="en-CA" baseline="30000" dirty="0"/>
          </a:p>
          <a:p>
            <a:pPr lvl="1"/>
            <a:r>
              <a:rPr lang="en-CA" dirty="0"/>
              <a:t>One easy option is </a:t>
            </a:r>
            <a:r>
              <a:rPr lang="en-CA" dirty="0">
                <a:hlinkClick r:id="rId3"/>
              </a:rPr>
              <a:t>Google Chrome Frame</a:t>
            </a:r>
            <a:r>
              <a:rPr lang="en-CA" dirty="0"/>
              <a:t> for &lt;=8</a:t>
            </a:r>
            <a:r>
              <a:rPr lang="en-CA" baseline="30000" dirty="0"/>
              <a:t>1</a:t>
            </a:r>
            <a:endParaRPr lang="en-CA" dirty="0"/>
          </a:p>
          <a:p>
            <a:r>
              <a:rPr lang="en-CA" dirty="0" smtClean="0"/>
              <a:t>Don’t </a:t>
            </a:r>
            <a:r>
              <a:rPr lang="en-CA" dirty="0"/>
              <a:t>sniff browsers… test for features</a:t>
            </a:r>
          </a:p>
          <a:p>
            <a:r>
              <a:rPr lang="en-CA" dirty="0" smtClean="0">
                <a:hlinkClick r:id="rId4"/>
              </a:rPr>
              <a:t>Html5test.com</a:t>
            </a:r>
            <a:r>
              <a:rPr lang="en-CA" dirty="0"/>
              <a:t>, </a:t>
            </a:r>
            <a:r>
              <a:rPr lang="en-CA" dirty="0" smtClean="0">
                <a:hlinkClick r:id="rId5"/>
              </a:rPr>
              <a:t>CanIuse.com</a:t>
            </a:r>
            <a:r>
              <a:rPr lang="en-CA" dirty="0" smtClean="0"/>
              <a:t>, and lots of others</a:t>
            </a:r>
            <a:endParaRPr lang="en-CA" dirty="0"/>
          </a:p>
          <a:p>
            <a:r>
              <a:rPr lang="en-CA" dirty="0" smtClean="0"/>
              <a:t>Adoption </a:t>
            </a:r>
            <a:r>
              <a:rPr lang="en-CA" dirty="0"/>
              <a:t>strategies: lowest common </a:t>
            </a:r>
            <a:r>
              <a:rPr lang="en-CA" dirty="0" smtClean="0"/>
              <a:t>denominator, </a:t>
            </a:r>
            <a:r>
              <a:rPr lang="en-CA" dirty="0" smtClean="0"/>
              <a:t>polyfill</a:t>
            </a:r>
            <a:r>
              <a:rPr lang="en-CA" baseline="30000" dirty="0"/>
              <a:t>2</a:t>
            </a:r>
            <a:r>
              <a:rPr lang="en-CA" dirty="0" smtClean="0"/>
              <a:t> enriched</a:t>
            </a:r>
          </a:p>
          <a:p>
            <a:r>
              <a:rPr lang="en-CA" dirty="0" smtClean="0"/>
              <a:t>DEMO </a:t>
            </a:r>
            <a:r>
              <a:rPr lang="en-CA" dirty="0" smtClean="0"/>
              <a:t>1 – 3</a:t>
            </a:r>
          </a:p>
          <a:p>
            <a:pPr lvl="1"/>
            <a:r>
              <a:rPr lang="en-CA" dirty="0">
                <a:hlinkClick r:id="rId6"/>
              </a:rPr>
              <a:t>http://</a:t>
            </a:r>
            <a:r>
              <a:rPr lang="en-CA" dirty="0" smtClean="0">
                <a:hlinkClick r:id="rId6"/>
              </a:rPr>
              <a:t>html5demo1.azurewebsites.net/Index.html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323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</a:t>
            </a:r>
            <a:r>
              <a:rPr lang="en-US" dirty="0" smtClean="0"/>
              <a:t>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77498" y="3975110"/>
            <a:ext cx="1438518" cy="82204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72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Form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/>
              <a:t>&lt;input type=</a:t>
            </a:r>
          </a:p>
          <a:p>
            <a:pPr lvl="1"/>
            <a:r>
              <a:rPr lang="en-CA" dirty="0"/>
              <a:t>Email, </a:t>
            </a:r>
            <a:r>
              <a:rPr lang="en-CA" dirty="0" err="1" smtClean="0"/>
              <a:t>url</a:t>
            </a:r>
            <a:r>
              <a:rPr lang="en-CA" dirty="0" smtClean="0"/>
              <a:t>, </a:t>
            </a:r>
            <a:r>
              <a:rPr lang="en-CA" dirty="0"/>
              <a:t>search, number, date, </a:t>
            </a:r>
            <a:r>
              <a:rPr lang="en-CA" dirty="0" smtClean="0"/>
              <a:t>time, color</a:t>
            </a:r>
            <a:r>
              <a:rPr lang="en-CA" dirty="0"/>
              <a:t>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New attributes</a:t>
            </a:r>
          </a:p>
          <a:p>
            <a:pPr lvl="1"/>
            <a:r>
              <a:rPr lang="en-CA" dirty="0"/>
              <a:t>Placeholder, autofocus</a:t>
            </a:r>
          </a:p>
          <a:p>
            <a:r>
              <a:rPr lang="en-CA" dirty="0" err="1" smtClean="0"/>
              <a:t>Contenteditable</a:t>
            </a:r>
            <a:endParaRPr lang="en-CA" dirty="0" smtClean="0"/>
          </a:p>
          <a:p>
            <a:r>
              <a:rPr lang="en-CA" dirty="0" smtClean="0"/>
              <a:t>Remember sites mentioned previously: </a:t>
            </a:r>
            <a:r>
              <a:rPr lang="en-CA" dirty="0"/>
              <a:t>Html5test.com, canIuse.com</a:t>
            </a:r>
          </a:p>
          <a:p>
            <a:r>
              <a:rPr lang="en-CA" dirty="0" smtClean="0"/>
              <a:t>Demo 4</a:t>
            </a:r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html5demo1.azurewebsites.net/Demo04-NewInputTypes.html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7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</a:t>
            </a:r>
            <a:r>
              <a:rPr lang="en-US" dirty="0" smtClean="0"/>
              <a:t>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11125" y="2710389"/>
            <a:ext cx="973043" cy="48237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908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err="1" smtClean="0"/>
              <a:t>MultiMedia</a:t>
            </a:r>
            <a:r>
              <a:rPr lang="en-CA" dirty="0" smtClean="0"/>
              <a:t> Enhancements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/>
          <a:lstStyle/>
          <a:p>
            <a:r>
              <a:rPr lang="en-CA" dirty="0" smtClean="0"/>
              <a:t>New “audio” and “video” tags</a:t>
            </a:r>
          </a:p>
          <a:p>
            <a:r>
              <a:rPr lang="en-CA" dirty="0" smtClean="0"/>
              <a:t>Demo 5</a:t>
            </a:r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html5demo1.azurewebsites.net/Demo05-Multimedia.html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61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</a:t>
            </a:r>
            <a:r>
              <a:rPr lang="en-US" dirty="0" smtClean="0"/>
              <a:t>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9072" y="2153769"/>
            <a:ext cx="1872732" cy="103899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6274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246909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What </a:t>
            </a:r>
            <a:r>
              <a:rPr lang="en-CA" dirty="0"/>
              <a:t>is it?</a:t>
            </a:r>
          </a:p>
          <a:p>
            <a:pPr lvl="1"/>
            <a:r>
              <a:rPr lang="en-CA" dirty="0"/>
              <a:t>cloud computing is really doing just-in-time provisioning and </a:t>
            </a:r>
            <a:r>
              <a:rPr lang="en-CA" dirty="0" smtClean="0"/>
              <a:t>scaling </a:t>
            </a:r>
            <a:r>
              <a:rPr lang="en-CA" dirty="0"/>
              <a:t>of services, software and solutions delivered as a service on a pool of hardware</a:t>
            </a:r>
          </a:p>
          <a:p>
            <a:pPr lvl="1"/>
            <a:r>
              <a:rPr lang="en-CA" dirty="0"/>
              <a:t>On demand provisioning</a:t>
            </a:r>
          </a:p>
          <a:p>
            <a:pPr lvl="1"/>
            <a:r>
              <a:rPr lang="en-CA" dirty="0"/>
              <a:t>scaling resources... example </a:t>
            </a:r>
            <a:r>
              <a:rPr lang="en-CA" dirty="0" smtClean="0"/>
              <a:t>“tonight </a:t>
            </a:r>
            <a:r>
              <a:rPr lang="en-CA" dirty="0"/>
              <a:t>I need 10,000 nodes for an hour until batch is </a:t>
            </a:r>
            <a:r>
              <a:rPr lang="en-CA" dirty="0" smtClean="0"/>
              <a:t>done”</a:t>
            </a:r>
            <a:endParaRPr lang="en-CA" dirty="0"/>
          </a:p>
          <a:p>
            <a:pPr lvl="1"/>
            <a:r>
              <a:rPr lang="en-CA" dirty="0"/>
              <a:t>abstraction over </a:t>
            </a:r>
            <a:r>
              <a:rPr lang="en-CA" dirty="0" smtClean="0"/>
              <a:t>resources</a:t>
            </a:r>
          </a:p>
          <a:p>
            <a:r>
              <a:rPr lang="en-CA" dirty="0"/>
              <a:t>Demo </a:t>
            </a:r>
            <a:r>
              <a:rPr lang="en-CA" dirty="0" smtClean="0"/>
              <a:t>6</a:t>
            </a:r>
            <a:endParaRPr lang="en-CA" dirty="0"/>
          </a:p>
          <a:p>
            <a:pPr lvl="1"/>
            <a:r>
              <a:rPr lang="en-CA" dirty="0"/>
              <a:t>Create a website using </a:t>
            </a:r>
            <a:r>
              <a:rPr lang="en-CA" dirty="0" smtClean="0"/>
              <a:t>Azure… show other options here</a:t>
            </a:r>
          </a:p>
          <a:p>
            <a:pPr lvl="2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manage.windowsazure.com</a:t>
            </a:r>
            <a:endParaRPr lang="en-CA" dirty="0" smtClean="0"/>
          </a:p>
          <a:p>
            <a:pPr lvl="1"/>
            <a:r>
              <a:rPr lang="en-CA" dirty="0" smtClean="0"/>
              <a:t>Link </a:t>
            </a:r>
            <a:r>
              <a:rPr lang="en-CA" dirty="0"/>
              <a:t>to my </a:t>
            </a:r>
            <a:r>
              <a:rPr lang="en-CA" dirty="0" err="1"/>
              <a:t>github</a:t>
            </a:r>
            <a:r>
              <a:rPr lang="en-CA" dirty="0"/>
              <a:t> </a:t>
            </a:r>
            <a:r>
              <a:rPr lang="en-CA" dirty="0" smtClean="0"/>
              <a:t>repository</a:t>
            </a:r>
          </a:p>
          <a:p>
            <a:pPr lvl="1"/>
            <a:r>
              <a:rPr lang="en-CA" dirty="0" smtClean="0"/>
              <a:t>Create new site and download publish settings for deploying in Visual Studio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8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030885"/>
          </a:xfrm>
        </p:spPr>
        <p:txBody>
          <a:bodyPr>
            <a:normAutofit/>
          </a:bodyPr>
          <a:lstStyle/>
          <a:p>
            <a:r>
              <a:rPr lang="en-CA" dirty="0" smtClean="0"/>
              <a:t>Historically</a:t>
            </a:r>
            <a:r>
              <a:rPr lang="en-CA" dirty="0"/>
              <a:t>, </a:t>
            </a:r>
            <a:r>
              <a:rPr lang="en-CA" dirty="0">
                <a:hlinkClick r:id="rId3"/>
              </a:rPr>
              <a:t>Visual Studio Live</a:t>
            </a:r>
            <a:r>
              <a:rPr lang="en-CA" dirty="0"/>
              <a:t> annual event in Orlando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time </a:t>
            </a:r>
            <a:r>
              <a:rPr lang="en-CA" dirty="0" smtClean="0"/>
              <a:t>“combined </a:t>
            </a:r>
            <a:r>
              <a:rPr lang="en-CA" dirty="0"/>
              <a:t>4 events into </a:t>
            </a:r>
            <a:r>
              <a:rPr lang="en-CA" dirty="0" smtClean="0"/>
              <a:t>1”: 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Visual Studio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SharePoint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SQL Server </a:t>
            </a:r>
            <a:endParaRPr lang="en-CA" dirty="0"/>
          </a:p>
          <a:p>
            <a:pPr lvl="1"/>
            <a:r>
              <a:rPr lang="en-CA" dirty="0" smtClean="0">
                <a:hlinkClick r:id="rId7"/>
              </a:rPr>
              <a:t>Cloud &amp; Virtualization </a:t>
            </a:r>
            <a:endParaRPr lang="en-CA" dirty="0"/>
          </a:p>
          <a:p>
            <a:r>
              <a:rPr lang="en-CA" dirty="0"/>
              <a:t>Often there were 16 sessions happening at </a:t>
            </a:r>
            <a:r>
              <a:rPr lang="en-CA" dirty="0" smtClean="0"/>
              <a:t>once!</a:t>
            </a:r>
            <a:endParaRPr lang="en-CA" dirty="0"/>
          </a:p>
          <a:p>
            <a:r>
              <a:rPr lang="en-CA" dirty="0" smtClean="0"/>
              <a:t>First </a:t>
            </a:r>
            <a:r>
              <a:rPr lang="en-CA" dirty="0"/>
              <a:t>and last days were “workshops”</a:t>
            </a:r>
          </a:p>
          <a:p>
            <a:r>
              <a:rPr lang="en-CA" dirty="0"/>
              <a:t>Microsoft technologies but not hosted by 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</a:t>
            </a:r>
            <a:r>
              <a:rPr lang="en-US" dirty="0" smtClean="0"/>
              <a:t>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92019" y="4486191"/>
            <a:ext cx="1008374" cy="45497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3202" y="2645366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1402" y="2472351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27000">
                    <a:schemeClr val="accent1">
                      <a:alpha val="43000"/>
                    </a:schemeClr>
                  </a:glow>
                </a:effectLst>
                <a:latin typeface="Wingdings" pitchFamily="2" charset="2"/>
              </a:rPr>
              <a:t>ü</a:t>
            </a:r>
            <a:endParaRPr lang="en-CA" dirty="0">
              <a:effectLst>
                <a:glow rad="127000">
                  <a:schemeClr val="accent1">
                    <a:alpha val="43000"/>
                  </a:schemeClr>
                </a:glow>
              </a:effectLst>
              <a:latin typeface="Wingdings" pitchFamily="2" charset="2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674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Mobile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534941"/>
          </a:xfrm>
        </p:spPr>
        <p:txBody>
          <a:bodyPr>
            <a:normAutofit/>
          </a:bodyPr>
          <a:lstStyle/>
          <a:p>
            <a:r>
              <a:rPr lang="en-CA" dirty="0" smtClean="0"/>
              <a:t>Unfortunately </a:t>
            </a:r>
            <a:r>
              <a:rPr lang="en-CA" dirty="0"/>
              <a:t>not the conference to learn a lot of mobile</a:t>
            </a:r>
          </a:p>
          <a:p>
            <a:r>
              <a:rPr lang="en-CA" dirty="0"/>
              <a:t>Concentration on HTML5 including CSS3 for formatting with mobile in mind</a:t>
            </a:r>
          </a:p>
          <a:p>
            <a:r>
              <a:rPr lang="en-CA" dirty="0" smtClean="0"/>
              <a:t>3 good takeaways</a:t>
            </a:r>
          </a:p>
          <a:p>
            <a:pPr lvl="1"/>
            <a:r>
              <a:rPr lang="en-CA" dirty="0" smtClean="0"/>
              <a:t>JSON for serialized data for smaller payload</a:t>
            </a:r>
          </a:p>
          <a:p>
            <a:pPr lvl="1"/>
            <a:r>
              <a:rPr lang="en-CA" dirty="0" smtClean="0">
                <a:hlinkClick r:id="rId3"/>
              </a:rPr>
              <a:t>Opera mobile emulator</a:t>
            </a:r>
            <a:endParaRPr lang="en-CA" dirty="0" smtClean="0"/>
          </a:p>
          <a:p>
            <a:pPr lvl="1"/>
            <a:r>
              <a:rPr lang="en-CA" dirty="0" smtClean="0"/>
              <a:t>By default, add the below “</a:t>
            </a:r>
            <a:r>
              <a:rPr lang="en-CA" dirty="0" smtClean="0">
                <a:hlinkClick r:id="rId4"/>
              </a:rPr>
              <a:t>viewport</a:t>
            </a:r>
            <a:r>
              <a:rPr lang="en-CA" dirty="0" smtClean="0"/>
              <a:t>” to all web pages:</a:t>
            </a:r>
          </a:p>
          <a:p>
            <a:pPr lvl="2"/>
            <a:r>
              <a:rPr lang="en-CA" dirty="0" smtClean="0"/>
              <a:t>&lt;</a:t>
            </a:r>
            <a:r>
              <a:rPr lang="en-CA" dirty="0"/>
              <a:t>meta name="viewport" content="width=device-width, user-scalable=no"&gt;</a:t>
            </a:r>
          </a:p>
          <a:p>
            <a:r>
              <a:rPr lang="en-CA" dirty="0" smtClean="0"/>
              <a:t>Demo 7</a:t>
            </a:r>
          </a:p>
          <a:p>
            <a:pPr lvl="1"/>
            <a:r>
              <a:rPr lang="en-CA" dirty="0" smtClean="0">
                <a:hlinkClick r:id="rId5" action="ppaction://hlinkfile"/>
              </a:rPr>
              <a:t>Opera mobile emulator</a:t>
            </a:r>
            <a:endParaRPr lang="en-CA" dirty="0" smtClean="0"/>
          </a:p>
          <a:p>
            <a:pPr lvl="1"/>
            <a:r>
              <a:rPr lang="en-CA" dirty="0" smtClean="0"/>
              <a:t>Page with and without meta tag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9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</a:t>
            </a:r>
            <a:r>
              <a:rPr lang="en-US" dirty="0" smtClean="0"/>
              <a:t>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87215" y="4281631"/>
            <a:ext cx="1008374" cy="77071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3202" y="2645366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1402" y="2472351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27000">
                    <a:schemeClr val="accent1">
                      <a:alpha val="43000"/>
                    </a:schemeClr>
                  </a:glow>
                </a:effectLst>
                <a:latin typeface="Wingdings" pitchFamily="2" charset="2"/>
              </a:rPr>
              <a:t>ü</a:t>
            </a:r>
            <a:endParaRPr lang="en-CA" dirty="0">
              <a:effectLst>
                <a:glow rad="127000">
                  <a:schemeClr val="accent1">
                    <a:alpha val="43000"/>
                  </a:schemeClr>
                </a:glow>
              </a:effectLst>
              <a:latin typeface="Wingdings" pitchFamily="2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68344" y="4517748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94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Trends - </a:t>
            </a:r>
            <a:r>
              <a:rPr lang="en-CA" dirty="0" err="1"/>
              <a:t>SignalR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462933"/>
          </a:xfrm>
        </p:spPr>
        <p:txBody>
          <a:bodyPr>
            <a:normAutofit/>
          </a:bodyPr>
          <a:lstStyle/>
          <a:p>
            <a:r>
              <a:rPr lang="en-CA" dirty="0" smtClean="0"/>
              <a:t>Makes </a:t>
            </a:r>
            <a:r>
              <a:rPr lang="en-CA" dirty="0"/>
              <a:t>real-time HTTP so easy it seems like “</a:t>
            </a:r>
            <a:r>
              <a:rPr lang="en-CA" dirty="0" smtClean="0"/>
              <a:t>magic”</a:t>
            </a:r>
            <a:r>
              <a:rPr lang="en-CA" baseline="30000" dirty="0"/>
              <a:t> </a:t>
            </a:r>
            <a:r>
              <a:rPr lang="en-CA" baseline="30000" dirty="0" smtClean="0"/>
              <a:t>1</a:t>
            </a:r>
            <a:endParaRPr lang="en-CA" dirty="0"/>
          </a:p>
          <a:p>
            <a:r>
              <a:rPr lang="en-CA" dirty="0" smtClean="0"/>
              <a:t>An </a:t>
            </a:r>
            <a:r>
              <a:rPr lang="en-CA" dirty="0"/>
              <a:t>open source series of libraries that provide an abstraction around persistent HTTP </a:t>
            </a:r>
            <a:r>
              <a:rPr lang="en-CA" dirty="0" smtClean="0"/>
              <a:t>connections</a:t>
            </a:r>
            <a:r>
              <a:rPr lang="en-CA" baseline="30000" dirty="0" smtClean="0"/>
              <a:t>2</a:t>
            </a:r>
            <a:endParaRPr lang="en-CA" dirty="0"/>
          </a:p>
          <a:p>
            <a:r>
              <a:rPr lang="en-CA" dirty="0" smtClean="0"/>
              <a:t>Demo </a:t>
            </a:r>
            <a:r>
              <a:rPr lang="en-CA" dirty="0" smtClean="0"/>
              <a:t>8</a:t>
            </a:r>
          </a:p>
          <a:p>
            <a:pPr lvl="1"/>
            <a:r>
              <a:rPr lang="en-CA" dirty="0" smtClean="0">
                <a:hlinkClick r:id="rId3"/>
              </a:rPr>
              <a:t>Start up demo site on Azure</a:t>
            </a:r>
            <a:endParaRPr lang="en-CA" dirty="0" smtClean="0"/>
          </a:p>
          <a:p>
            <a:pPr lvl="1"/>
            <a:r>
              <a:rPr lang="en-CA" dirty="0" smtClean="0"/>
              <a:t>2 different demos here:</a:t>
            </a:r>
          </a:p>
          <a:p>
            <a:pPr lvl="2"/>
            <a:r>
              <a:rPr lang="en-CA" dirty="0" err="1" smtClean="0">
                <a:hlinkClick r:id="rId4"/>
              </a:rPr>
              <a:t>HitCounter</a:t>
            </a:r>
            <a:endParaRPr lang="en-CA" dirty="0" smtClean="0"/>
          </a:p>
          <a:p>
            <a:pPr lvl="2"/>
            <a:r>
              <a:rPr lang="en-CA" dirty="0" smtClean="0">
                <a:hlinkClick r:id="rId5"/>
              </a:rPr>
              <a:t>Chat</a:t>
            </a: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64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</a:t>
            </a:r>
            <a:r>
              <a:rPr lang="en-US" dirty="0" smtClean="0"/>
              <a:t>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4653" y="387162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99673" y="405629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3131" y="2766370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46286" y="4509120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Mobile general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3202" y="2645366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1402" y="2472351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127000">
                    <a:schemeClr val="accent1">
                      <a:alpha val="43000"/>
                    </a:schemeClr>
                  </a:glow>
                </a:effectLst>
                <a:latin typeface="Wingdings" pitchFamily="2" charset="2"/>
              </a:rPr>
              <a:t>ü</a:t>
            </a:r>
            <a:endParaRPr lang="en-CA" dirty="0">
              <a:effectLst>
                <a:glow rad="127000">
                  <a:schemeClr val="accent1">
                    <a:alpha val="43000"/>
                  </a:schemeClr>
                </a:glow>
              </a:effectLst>
              <a:latin typeface="Wingdings" pitchFamily="2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68344" y="4517748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3545" y="4452955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18417" y="5511663"/>
            <a:ext cx="2289166" cy="43761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0052" y="4520449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076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observations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 smtClean="0">
                <a:hlinkClick r:id="rId3"/>
              </a:rPr>
              <a:t>Nuget</a:t>
            </a:r>
            <a:endParaRPr lang="en-CA" dirty="0" smtClean="0"/>
          </a:p>
          <a:p>
            <a:pPr lvl="1"/>
            <a:r>
              <a:rPr lang="en-CA" dirty="0" smtClean="0"/>
              <a:t>Visual Studio add-in to import in external resources easily</a:t>
            </a:r>
          </a:p>
          <a:p>
            <a:r>
              <a:rPr lang="en-CA" dirty="0" smtClean="0">
                <a:hlinkClick r:id="rId4"/>
              </a:rPr>
              <a:t>Git</a:t>
            </a:r>
            <a:endParaRPr lang="en-CA" dirty="0" smtClean="0"/>
          </a:p>
          <a:p>
            <a:pPr lvl="1"/>
            <a:r>
              <a:rPr lang="en-CA" dirty="0" err="1" smtClean="0">
                <a:hlinkClick r:id="rId5"/>
              </a:rPr>
              <a:t>Cvs</a:t>
            </a:r>
            <a:r>
              <a:rPr lang="en-CA" dirty="0" smtClean="0">
                <a:hlinkClick r:id="rId5"/>
              </a:rPr>
              <a:t> -&gt; </a:t>
            </a:r>
            <a:r>
              <a:rPr lang="en-CA" dirty="0" err="1" smtClean="0">
                <a:hlinkClick r:id="rId5"/>
              </a:rPr>
              <a:t>svn</a:t>
            </a:r>
            <a:r>
              <a:rPr lang="en-CA" dirty="0" smtClean="0">
                <a:hlinkClick r:id="rId5"/>
              </a:rPr>
              <a:t> -&gt; git</a:t>
            </a:r>
            <a:endParaRPr lang="en-CA" dirty="0"/>
          </a:p>
          <a:p>
            <a:r>
              <a:rPr lang="en-CA" dirty="0" smtClean="0">
                <a:hlinkClick r:id="rId6"/>
              </a:rPr>
              <a:t>Bit.ly</a:t>
            </a:r>
            <a:endParaRPr lang="en-CA" dirty="0" smtClean="0"/>
          </a:p>
          <a:p>
            <a:pPr lvl="1"/>
            <a:r>
              <a:rPr lang="en-CA" dirty="0" smtClean="0"/>
              <a:t>Less and less people using tinyurl.com</a:t>
            </a:r>
            <a:endParaRPr lang="en-CA" dirty="0"/>
          </a:p>
          <a:p>
            <a:r>
              <a:rPr lang="en-CA" dirty="0"/>
              <a:t>“</a:t>
            </a:r>
            <a:r>
              <a:rPr lang="en-CA" dirty="0">
                <a:hlinkClick r:id="rId7"/>
              </a:rPr>
              <a:t>Big data</a:t>
            </a:r>
            <a:r>
              <a:rPr lang="en-CA" dirty="0"/>
              <a:t>” </a:t>
            </a:r>
            <a:endParaRPr lang="en-CA" dirty="0" smtClean="0"/>
          </a:p>
          <a:p>
            <a:pPr lvl="1"/>
            <a:r>
              <a:rPr lang="en-CA" dirty="0" smtClean="0"/>
              <a:t>still </a:t>
            </a:r>
            <a:r>
              <a:rPr lang="en-CA" dirty="0"/>
              <a:t>in </a:t>
            </a:r>
            <a:r>
              <a:rPr lang="en-CA" dirty="0" smtClean="0"/>
              <a:t>infancy (IMO)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2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Overall Opinion of Conference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90925"/>
          </a:xfrm>
        </p:spPr>
        <p:txBody>
          <a:bodyPr/>
          <a:lstStyle/>
          <a:p>
            <a:r>
              <a:rPr lang="en-CA" dirty="0" smtClean="0"/>
              <a:t>While there… </a:t>
            </a:r>
          </a:p>
          <a:p>
            <a:pPr lvl="1"/>
            <a:r>
              <a:rPr lang="en-CA" dirty="0"/>
              <a:t>W</a:t>
            </a:r>
            <a:r>
              <a:rPr lang="en-CA" dirty="0" smtClean="0"/>
              <a:t>anted more… more HTML 5, more mobile</a:t>
            </a:r>
          </a:p>
          <a:p>
            <a:pPr lvl="1"/>
            <a:r>
              <a:rPr lang="en-CA" dirty="0" smtClean="0"/>
              <a:t>Logistics… felt could have been better</a:t>
            </a:r>
          </a:p>
          <a:p>
            <a:pPr lvl="1"/>
            <a:r>
              <a:rPr lang="en-CA" dirty="0" err="1" smtClean="0"/>
              <a:t>Accomodations</a:t>
            </a:r>
            <a:r>
              <a:rPr lang="en-CA" dirty="0" smtClean="0"/>
              <a:t>… beautiful, close to Universal Studios</a:t>
            </a:r>
          </a:p>
          <a:p>
            <a:pPr lvl="1"/>
            <a:r>
              <a:rPr lang="en-CA" dirty="0" smtClean="0"/>
              <a:t>Not a “swag” conference</a:t>
            </a:r>
          </a:p>
          <a:p>
            <a:r>
              <a:rPr lang="en-CA" dirty="0" smtClean="0"/>
              <a:t>Looking back…</a:t>
            </a:r>
          </a:p>
          <a:p>
            <a:pPr lvl="1"/>
            <a:r>
              <a:rPr lang="en-CA" dirty="0" smtClean="0"/>
              <a:t>I am surprised at how much I did actually learn… or at least spark an interest in</a:t>
            </a:r>
          </a:p>
          <a:p>
            <a:pPr lvl="1"/>
            <a:r>
              <a:rPr lang="en-CA" dirty="0" smtClean="0"/>
              <a:t>Would recommend in the future</a:t>
            </a:r>
          </a:p>
          <a:p>
            <a:pPr lvl="1"/>
            <a:r>
              <a:rPr lang="en-CA" dirty="0" smtClean="0"/>
              <a:t>Ability to jump from session to session because of so many running concurrently was a big benefit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534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my objectives were…</a:t>
            </a:r>
            <a:endParaRPr lang="en-US" dirty="0">
              <a:latin typeface="Lucida Sans"/>
              <a:cs typeface="Lucida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3958877"/>
          </a:xfrm>
        </p:spPr>
        <p:txBody>
          <a:bodyPr>
            <a:normAutofit/>
          </a:bodyPr>
          <a:lstStyle/>
          <a:p>
            <a:r>
              <a:rPr lang="en-CA" dirty="0"/>
              <a:t>HTML 5… </a:t>
            </a:r>
            <a:endParaRPr lang="en-CA" dirty="0" smtClean="0"/>
          </a:p>
          <a:p>
            <a:pPr lvl="1"/>
            <a:r>
              <a:rPr lang="en-CA" dirty="0" smtClean="0"/>
              <a:t>learn </a:t>
            </a:r>
            <a:r>
              <a:rPr lang="en-CA" dirty="0"/>
              <a:t>more including the “state” of it and how to get browsers to work with it</a:t>
            </a:r>
          </a:p>
          <a:p>
            <a:r>
              <a:rPr lang="en-CA" dirty="0"/>
              <a:t>Azure… </a:t>
            </a:r>
            <a:endParaRPr lang="en-CA" dirty="0" smtClean="0"/>
          </a:p>
          <a:p>
            <a:pPr lvl="1"/>
            <a:r>
              <a:rPr lang="en-CA" dirty="0" smtClean="0"/>
              <a:t>what </a:t>
            </a:r>
            <a:r>
              <a:rPr lang="en-CA" dirty="0"/>
              <a:t>“state” is it in? How to use,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Mobile… </a:t>
            </a:r>
            <a:endParaRPr lang="en-CA" dirty="0" smtClean="0"/>
          </a:p>
          <a:p>
            <a:pPr lvl="1"/>
            <a:r>
              <a:rPr lang="en-CA" dirty="0" smtClean="0"/>
              <a:t>Windows </a:t>
            </a:r>
            <a:r>
              <a:rPr lang="en-CA" dirty="0"/>
              <a:t>phone… </a:t>
            </a:r>
            <a:r>
              <a:rPr lang="en-CA" dirty="0" smtClean="0"/>
              <a:t>but looked like sessions were lacking</a:t>
            </a:r>
            <a:endParaRPr lang="en-CA" dirty="0"/>
          </a:p>
          <a:p>
            <a:r>
              <a:rPr lang="en-CA" dirty="0"/>
              <a:t>Any </a:t>
            </a:r>
            <a:r>
              <a:rPr lang="en-CA" dirty="0" smtClean="0"/>
              <a:t>trends?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</a:t>
            </a:r>
            <a:r>
              <a:rPr lang="en-US" dirty="0" smtClean="0"/>
              <a:t>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</a:t>
            </a:r>
            <a:r>
              <a:rPr lang="en-US" dirty="0" smtClean="0"/>
              <a:t>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31840" y="2733898"/>
            <a:ext cx="944552" cy="40223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9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HTML 5 History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90925"/>
          </a:xfrm>
        </p:spPr>
        <p:txBody>
          <a:bodyPr>
            <a:normAutofit/>
          </a:bodyPr>
          <a:lstStyle/>
          <a:p>
            <a:r>
              <a:rPr lang="en-CA" dirty="0" smtClean="0"/>
              <a:t>Wee </a:t>
            </a:r>
            <a:r>
              <a:rPr lang="en-CA" dirty="0" smtClean="0"/>
              <a:t>bit of </a:t>
            </a:r>
            <a:r>
              <a:rPr lang="en-CA" dirty="0" smtClean="0"/>
              <a:t>history</a:t>
            </a:r>
            <a:r>
              <a:rPr lang="en-CA" baseline="30000" dirty="0"/>
              <a:t>1</a:t>
            </a:r>
            <a:r>
              <a:rPr lang="en-CA" dirty="0" smtClean="0"/>
              <a:t>: </a:t>
            </a:r>
            <a:endParaRPr lang="en-CA" dirty="0" smtClean="0"/>
          </a:p>
          <a:p>
            <a:pPr lvl="1"/>
            <a:r>
              <a:rPr lang="en-CA" dirty="0" smtClean="0"/>
              <a:t>HTML </a:t>
            </a:r>
            <a:r>
              <a:rPr lang="en-CA" dirty="0"/>
              <a:t>(1991), HTML2 (1994), HTML3 (1995), HTML3.2 &amp; 4 (1997), XHTML1 (2000</a:t>
            </a:r>
            <a:r>
              <a:rPr lang="en-CA" dirty="0" smtClean="0"/>
              <a:t>), XHTML 1.1 (2001)</a:t>
            </a:r>
          </a:p>
          <a:p>
            <a:r>
              <a:rPr lang="en-CA" dirty="0" smtClean="0"/>
              <a:t>W3C </a:t>
            </a:r>
            <a:r>
              <a:rPr lang="en-CA" dirty="0"/>
              <a:t>wanted XHTML </a:t>
            </a:r>
            <a:r>
              <a:rPr lang="en-CA" dirty="0" smtClean="0"/>
              <a:t>2… but was very strict standard</a:t>
            </a:r>
          </a:p>
          <a:p>
            <a:r>
              <a:rPr lang="en-CA" dirty="0" smtClean="0"/>
              <a:t>Browser group formed </a:t>
            </a:r>
            <a:r>
              <a:rPr lang="en-CA" dirty="0" smtClean="0">
                <a:hlinkClick r:id="rId3"/>
              </a:rPr>
              <a:t>WHATWG</a:t>
            </a:r>
            <a:r>
              <a:rPr lang="en-CA" baseline="30000" dirty="0" smtClean="0"/>
              <a:t>2</a:t>
            </a:r>
            <a:r>
              <a:rPr lang="en-CA" dirty="0" smtClean="0"/>
              <a:t> and created HTML5</a:t>
            </a:r>
            <a:endParaRPr lang="en-CA" dirty="0" smtClean="0"/>
          </a:p>
          <a:p>
            <a:r>
              <a:rPr lang="en-CA" dirty="0" smtClean="0"/>
              <a:t>W3C’s XHTML 2 ultimately died on July 2, 2009</a:t>
            </a:r>
          </a:p>
          <a:p>
            <a:r>
              <a:rPr lang="en-CA" dirty="0" smtClean="0"/>
              <a:t>WHATWG </a:t>
            </a:r>
            <a:r>
              <a:rPr lang="en-CA" dirty="0" smtClean="0"/>
              <a:t>gave </a:t>
            </a:r>
            <a:r>
              <a:rPr lang="en-CA" dirty="0"/>
              <a:t>W3C permission to publish HTML 5… so really are 2 “specs” out there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9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History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2"/>
            <a:ext cx="6697663" cy="4318917"/>
          </a:xfrm>
        </p:spPr>
        <p:txBody>
          <a:bodyPr>
            <a:normAutofit/>
          </a:bodyPr>
          <a:lstStyle/>
          <a:p>
            <a:r>
              <a:rPr lang="en-CA" dirty="0"/>
              <a:t>Apple’s affect:</a:t>
            </a:r>
          </a:p>
          <a:p>
            <a:pPr lvl="1"/>
            <a:r>
              <a:rPr lang="en-CA" dirty="0"/>
              <a:t>“</a:t>
            </a:r>
            <a:r>
              <a:rPr lang="en-CA" dirty="0">
                <a:hlinkClick r:id="rId3"/>
              </a:rPr>
              <a:t>The world is moving to HTML 5</a:t>
            </a:r>
            <a:r>
              <a:rPr lang="en-CA" dirty="0"/>
              <a:t>” – Steve </a:t>
            </a:r>
            <a:r>
              <a:rPr lang="en-CA" dirty="0" smtClean="0"/>
              <a:t>Jobs</a:t>
            </a:r>
            <a:endParaRPr lang="en-CA" dirty="0"/>
          </a:p>
          <a:p>
            <a:pPr lvl="1"/>
            <a:r>
              <a:rPr lang="en-CA" dirty="0" err="1">
                <a:hlinkClick r:id="rId4"/>
              </a:rPr>
              <a:t>iDevices</a:t>
            </a:r>
            <a:r>
              <a:rPr lang="en-CA" dirty="0">
                <a:hlinkClick r:id="rId4"/>
              </a:rPr>
              <a:t> </a:t>
            </a:r>
            <a:r>
              <a:rPr lang="en-CA" dirty="0" smtClean="0">
                <a:hlinkClick r:id="rId4"/>
              </a:rPr>
              <a:t>have no </a:t>
            </a:r>
            <a:r>
              <a:rPr lang="en-CA" dirty="0">
                <a:hlinkClick r:id="rId4"/>
              </a:rPr>
              <a:t>support for Flash</a:t>
            </a:r>
            <a:endParaRPr lang="en-CA" dirty="0"/>
          </a:p>
          <a:p>
            <a:r>
              <a:rPr lang="en-CA" dirty="0" smtClean="0">
                <a:hlinkClick r:id="rId5"/>
              </a:rPr>
              <a:t>Logo</a:t>
            </a:r>
            <a:r>
              <a:rPr lang="en-CA" dirty="0" smtClean="0"/>
              <a:t> 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>
                <a:hlinkClick r:id="rId6"/>
              </a:rPr>
              <a:t>Marketing material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49" y="2852936"/>
            <a:ext cx="60007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1" y="3933056"/>
            <a:ext cx="1504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– What is 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430485"/>
          </a:xfrm>
        </p:spPr>
        <p:txBody>
          <a:bodyPr/>
          <a:lstStyle/>
          <a:p>
            <a:r>
              <a:rPr lang="en-CA" dirty="0"/>
              <a:t>What is it? HTML + CSS3 + JavaScript </a:t>
            </a:r>
            <a:r>
              <a:rPr lang="en-CA" dirty="0" smtClean="0"/>
              <a:t>APIs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2204864"/>
            <a:ext cx="767982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8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</a:t>
            </a:r>
            <a:r>
              <a:rPr lang="en-US" dirty="0" smtClean="0"/>
              <a:t>learnt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699792" y="2204864"/>
            <a:ext cx="3672408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031940" y="23129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3752356" y="3192765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CSS3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11960" y="2754996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&lt;audio&gt;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94512" y="2769723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&lt;video&gt;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3519964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&lt;canvas&gt;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88023" y="3861048"/>
            <a:ext cx="10801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Tags: Simplification and Semantic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76056" y="3432041"/>
            <a:ext cx="94654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Modernizr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4005064"/>
            <a:ext cx="127814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&lt;form&gt; enhancements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78151" y="350019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svg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2200" y="1916832"/>
            <a:ext cx="936104" cy="58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Big Data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1328" y="3045586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SharePoint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8771" y="4221089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OAuth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46086" y="5085184"/>
            <a:ext cx="88209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jQuery</a:t>
            </a:r>
            <a:r>
              <a:rPr lang="en-US" sz="800" dirty="0" smtClean="0">
                <a:solidFill>
                  <a:schemeClr val="tx1"/>
                </a:solidFill>
              </a:rPr>
              <a:t> mobile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9376" y="5085184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SQL Server 2012 New Features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91680" y="4361941"/>
            <a:ext cx="799444" cy="582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SignalR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49700" y="1936622"/>
            <a:ext cx="1952104" cy="1666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1134782" y="2112875"/>
            <a:ext cx="7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Azure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683568" y="2502833"/>
            <a:ext cx="1097016" cy="654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Websites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25897" y="2394957"/>
            <a:ext cx="677525" cy="360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Other…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2716" y="5052344"/>
            <a:ext cx="677525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 ALM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8212" y="3760921"/>
            <a:ext cx="720172" cy="24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MVC 4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56684" y="2773856"/>
            <a:ext cx="648072" cy="271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History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8320" y="2745704"/>
            <a:ext cx="2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 pitchFamily="2" charset="2"/>
              </a:rPr>
              <a:t>ü</a:t>
            </a:r>
            <a:endParaRPr lang="en-CA" dirty="0">
              <a:latin typeface="Wingdings" pitchFamily="2" charset="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78700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Nuget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7211" y="5615150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Git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86563" y="5615149"/>
            <a:ext cx="649484" cy="248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Bitly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99991" y="4509120"/>
            <a:ext cx="82809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Support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22236" y="3831094"/>
            <a:ext cx="1217916" cy="75003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95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Solvera-Presentatio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12986</TotalTime>
  <Words>1609</Words>
  <Application>Microsoft Office PowerPoint</Application>
  <PresentationFormat>On-screen Show (4:3)</PresentationFormat>
  <Paragraphs>523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Solvera-Presentation</vt:lpstr>
      <vt:lpstr>Live 360! Events</vt:lpstr>
      <vt:lpstr>Quick Summary</vt:lpstr>
      <vt:lpstr>What my objectives were…</vt:lpstr>
      <vt:lpstr>What I learnt</vt:lpstr>
      <vt:lpstr>What I learnt</vt:lpstr>
      <vt:lpstr>HTML 5 History</vt:lpstr>
      <vt:lpstr>HTML 5 History</vt:lpstr>
      <vt:lpstr>HTML 5 – What is it?</vt:lpstr>
      <vt:lpstr>What I learnt</vt:lpstr>
      <vt:lpstr>HTML 5 – Simplification</vt:lpstr>
      <vt:lpstr>HTML 5 – New Tags</vt:lpstr>
      <vt:lpstr>What I learnt</vt:lpstr>
      <vt:lpstr>HTML 5 - Browser Support</vt:lpstr>
      <vt:lpstr>What I learnt</vt:lpstr>
      <vt:lpstr>HTML 5 Form Enhancements</vt:lpstr>
      <vt:lpstr>What I learnt</vt:lpstr>
      <vt:lpstr>HTML 5 MultiMedia Enhancements</vt:lpstr>
      <vt:lpstr>What I learnt</vt:lpstr>
      <vt:lpstr>Azure</vt:lpstr>
      <vt:lpstr>What I learnt</vt:lpstr>
      <vt:lpstr>Mobile</vt:lpstr>
      <vt:lpstr>What I learnt</vt:lpstr>
      <vt:lpstr>Trends - SignalR</vt:lpstr>
      <vt:lpstr>What I learnt</vt:lpstr>
      <vt:lpstr>Other observations</vt:lpstr>
      <vt:lpstr>Overall Opinion of Conference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Darek Tomyn</dc:creator>
  <cp:lastModifiedBy>PRIME Developer</cp:lastModifiedBy>
  <cp:revision>156</cp:revision>
  <cp:lastPrinted>2013-03-07T18:55:03Z</cp:lastPrinted>
  <dcterms:created xsi:type="dcterms:W3CDTF">2011-12-20T20:01:25Z</dcterms:created>
  <dcterms:modified xsi:type="dcterms:W3CDTF">2013-03-07T22:51:31Z</dcterms:modified>
</cp:coreProperties>
</file>