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887" r:id="rId1"/>
  </p:sldMasterIdLst>
  <p:notesMasterIdLst>
    <p:notesMasterId r:id="rId26"/>
  </p:notesMasterIdLst>
  <p:handoutMasterIdLst>
    <p:handoutMasterId r:id="rId27"/>
  </p:handoutMasterIdLst>
  <p:sldIdLst>
    <p:sldId id="260" r:id="rId2"/>
    <p:sldId id="259" r:id="rId3"/>
    <p:sldId id="257" r:id="rId4"/>
    <p:sldId id="278" r:id="rId5"/>
    <p:sldId id="287" r:id="rId6"/>
    <p:sldId id="261" r:id="rId7"/>
    <p:sldId id="262" r:id="rId8"/>
    <p:sldId id="263" r:id="rId9"/>
    <p:sldId id="279" r:id="rId10"/>
    <p:sldId id="264" r:id="rId11"/>
    <p:sldId id="281" r:id="rId12"/>
    <p:sldId id="289" r:id="rId13"/>
    <p:sldId id="273" r:id="rId14"/>
    <p:sldId id="290" r:id="rId15"/>
    <p:sldId id="282" r:id="rId16"/>
    <p:sldId id="265" r:id="rId17"/>
    <p:sldId id="283" r:id="rId18"/>
    <p:sldId id="274" r:id="rId19"/>
    <p:sldId id="284" r:id="rId20"/>
    <p:sldId id="266" r:id="rId21"/>
    <p:sldId id="286" r:id="rId22"/>
    <p:sldId id="269" r:id="rId23"/>
    <p:sldId id="288" r:id="rId24"/>
    <p:sldId id="270" r:id="rId2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69A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75624" autoAdjust="0"/>
  </p:normalViewPr>
  <p:slideViewPr>
    <p:cSldViewPr snapToObjects="1">
      <p:cViewPr>
        <p:scale>
          <a:sx n="108" d="100"/>
          <a:sy n="108" d="100"/>
        </p:scale>
        <p:origin x="-1710" y="192"/>
      </p:cViewPr>
      <p:guideLst>
        <p:guide orient="horz" pos="4021"/>
        <p:guide pos="617"/>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showGuides="1">
      <p:cViewPr varScale="1">
        <p:scale>
          <a:sx n="124" d="100"/>
          <a:sy n="124" d="100"/>
        </p:scale>
        <p:origin x="-3280" y="-112"/>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6D05735F-B05D-4640-A99E-EDFA21E90228}" type="datetimeFigureOut">
              <a:rPr lang="en-US" smtClean="0"/>
              <a:t>3/16/2013</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8AB3898D-C170-784A-A1B1-048451C0CF2A}" type="slidenum">
              <a:rPr lang="en-US" smtClean="0"/>
              <a:t>‹#›</a:t>
            </a:fld>
            <a:endParaRPr lang="en-US"/>
          </a:p>
        </p:txBody>
      </p:sp>
    </p:spTree>
    <p:extLst>
      <p:ext uri="{BB962C8B-B14F-4D97-AF65-F5344CB8AC3E}">
        <p14:creationId xmlns:p14="http://schemas.microsoft.com/office/powerpoint/2010/main" val="125374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B5D2808-713F-1C4D-AF0B-AEC7B1F49BC4}" type="datetimeFigureOut">
              <a:rPr lang="en-US" smtClean="0"/>
              <a:t>3/16/2013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4FCB2955-686B-EC42-828C-18431921459F}" type="slidenum">
              <a:rPr lang="en-US" smtClean="0"/>
              <a:t>‹#›</a:t>
            </a:fld>
            <a:endParaRPr lang="en-US"/>
          </a:p>
        </p:txBody>
      </p:sp>
    </p:spTree>
    <p:extLst>
      <p:ext uri="{BB962C8B-B14F-4D97-AF65-F5344CB8AC3E}">
        <p14:creationId xmlns:p14="http://schemas.microsoft.com/office/powerpoint/2010/main" val="336836989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remysharp.com/2010/10/08/what-is-a-polyfill/"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github.com/Modernizr/Modernizr/wiki/HTML5-Cross-browser-Polyfills"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www.asp.net/signalr/"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whatwg.org/specs/web-apps/current-work/multipage/introduction.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83306">
              <a:defRPr/>
            </a:pPr>
            <a:r>
              <a:rPr lang="en-CA" dirty="0" smtClean="0"/>
              <a:t>Was</a:t>
            </a:r>
            <a:r>
              <a:rPr lang="en-CA" baseline="0" dirty="0" smtClean="0"/>
              <a:t> allowed the opportunity of attending a conference </a:t>
            </a:r>
            <a:r>
              <a:rPr lang="en-CA" baseline="0" dirty="0" smtClean="0"/>
              <a:t>last December </a:t>
            </a:r>
            <a:r>
              <a:rPr lang="en-CA" baseline="0" dirty="0" smtClean="0"/>
              <a:t>called Live! 360 Events. </a:t>
            </a:r>
          </a:p>
          <a:p>
            <a:pPr defTabSz="483306">
              <a:defRPr/>
            </a:pPr>
            <a:r>
              <a:rPr lang="en-CA" baseline="0" dirty="0" smtClean="0"/>
              <a:t>This presentation had its genesis from attending this</a:t>
            </a:r>
            <a:r>
              <a:rPr lang="en-CA" baseline="0" dirty="0" smtClean="0"/>
              <a:t>.</a:t>
            </a:r>
          </a:p>
          <a:p>
            <a:pPr defTabSz="483306">
              <a:defRPr/>
            </a:pPr>
            <a:r>
              <a:rPr lang="en-CA" baseline="0" dirty="0" smtClean="0"/>
              <a:t>I also sub-titled this presentation </a:t>
            </a:r>
            <a:r>
              <a:rPr lang="en-CA" b="1" baseline="0" dirty="0" smtClean="0">
                <a:solidFill>
                  <a:srgbClr val="FFFF00"/>
                </a:solidFill>
              </a:rPr>
              <a:t>&lt;click&gt; </a:t>
            </a:r>
            <a:r>
              <a:rPr lang="en-CA" baseline="0" dirty="0" smtClean="0"/>
              <a:t>“Mini HTML 5 Overview” since I will be focusing a fair bit on this.</a:t>
            </a:r>
            <a:endParaRPr lang="en-CA" baseline="0" dirty="0" smtClean="0"/>
          </a:p>
          <a:p>
            <a:r>
              <a:rPr lang="en-CA" dirty="0" smtClean="0"/>
              <a:t>Note</a:t>
            </a:r>
            <a:r>
              <a:rPr lang="en-CA" baseline="0" dirty="0" smtClean="0"/>
              <a:t> that</a:t>
            </a:r>
            <a:r>
              <a:rPr lang="en-CA" dirty="0" smtClean="0"/>
              <a:t> you </a:t>
            </a:r>
            <a:r>
              <a:rPr lang="en-CA" dirty="0" smtClean="0"/>
              <a:t>may access all of the mater</a:t>
            </a:r>
            <a:r>
              <a:rPr lang="en-CA" baseline="0" dirty="0" smtClean="0"/>
              <a:t>ial for the event by clicking on the </a:t>
            </a:r>
            <a:r>
              <a:rPr lang="en-CA" b="1" baseline="0" dirty="0" smtClean="0">
                <a:solidFill>
                  <a:srgbClr val="FFFF00"/>
                </a:solidFill>
              </a:rPr>
              <a:t>&lt;click&gt; </a:t>
            </a:r>
            <a:r>
              <a:rPr lang="en-CA" baseline="0" dirty="0" smtClean="0"/>
              <a:t>title and then authenticating using information contained within this PowerPoint</a:t>
            </a:r>
          </a:p>
          <a:p>
            <a:r>
              <a:rPr lang="en-CA" baseline="0" dirty="0" smtClean="0"/>
              <a:t>	(</a:t>
            </a:r>
            <a:r>
              <a:rPr lang="en-CA" baseline="0" dirty="0" smtClean="0"/>
              <a:t>which will take you to </a:t>
            </a:r>
            <a:r>
              <a:rPr lang="en-CA" dirty="0" smtClean="0"/>
              <a:t>http://www.redmondevents.com/virtual/login.aspx?ReturnUrl=%2fvirtual%2fvslive%2f2012%2flive360%2fDefault.aspx)</a:t>
            </a:r>
          </a:p>
          <a:p>
            <a:r>
              <a:rPr lang="en-CA" dirty="0" smtClean="0"/>
              <a:t>	From </a:t>
            </a:r>
            <a:r>
              <a:rPr lang="en-CA" dirty="0" smtClean="0"/>
              <a:t>there, you can authenticate using the following credentials:</a:t>
            </a:r>
          </a:p>
          <a:p>
            <a:r>
              <a:rPr lang="en-CA" dirty="0" smtClean="0"/>
              <a:t>	Username</a:t>
            </a:r>
            <a:r>
              <a:rPr lang="en-CA" dirty="0" smtClean="0"/>
              <a:t>: LIVE!360</a:t>
            </a:r>
          </a:p>
          <a:p>
            <a:r>
              <a:rPr lang="en-CA" dirty="0" smtClean="0"/>
              <a:t>	Password</a:t>
            </a:r>
            <a:r>
              <a:rPr lang="en-CA" dirty="0" smtClean="0"/>
              <a:t>:</a:t>
            </a:r>
            <a:r>
              <a:rPr lang="en-CA" baseline="0" dirty="0" smtClean="0"/>
              <a:t> </a:t>
            </a:r>
            <a:r>
              <a:rPr lang="en-CA" baseline="0" dirty="0" smtClean="0"/>
              <a:t>Orlando4in1</a:t>
            </a:r>
          </a:p>
          <a:p>
            <a:r>
              <a:rPr lang="en-CA" dirty="0" smtClean="0"/>
              <a:t>Also</a:t>
            </a:r>
            <a:r>
              <a:rPr lang="en-CA" dirty="0" smtClean="0"/>
              <a:t>,</a:t>
            </a:r>
            <a:r>
              <a:rPr lang="en-CA" baseline="0" dirty="0" smtClean="0"/>
              <a:t> for those of you with smart phones, feel free to go to one of the links </a:t>
            </a:r>
            <a:r>
              <a:rPr lang="en-CA" baseline="0" dirty="0" smtClean="0"/>
              <a:t>mentioned </a:t>
            </a:r>
            <a:r>
              <a:rPr lang="en-CA" b="1" baseline="0" dirty="0" smtClean="0"/>
              <a:t>&lt;click&gt;</a:t>
            </a:r>
            <a:r>
              <a:rPr lang="en-CA" baseline="0" dirty="0" smtClean="0"/>
              <a:t> here to </a:t>
            </a:r>
            <a:r>
              <a:rPr lang="en-CA" baseline="0" dirty="0" smtClean="0"/>
              <a:t>access the </a:t>
            </a:r>
            <a:r>
              <a:rPr lang="en-CA" baseline="0" dirty="0" smtClean="0"/>
              <a:t>PDF of the PowerPoint and the demos </a:t>
            </a:r>
            <a:r>
              <a:rPr lang="en-CA" baseline="0" dirty="0" smtClean="0"/>
              <a:t>that I will be attempting to show a bit later in the </a:t>
            </a:r>
            <a:r>
              <a:rPr lang="en-CA" baseline="0" dirty="0" smtClean="0"/>
              <a:t>presentation</a:t>
            </a:r>
          </a:p>
          <a:p>
            <a:pPr marL="0" marR="0" indent="0" algn="l" defTabSz="457200" rtl="0" eaLnBrk="1" fontAlgn="auto" latinLnBrk="0" hangingPunct="1">
              <a:lnSpc>
                <a:spcPct val="100000"/>
              </a:lnSpc>
              <a:spcBef>
                <a:spcPts val="0"/>
              </a:spcBef>
              <a:spcAft>
                <a:spcPts val="0"/>
              </a:spcAft>
              <a:buClrTx/>
              <a:buSzTx/>
              <a:buFontTx/>
              <a:buNone/>
              <a:tabLst/>
              <a:defRPr/>
            </a:pPr>
            <a:r>
              <a:rPr lang="en-CA" baseline="0" dirty="0" smtClean="0"/>
              <a:t>…I will eventually put all of the information I will be presenting up onto </a:t>
            </a:r>
            <a:r>
              <a:rPr lang="en-CA" baseline="0" dirty="0" err="1" smtClean="0"/>
              <a:t>SolveIt</a:t>
            </a:r>
            <a:r>
              <a:rPr lang="en-CA" baseline="0" dirty="0" smtClean="0"/>
              <a:t> too.</a:t>
            </a:r>
            <a:endParaRPr lang="en-CA" dirty="0" smtClean="0"/>
          </a:p>
          <a:p>
            <a:r>
              <a:rPr lang="en-CA" baseline="0" dirty="0" smtClean="0"/>
              <a:t>In regards </a:t>
            </a:r>
            <a:r>
              <a:rPr lang="en-CA" baseline="0" dirty="0" smtClean="0"/>
              <a:t>to the demos, I do have a number of them and so although I have a lot of slides prepared, I really am hoping to concentrate more on demos and so </a:t>
            </a:r>
            <a:r>
              <a:rPr lang="en-CA" baseline="0" dirty="0" smtClean="0"/>
              <a:t>may quickly go through some of my slides.</a:t>
            </a:r>
          </a:p>
          <a:p>
            <a:r>
              <a:rPr lang="en-CA" baseline="0" dirty="0" smtClean="0"/>
              <a:t>You can also contact me via e-mail if you have any questions regarding this presentation</a:t>
            </a:r>
            <a:endParaRPr lang="en-CA" dirty="0" smtClean="0"/>
          </a:p>
        </p:txBody>
      </p:sp>
      <p:sp>
        <p:nvSpPr>
          <p:cNvPr id="4" name="Slide Number Placeholder 3"/>
          <p:cNvSpPr>
            <a:spLocks noGrp="1"/>
          </p:cNvSpPr>
          <p:nvPr>
            <p:ph type="sldNum" sz="quarter" idx="10"/>
          </p:nvPr>
        </p:nvSpPr>
        <p:spPr/>
        <p:txBody>
          <a:bodyPr/>
          <a:lstStyle/>
          <a:p>
            <a:fld id="{4FCB2955-686B-EC42-828C-18431921459F}" type="slidenum">
              <a:rPr lang="en-US" smtClean="0"/>
              <a:t>0</a:t>
            </a:fld>
            <a:endParaRPr lang="en-US"/>
          </a:p>
        </p:txBody>
      </p:sp>
    </p:spTree>
    <p:extLst>
      <p:ext uri="{BB962C8B-B14F-4D97-AF65-F5344CB8AC3E}">
        <p14:creationId xmlns:p14="http://schemas.microsoft.com/office/powerpoint/2010/main" val="1628468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First of all simplification. </a:t>
            </a:r>
          </a:p>
          <a:p>
            <a:r>
              <a:rPr lang="en-US" dirty="0" smtClean="0"/>
              <a:t>There has been a great </a:t>
            </a:r>
            <a:r>
              <a:rPr lang="en-US" dirty="0" err="1" smtClean="0"/>
              <a:t>simplication</a:t>
            </a:r>
            <a:r>
              <a:rPr lang="en-US" dirty="0" smtClean="0"/>
              <a:t> to:</a:t>
            </a:r>
          </a:p>
          <a:p>
            <a:pPr marL="171450" indent="-171450">
              <a:buFontTx/>
              <a:buChar char="-"/>
            </a:pPr>
            <a:r>
              <a:rPr lang="en-CA" dirty="0" smtClean="0"/>
              <a:t>DOCTYPE</a:t>
            </a:r>
          </a:p>
          <a:p>
            <a:pPr marL="171450" indent="-171450">
              <a:buFontTx/>
              <a:buChar char="-"/>
            </a:pPr>
            <a:r>
              <a:rPr lang="en-CA" baseline="0" dirty="0" smtClean="0"/>
              <a:t>Html</a:t>
            </a:r>
          </a:p>
          <a:p>
            <a:pPr marL="0" indent="0">
              <a:buFontTx/>
              <a:buNone/>
            </a:pPr>
            <a:r>
              <a:rPr lang="en-US" baseline="0" dirty="0" smtClean="0"/>
              <a:t>and</a:t>
            </a:r>
            <a:endParaRPr lang="en-CA" baseline="0" dirty="0" smtClean="0"/>
          </a:p>
          <a:p>
            <a:pPr marL="171450" indent="-171450">
              <a:buFontTx/>
              <a:buChar char="-"/>
            </a:pPr>
            <a:r>
              <a:rPr lang="en-CA" baseline="0" dirty="0" smtClean="0"/>
              <a:t>The main meta tag for character encoding</a:t>
            </a:r>
          </a:p>
          <a:p>
            <a:r>
              <a:rPr lang="en-CA" baseline="0" dirty="0" smtClean="0"/>
              <a:t>There was also some other simplifications here as well as listed on the slide.</a:t>
            </a:r>
          </a:p>
          <a:p>
            <a:r>
              <a:rPr lang="en-CA" baseline="0" dirty="0" smtClean="0"/>
              <a:t>Certainly the self-closing tags not needed a closing character is an interesting one and shows how different this spec is from XHTML’s XML focused style.</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9</a:t>
            </a:fld>
            <a:endParaRPr lang="en-US"/>
          </a:p>
        </p:txBody>
      </p:sp>
    </p:spTree>
    <p:extLst>
      <p:ext uri="{BB962C8B-B14F-4D97-AF65-F5344CB8AC3E}">
        <p14:creationId xmlns:p14="http://schemas.microsoft.com/office/powerpoint/2010/main" val="1520564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There are a few new tags added to HTML5… none of them have any “built-in” or implied</a:t>
            </a:r>
            <a:r>
              <a:rPr lang="en-CA" baseline="0" dirty="0" smtClean="0"/>
              <a:t> functionality for browsers to implement… instead they were created to hopefully give more meaning to web pages.</a:t>
            </a:r>
          </a:p>
          <a:p>
            <a:r>
              <a:rPr lang="en-CA" baseline="0" dirty="0" smtClean="0"/>
              <a:t>There is actually quite a bit to be said in this area including the theory behind a section vs. an article; however, I am not going to focus on this in this presentation.</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10</a:t>
            </a:fld>
            <a:endParaRPr lang="en-US"/>
          </a:p>
        </p:txBody>
      </p:sp>
    </p:spTree>
    <p:extLst>
      <p:ext uri="{BB962C8B-B14F-4D97-AF65-F5344CB8AC3E}">
        <p14:creationId xmlns:p14="http://schemas.microsoft.com/office/powerpoint/2010/main" val="1520564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Next up… browser support</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11</a:t>
            </a:fld>
            <a:endParaRPr lang="en-US"/>
          </a:p>
        </p:txBody>
      </p:sp>
    </p:spTree>
    <p:extLst>
      <p:ext uri="{BB962C8B-B14F-4D97-AF65-F5344CB8AC3E}">
        <p14:creationId xmlns:p14="http://schemas.microsoft.com/office/powerpoint/2010/main" val="20139082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t>What about browser support, in particular for Internet Explorer? First, it is important to understand a bit about how features</a:t>
            </a:r>
            <a:r>
              <a:rPr lang="en-US" sz="1000" baseline="0" dirty="0" smtClean="0"/>
              <a:t> come about… a 5 stage process. </a:t>
            </a:r>
          </a:p>
          <a:p>
            <a:r>
              <a:rPr lang="en-US" sz="1000" baseline="0" dirty="0" smtClean="0"/>
              <a:t>What Microsoft’s IE team decided on originally was only to support “Candidate Recommendation” and up… as a result, they “score” much lower… so as a developer you need to keep this in mind and come up with solutions to this problem. </a:t>
            </a:r>
          </a:p>
          <a:p>
            <a:r>
              <a:rPr lang="en-US" sz="1000" baseline="0" dirty="0" smtClean="0"/>
              <a:t>Note that the absolute easiest way regarding this in IE is to use something called “Google Chrome Frame” which brings the “goodness” of Chrome into IE… however, this is a plugin. I will show this in a demo.</a:t>
            </a:r>
          </a:p>
          <a:p>
            <a:endParaRPr lang="en-CA" sz="1000" baseline="30000" dirty="0" smtClean="0"/>
          </a:p>
          <a:p>
            <a:r>
              <a:rPr lang="en-CA" sz="1000" baseline="30000" dirty="0" smtClean="0"/>
              <a:t>1</a:t>
            </a:r>
            <a:r>
              <a:rPr lang="en-CA" sz="1000" dirty="0" smtClean="0"/>
              <a:t> </a:t>
            </a:r>
            <a:r>
              <a:rPr lang="en-US" sz="1000" dirty="0" smtClean="0"/>
              <a:t>Chrome browser engine in IE 6/7/8/9</a:t>
            </a:r>
          </a:p>
          <a:p>
            <a:r>
              <a:rPr lang="en-US" sz="1000" dirty="0">
                <a:latin typeface="Arial" charset="0"/>
              </a:rPr>
              <a:t>chrome=1   - Always active</a:t>
            </a:r>
          </a:p>
          <a:p>
            <a:r>
              <a:rPr lang="en-US" sz="1000" dirty="0">
                <a:latin typeface="Arial" charset="0"/>
              </a:rPr>
              <a:t>chrome=IE7 - Active for IE major version 7 or lower</a:t>
            </a:r>
          </a:p>
          <a:p>
            <a:r>
              <a:rPr lang="en-US" sz="1000" dirty="0">
                <a:latin typeface="Arial" charset="0"/>
              </a:rPr>
              <a:t>chrome=IE8 - Active for IE major version 8 or lower</a:t>
            </a:r>
          </a:p>
          <a:p>
            <a:endParaRPr lang="en-CA" sz="1000" dirty="0" smtClean="0"/>
          </a:p>
        </p:txBody>
      </p:sp>
      <p:sp>
        <p:nvSpPr>
          <p:cNvPr id="4" name="Slide Number Placeholder 3"/>
          <p:cNvSpPr>
            <a:spLocks noGrp="1"/>
          </p:cNvSpPr>
          <p:nvPr>
            <p:ph type="sldNum" sz="quarter" idx="10"/>
          </p:nvPr>
        </p:nvSpPr>
        <p:spPr/>
        <p:txBody>
          <a:bodyPr/>
          <a:lstStyle/>
          <a:p>
            <a:fld id="{4FCB2955-686B-EC42-828C-18431921459F}" type="slidenum">
              <a:rPr lang="en-US" smtClean="0"/>
              <a:t>12</a:t>
            </a:fld>
            <a:endParaRPr lang="en-US"/>
          </a:p>
        </p:txBody>
      </p:sp>
    </p:spTree>
    <p:extLst>
      <p:ext uri="{BB962C8B-B14F-4D97-AF65-F5344CB8AC3E}">
        <p14:creationId xmlns:p14="http://schemas.microsoft.com/office/powerpoint/2010/main" val="1520564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aseline="0" dirty="0" smtClean="0"/>
              <a:t>To backup for a second… when I say “score” and mentioning how IE doesn’t score very well, what do I really mean by this? Well, on this slide are a couple of sites where you can see how the browsers “stack up” against one another.</a:t>
            </a:r>
          </a:p>
          <a:p>
            <a:r>
              <a:rPr lang="en-US" sz="1200" baseline="0" dirty="0" smtClean="0"/>
              <a:t>So, how to deal with? One way is to determine what the lowest common denominator might be… that is, what browsers are being used to access your site and then only use features that are common across those browsers. The next is to use something called “</a:t>
            </a:r>
            <a:r>
              <a:rPr lang="en-US" sz="1200" baseline="0" dirty="0" err="1" smtClean="0"/>
              <a:t>polyfills</a:t>
            </a:r>
            <a:r>
              <a:rPr lang="en-US" sz="1200" baseline="0" dirty="0" smtClean="0"/>
              <a:t>” to give a browser more HTML5 features. I wasn’t intending to show “</a:t>
            </a:r>
            <a:r>
              <a:rPr lang="en-US" sz="1200" baseline="0" dirty="0" err="1" smtClean="0"/>
              <a:t>polyfills</a:t>
            </a:r>
            <a:r>
              <a:rPr lang="en-US" sz="1200" baseline="0" dirty="0" smtClean="0"/>
              <a:t>” in this presentation, but it is a big topic that basically involves using JavaScript to implant HTML5 functionality into a browser that does not offer native support.</a:t>
            </a:r>
          </a:p>
          <a:p>
            <a:r>
              <a:rPr lang="en-US" sz="1200" baseline="0" dirty="0" smtClean="0"/>
              <a:t>The next 2 demos are meant to demonstrate some of the concepts discussed so far.</a:t>
            </a:r>
          </a:p>
          <a:p>
            <a:endParaRPr lang="en-CA"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CA" sz="1200" baseline="30000" dirty="0" smtClean="0"/>
              <a:t>1</a:t>
            </a:r>
            <a:r>
              <a:rPr lang="en-CA" sz="1200" dirty="0" smtClean="0"/>
              <a:t> Recommended</a:t>
            </a:r>
            <a:r>
              <a:rPr lang="en-CA" sz="1200" baseline="0" dirty="0" smtClean="0"/>
              <a:t> resources regarding </a:t>
            </a:r>
            <a:r>
              <a:rPr lang="en-CA" sz="1200" baseline="0" dirty="0" err="1" smtClean="0"/>
              <a:t>polyfills</a:t>
            </a:r>
            <a:r>
              <a:rPr lang="en-CA" sz="1200" dirty="0" smtClean="0"/>
              <a:t>: </a:t>
            </a:r>
            <a:r>
              <a:rPr lang="en-US" sz="1200" dirty="0" smtClean="0">
                <a:hlinkClick r:id="rId3"/>
              </a:rPr>
              <a:t>http://remysharp.com/2010/10/08/what-is-a-polyfill/</a:t>
            </a:r>
            <a:r>
              <a:rPr lang="en-US" sz="1200" dirty="0" smtClean="0"/>
              <a:t> or </a:t>
            </a:r>
            <a:r>
              <a:rPr lang="en-US" sz="1200" dirty="0" smtClean="0">
                <a:hlinkClick r:id="rId4"/>
              </a:rPr>
              <a:t>https://github.com/Modernizr/Modernizr/wiki/HTML5-Cross-browser-Polyfills</a:t>
            </a:r>
            <a:endParaRPr lang="en-US" sz="1200" dirty="0" smtClean="0"/>
          </a:p>
          <a:p>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13</a:t>
            </a:fld>
            <a:endParaRPr lang="en-US"/>
          </a:p>
        </p:txBody>
      </p:sp>
    </p:spTree>
    <p:extLst>
      <p:ext uri="{BB962C8B-B14F-4D97-AF65-F5344CB8AC3E}">
        <p14:creationId xmlns:p14="http://schemas.microsoft.com/office/powerpoint/2010/main" val="3886924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Next… “form enhancements”…</a:t>
            </a:r>
            <a:r>
              <a:rPr lang="en-CA" baseline="0" dirty="0" smtClean="0"/>
              <a:t> this is an area that is important for developers creating pages that are meant to capture data</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14</a:t>
            </a:fld>
            <a:endParaRPr lang="en-US"/>
          </a:p>
        </p:txBody>
      </p:sp>
    </p:spTree>
    <p:extLst>
      <p:ext uri="{BB962C8B-B14F-4D97-AF65-F5344CB8AC3E}">
        <p14:creationId xmlns:p14="http://schemas.microsoft.com/office/powerpoint/2010/main" val="1633675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HTML5 introduced a number of new input</a:t>
            </a:r>
            <a:r>
              <a:rPr lang="en-CA" baseline="0" dirty="0" smtClean="0"/>
              <a:t> </a:t>
            </a:r>
            <a:r>
              <a:rPr lang="en-CA" dirty="0" smtClean="0"/>
              <a:t>“types” as listed here along with a few new attributes</a:t>
            </a:r>
          </a:p>
          <a:p>
            <a:r>
              <a:rPr lang="en-US" dirty="0" smtClean="0"/>
              <a:t>Instead of talking about these features off of the slide, I will demonstrate these using various browsers at the link that is shown on the slide.</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15</a:t>
            </a:fld>
            <a:endParaRPr lang="en-US"/>
          </a:p>
        </p:txBody>
      </p:sp>
    </p:spTree>
    <p:extLst>
      <p:ext uri="{BB962C8B-B14F-4D97-AF65-F5344CB8AC3E}">
        <p14:creationId xmlns:p14="http://schemas.microsoft.com/office/powerpoint/2010/main" val="14278655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up, multimedia enhancements such</a:t>
            </a:r>
            <a:r>
              <a:rPr lang="en-US" baseline="0" dirty="0" smtClean="0"/>
              <a:t> as the new video tag…</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16</a:t>
            </a:fld>
            <a:endParaRPr lang="en-US"/>
          </a:p>
        </p:txBody>
      </p:sp>
    </p:spTree>
    <p:extLst>
      <p:ext uri="{BB962C8B-B14F-4D97-AF65-F5344CB8AC3E}">
        <p14:creationId xmlns:p14="http://schemas.microsoft.com/office/powerpoint/2010/main" val="14667796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with the form enhancements, I am going to go straight into a quick demo for this one by clicking the link on the slide</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17</a:t>
            </a:fld>
            <a:endParaRPr lang="en-US"/>
          </a:p>
        </p:txBody>
      </p:sp>
    </p:spTree>
    <p:extLst>
      <p:ext uri="{BB962C8B-B14F-4D97-AF65-F5344CB8AC3E}">
        <p14:creationId xmlns:p14="http://schemas.microsoft.com/office/powerpoint/2010/main" val="8806034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up… everyone’s “</a:t>
            </a:r>
            <a:r>
              <a:rPr lang="en-US" dirty="0" err="1" smtClean="0"/>
              <a:t>favourite</a:t>
            </a:r>
            <a:r>
              <a:rPr lang="en-US" dirty="0" smtClean="0"/>
              <a:t>”, cloud computing...</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18</a:t>
            </a:fld>
            <a:endParaRPr lang="en-US"/>
          </a:p>
        </p:txBody>
      </p:sp>
    </p:spTree>
    <p:extLst>
      <p:ext uri="{BB962C8B-B14F-4D97-AF65-F5344CB8AC3E}">
        <p14:creationId xmlns:p14="http://schemas.microsoft.com/office/powerpoint/2010/main" val="678711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 really quick summary of the</a:t>
            </a:r>
            <a:r>
              <a:rPr lang="en-CA" baseline="0" dirty="0" smtClean="0"/>
              <a:t> event…</a:t>
            </a:r>
            <a:endParaRPr lang="en-CA" dirty="0" smtClean="0"/>
          </a:p>
          <a:p>
            <a:r>
              <a:rPr lang="en-CA" dirty="0" smtClean="0"/>
              <a:t>The “Live 360! Events” name was a new one as it had historically</a:t>
            </a:r>
            <a:r>
              <a:rPr lang="en-CA" baseline="0" dirty="0" smtClean="0"/>
              <a:t> been a “VS Live” event… </a:t>
            </a:r>
            <a:r>
              <a:rPr lang="en-CA" baseline="0" dirty="0" smtClean="0"/>
              <a:t>2013 </a:t>
            </a:r>
            <a:r>
              <a:rPr lang="en-CA" baseline="0" dirty="0" smtClean="0"/>
              <a:t>is actually its 20</a:t>
            </a:r>
            <a:r>
              <a:rPr lang="en-CA" baseline="30000" dirty="0" smtClean="0"/>
              <a:t>th</a:t>
            </a:r>
            <a:r>
              <a:rPr lang="en-CA" baseline="0" dirty="0" smtClean="0"/>
              <a:t> year in existence.</a:t>
            </a:r>
            <a:endParaRPr lang="en-CA" dirty="0" smtClean="0"/>
          </a:p>
          <a:p>
            <a:r>
              <a:rPr lang="en-CA" dirty="0" smtClean="0"/>
              <a:t>For this conference in Orlando, the</a:t>
            </a:r>
            <a:r>
              <a:rPr lang="en-CA" baseline="0" dirty="0" smtClean="0"/>
              <a:t> organizers decided to try out a “4 events into 1” concept</a:t>
            </a:r>
          </a:p>
          <a:p>
            <a:r>
              <a:rPr lang="en-CA" baseline="0" dirty="0" smtClean="0"/>
              <a:t>Having the ability to choose from up to 16 different sessions at once was quite ideal and overall it was a great conference to attend.</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a:t>
            </a:fld>
            <a:endParaRPr lang="en-US"/>
          </a:p>
        </p:txBody>
      </p:sp>
    </p:spTree>
    <p:extLst>
      <p:ext uri="{BB962C8B-B14F-4D97-AF65-F5344CB8AC3E}">
        <p14:creationId xmlns:p14="http://schemas.microsoft.com/office/powerpoint/2010/main" val="17929149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those that don’t know, Windows</a:t>
            </a:r>
            <a:r>
              <a:rPr lang="en-US" baseline="0" dirty="0" smtClean="0"/>
              <a:t> Azure is Microsoft’s cloud computing platform… there is a lot that can be shown here so I am going to jump into my next demo by logging into my Azure account</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19</a:t>
            </a:fld>
            <a:endParaRPr lang="en-US"/>
          </a:p>
        </p:txBody>
      </p:sp>
    </p:spTree>
    <p:extLst>
      <p:ext uri="{BB962C8B-B14F-4D97-AF65-F5344CB8AC3E}">
        <p14:creationId xmlns:p14="http://schemas.microsoft.com/office/powerpoint/2010/main" val="18337444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to</a:t>
            </a:r>
            <a:r>
              <a:rPr lang="en-US" baseline="0" dirty="0" smtClean="0"/>
              <a:t> a trend that I had not heard about until the conference… Microsoft’s </a:t>
            </a:r>
            <a:r>
              <a:rPr lang="en-US" baseline="0" dirty="0" err="1" smtClean="0"/>
              <a:t>SignalR</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20</a:t>
            </a:fld>
            <a:endParaRPr lang="en-US"/>
          </a:p>
        </p:txBody>
      </p:sp>
    </p:spTree>
    <p:extLst>
      <p:ext uri="{BB962C8B-B14F-4D97-AF65-F5344CB8AC3E}">
        <p14:creationId xmlns:p14="http://schemas.microsoft.com/office/powerpoint/2010/main" val="42427869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CA" dirty="0" smtClean="0"/>
              <a:t>Microsoft</a:t>
            </a:r>
            <a:r>
              <a:rPr lang="en-CA" baseline="0" dirty="0" smtClean="0"/>
              <a:t> has come up with a wrapper that can be incredibly easy to use to provide real-time HTTP communication.</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To demonstrate, I am going to jump right into another demo</a:t>
            </a:r>
            <a:endParaRPr lang="en-CA"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CA" baseline="300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CA" baseline="30000" dirty="0" smtClean="0"/>
              <a:t>1 </a:t>
            </a:r>
            <a:r>
              <a:rPr lang="en-CA" dirty="0" smtClean="0"/>
              <a:t>“Any sufficiently advanced technology is indistinguishable from magic” – Arthur C. Clarke</a:t>
            </a:r>
          </a:p>
          <a:p>
            <a:pPr marL="0" marR="0" indent="0" algn="l" defTabSz="457200" rtl="0" eaLnBrk="1" fontAlgn="auto" latinLnBrk="0" hangingPunct="1">
              <a:lnSpc>
                <a:spcPct val="100000"/>
              </a:lnSpc>
              <a:spcBef>
                <a:spcPts val="0"/>
              </a:spcBef>
              <a:spcAft>
                <a:spcPts val="0"/>
              </a:spcAft>
              <a:buClrTx/>
              <a:buSzTx/>
              <a:buFontTx/>
              <a:buNone/>
              <a:tabLst/>
              <a:defRPr/>
            </a:pPr>
            <a:r>
              <a:rPr lang="en-CA" baseline="30000" dirty="0" smtClean="0"/>
              <a:t>2 </a:t>
            </a:r>
            <a:r>
              <a:rPr lang="en-CA" dirty="0" smtClean="0">
                <a:hlinkClick r:id="rId3"/>
              </a:rPr>
              <a:t>http://www.asp.net/signalr/</a:t>
            </a:r>
            <a:endParaRPr lang="en-CA"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CA" dirty="0" smtClean="0"/>
          </a:p>
          <a:p>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21</a:t>
            </a:fld>
            <a:endParaRPr lang="en-US"/>
          </a:p>
        </p:txBody>
      </p:sp>
    </p:spTree>
    <p:extLst>
      <p:ext uri="{BB962C8B-B14F-4D97-AF65-F5344CB8AC3E}">
        <p14:creationId xmlns:p14="http://schemas.microsoft.com/office/powerpoint/2010/main" val="6923831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Lastly,</a:t>
            </a:r>
            <a:r>
              <a:rPr lang="en-US" baseline="0" dirty="0" smtClean="0"/>
              <a:t> a couple of other comments regarding some of the circles on the bottom right of my graphic that I created</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22</a:t>
            </a:fld>
            <a:endParaRPr lang="en-US"/>
          </a:p>
        </p:txBody>
      </p:sp>
    </p:spTree>
    <p:extLst>
      <p:ext uri="{BB962C8B-B14F-4D97-AF65-F5344CB8AC3E}">
        <p14:creationId xmlns:p14="http://schemas.microsoft.com/office/powerpoint/2010/main" val="42427869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Almost</a:t>
            </a:r>
            <a:r>
              <a:rPr lang="en-US" baseline="0" dirty="0" smtClean="0"/>
              <a:t> every demonstration that involved Visual Studio meant the use of </a:t>
            </a:r>
            <a:r>
              <a:rPr lang="en-US" baseline="0" dirty="0" err="1" smtClean="0"/>
              <a:t>Nuget</a:t>
            </a:r>
            <a:r>
              <a:rPr lang="en-US" baseline="0" dirty="0" smtClean="0"/>
              <a:t>. As a Microsoft developer, if you are not aware of </a:t>
            </a:r>
            <a:r>
              <a:rPr lang="en-US" baseline="0" dirty="0" err="1" smtClean="0"/>
              <a:t>Nuget</a:t>
            </a:r>
            <a:r>
              <a:rPr lang="en-US" baseline="0" dirty="0" smtClean="0"/>
              <a:t> you will be soon as it has become a key way to import in external resources easily. Even for a client site that is building internal projects, I can see this being something that we start doing more of… for example, want to create a new project? Open up Visual Studio and use </a:t>
            </a:r>
            <a:r>
              <a:rPr lang="en-US" baseline="0" dirty="0" err="1" smtClean="0"/>
              <a:t>Nuget</a:t>
            </a:r>
            <a:r>
              <a:rPr lang="en-US" baseline="0" dirty="0" smtClean="0"/>
              <a:t> to get you started / all setup.</a:t>
            </a:r>
          </a:p>
          <a:p>
            <a:endParaRPr lang="en-US" baseline="0" dirty="0" smtClean="0"/>
          </a:p>
          <a:p>
            <a:r>
              <a:rPr lang="en-US" dirty="0" err="1" smtClean="0"/>
              <a:t>Git</a:t>
            </a:r>
            <a:r>
              <a:rPr lang="en-US" dirty="0" smtClean="0"/>
              <a:t>… I heard something about </a:t>
            </a:r>
            <a:r>
              <a:rPr lang="en-US" dirty="0" err="1" smtClean="0"/>
              <a:t>Git</a:t>
            </a:r>
            <a:r>
              <a:rPr lang="en-US" baseline="0" dirty="0" smtClean="0"/>
              <a:t> before this conference, but did not realize the extent to which people are embracing it. All indications are it is the current standard for source management and, for example, is what I used while creating this presentation as I was able to easily develop across multiple machines, checking in and out, regardless of it I was connected to the internet or not. And it is FAST!</a:t>
            </a:r>
          </a:p>
          <a:p>
            <a:endParaRPr lang="en-US" baseline="0" dirty="0" smtClean="0"/>
          </a:p>
          <a:p>
            <a:r>
              <a:rPr lang="en-US" baseline="0" dirty="0" smtClean="0"/>
              <a:t>Bit.ly… although not really “developer related”, I was just surprised as to how much this is used to shorten URLs. The last time I did a lot of this I was using </a:t>
            </a:r>
            <a:r>
              <a:rPr lang="en-US" baseline="0" dirty="0" err="1" smtClean="0"/>
              <a:t>shrinkster</a:t>
            </a:r>
            <a:r>
              <a:rPr lang="en-US" baseline="0" dirty="0" smtClean="0"/>
              <a:t> and </a:t>
            </a:r>
            <a:r>
              <a:rPr lang="en-US" baseline="0" dirty="0" err="1" smtClean="0"/>
              <a:t>tinyurl</a:t>
            </a:r>
            <a:r>
              <a:rPr lang="en-US" baseline="0" dirty="0" smtClean="0"/>
              <a:t>… an example of how over the course of just 5 years technology can change so much.</a:t>
            </a:r>
          </a:p>
          <a:p>
            <a:endParaRPr lang="en-US" baseline="0" dirty="0" smtClean="0"/>
          </a:p>
          <a:p>
            <a:r>
              <a:rPr lang="en-US" baseline="0" dirty="0" smtClean="0"/>
              <a:t>Big data… I attended one presentation on this, but it sure feels as though this is just in its infancy. I would like it though if someone could present a compelling presentation regarding it though that would be relevant </a:t>
            </a:r>
            <a:r>
              <a:rPr lang="en-US" baseline="0" smtClean="0"/>
              <a:t>for our clients.</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23</a:t>
            </a:fld>
            <a:endParaRPr lang="en-US"/>
          </a:p>
        </p:txBody>
      </p:sp>
    </p:spTree>
    <p:extLst>
      <p:ext uri="{BB962C8B-B14F-4D97-AF65-F5344CB8AC3E}">
        <p14:creationId xmlns:p14="http://schemas.microsoft.com/office/powerpoint/2010/main" val="210866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Going</a:t>
            </a:r>
            <a:r>
              <a:rPr lang="en-US" baseline="0" dirty="0" smtClean="0"/>
              <a:t> into the conference, I had made a few objectives for myself…</a:t>
            </a:r>
            <a:endParaRPr lang="en-US" dirty="0" smtClean="0"/>
          </a:p>
          <a:p>
            <a:r>
              <a:rPr lang="en-US" dirty="0" smtClean="0"/>
              <a:t>- I</a:t>
            </a:r>
            <a:r>
              <a:rPr lang="en-US" baseline="0" dirty="0" smtClean="0"/>
              <a:t> knew at a high level that HTML5 was important, I was hoping to use this conference as a “kick start” to learn more information regarding it</a:t>
            </a:r>
          </a:p>
          <a:p>
            <a:r>
              <a:rPr lang="en-US" baseline="0" dirty="0" smtClean="0"/>
              <a:t>- I knew that Microsoft was pushing Azure a lot, but honestly I had not laid hands on it before… just read and watched training sessions for it</a:t>
            </a:r>
          </a:p>
          <a:p>
            <a:r>
              <a:rPr lang="en-US" baseline="0" dirty="0" smtClean="0"/>
              <a:t>- For mobile, I was open to hearing anything that I could related to mobile, and although this was not a conference that was big on mobile, there was some knowledge I gained in this area that I will share a bit later</a:t>
            </a:r>
          </a:p>
          <a:p>
            <a:r>
              <a:rPr lang="en-US" baseline="0" dirty="0" smtClean="0"/>
              <a:t>- Finally, for trends, I was conscious of looking for anything that people were talking a lot about</a:t>
            </a:r>
            <a:endParaRPr lang="en-US" dirty="0"/>
          </a:p>
        </p:txBody>
      </p:sp>
      <p:sp>
        <p:nvSpPr>
          <p:cNvPr id="4" name="Slide Number Placeholder 3"/>
          <p:cNvSpPr>
            <a:spLocks noGrp="1"/>
          </p:cNvSpPr>
          <p:nvPr>
            <p:ph type="sldNum" sz="quarter" idx="10"/>
          </p:nvPr>
        </p:nvSpPr>
        <p:spPr/>
        <p:txBody>
          <a:bodyPr/>
          <a:lstStyle/>
          <a:p>
            <a:fld id="{4FCB2955-686B-EC42-828C-18431921459F}" type="slidenum">
              <a:rPr lang="en-US" smtClean="0"/>
              <a:t>2</a:t>
            </a:fld>
            <a:endParaRPr lang="en-US"/>
          </a:p>
        </p:txBody>
      </p:sp>
    </p:spTree>
    <p:extLst>
      <p:ext uri="{BB962C8B-B14F-4D97-AF65-F5344CB8AC3E}">
        <p14:creationId xmlns:p14="http://schemas.microsoft.com/office/powerpoint/2010/main" val="763964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What *did* I learn?… well… quite</a:t>
            </a:r>
            <a:r>
              <a:rPr lang="en-CA" baseline="0" dirty="0" smtClean="0"/>
              <a:t> a lot!</a:t>
            </a:r>
          </a:p>
          <a:p>
            <a:r>
              <a:rPr lang="en-CA" baseline="0" dirty="0" smtClean="0"/>
              <a:t>I attempted to create a “bubble” or circle representation of a bunch of topics that I listened to sessions regarding. </a:t>
            </a:r>
          </a:p>
          <a:p>
            <a:r>
              <a:rPr lang="en-CA" baseline="0" dirty="0" smtClean="0"/>
              <a:t>As you can see, HTML5 was a big focus of mine and as such this is what I learnt the most about, followed by Azure.</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3</a:t>
            </a:fld>
            <a:endParaRPr lang="en-US"/>
          </a:p>
        </p:txBody>
      </p:sp>
    </p:spTree>
    <p:extLst>
      <p:ext uri="{BB962C8B-B14F-4D97-AF65-F5344CB8AC3E}">
        <p14:creationId xmlns:p14="http://schemas.microsoft.com/office/powerpoint/2010/main" val="3681032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First up, a little bit about the history of HTML5…</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4</a:t>
            </a:fld>
            <a:endParaRPr lang="en-US"/>
          </a:p>
        </p:txBody>
      </p:sp>
    </p:spTree>
    <p:extLst>
      <p:ext uri="{BB962C8B-B14F-4D97-AF65-F5344CB8AC3E}">
        <p14:creationId xmlns:p14="http://schemas.microsoft.com/office/powerpoint/2010/main" val="3681032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a:t>
            </a:r>
            <a:r>
              <a:rPr lang="en-CA" baseline="0" dirty="0" smtClean="0"/>
              <a:t> history behind HTML5 was mentioned a few times at the conference so I have attempted to summarize my understanding here…</a:t>
            </a:r>
          </a:p>
          <a:p>
            <a:r>
              <a:rPr lang="en-CA" baseline="0" dirty="0" smtClean="0"/>
              <a:t>Basically, HTML has a history that started with a couple of organizations, CERN and IETF, and then the overseeing of it was taken over by the W3C.</a:t>
            </a:r>
          </a:p>
          <a:p>
            <a:r>
              <a:rPr lang="en-CA" baseline="0" dirty="0" smtClean="0"/>
              <a:t>However, back in 1998 the W3C decided to stop evolving HTML and moved onto something called XHTML. </a:t>
            </a:r>
          </a:p>
          <a:p>
            <a:r>
              <a:rPr lang="en-CA" baseline="0" dirty="0" smtClean="0"/>
              <a:t>They did so with what seemed to be good intentions… making things “stricter” and making HTML to be more like XML.</a:t>
            </a:r>
          </a:p>
          <a:p>
            <a:r>
              <a:rPr lang="en-CA" baseline="0" dirty="0" smtClean="0"/>
              <a:t>The W3C then continued on and attempted the creation of XHTML 2 which was going to be the strictest standard yet and meant no backward compatibility with HTML… in essence it would have broken most of the internet.</a:t>
            </a:r>
          </a:p>
          <a:p>
            <a:r>
              <a:rPr lang="en-CA" baseline="0" dirty="0" smtClean="0"/>
              <a:t>The browser groups were not happy with this development so formed WHATWG and created what is now generally known as HTML5.</a:t>
            </a:r>
          </a:p>
          <a:p>
            <a:r>
              <a:rPr lang="en-CA" baseline="0" dirty="0" smtClean="0"/>
              <a:t>With the browsers not supporting it, XHTML 2 subsequently died and the W3C was given permission to publish HTML5.</a:t>
            </a:r>
            <a:endParaRPr lang="en-CA" dirty="0" smtClean="0"/>
          </a:p>
          <a:p>
            <a:endParaRPr lang="en-CA" baseline="30000" dirty="0" smtClean="0"/>
          </a:p>
          <a:p>
            <a:r>
              <a:rPr lang="en-CA" baseline="30000" dirty="0" smtClean="0"/>
              <a:t>1</a:t>
            </a:r>
            <a:r>
              <a:rPr lang="en-CA" dirty="0" smtClean="0"/>
              <a:t>For</a:t>
            </a:r>
            <a:r>
              <a:rPr lang="en-CA" baseline="0" dirty="0" smtClean="0"/>
              <a:t> an interesting “history” read, check out http://html5forwebdesigners.com/history/index.html or WHATWG’s </a:t>
            </a:r>
            <a:r>
              <a:rPr lang="en-CA" dirty="0" smtClean="0">
                <a:hlinkClick r:id="rId3"/>
              </a:rPr>
              <a:t>http://www.whatwg.org/specs/web-apps/current-work/multipage/introduction.html#history-1</a:t>
            </a:r>
            <a:endParaRPr lang="en-CA"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CA" baseline="30000" dirty="0" smtClean="0"/>
              <a:t>2</a:t>
            </a:r>
            <a:r>
              <a:rPr lang="en-CA" dirty="0" smtClean="0"/>
              <a:t>WHATWG is</a:t>
            </a:r>
            <a:r>
              <a:rPr lang="en-CA" baseline="0" dirty="0" smtClean="0"/>
              <a:t> an acronym for the “Web Hypertext Application Technology Working Group” http://www.whatwg.org/</a:t>
            </a:r>
          </a:p>
        </p:txBody>
      </p:sp>
      <p:sp>
        <p:nvSpPr>
          <p:cNvPr id="4" name="Slide Number Placeholder 3"/>
          <p:cNvSpPr>
            <a:spLocks noGrp="1"/>
          </p:cNvSpPr>
          <p:nvPr>
            <p:ph type="sldNum" sz="quarter" idx="10"/>
          </p:nvPr>
        </p:nvSpPr>
        <p:spPr/>
        <p:txBody>
          <a:bodyPr/>
          <a:lstStyle/>
          <a:p>
            <a:fld id="{4FCB2955-686B-EC42-828C-18431921459F}" type="slidenum">
              <a:rPr lang="en-US" smtClean="0"/>
              <a:t>5</a:t>
            </a:fld>
            <a:endParaRPr lang="en-US"/>
          </a:p>
        </p:txBody>
      </p:sp>
    </p:spTree>
    <p:extLst>
      <p:ext uri="{BB962C8B-B14F-4D97-AF65-F5344CB8AC3E}">
        <p14:creationId xmlns:p14="http://schemas.microsoft.com/office/powerpoint/2010/main" val="4164940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There were a couple of other things that really helped push HTML5 forward</a:t>
            </a:r>
            <a:r>
              <a:rPr lang="en-CA" baseline="0" dirty="0" smtClean="0"/>
              <a:t> as well other than just the browser groups creating it.</a:t>
            </a:r>
          </a:p>
          <a:p>
            <a:r>
              <a:rPr lang="en-CA" baseline="0" dirty="0" smtClean="0"/>
              <a:t>First, there was the “Steve Jobs effect”, both by him agreeing that HTML5 was the way of the future and the fact that all of the </a:t>
            </a:r>
            <a:r>
              <a:rPr lang="en-CA" baseline="0" dirty="0" err="1" smtClean="0"/>
              <a:t>iDevices</a:t>
            </a:r>
            <a:r>
              <a:rPr lang="en-CA" baseline="0" dirty="0" smtClean="0"/>
              <a:t> out there were not to offer Flash and instead HTML5 would fill in the gap left by its removal.</a:t>
            </a:r>
          </a:p>
          <a:p>
            <a:r>
              <a:rPr lang="en-CA" baseline="0" dirty="0" smtClean="0"/>
              <a:t>Second, the marketing behind HTML5 was quite a bit more substantial than anything before it… a completely different looking web presence on the W3C’s website, a logo and marketing material such as official clothing.</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6</a:t>
            </a:fld>
            <a:endParaRPr lang="en-US"/>
          </a:p>
        </p:txBody>
      </p:sp>
    </p:spTree>
    <p:extLst>
      <p:ext uri="{BB962C8B-B14F-4D97-AF65-F5344CB8AC3E}">
        <p14:creationId xmlns:p14="http://schemas.microsoft.com/office/powerpoint/2010/main" val="718050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So, what exactly is HTML5?</a:t>
            </a:r>
            <a:r>
              <a:rPr lang="en-CA" baseline="0" dirty="0" smtClean="0"/>
              <a:t> </a:t>
            </a:r>
          </a:p>
          <a:p>
            <a:r>
              <a:rPr lang="en-CA" baseline="0" dirty="0" smtClean="0"/>
              <a:t>Well, it is really an umbrella term that contains things such as improvements with HTML, CSS and JavaScript APIs as shown on this slide as was presented to me a number of times during the conference.</a:t>
            </a:r>
          </a:p>
        </p:txBody>
      </p:sp>
      <p:sp>
        <p:nvSpPr>
          <p:cNvPr id="4" name="Slide Number Placeholder 3"/>
          <p:cNvSpPr>
            <a:spLocks noGrp="1"/>
          </p:cNvSpPr>
          <p:nvPr>
            <p:ph type="sldNum" sz="quarter" idx="10"/>
          </p:nvPr>
        </p:nvSpPr>
        <p:spPr/>
        <p:txBody>
          <a:bodyPr/>
          <a:lstStyle/>
          <a:p>
            <a:fld id="{4FCB2955-686B-EC42-828C-18431921459F}" type="slidenum">
              <a:rPr lang="en-US" smtClean="0"/>
              <a:t>7</a:t>
            </a:fld>
            <a:endParaRPr lang="en-US"/>
          </a:p>
        </p:txBody>
      </p:sp>
    </p:spTree>
    <p:extLst>
      <p:ext uri="{BB962C8B-B14F-4D97-AF65-F5344CB8AC3E}">
        <p14:creationId xmlns:p14="http://schemas.microsoft.com/office/powerpoint/2010/main" val="4116998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Moving</a:t>
            </a:r>
            <a:r>
              <a:rPr lang="en-CA" baseline="0" dirty="0" smtClean="0"/>
              <a:t> on from history to talking about HTML tags… the simplification of some of them and the creation of more “semantic” tags… that is, the creation of more tags that have some more meaning to them</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8</a:t>
            </a:fld>
            <a:endParaRPr lang="en-US"/>
          </a:p>
        </p:txBody>
      </p:sp>
    </p:spTree>
    <p:extLst>
      <p:ext uri="{BB962C8B-B14F-4D97-AF65-F5344CB8AC3E}">
        <p14:creationId xmlns:p14="http://schemas.microsoft.com/office/powerpoint/2010/main" val="20139082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tile Slide, sub head">
    <p:spTree>
      <p:nvGrpSpPr>
        <p:cNvPr id="1" name=""/>
        <p:cNvGrpSpPr/>
        <p:nvPr/>
      </p:nvGrpSpPr>
      <p:grpSpPr>
        <a:xfrm>
          <a:off x="0" y="0"/>
          <a:ext cx="0" cy="0"/>
          <a:chOff x="0" y="0"/>
          <a:chExt cx="0" cy="0"/>
        </a:xfrm>
      </p:grpSpPr>
      <p:sp>
        <p:nvSpPr>
          <p:cNvPr id="7" name="Rectangle 6"/>
          <p:cNvSpPr/>
          <p:nvPr userDrawn="1"/>
        </p:nvSpPr>
        <p:spPr>
          <a:xfrm>
            <a:off x="-1" y="1"/>
            <a:ext cx="9144001" cy="2060847"/>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 name="Title 1"/>
          <p:cNvSpPr>
            <a:spLocks noGrp="1"/>
          </p:cNvSpPr>
          <p:nvPr>
            <p:ph type="ctrTitle" hasCustomPrompt="1"/>
          </p:nvPr>
        </p:nvSpPr>
        <p:spPr>
          <a:xfrm>
            <a:off x="979488" y="2564904"/>
            <a:ext cx="7192912" cy="792088"/>
          </a:xfrm>
          <a:prstGeom prst="rect">
            <a:avLst/>
          </a:prstGeom>
        </p:spPr>
        <p:txBody>
          <a:bodyPr lIns="0" tIns="0" rIns="0" bIns="0" anchor="b" anchorCtr="0">
            <a:normAutofit/>
          </a:bodyPr>
          <a:lstStyle>
            <a:lvl1pPr algn="l">
              <a:defRPr sz="3000"/>
            </a:lvl1pPr>
          </a:lstStyle>
          <a:p>
            <a:r>
              <a:rPr lang="en-CA" dirty="0" smtClean="0"/>
              <a:t>Click to edit Master section title style</a:t>
            </a:r>
            <a:endParaRPr lang="en-US" dirty="0"/>
          </a:p>
        </p:txBody>
      </p:sp>
      <p:sp>
        <p:nvSpPr>
          <p:cNvPr id="3" name="Subtitle 2"/>
          <p:cNvSpPr>
            <a:spLocks noGrp="1"/>
          </p:cNvSpPr>
          <p:nvPr>
            <p:ph type="subTitle" idx="1"/>
          </p:nvPr>
        </p:nvSpPr>
        <p:spPr>
          <a:xfrm>
            <a:off x="979489" y="3429000"/>
            <a:ext cx="7192911" cy="1800200"/>
          </a:xfrm>
        </p:spPr>
        <p:txBody>
          <a:bodyPr>
            <a:normAutofit/>
          </a:bodyPr>
          <a:lstStyle>
            <a:lvl1pPr marL="0" indent="0" algn="l">
              <a:buNone/>
              <a:defRPr sz="2000">
                <a:solidFill>
                  <a:schemeClr val="tx2"/>
                </a:solidFill>
                <a:latin typeface="Trebuchet MS"/>
                <a:cs typeface="Trebuchet M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dirty="0"/>
          </a:p>
        </p:txBody>
      </p:sp>
      <p:sp>
        <p:nvSpPr>
          <p:cNvPr id="4" name="Date Placeholder 3"/>
          <p:cNvSpPr>
            <a:spLocks noGrp="1"/>
          </p:cNvSpPr>
          <p:nvPr>
            <p:ph type="dt" sz="half" idx="10"/>
          </p:nvPr>
        </p:nvSpPr>
        <p:spPr>
          <a:xfrm>
            <a:off x="6400800" y="6376244"/>
            <a:ext cx="1981200" cy="287998"/>
          </a:xfrm>
        </p:spPr>
        <p:txBody>
          <a:bodyPr/>
          <a:lstStyle/>
          <a:p>
            <a:fld id="{EB6F4DCC-4F1E-F54C-AA63-5E9B8139A2C7}" type="datetime4">
              <a:rPr lang="en-CA" smtClean="0"/>
              <a:t>March-16-13</a:t>
            </a:fld>
            <a:endParaRPr lang="en-US" dirty="0"/>
          </a:p>
        </p:txBody>
      </p:sp>
      <p:sp>
        <p:nvSpPr>
          <p:cNvPr id="5" name="Footer Placeholder 4"/>
          <p:cNvSpPr>
            <a:spLocks noGrp="1"/>
          </p:cNvSpPr>
          <p:nvPr>
            <p:ph type="ftr" sz="quarter" idx="11"/>
          </p:nvPr>
        </p:nvSpPr>
        <p:spPr>
          <a:xfrm>
            <a:off x="228600" y="6376244"/>
            <a:ext cx="2895600" cy="287999"/>
          </a:xfrm>
        </p:spPr>
        <p:txBody>
          <a:bodyPr/>
          <a:lstStyle/>
          <a:p>
            <a:r>
              <a:rPr lang="en-US" dirty="0" smtClean="0"/>
              <a:t>Sample </a:t>
            </a:r>
            <a:r>
              <a:rPr lang="en-US" dirty="0" err="1" smtClean="0"/>
              <a:t>PResentation</a:t>
            </a:r>
            <a:endParaRPr lang="en-US" dirty="0"/>
          </a:p>
        </p:txBody>
      </p:sp>
      <p:sp>
        <p:nvSpPr>
          <p:cNvPr id="6" name="Slide Number Placeholder 5"/>
          <p:cNvSpPr>
            <a:spLocks noGrp="1"/>
          </p:cNvSpPr>
          <p:nvPr>
            <p:ph type="sldNum" sz="quarter" idx="12"/>
          </p:nvPr>
        </p:nvSpPr>
        <p:spPr>
          <a:xfrm>
            <a:off x="8458200" y="6376244"/>
            <a:ext cx="467999" cy="287999"/>
          </a:xfrm>
        </p:spPr>
        <p:txBody>
          <a:bodyPr>
            <a:normAutofit/>
          </a:bodyPr>
          <a:lstStyle/>
          <a:p>
            <a:fld id="{93E4AAA4-6363-4581-962D-1ACCC2D600C5}" type="slidenum">
              <a:rPr lang="en-US" smtClean="0"/>
              <a:t>‹#›</a:t>
            </a:fld>
            <a:endParaRPr lang="en-US" dirty="0"/>
          </a:p>
        </p:txBody>
      </p:sp>
      <p:pic>
        <p:nvPicPr>
          <p:cNvPr id="8" name="Picture 7"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360349" y="-631498"/>
            <a:ext cx="2645104" cy="3196402"/>
          </a:xfrm>
          <a:prstGeom prst="rect">
            <a:avLst/>
          </a:prstGeom>
          <a:effectLst>
            <a:reflection blurRad="6350" stA="50000" endA="300" endPos="55000" dir="5400000" sy="-100000" algn="bl" rotWithShape="0"/>
          </a:effectLst>
        </p:spPr>
      </p:pic>
      <p:pic>
        <p:nvPicPr>
          <p:cNvPr id="9" name="Picture 8" descr="Solvera logo_slogan_2c.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971600" y="342307"/>
            <a:ext cx="1890160" cy="1582894"/>
          </a:xfrm>
          <a:prstGeom prst="rect">
            <a:avLst/>
          </a:prstGeom>
        </p:spPr>
      </p:pic>
      <p:sp>
        <p:nvSpPr>
          <p:cNvPr id="11" name="Picture Placeholder 10"/>
          <p:cNvSpPr>
            <a:spLocks noGrp="1"/>
          </p:cNvSpPr>
          <p:nvPr>
            <p:ph type="pic" sz="quarter" idx="13" hasCustomPrompt="1"/>
          </p:nvPr>
        </p:nvSpPr>
        <p:spPr>
          <a:xfrm>
            <a:off x="3492500" y="4257303"/>
            <a:ext cx="2303463" cy="1655762"/>
          </a:xfrm>
          <a:prstGeom prst="rect">
            <a:avLst/>
          </a:prstGeom>
        </p:spPr>
        <p:txBody>
          <a:bodyPr vert="horz"/>
          <a:lstStyle>
            <a:lvl1pPr marL="0" indent="0">
              <a:buNone/>
              <a:defRPr sz="1600" baseline="0"/>
            </a:lvl1pPr>
          </a:lstStyle>
          <a:p>
            <a:r>
              <a:rPr lang="en-US" dirty="0" smtClean="0"/>
              <a:t>Client logo if relevant</a:t>
            </a:r>
            <a:endParaRPr lang="en-US" dirty="0"/>
          </a:p>
        </p:txBody>
      </p:sp>
      <p:pic>
        <p:nvPicPr>
          <p:cNvPr id="12" name="Picture 11" descr="BM logo -for companies (2012).jpg"/>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7163457" y="5517232"/>
            <a:ext cx="1654533" cy="679486"/>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89AD498-328C-DE45-9033-626F46332D12}" type="datetime4">
              <a:rPr lang="en-CA" smtClean="0"/>
              <a:t>March-16-13</a:t>
            </a:fld>
            <a:endParaRPr lang="en-US"/>
          </a:p>
        </p:txBody>
      </p:sp>
      <p:sp>
        <p:nvSpPr>
          <p:cNvPr id="5" name="Footer Placeholder 4"/>
          <p:cNvSpPr>
            <a:spLocks noGrp="1"/>
          </p:cNvSpPr>
          <p:nvPr>
            <p:ph type="ftr" sz="quarter" idx="11"/>
          </p:nvPr>
        </p:nvSpPr>
        <p:spPr/>
        <p:txBody>
          <a:bodyPr/>
          <a:lstStyle/>
          <a:p>
            <a:r>
              <a:rPr lang="en-US" smtClean="0"/>
              <a:t>Sample PResentation</a:t>
            </a:r>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1" name="Title Placeholder 8"/>
          <p:cNvSpPr>
            <a:spLocks noGrp="1"/>
          </p:cNvSpPr>
          <p:nvPr>
            <p:ph type="title" hasCustomPrompt="1"/>
          </p:nvPr>
        </p:nvSpPr>
        <p:spPr>
          <a:xfrm>
            <a:off x="979488" y="908721"/>
            <a:ext cx="7192435" cy="720079"/>
          </a:xfrm>
          <a:prstGeom prst="rect">
            <a:avLst/>
          </a:prstGeom>
        </p:spPr>
        <p:txBody>
          <a:bodyPr vert="horz" lIns="0" tIns="0" rIns="0" bIns="0" rtlCol="0" anchor="ctr">
            <a:normAutofit/>
          </a:bodyPr>
          <a:lstStyle/>
          <a:p>
            <a:r>
              <a:rPr lang="en-CA" dirty="0" smtClean="0"/>
              <a:t>Click to edit Master content title style</a:t>
            </a:r>
            <a:endParaRPr lang="en-US" dirty="0"/>
          </a:p>
        </p:txBody>
      </p:sp>
      <p:sp>
        <p:nvSpPr>
          <p:cNvPr id="14" name="Content Placeholder 13"/>
          <p:cNvSpPr>
            <a:spLocks noGrp="1"/>
          </p:cNvSpPr>
          <p:nvPr>
            <p:ph sz="quarter" idx="13"/>
          </p:nvPr>
        </p:nvSpPr>
        <p:spPr>
          <a:xfrm>
            <a:off x="979488" y="1630363"/>
            <a:ext cx="6697663" cy="3168650"/>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Rectangle 6"/>
          <p:cNvSpPr/>
          <p:nvPr userDrawn="1"/>
        </p:nvSpPr>
        <p:spPr>
          <a:xfrm>
            <a:off x="107505" y="1"/>
            <a:ext cx="9036496" cy="836711"/>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pic>
        <p:nvPicPr>
          <p:cNvPr id="8" name="Picture 7"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80312" y="-459432"/>
            <a:ext cx="1453335" cy="1756242"/>
          </a:xfrm>
          <a:prstGeom prst="rect">
            <a:avLst/>
          </a:prstGeom>
          <a:effectLst>
            <a:reflection blurRad="6350" stA="50000" endA="300" endPos="55000" dir="5400000" sy="-100000" algn="bl" rotWithShape="0"/>
          </a:effectLst>
        </p:spPr>
      </p:pic>
      <p:pic>
        <p:nvPicPr>
          <p:cNvPr id="2" name="Picture 1" descr="Solvera logo_no -slogan_2c.ai"/>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99592" y="116632"/>
            <a:ext cx="1008112" cy="1045449"/>
          </a:xfrm>
          <a:prstGeom prst="rect">
            <a:avLst/>
          </a:prstGeom>
        </p:spPr>
      </p:pic>
    </p:spTree>
    <p:extLst>
      <p:ext uri="{BB962C8B-B14F-4D97-AF65-F5344CB8AC3E}">
        <p14:creationId xmlns:p14="http://schemas.microsoft.com/office/powerpoint/2010/main" val="33722286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05C405F-71DA-D945-AC37-528E00489EC0}" type="datetime4">
              <a:rPr lang="en-CA" smtClean="0"/>
              <a:t>March-16-13</a:t>
            </a:fld>
            <a:endParaRPr lang="en-US"/>
          </a:p>
        </p:txBody>
      </p:sp>
      <p:sp>
        <p:nvSpPr>
          <p:cNvPr id="5" name="Footer Placeholder 4"/>
          <p:cNvSpPr>
            <a:spLocks noGrp="1"/>
          </p:cNvSpPr>
          <p:nvPr>
            <p:ph type="ftr" sz="quarter" idx="11"/>
          </p:nvPr>
        </p:nvSpPr>
        <p:spPr/>
        <p:txBody>
          <a:bodyPr/>
          <a:lstStyle/>
          <a:p>
            <a:r>
              <a:rPr lang="en-US" smtClean="0"/>
              <a:t>Sample PResentation</a:t>
            </a:r>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1" name="Title Placeholder 8"/>
          <p:cNvSpPr>
            <a:spLocks noGrp="1"/>
          </p:cNvSpPr>
          <p:nvPr>
            <p:ph type="title" hasCustomPrompt="1"/>
          </p:nvPr>
        </p:nvSpPr>
        <p:spPr>
          <a:xfrm>
            <a:off x="979488" y="908721"/>
            <a:ext cx="7192435" cy="720079"/>
          </a:xfrm>
          <a:prstGeom prst="rect">
            <a:avLst/>
          </a:prstGeom>
        </p:spPr>
        <p:txBody>
          <a:bodyPr vert="horz" lIns="0" tIns="0" rIns="0" bIns="0" rtlCol="0" anchor="ctr">
            <a:normAutofit/>
          </a:bodyPr>
          <a:lstStyle/>
          <a:p>
            <a:r>
              <a:rPr lang="en-CA" dirty="0" smtClean="0"/>
              <a:t>Click to edit Master content title style</a:t>
            </a:r>
            <a:endParaRPr lang="en-US" dirty="0"/>
          </a:p>
        </p:txBody>
      </p:sp>
      <p:sp>
        <p:nvSpPr>
          <p:cNvPr id="7" name="Rectangle 6"/>
          <p:cNvSpPr/>
          <p:nvPr userDrawn="1"/>
        </p:nvSpPr>
        <p:spPr>
          <a:xfrm>
            <a:off x="107505" y="1"/>
            <a:ext cx="9036496" cy="836711"/>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pic>
        <p:nvPicPr>
          <p:cNvPr id="8" name="Picture 7"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80312" y="-459432"/>
            <a:ext cx="1453335" cy="1756242"/>
          </a:xfrm>
          <a:prstGeom prst="rect">
            <a:avLst/>
          </a:prstGeom>
          <a:effectLst>
            <a:reflection blurRad="6350" stA="50000" endA="300" endPos="55000" dir="5400000" sy="-100000" algn="bl" rotWithShape="0"/>
          </a:effectLst>
        </p:spPr>
      </p:pic>
      <p:pic>
        <p:nvPicPr>
          <p:cNvPr id="2" name="Picture 1" descr="Solvera logo_no -slogan_2c.ai"/>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99592" y="116632"/>
            <a:ext cx="1008112" cy="1045449"/>
          </a:xfrm>
          <a:prstGeom prst="rect">
            <a:avLst/>
          </a:prstGeom>
        </p:spPr>
      </p:pic>
      <p:sp>
        <p:nvSpPr>
          <p:cNvPr id="10" name="Text Placeholder 2"/>
          <p:cNvSpPr>
            <a:spLocks noGrp="1"/>
          </p:cNvSpPr>
          <p:nvPr>
            <p:ph type="body" idx="1"/>
          </p:nvPr>
        </p:nvSpPr>
        <p:spPr>
          <a:xfrm>
            <a:off x="971600" y="1630363"/>
            <a:ext cx="3501272" cy="363843"/>
          </a:xfrm>
        </p:spPr>
        <p:txBody>
          <a:bodyPr anchor="b">
            <a:noAutofit/>
          </a:bodyPr>
          <a:lstStyle>
            <a:lvl1pPr marL="0" indent="0">
              <a:buNone/>
              <a:defRPr sz="1800" b="0" baseline="0">
                <a:solidFill>
                  <a:schemeClr val="tx2"/>
                </a:solidFill>
                <a:latin typeface="Trebuchet MS"/>
                <a:cs typeface="Trebuchet M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dirty="0" smtClean="0"/>
              <a:t>Click to edit Master text styles</a:t>
            </a:r>
          </a:p>
        </p:txBody>
      </p:sp>
      <p:sp>
        <p:nvSpPr>
          <p:cNvPr id="12" name="Text Placeholder 4"/>
          <p:cNvSpPr>
            <a:spLocks noGrp="1"/>
          </p:cNvSpPr>
          <p:nvPr>
            <p:ph type="body" sz="quarter" idx="3"/>
          </p:nvPr>
        </p:nvSpPr>
        <p:spPr>
          <a:xfrm>
            <a:off x="4788025" y="1630363"/>
            <a:ext cx="3384376" cy="363844"/>
          </a:xfrm>
        </p:spPr>
        <p:txBody>
          <a:bodyPr anchor="b">
            <a:noAutofit/>
          </a:bodyPr>
          <a:lstStyle>
            <a:lvl1pPr marL="0" indent="0">
              <a:buNone/>
              <a:defRPr sz="1800" b="0">
                <a:solidFill>
                  <a:schemeClr val="tx2"/>
                </a:solidFill>
                <a:latin typeface="Trebuchet MS"/>
                <a:cs typeface="Trebuchet M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13" name="Content Placeholder 14"/>
          <p:cNvSpPr>
            <a:spLocks noGrp="1"/>
          </p:cNvSpPr>
          <p:nvPr>
            <p:ph sz="quarter" idx="14"/>
          </p:nvPr>
        </p:nvSpPr>
        <p:spPr>
          <a:xfrm>
            <a:off x="971600" y="1994206"/>
            <a:ext cx="3501272" cy="3404576"/>
          </a:xfrm>
        </p:spPr>
        <p:txBody>
          <a:bodyPr/>
          <a:lstStyle>
            <a:lvl1pPr>
              <a:defRPr sz="1800"/>
            </a:lvl1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15" name="Content Placeholder 14"/>
          <p:cNvSpPr>
            <a:spLocks noGrp="1"/>
          </p:cNvSpPr>
          <p:nvPr>
            <p:ph sz="quarter" idx="15"/>
          </p:nvPr>
        </p:nvSpPr>
        <p:spPr>
          <a:xfrm>
            <a:off x="4788024" y="1994206"/>
            <a:ext cx="3384377" cy="3404576"/>
          </a:xfrm>
        </p:spPr>
        <p:txBody>
          <a:bodyPr/>
          <a:lstStyle>
            <a:lvl1pPr>
              <a:defRPr sz="1800"/>
            </a:lvl1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Tree>
    <p:extLst>
      <p:ext uri="{BB962C8B-B14F-4D97-AF65-F5344CB8AC3E}">
        <p14:creationId xmlns:p14="http://schemas.microsoft.com/office/powerpoint/2010/main" val="268173542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706A332-CB54-F44D-AAB8-905B7A2134BC}" type="datetime4">
              <a:rPr lang="en-CA" smtClean="0"/>
              <a:t>March-16-13</a:t>
            </a:fld>
            <a:endParaRPr lang="en-US" dirty="0"/>
          </a:p>
        </p:txBody>
      </p:sp>
      <p:sp>
        <p:nvSpPr>
          <p:cNvPr id="5" name="Footer Placeholder 4"/>
          <p:cNvSpPr>
            <a:spLocks noGrp="1"/>
          </p:cNvSpPr>
          <p:nvPr>
            <p:ph type="ftr" sz="quarter" idx="11"/>
          </p:nvPr>
        </p:nvSpPr>
        <p:spPr/>
        <p:txBody>
          <a:bodyPr/>
          <a:lstStyle/>
          <a:p>
            <a:r>
              <a:rPr lang="en-US" smtClean="0"/>
              <a:t>Sample PResentation</a:t>
            </a:r>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1" name="Title Placeholder 8"/>
          <p:cNvSpPr>
            <a:spLocks noGrp="1"/>
          </p:cNvSpPr>
          <p:nvPr>
            <p:ph type="title" hasCustomPrompt="1"/>
          </p:nvPr>
        </p:nvSpPr>
        <p:spPr>
          <a:xfrm>
            <a:off x="979488" y="908721"/>
            <a:ext cx="7192435" cy="720079"/>
          </a:xfrm>
          <a:prstGeom prst="rect">
            <a:avLst/>
          </a:prstGeom>
        </p:spPr>
        <p:txBody>
          <a:bodyPr vert="horz" lIns="0" tIns="0" rIns="0" bIns="0" rtlCol="0" anchor="ctr">
            <a:normAutofit/>
          </a:bodyPr>
          <a:lstStyle/>
          <a:p>
            <a:r>
              <a:rPr lang="en-CA" dirty="0" smtClean="0"/>
              <a:t>Click to edit Master content title style</a:t>
            </a:r>
            <a:endParaRPr lang="en-US" dirty="0"/>
          </a:p>
        </p:txBody>
      </p:sp>
      <p:sp>
        <p:nvSpPr>
          <p:cNvPr id="7" name="Rectangle 6"/>
          <p:cNvSpPr/>
          <p:nvPr userDrawn="1"/>
        </p:nvSpPr>
        <p:spPr>
          <a:xfrm>
            <a:off x="107505" y="1"/>
            <a:ext cx="9036496" cy="836711"/>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pic>
        <p:nvPicPr>
          <p:cNvPr id="8" name="Picture 7"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80312" y="-459432"/>
            <a:ext cx="1453335" cy="1756242"/>
          </a:xfrm>
          <a:prstGeom prst="rect">
            <a:avLst/>
          </a:prstGeom>
          <a:effectLst>
            <a:reflection blurRad="6350" stA="50000" endA="300" endPos="55000" dir="5400000" sy="-100000" algn="bl" rotWithShape="0"/>
          </a:effectLst>
        </p:spPr>
      </p:pic>
      <p:pic>
        <p:nvPicPr>
          <p:cNvPr id="2" name="Picture 1" descr="Solvera logo_no -slogan_2c.ai"/>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99592" y="116632"/>
            <a:ext cx="1008112" cy="1045449"/>
          </a:xfrm>
          <a:prstGeom prst="rect">
            <a:avLst/>
          </a:prstGeom>
        </p:spPr>
      </p:pic>
      <p:sp>
        <p:nvSpPr>
          <p:cNvPr id="10" name="Content Placeholder 14"/>
          <p:cNvSpPr>
            <a:spLocks noGrp="1"/>
          </p:cNvSpPr>
          <p:nvPr>
            <p:ph sz="quarter" idx="15"/>
          </p:nvPr>
        </p:nvSpPr>
        <p:spPr>
          <a:xfrm>
            <a:off x="3464853" y="1630364"/>
            <a:ext cx="4752529" cy="3877056"/>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12" name="Text Placeholder 14"/>
          <p:cNvSpPr>
            <a:spLocks noGrp="1"/>
          </p:cNvSpPr>
          <p:nvPr>
            <p:ph type="body" sz="quarter" idx="14"/>
          </p:nvPr>
        </p:nvSpPr>
        <p:spPr>
          <a:xfrm>
            <a:off x="971600" y="1630364"/>
            <a:ext cx="2181671" cy="3877056"/>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CA" smtClean="0"/>
              <a:t>Click to edit Master text styles</a:t>
            </a:r>
          </a:p>
        </p:txBody>
      </p:sp>
    </p:spTree>
    <p:extLst>
      <p:ext uri="{BB962C8B-B14F-4D97-AF65-F5344CB8AC3E}">
        <p14:creationId xmlns:p14="http://schemas.microsoft.com/office/powerpoint/2010/main" val="8526116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774548-0BB4-5443-9210-BF9E4921324F}" type="datetime4">
              <a:rPr lang="en-CA" smtClean="0"/>
              <a:t>March-16-13</a:t>
            </a:fld>
            <a:endParaRPr lang="en-US"/>
          </a:p>
        </p:txBody>
      </p:sp>
      <p:sp>
        <p:nvSpPr>
          <p:cNvPr id="5" name="Footer Placeholder 4"/>
          <p:cNvSpPr>
            <a:spLocks noGrp="1"/>
          </p:cNvSpPr>
          <p:nvPr>
            <p:ph type="ftr" sz="quarter" idx="11"/>
          </p:nvPr>
        </p:nvSpPr>
        <p:spPr/>
        <p:txBody>
          <a:bodyPr/>
          <a:lstStyle/>
          <a:p>
            <a:r>
              <a:rPr lang="en-US" smtClean="0"/>
              <a:t>Sample PResentation</a:t>
            </a:r>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1" name="Title Placeholder 8"/>
          <p:cNvSpPr>
            <a:spLocks noGrp="1"/>
          </p:cNvSpPr>
          <p:nvPr>
            <p:ph type="title" hasCustomPrompt="1"/>
          </p:nvPr>
        </p:nvSpPr>
        <p:spPr>
          <a:xfrm>
            <a:off x="979488" y="908721"/>
            <a:ext cx="7192435" cy="720079"/>
          </a:xfrm>
          <a:prstGeom prst="rect">
            <a:avLst/>
          </a:prstGeom>
        </p:spPr>
        <p:txBody>
          <a:bodyPr vert="horz" lIns="0" tIns="0" rIns="0" bIns="0" rtlCol="0" anchor="ctr">
            <a:normAutofit/>
          </a:bodyPr>
          <a:lstStyle/>
          <a:p>
            <a:r>
              <a:rPr lang="en-CA" dirty="0" smtClean="0"/>
              <a:t>Click to edit Master content title style</a:t>
            </a:r>
            <a:endParaRPr lang="en-US" dirty="0"/>
          </a:p>
        </p:txBody>
      </p:sp>
      <p:sp>
        <p:nvSpPr>
          <p:cNvPr id="7" name="Rectangle 6"/>
          <p:cNvSpPr/>
          <p:nvPr userDrawn="1"/>
        </p:nvSpPr>
        <p:spPr>
          <a:xfrm>
            <a:off x="107505" y="1"/>
            <a:ext cx="9036496" cy="836711"/>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pic>
        <p:nvPicPr>
          <p:cNvPr id="8" name="Picture 7"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80312" y="-459432"/>
            <a:ext cx="1453335" cy="1756242"/>
          </a:xfrm>
          <a:prstGeom prst="rect">
            <a:avLst/>
          </a:prstGeom>
          <a:effectLst>
            <a:reflection blurRad="6350" stA="50000" endA="300" endPos="55000" dir="5400000" sy="-100000" algn="bl" rotWithShape="0"/>
          </a:effectLst>
        </p:spPr>
      </p:pic>
      <p:pic>
        <p:nvPicPr>
          <p:cNvPr id="2" name="Picture 1" descr="Solvera logo_no -slogan_2c.ai"/>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99592" y="116632"/>
            <a:ext cx="1008112" cy="1045449"/>
          </a:xfrm>
          <a:prstGeom prst="rect">
            <a:avLst/>
          </a:prstGeom>
        </p:spPr>
      </p:pic>
      <p:sp>
        <p:nvSpPr>
          <p:cNvPr id="10" name="Text Placeholder 13"/>
          <p:cNvSpPr>
            <a:spLocks noGrp="1"/>
          </p:cNvSpPr>
          <p:nvPr>
            <p:ph type="body" sz="quarter" idx="14"/>
          </p:nvPr>
        </p:nvSpPr>
        <p:spPr>
          <a:xfrm>
            <a:off x="979965" y="1633777"/>
            <a:ext cx="3036735" cy="3513602"/>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CA" smtClean="0"/>
              <a:t>Click to edit Master text styles</a:t>
            </a:r>
          </a:p>
        </p:txBody>
      </p:sp>
      <p:sp>
        <p:nvSpPr>
          <p:cNvPr id="12" name="Content Placeholder 14"/>
          <p:cNvSpPr>
            <a:spLocks noGrp="1"/>
          </p:cNvSpPr>
          <p:nvPr>
            <p:ph sz="quarter" idx="15"/>
          </p:nvPr>
        </p:nvSpPr>
        <p:spPr>
          <a:xfrm>
            <a:off x="4283968" y="1630363"/>
            <a:ext cx="3888432" cy="3517016"/>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Tree>
    <p:extLst>
      <p:ext uri="{BB962C8B-B14F-4D97-AF65-F5344CB8AC3E}">
        <p14:creationId xmlns:p14="http://schemas.microsoft.com/office/powerpoint/2010/main" val="14378434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A5AA9F5-8C84-A342-A63E-20B4B9965A72}" type="datetime4">
              <a:rPr lang="en-CA" smtClean="0"/>
              <a:t>March-16-13</a:t>
            </a:fld>
            <a:endParaRPr lang="en-US"/>
          </a:p>
        </p:txBody>
      </p:sp>
      <p:sp>
        <p:nvSpPr>
          <p:cNvPr id="5" name="Footer Placeholder 4"/>
          <p:cNvSpPr>
            <a:spLocks noGrp="1"/>
          </p:cNvSpPr>
          <p:nvPr>
            <p:ph type="ftr" sz="quarter" idx="11"/>
          </p:nvPr>
        </p:nvSpPr>
        <p:spPr/>
        <p:txBody>
          <a:bodyPr/>
          <a:lstStyle/>
          <a:p>
            <a:r>
              <a:rPr lang="en-US" smtClean="0"/>
              <a:t>Sample PResentation</a:t>
            </a:r>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1" name="Title Placeholder 8"/>
          <p:cNvSpPr>
            <a:spLocks noGrp="1"/>
          </p:cNvSpPr>
          <p:nvPr>
            <p:ph type="title" hasCustomPrompt="1"/>
          </p:nvPr>
        </p:nvSpPr>
        <p:spPr>
          <a:xfrm>
            <a:off x="979488" y="908721"/>
            <a:ext cx="7192435" cy="720079"/>
          </a:xfrm>
          <a:prstGeom prst="rect">
            <a:avLst/>
          </a:prstGeom>
        </p:spPr>
        <p:txBody>
          <a:bodyPr vert="horz" lIns="0" tIns="0" rIns="0" bIns="0" rtlCol="0" anchor="ctr">
            <a:normAutofit/>
          </a:bodyPr>
          <a:lstStyle/>
          <a:p>
            <a:r>
              <a:rPr lang="en-CA" dirty="0" smtClean="0"/>
              <a:t>Click to edit Master content title style</a:t>
            </a:r>
            <a:endParaRPr lang="en-US" dirty="0"/>
          </a:p>
        </p:txBody>
      </p:sp>
      <p:sp>
        <p:nvSpPr>
          <p:cNvPr id="7" name="Rectangle 6"/>
          <p:cNvSpPr/>
          <p:nvPr userDrawn="1"/>
        </p:nvSpPr>
        <p:spPr>
          <a:xfrm>
            <a:off x="107505" y="1"/>
            <a:ext cx="9036496" cy="836711"/>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pic>
        <p:nvPicPr>
          <p:cNvPr id="8" name="Picture 7"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80312" y="-459432"/>
            <a:ext cx="1453335" cy="1756242"/>
          </a:xfrm>
          <a:prstGeom prst="rect">
            <a:avLst/>
          </a:prstGeom>
          <a:effectLst>
            <a:reflection blurRad="6350" stA="50000" endA="300" endPos="55000" dir="5400000" sy="-100000" algn="bl" rotWithShape="0"/>
          </a:effectLst>
        </p:spPr>
      </p:pic>
      <p:pic>
        <p:nvPicPr>
          <p:cNvPr id="2" name="Picture 1" descr="Solvera logo_no -slogan_2c.ai"/>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99592" y="116632"/>
            <a:ext cx="1008112" cy="1045449"/>
          </a:xfrm>
          <a:prstGeom prst="rect">
            <a:avLst/>
          </a:prstGeom>
        </p:spPr>
      </p:pic>
      <p:sp>
        <p:nvSpPr>
          <p:cNvPr id="10" name="Picture Placeholder 2"/>
          <p:cNvSpPr>
            <a:spLocks noGrp="1"/>
          </p:cNvSpPr>
          <p:nvPr>
            <p:ph type="pic" idx="1"/>
          </p:nvPr>
        </p:nvSpPr>
        <p:spPr>
          <a:xfrm>
            <a:off x="4067944" y="1628800"/>
            <a:ext cx="4021645" cy="3456384"/>
          </a:xfrm>
          <a:solidFill>
            <a:schemeClr val="bg1"/>
          </a:solidFill>
          <a:ln w="79375">
            <a:noFill/>
            <a:miter lim="800000"/>
          </a:ln>
          <a:effectLst>
            <a:glow rad="88900">
              <a:schemeClr val="bg1">
                <a:lumMod val="75000"/>
                <a:alpha val="15000"/>
              </a:schemeClr>
            </a:glow>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smtClean="0"/>
              <a:t>Drag picture to placeholder or click icon to add</a:t>
            </a:r>
            <a:endParaRPr lang="en-US" dirty="0"/>
          </a:p>
        </p:txBody>
      </p:sp>
      <p:sp>
        <p:nvSpPr>
          <p:cNvPr id="12" name="Text Placeholder 14"/>
          <p:cNvSpPr>
            <a:spLocks noGrp="1"/>
          </p:cNvSpPr>
          <p:nvPr>
            <p:ph type="body" sz="quarter" idx="14"/>
          </p:nvPr>
        </p:nvSpPr>
        <p:spPr>
          <a:xfrm>
            <a:off x="979488" y="1628800"/>
            <a:ext cx="2800424" cy="2260388"/>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CA" smtClean="0"/>
              <a:t>Click to edit Master text styles</a:t>
            </a:r>
          </a:p>
        </p:txBody>
      </p:sp>
    </p:spTree>
    <p:extLst>
      <p:ext uri="{BB962C8B-B14F-4D97-AF65-F5344CB8AC3E}">
        <p14:creationId xmlns:p14="http://schemas.microsoft.com/office/powerpoint/2010/main" val="332840808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75CC70B-AAA2-1A4B-980F-5795C4FC07F0}" type="datetime4">
              <a:rPr lang="en-CA" smtClean="0"/>
              <a:t>March-16-13</a:t>
            </a:fld>
            <a:endParaRPr lang="en-US"/>
          </a:p>
        </p:txBody>
      </p:sp>
      <p:sp>
        <p:nvSpPr>
          <p:cNvPr id="5" name="Footer Placeholder 4"/>
          <p:cNvSpPr>
            <a:spLocks noGrp="1"/>
          </p:cNvSpPr>
          <p:nvPr>
            <p:ph type="ftr" sz="quarter" idx="11"/>
          </p:nvPr>
        </p:nvSpPr>
        <p:spPr/>
        <p:txBody>
          <a:bodyPr/>
          <a:lstStyle/>
          <a:p>
            <a:r>
              <a:rPr lang="en-US" smtClean="0"/>
              <a:t>Sample PResentation</a:t>
            </a:r>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1" name="Title Placeholder 8"/>
          <p:cNvSpPr>
            <a:spLocks noGrp="1"/>
          </p:cNvSpPr>
          <p:nvPr>
            <p:ph type="title" hasCustomPrompt="1"/>
          </p:nvPr>
        </p:nvSpPr>
        <p:spPr>
          <a:xfrm>
            <a:off x="979488" y="908721"/>
            <a:ext cx="7192435" cy="720079"/>
          </a:xfrm>
          <a:prstGeom prst="rect">
            <a:avLst/>
          </a:prstGeom>
        </p:spPr>
        <p:txBody>
          <a:bodyPr vert="horz" lIns="0" tIns="0" rIns="0" bIns="0" rtlCol="0" anchor="ctr">
            <a:normAutofit/>
          </a:bodyPr>
          <a:lstStyle/>
          <a:p>
            <a:r>
              <a:rPr lang="en-CA" dirty="0" smtClean="0"/>
              <a:t>Click to edit Master content title style</a:t>
            </a:r>
            <a:endParaRPr lang="en-US" dirty="0"/>
          </a:p>
        </p:txBody>
      </p:sp>
      <p:sp>
        <p:nvSpPr>
          <p:cNvPr id="7" name="Rectangle 6"/>
          <p:cNvSpPr/>
          <p:nvPr userDrawn="1"/>
        </p:nvSpPr>
        <p:spPr>
          <a:xfrm>
            <a:off x="107505" y="1"/>
            <a:ext cx="9036496" cy="836711"/>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pic>
        <p:nvPicPr>
          <p:cNvPr id="8" name="Picture 7"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80312" y="-459432"/>
            <a:ext cx="1453335" cy="1756242"/>
          </a:xfrm>
          <a:prstGeom prst="rect">
            <a:avLst/>
          </a:prstGeom>
          <a:effectLst>
            <a:reflection blurRad="6350" stA="50000" endA="300" endPos="55000" dir="5400000" sy="-100000" algn="bl" rotWithShape="0"/>
          </a:effectLst>
        </p:spPr>
      </p:pic>
      <p:pic>
        <p:nvPicPr>
          <p:cNvPr id="2" name="Picture 1" descr="Solvera logo_no -slogan_2c.ai"/>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99592" y="116632"/>
            <a:ext cx="1008112" cy="1045449"/>
          </a:xfrm>
          <a:prstGeom prst="rect">
            <a:avLst/>
          </a:prstGeom>
        </p:spPr>
      </p:pic>
    </p:spTree>
    <p:extLst>
      <p:ext uri="{BB962C8B-B14F-4D97-AF65-F5344CB8AC3E}">
        <p14:creationId xmlns:p14="http://schemas.microsoft.com/office/powerpoint/2010/main" val="13113574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4933C9-6163-F741-B0D7-A3D45CDF27BE}" type="datetime4">
              <a:rPr lang="en-CA" smtClean="0"/>
              <a:t>March-16-13</a:t>
            </a:fld>
            <a:endParaRPr lang="en-US"/>
          </a:p>
        </p:txBody>
      </p:sp>
      <p:sp>
        <p:nvSpPr>
          <p:cNvPr id="3" name="Footer Placeholder 2"/>
          <p:cNvSpPr>
            <a:spLocks noGrp="1"/>
          </p:cNvSpPr>
          <p:nvPr>
            <p:ph type="ftr" sz="quarter" idx="11"/>
          </p:nvPr>
        </p:nvSpPr>
        <p:spPr/>
        <p:txBody>
          <a:bodyPr/>
          <a:lstStyle/>
          <a:p>
            <a:r>
              <a:rPr lang="en-US" smtClean="0"/>
              <a:t>Sample PResentation</a:t>
            </a:r>
            <a:endParaRPr lang="en-US" dirty="0"/>
          </a:p>
        </p:txBody>
      </p:sp>
      <p:sp>
        <p:nvSpPr>
          <p:cNvPr id="4" name="Slide Number Placeholder 3"/>
          <p:cNvSpPr>
            <a:spLocks noGrp="1"/>
          </p:cNvSpPr>
          <p:nvPr>
            <p:ph type="sldNum" sz="quarter" idx="12"/>
          </p:nvPr>
        </p:nvSpPr>
        <p:spPr/>
        <p:txBody>
          <a:bodyPr/>
          <a:lstStyle/>
          <a:p>
            <a:fld id="{1D72EBF8-7CF5-44B7-B2BF-E22DE4D0703D}" type="slidenum">
              <a:rPr lang="en-US" smtClean="0"/>
              <a:pPr/>
              <a:t>‹#›</a:t>
            </a:fld>
            <a:endParaRPr lang="en-US"/>
          </a:p>
        </p:txBody>
      </p:sp>
      <p:sp>
        <p:nvSpPr>
          <p:cNvPr id="12" name="Text Placeholder 13"/>
          <p:cNvSpPr>
            <a:spLocks noGrp="1"/>
          </p:cNvSpPr>
          <p:nvPr>
            <p:ph type="body" sz="quarter" idx="14"/>
          </p:nvPr>
        </p:nvSpPr>
        <p:spPr>
          <a:xfrm>
            <a:off x="979965" y="1633777"/>
            <a:ext cx="3036735" cy="3513602"/>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CA" smtClean="0"/>
              <a:t>Click to edit Master text styles</a:t>
            </a:r>
          </a:p>
        </p:txBody>
      </p:sp>
      <p:sp>
        <p:nvSpPr>
          <p:cNvPr id="13" name="Content Placeholder 14"/>
          <p:cNvSpPr>
            <a:spLocks noGrp="1"/>
          </p:cNvSpPr>
          <p:nvPr>
            <p:ph sz="quarter" idx="15"/>
          </p:nvPr>
        </p:nvSpPr>
        <p:spPr>
          <a:xfrm>
            <a:off x="4283968" y="1630363"/>
            <a:ext cx="3888432" cy="3517016"/>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16" name="Title Placeholder 8"/>
          <p:cNvSpPr>
            <a:spLocks noGrp="1"/>
          </p:cNvSpPr>
          <p:nvPr>
            <p:ph type="title"/>
          </p:nvPr>
        </p:nvSpPr>
        <p:spPr>
          <a:xfrm>
            <a:off x="979965" y="908720"/>
            <a:ext cx="7192435" cy="721643"/>
          </a:xfrm>
          <a:prstGeom prst="rect">
            <a:avLst/>
          </a:prstGeom>
        </p:spPr>
        <p:txBody>
          <a:bodyPr vert="horz" lIns="0" tIns="0" rIns="0" bIns="0" rtlCol="0" anchor="ctr">
            <a:normAutofit/>
          </a:bodyPr>
          <a:lstStyle/>
          <a:p>
            <a:r>
              <a:rPr lang="en-CA" smtClean="0"/>
              <a:t>Click to edit Master title style</a:t>
            </a:r>
            <a:endParaRPr lang="en-US" dirty="0"/>
          </a:p>
        </p:txBody>
      </p:sp>
      <p:sp>
        <p:nvSpPr>
          <p:cNvPr id="8" name="Rectangle 7"/>
          <p:cNvSpPr/>
          <p:nvPr userDrawn="1"/>
        </p:nvSpPr>
        <p:spPr>
          <a:xfrm>
            <a:off x="107505" y="1"/>
            <a:ext cx="9036496" cy="836711"/>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pic>
        <p:nvPicPr>
          <p:cNvPr id="9" name="Picture 8"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80312" y="-459432"/>
            <a:ext cx="1453335" cy="1756242"/>
          </a:xfrm>
          <a:prstGeom prst="rect">
            <a:avLst/>
          </a:prstGeom>
          <a:effectLst>
            <a:reflection blurRad="6350" stA="50000" endA="300" endPos="55000" dir="5400000" sy="-100000" algn="bl" rotWithShape="0"/>
          </a:effectLst>
        </p:spPr>
      </p:pic>
      <p:pic>
        <p:nvPicPr>
          <p:cNvPr id="10" name="Picture 9" descr="Solvera logo_no -slogan_2c.ai"/>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99592" y="116632"/>
            <a:ext cx="1008112" cy="1045449"/>
          </a:xfrm>
          <a:prstGeom prst="rect">
            <a:avLst/>
          </a:prstGeom>
        </p:spPr>
      </p:pic>
    </p:spTree>
    <p:extLst>
      <p:ext uri="{BB962C8B-B14F-4D97-AF65-F5344CB8AC3E}">
        <p14:creationId xmlns:p14="http://schemas.microsoft.com/office/powerpoint/2010/main" val="22840750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6416675"/>
            <a:ext cx="9144000" cy="441325"/>
          </a:xfrm>
          <a:prstGeom prst="rect">
            <a:avLst/>
          </a:prstGeom>
          <a:solidFill>
            <a:srgbClr val="0269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979488" y="1634495"/>
            <a:ext cx="7192435" cy="2983128"/>
          </a:xfrm>
          <a:prstGeom prst="rect">
            <a:avLst/>
          </a:prstGeom>
        </p:spPr>
        <p:txBody>
          <a:bodyPr vert="horz" lIns="0" tIns="45720" rIns="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Date Placeholder 3"/>
          <p:cNvSpPr>
            <a:spLocks noGrp="1"/>
          </p:cNvSpPr>
          <p:nvPr>
            <p:ph type="dt" sz="half" idx="2"/>
          </p:nvPr>
        </p:nvSpPr>
        <p:spPr>
          <a:xfrm>
            <a:off x="6400800" y="6416675"/>
            <a:ext cx="1981200" cy="288000"/>
          </a:xfrm>
          <a:prstGeom prst="rect">
            <a:avLst/>
          </a:prstGeom>
        </p:spPr>
        <p:txBody>
          <a:bodyPr vert="horz" lIns="0" tIns="45720" rIns="0" bIns="0" rtlCol="0" anchor="b" anchorCtr="0"/>
          <a:lstStyle>
            <a:lvl1pPr algn="r">
              <a:defRPr lang="en-US" sz="900" kern="1200" cap="all" spc="110" baseline="0" smtClean="0">
                <a:solidFill>
                  <a:schemeClr val="bg1"/>
                </a:solidFill>
                <a:latin typeface="+mn-lt"/>
                <a:ea typeface="+mn-ea"/>
                <a:cs typeface="+mn-cs"/>
              </a:defRPr>
            </a:lvl1pPr>
          </a:lstStyle>
          <a:p>
            <a:fld id="{952FD3B8-8B26-5944-8B2D-223A1203AFC1}" type="datetime4">
              <a:rPr lang="en-CA" smtClean="0"/>
              <a:t>March-16-13</a:t>
            </a:fld>
            <a:endParaRPr lang="en-US" dirty="0" err="1"/>
          </a:p>
        </p:txBody>
      </p:sp>
      <p:sp>
        <p:nvSpPr>
          <p:cNvPr id="5" name="Footer Placeholder 4"/>
          <p:cNvSpPr>
            <a:spLocks noGrp="1"/>
          </p:cNvSpPr>
          <p:nvPr>
            <p:ph type="ftr" sz="quarter" idx="3"/>
          </p:nvPr>
        </p:nvSpPr>
        <p:spPr>
          <a:xfrm>
            <a:off x="228600" y="6416675"/>
            <a:ext cx="2895600" cy="288000"/>
          </a:xfrm>
          <a:prstGeom prst="rect">
            <a:avLst/>
          </a:prstGeom>
        </p:spPr>
        <p:txBody>
          <a:bodyPr vert="horz" lIns="0" tIns="45720" rIns="0" bIns="0" rtlCol="0" anchor="b" anchorCtr="0"/>
          <a:lstStyle>
            <a:lvl1pPr algn="l">
              <a:defRPr sz="900" cap="all" spc="110" baseline="0">
                <a:solidFill>
                  <a:schemeClr val="bg1"/>
                </a:solidFill>
              </a:defRPr>
            </a:lvl1pPr>
          </a:lstStyle>
          <a:p>
            <a:r>
              <a:rPr lang="en-US" dirty="0" smtClean="0"/>
              <a:t>Sample </a:t>
            </a:r>
            <a:r>
              <a:rPr lang="en-US" dirty="0" err="1" smtClean="0"/>
              <a:t>PResentation</a:t>
            </a:r>
            <a:endParaRPr lang="en-US" dirty="0"/>
          </a:p>
        </p:txBody>
      </p:sp>
      <p:sp>
        <p:nvSpPr>
          <p:cNvPr id="6" name="Slide Number Placeholder 5"/>
          <p:cNvSpPr>
            <a:spLocks noGrp="1"/>
          </p:cNvSpPr>
          <p:nvPr>
            <p:ph type="sldNum" sz="quarter" idx="4"/>
          </p:nvPr>
        </p:nvSpPr>
        <p:spPr>
          <a:xfrm>
            <a:off x="8458200" y="6416676"/>
            <a:ext cx="457200" cy="287998"/>
          </a:xfrm>
          <a:prstGeom prst="rect">
            <a:avLst/>
          </a:prstGeom>
        </p:spPr>
        <p:txBody>
          <a:bodyPr vert="horz" lIns="0" tIns="45720" rIns="0" bIns="0" rtlCol="0" anchor="b" anchorCtr="0"/>
          <a:lstStyle>
            <a:lvl1pPr algn="r">
              <a:defRPr sz="1100" b="1" baseline="0">
                <a:solidFill>
                  <a:schemeClr val="bg1"/>
                </a:solidFill>
              </a:defRPr>
            </a:lvl1pPr>
          </a:lstStyle>
          <a:p>
            <a:fld id="{1D72EBF8-7CF5-44B7-B2BF-E22DE4D0703D}" type="slidenum">
              <a:rPr lang="en-US" smtClean="0"/>
              <a:pPr/>
              <a:t>‹#›</a:t>
            </a:fld>
            <a:endParaRPr lang="en-US" dirty="0"/>
          </a:p>
        </p:txBody>
      </p:sp>
      <p:sp>
        <p:nvSpPr>
          <p:cNvPr id="9" name="Title Placeholder 8"/>
          <p:cNvSpPr>
            <a:spLocks noGrp="1"/>
          </p:cNvSpPr>
          <p:nvPr>
            <p:ph type="title"/>
          </p:nvPr>
        </p:nvSpPr>
        <p:spPr>
          <a:xfrm>
            <a:off x="979488" y="908721"/>
            <a:ext cx="7192435" cy="720079"/>
          </a:xfrm>
          <a:prstGeom prst="rect">
            <a:avLst/>
          </a:prstGeom>
        </p:spPr>
        <p:txBody>
          <a:bodyPr vert="horz" lIns="0" tIns="0" rIns="0" bIns="0" rtlCol="0" anchor="ctr">
            <a:normAutofit/>
          </a:bodyPr>
          <a:lstStyle/>
          <a:p>
            <a:r>
              <a:rPr lang="en-CA" dirty="0" smtClean="0"/>
              <a:t>Click to edit Master section title style</a:t>
            </a:r>
            <a:endParaRPr lang="en-US" dirty="0"/>
          </a:p>
        </p:txBody>
      </p:sp>
    </p:spTree>
  </p:cSld>
  <p:clrMap bg1="lt1" tx1="dk1" bg2="lt2" tx2="dk2" accent1="accent1" accent2="accent2" accent3="accent3" accent4="accent4" accent5="accent5" accent6="accent6" hlink="hlink" folHlink="folHlink"/>
  <p:sldLayoutIdLst>
    <p:sldLayoutId id="2147483888" r:id="rId1"/>
    <p:sldLayoutId id="2147483898" r:id="rId2"/>
    <p:sldLayoutId id="2147483905" r:id="rId3"/>
    <p:sldLayoutId id="2147483906" r:id="rId4"/>
    <p:sldLayoutId id="2147483907" r:id="rId5"/>
    <p:sldLayoutId id="2147483908" r:id="rId6"/>
    <p:sldLayoutId id="2147483909" r:id="rId7"/>
    <p:sldLayoutId id="2147483901" r:id="rId8"/>
  </p:sldLayoutIdLst>
  <p:timing>
    <p:tnLst>
      <p:par>
        <p:cTn id="1" dur="indefinite" restart="never" nodeType="tmRoot"/>
      </p:par>
    </p:tnLst>
  </p:timing>
  <p:hf hdr="0" ftr="0" dt="0"/>
  <p:txStyles>
    <p:titleStyle>
      <a:lvl1pPr algn="l" defTabSz="914400" rtl="0" eaLnBrk="1" latinLnBrk="0" hangingPunct="1">
        <a:spcBef>
          <a:spcPct val="0"/>
        </a:spcBef>
        <a:buNone/>
        <a:defRPr sz="2800" b="1" i="0" kern="1200" cap="none" baseline="0">
          <a:solidFill>
            <a:schemeClr val="tx1"/>
          </a:solidFill>
          <a:latin typeface="Trebuchet MS"/>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rgbClr val="0269A0"/>
        </a:buClr>
        <a:buSzPct val="85000"/>
        <a:buFont typeface="Wingdings 3" pitchFamily="18" charset="2"/>
        <a:buChar char=""/>
        <a:defRPr sz="2000" b="1" kern="1200" baseline="0">
          <a:solidFill>
            <a:schemeClr val="tx1"/>
          </a:solidFill>
          <a:latin typeface="Trebuchet MS"/>
          <a:ea typeface="+mn-ea"/>
          <a:cs typeface="+mn-cs"/>
        </a:defRPr>
      </a:lvl1pPr>
      <a:lvl2pPr marL="742950" indent="-274320" algn="l" defTabSz="914400" rtl="0" eaLnBrk="1" latinLnBrk="0" hangingPunct="1">
        <a:lnSpc>
          <a:spcPct val="100000"/>
        </a:lnSpc>
        <a:spcBef>
          <a:spcPts val="700"/>
        </a:spcBef>
        <a:buClr>
          <a:srgbClr val="0269A0"/>
        </a:buClr>
        <a:buSzPct val="85000"/>
        <a:buFont typeface="Wingdings 3" pitchFamily="18" charset="2"/>
        <a:buChar char=""/>
        <a:defRPr sz="1600" kern="1200" baseline="0">
          <a:solidFill>
            <a:schemeClr val="tx1"/>
          </a:solidFill>
          <a:latin typeface="Trebuchet MS"/>
          <a:ea typeface="+mn-ea"/>
          <a:cs typeface="+mn-cs"/>
        </a:defRPr>
      </a:lvl2pPr>
      <a:lvl3pPr marL="1143000" indent="-274320" algn="l" defTabSz="914400" rtl="0" eaLnBrk="1" latinLnBrk="0" hangingPunct="1">
        <a:lnSpc>
          <a:spcPct val="100000"/>
        </a:lnSpc>
        <a:spcBef>
          <a:spcPts val="700"/>
        </a:spcBef>
        <a:buClr>
          <a:srgbClr val="0269A0"/>
        </a:buClr>
        <a:buSzPct val="85000"/>
        <a:buFont typeface="Wingdings 3" pitchFamily="18" charset="2"/>
        <a:buChar char=""/>
        <a:defRPr sz="1400" kern="1200" baseline="0">
          <a:solidFill>
            <a:schemeClr val="tx1"/>
          </a:solidFill>
          <a:latin typeface="Trebuchet MS"/>
          <a:ea typeface="+mn-ea"/>
          <a:cs typeface="+mn-cs"/>
        </a:defRPr>
      </a:lvl3pPr>
      <a:lvl4pPr marL="1600200" indent="-274320" algn="l" defTabSz="914400" rtl="0" eaLnBrk="1" latinLnBrk="0" hangingPunct="1">
        <a:lnSpc>
          <a:spcPct val="100000"/>
        </a:lnSpc>
        <a:spcBef>
          <a:spcPts val="700"/>
        </a:spcBef>
        <a:buClr>
          <a:srgbClr val="0269A0"/>
        </a:buClr>
        <a:buSzPct val="85000"/>
        <a:buFont typeface="Wingdings 3" pitchFamily="18" charset="2"/>
        <a:buChar char=""/>
        <a:defRPr sz="1400" kern="1200" baseline="0">
          <a:solidFill>
            <a:schemeClr val="tx1"/>
          </a:solidFill>
          <a:latin typeface="Trebuchet MS"/>
          <a:ea typeface="+mn-ea"/>
          <a:cs typeface="+mn-cs"/>
        </a:defRPr>
      </a:lvl4pPr>
      <a:lvl5pPr marL="2057400" indent="-274320" algn="l" defTabSz="914400" rtl="0" eaLnBrk="1" latinLnBrk="0" hangingPunct="1">
        <a:lnSpc>
          <a:spcPct val="100000"/>
        </a:lnSpc>
        <a:spcBef>
          <a:spcPts val="700"/>
        </a:spcBef>
        <a:buClr>
          <a:srgbClr val="0269A0"/>
        </a:buClr>
        <a:buSzPct val="85000"/>
        <a:buFont typeface="Wingdings 3" pitchFamily="18" charset="2"/>
        <a:buChar char=""/>
        <a:defRPr sz="1400" kern="1200" baseline="0">
          <a:solidFill>
            <a:schemeClr val="tx1"/>
          </a:solidFill>
          <a:latin typeface="Trebuchet MS"/>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redmondevents.com/virtual/login.aspx?ReturnUrl=/virtual/vslive/2012/live360/Default.aspx"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20darek.tomyn@solvera.ca" TargetMode="External"/><Relationship Id="rId5" Type="http://schemas.openxmlformats.org/officeDocument/2006/relationships/hyperlink" Target="http://html5demo1.azurewebsites.net/" TargetMode="External"/><Relationship Id="rId4" Type="http://schemas.openxmlformats.org/officeDocument/2006/relationships/hyperlink" Target="http://bit.ly/15u1FQ8"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code.google.com/chrome/chromeframe/"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html5test.com/results/desktop.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html5demo1.azurewebsites.net/Index.html" TargetMode="External"/><Relationship Id="rId4" Type="http://schemas.openxmlformats.org/officeDocument/2006/relationships/hyperlink" Target="http://caniuse.com/"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html5demo1.azurewebsites.net/Index.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html5demo1.azurewebsites.net/Index.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vslive.com/" TargetMode="External"/><Relationship Id="rId7" Type="http://schemas.openxmlformats.org/officeDocument/2006/relationships/hyperlink" Target="http://www.redmondevents.com/virtual/vslive/2012/live360/virtlive360/default.asp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www.redmondevents.com/virtual/vslive/2012/live360/sqllive360/default.aspx" TargetMode="External"/><Relationship Id="rId5" Type="http://schemas.openxmlformats.org/officeDocument/2006/relationships/hyperlink" Target="http://www.redmondevents.com/virtual/vslive/2012/live360/splive360/default.aspx" TargetMode="External"/><Relationship Id="rId4" Type="http://schemas.openxmlformats.org/officeDocument/2006/relationships/hyperlink" Target="http://www.redmondevents.com/virtual/vslive/2012/live360/vslive/default.aspx"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manage.windowsazure.co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ignalrdemo1.azurewebsites.net/HitDemo.html"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visualstudiogallery.msdn.microsoft.com/27077b70-9dad-4c64-adcf-c7cf6bc9970c" TargetMode="External"/><Relationship Id="rId7" Type="http://schemas.openxmlformats.org/officeDocument/2006/relationships/hyperlink" Target="http://www.microsoft.com/en-us/sqlserver/solutions-technologies/business-intelligence/big-data.aspx"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bitly.com/" TargetMode="External"/><Relationship Id="rId5" Type="http://schemas.openxmlformats.org/officeDocument/2006/relationships/hyperlink" Target="https://git.wiki.kernel.org/index.php/GitSvnComparison" TargetMode="External"/><Relationship Id="rId4" Type="http://schemas.openxmlformats.org/officeDocument/2006/relationships/hyperlink" Target="https://github.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whatwg.or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www.wired.com/business/2010/01/googles-dont-be-evil-mantra-is-bullshit-adobe-is-lazy-apples-steve-jobs/" TargetMode="External"/><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html5shirt.com/" TargetMode="External"/><Relationship Id="rId5" Type="http://schemas.openxmlformats.org/officeDocument/2006/relationships/hyperlink" Target="http://www.w3.org/html/logo/" TargetMode="External"/><Relationship Id="rId4" Type="http://schemas.openxmlformats.org/officeDocument/2006/relationships/hyperlink" Target="http://www.macrumors.com/2010/01/31/steve-jobs-at-apple-town-hall-meeting-google-adobe-next-iphone-2010-macs-and-mor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hlinkClick r:id="rId3"/>
              </a:rPr>
              <a:t>Live 360! </a:t>
            </a:r>
            <a:r>
              <a:rPr lang="en-US" dirty="0" smtClean="0">
                <a:hlinkClick r:id="rId3"/>
              </a:rPr>
              <a:t>Events Review</a:t>
            </a:r>
            <a:endParaRPr lang="en-US" dirty="0"/>
          </a:p>
        </p:txBody>
      </p:sp>
      <p:sp>
        <p:nvSpPr>
          <p:cNvPr id="5" name="Subtitle 4"/>
          <p:cNvSpPr>
            <a:spLocks noGrp="1"/>
          </p:cNvSpPr>
          <p:nvPr>
            <p:ph type="subTitle" idx="1"/>
          </p:nvPr>
        </p:nvSpPr>
        <p:spPr/>
        <p:txBody>
          <a:bodyPr>
            <a:normAutofit fontScale="70000" lnSpcReduction="20000"/>
          </a:bodyPr>
          <a:lstStyle/>
          <a:p>
            <a:r>
              <a:rPr lang="en-US" dirty="0" smtClean="0"/>
              <a:t>Mini </a:t>
            </a:r>
            <a:r>
              <a:rPr lang="en-US" dirty="0" smtClean="0"/>
              <a:t>HTML 5 Overview</a:t>
            </a:r>
          </a:p>
          <a:p>
            <a:endParaRPr lang="en-US" dirty="0" smtClean="0"/>
          </a:p>
          <a:p>
            <a:r>
              <a:rPr lang="en-US" dirty="0"/>
              <a:t>Follow along at: </a:t>
            </a:r>
            <a:endParaRPr lang="en-US" dirty="0" smtClean="0"/>
          </a:p>
          <a:p>
            <a:r>
              <a:rPr lang="en-US" dirty="0" smtClean="0">
                <a:hlinkClick r:id="rId4"/>
              </a:rPr>
              <a:t>http</a:t>
            </a:r>
            <a:r>
              <a:rPr lang="en-US" dirty="0">
                <a:hlinkClick r:id="rId4"/>
              </a:rPr>
              <a:t>://</a:t>
            </a:r>
            <a:r>
              <a:rPr lang="en-US" dirty="0" smtClean="0">
                <a:hlinkClick r:id="rId4"/>
              </a:rPr>
              <a:t>bit.ly/15u1FQ8</a:t>
            </a:r>
            <a:r>
              <a:rPr lang="en-US" dirty="0"/>
              <a:t> or </a:t>
            </a:r>
            <a:r>
              <a:rPr lang="en-US" dirty="0">
                <a:hlinkClick r:id="rId5"/>
              </a:rPr>
              <a:t>http://html5demo1.azurewebsites.net</a:t>
            </a:r>
            <a:r>
              <a:rPr lang="en-US" dirty="0" smtClean="0">
                <a:hlinkClick r:id="rId5"/>
              </a:rPr>
              <a:t>/</a:t>
            </a:r>
            <a:endParaRPr lang="en-US" dirty="0" smtClean="0"/>
          </a:p>
          <a:p>
            <a:endParaRPr lang="en-US" dirty="0"/>
          </a:p>
          <a:p>
            <a:r>
              <a:rPr lang="en-US" sz="1200" dirty="0" smtClean="0"/>
              <a:t>Presented by Darek </a:t>
            </a:r>
            <a:r>
              <a:rPr lang="en-US" sz="1200" dirty="0" err="1" smtClean="0"/>
              <a:t>Tomyn</a:t>
            </a:r>
            <a:endParaRPr lang="en-US" sz="1200" dirty="0" smtClean="0"/>
          </a:p>
          <a:p>
            <a:r>
              <a:rPr lang="en-US" sz="1200" dirty="0" smtClean="0">
                <a:hlinkClick r:id="rId6"/>
              </a:rPr>
              <a:t>Darek.Tomyn@solvera.ca</a:t>
            </a:r>
            <a:endParaRPr lang="en-US" sz="1200" dirty="0" smtClean="0"/>
          </a:p>
        </p:txBody>
      </p:sp>
    </p:spTree>
    <p:extLst>
      <p:ext uri="{BB962C8B-B14F-4D97-AF65-F5344CB8AC3E}">
        <p14:creationId xmlns:p14="http://schemas.microsoft.com/office/powerpoint/2010/main" val="2371658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5">
                                            <p:txEl>
                                              <p:pRg st="0" end="0"/>
                                            </p:txEl>
                                          </p:spTgt>
                                        </p:tgtEl>
                                      </p:cBhvr>
                                    </p:animEffect>
                                    <p:animScale>
                                      <p:cBhvr>
                                        <p:cTn id="7" dur="250" autoRev="1" fill="hold"/>
                                        <p:tgtEl>
                                          <p:spTgt spid="5">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4"/>
                                        </p:tgtEl>
                                      </p:cBhvr>
                                    </p:animEffect>
                                    <p:animScale>
                                      <p:cBhvr>
                                        <p:cTn id="12" dur="250" autoRev="1" fill="hold"/>
                                        <p:tgtEl>
                                          <p:spTgt spid="4"/>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nodeType="clickEffect">
                                  <p:stCondLst>
                                    <p:cond delay="0"/>
                                  </p:stCondLst>
                                  <p:childTnLst>
                                    <p:animEffect transition="out" filter="fade">
                                      <p:cBhvr>
                                        <p:cTn id="16" dur="500" tmFilter="0, 0; .2, .5; .8, .5; 1, 0"/>
                                        <p:tgtEl>
                                          <p:spTgt spid="5">
                                            <p:txEl>
                                              <p:pRg st="3" end="3"/>
                                            </p:txEl>
                                          </p:spTgt>
                                        </p:tgtEl>
                                      </p:cBhvr>
                                    </p:animEffect>
                                    <p:animScale>
                                      <p:cBhvr>
                                        <p:cTn id="17" dur="250" autoRev="1" fill="hold"/>
                                        <p:tgtEl>
                                          <p:spTgt spid="5">
                                            <p:txEl>
                                              <p:pRg st="3" end="3"/>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9</a:t>
            </a:fld>
            <a:endParaRPr lang="en-US"/>
          </a:p>
        </p:txBody>
      </p:sp>
      <p:sp>
        <p:nvSpPr>
          <p:cNvPr id="3" name="Title 2"/>
          <p:cNvSpPr>
            <a:spLocks noGrp="1"/>
          </p:cNvSpPr>
          <p:nvPr>
            <p:ph type="title"/>
          </p:nvPr>
        </p:nvSpPr>
        <p:spPr/>
        <p:txBody>
          <a:bodyPr/>
          <a:lstStyle/>
          <a:p>
            <a:r>
              <a:rPr lang="en-CA" dirty="0" smtClean="0"/>
              <a:t>HTML5 – Simplification</a:t>
            </a:r>
            <a:endParaRPr lang="en-CA" dirty="0"/>
          </a:p>
        </p:txBody>
      </p:sp>
      <p:sp>
        <p:nvSpPr>
          <p:cNvPr id="4" name="Content Placeholder 3"/>
          <p:cNvSpPr>
            <a:spLocks noGrp="1"/>
          </p:cNvSpPr>
          <p:nvPr>
            <p:ph sz="quarter" idx="13"/>
          </p:nvPr>
        </p:nvSpPr>
        <p:spPr>
          <a:xfrm>
            <a:off x="979489" y="3356992"/>
            <a:ext cx="6480938" cy="2736304"/>
          </a:xfrm>
        </p:spPr>
        <p:txBody>
          <a:bodyPr>
            <a:normAutofit/>
          </a:bodyPr>
          <a:lstStyle/>
          <a:p>
            <a:pPr marL="68580" indent="0">
              <a:buNone/>
            </a:pPr>
            <a:r>
              <a:rPr lang="en-US" dirty="0" smtClean="0"/>
              <a:t>Some others:</a:t>
            </a:r>
            <a:endParaRPr lang="en-CA" dirty="0" smtClean="0"/>
          </a:p>
          <a:p>
            <a:r>
              <a:rPr lang="en-CA" dirty="0" smtClean="0"/>
              <a:t>The </a:t>
            </a:r>
            <a:r>
              <a:rPr lang="en-CA" dirty="0"/>
              <a:t>type attribute is no longer required on &lt;style&gt; and &lt;script&gt; </a:t>
            </a:r>
            <a:r>
              <a:rPr lang="en-CA" dirty="0" smtClean="0"/>
              <a:t>tags</a:t>
            </a:r>
          </a:p>
          <a:p>
            <a:r>
              <a:rPr lang="en-CA" dirty="0" smtClean="0"/>
              <a:t>Elements that are by nature self-closing no longer need a “/”</a:t>
            </a:r>
          </a:p>
          <a:p>
            <a:pPr lvl="1"/>
            <a:r>
              <a:rPr lang="en-CA" dirty="0" err="1"/>
              <a:t>i</a:t>
            </a:r>
            <a:r>
              <a:rPr lang="en-CA" dirty="0" err="1" smtClean="0"/>
              <a:t>mg</a:t>
            </a:r>
            <a:endParaRPr lang="en-CA" dirty="0" smtClean="0"/>
          </a:p>
          <a:p>
            <a:pPr lvl="1"/>
            <a:r>
              <a:rPr lang="en-CA" dirty="0" err="1" smtClean="0"/>
              <a:t>br</a:t>
            </a:r>
            <a:endParaRPr lang="en-CA" dirty="0"/>
          </a:p>
        </p:txBody>
      </p:sp>
      <p:sp>
        <p:nvSpPr>
          <p:cNvPr id="7" name="Rectangle 6"/>
          <p:cNvSpPr/>
          <p:nvPr/>
        </p:nvSpPr>
        <p:spPr>
          <a:xfrm>
            <a:off x="979488" y="1628800"/>
            <a:ext cx="6480938" cy="5040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68580" indent="0">
              <a:buNone/>
            </a:pPr>
            <a:r>
              <a:rPr lang="en-CA" sz="1600" dirty="0"/>
              <a:t>&lt;!DOCTYPE html PUBLIC "-//W3C//DTD XHTML 1.0 Strict//EN" "http://www.w3.org/TR/xhtml1/DTD/xhtml1-strict.dtd"&gt;</a:t>
            </a:r>
          </a:p>
        </p:txBody>
      </p:sp>
      <p:sp>
        <p:nvSpPr>
          <p:cNvPr id="8" name="Rectangle 7"/>
          <p:cNvSpPr/>
          <p:nvPr/>
        </p:nvSpPr>
        <p:spPr>
          <a:xfrm>
            <a:off x="979707" y="1628800"/>
            <a:ext cx="6480720" cy="5040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68580" indent="0">
              <a:buNone/>
            </a:pPr>
            <a:r>
              <a:rPr lang="en-CA" dirty="0"/>
              <a:t>&lt;!DOCTYPE html&gt;</a:t>
            </a:r>
          </a:p>
        </p:txBody>
      </p:sp>
      <p:sp>
        <p:nvSpPr>
          <p:cNvPr id="9" name="Rectangle 8"/>
          <p:cNvSpPr/>
          <p:nvPr/>
        </p:nvSpPr>
        <p:spPr>
          <a:xfrm>
            <a:off x="979706" y="2132856"/>
            <a:ext cx="6480720" cy="5040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68580" indent="0">
              <a:buNone/>
            </a:pPr>
            <a:r>
              <a:rPr lang="en-CA" sz="1600" dirty="0"/>
              <a:t>&lt;html </a:t>
            </a:r>
            <a:r>
              <a:rPr lang="en-CA" sz="1600" dirty="0" err="1"/>
              <a:t>lang</a:t>
            </a:r>
            <a:r>
              <a:rPr lang="en-CA" sz="1600" dirty="0"/>
              <a:t>="en" </a:t>
            </a:r>
            <a:r>
              <a:rPr lang="en-CA" sz="1600" dirty="0" err="1"/>
              <a:t>xmlns</a:t>
            </a:r>
            <a:r>
              <a:rPr lang="en-CA" sz="1600" dirty="0"/>
              <a:t>="http://www.w3.org/1999/xhtml" </a:t>
            </a:r>
            <a:r>
              <a:rPr lang="en-CA" sz="1600" dirty="0" err="1"/>
              <a:t>xml:lang</a:t>
            </a:r>
            <a:r>
              <a:rPr lang="en-CA" sz="1600" dirty="0"/>
              <a:t>="en"&gt;</a:t>
            </a:r>
          </a:p>
        </p:txBody>
      </p:sp>
      <p:sp>
        <p:nvSpPr>
          <p:cNvPr id="10" name="Rectangle 9"/>
          <p:cNvSpPr/>
          <p:nvPr/>
        </p:nvSpPr>
        <p:spPr>
          <a:xfrm>
            <a:off x="979706" y="2132856"/>
            <a:ext cx="6480720" cy="5040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68580" indent="0">
              <a:buNone/>
            </a:pPr>
            <a:r>
              <a:rPr lang="en-CA" dirty="0"/>
              <a:t>&lt;html </a:t>
            </a:r>
            <a:r>
              <a:rPr lang="en-CA" dirty="0" err="1"/>
              <a:t>lang</a:t>
            </a:r>
            <a:r>
              <a:rPr lang="en-CA" dirty="0"/>
              <a:t>="en"&gt;</a:t>
            </a:r>
          </a:p>
        </p:txBody>
      </p:sp>
      <p:sp>
        <p:nvSpPr>
          <p:cNvPr id="11" name="Rectangle 10"/>
          <p:cNvSpPr/>
          <p:nvPr/>
        </p:nvSpPr>
        <p:spPr>
          <a:xfrm>
            <a:off x="979706" y="2636912"/>
            <a:ext cx="6480720" cy="5040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68580" indent="0">
              <a:buNone/>
            </a:pPr>
            <a:r>
              <a:rPr lang="en-CA" sz="1600" dirty="0"/>
              <a:t>&lt;meta http-</a:t>
            </a:r>
            <a:r>
              <a:rPr lang="en-CA" sz="1600" dirty="0" err="1"/>
              <a:t>equiv</a:t>
            </a:r>
            <a:r>
              <a:rPr lang="en-CA" sz="1600" dirty="0"/>
              <a:t>="Content-Type" content="text/html; charset=utf-8" /&gt;</a:t>
            </a:r>
          </a:p>
        </p:txBody>
      </p:sp>
      <p:sp>
        <p:nvSpPr>
          <p:cNvPr id="12" name="Rectangle 11"/>
          <p:cNvSpPr/>
          <p:nvPr/>
        </p:nvSpPr>
        <p:spPr>
          <a:xfrm>
            <a:off x="979706" y="2636912"/>
            <a:ext cx="6480720" cy="5040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68580" indent="0">
              <a:buNone/>
            </a:pPr>
            <a:r>
              <a:rPr lang="en-CA" dirty="0"/>
              <a:t>&lt;meta charset="utf-8"&gt;</a:t>
            </a:r>
          </a:p>
        </p:txBody>
      </p:sp>
    </p:spTree>
    <p:extLst>
      <p:ext uri="{BB962C8B-B14F-4D97-AF65-F5344CB8AC3E}">
        <p14:creationId xmlns:p14="http://schemas.microsoft.com/office/powerpoint/2010/main" val="446535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1"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xit" presetSubtype="4" fill="hold" grpId="0" nodeType="clickEffect">
                                  <p:stCondLst>
                                    <p:cond delay="0"/>
                                  </p:stCondLst>
                                  <p:childTnLst>
                                    <p:animEffect transition="out" filter="wipe(down)">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6" presetClass="exit" presetSubtype="32" fill="hold" grpId="0" nodeType="clickEffect">
                                  <p:stCondLst>
                                    <p:cond delay="0"/>
                                  </p:stCondLst>
                                  <p:childTnLst>
                                    <p:animEffect transition="out" filter="circle(out)">
                                      <p:cBhvr>
                                        <p:cTn id="28" dur="2000"/>
                                        <p:tgtEl>
                                          <p:spTgt spid="9"/>
                                        </p:tgtEl>
                                      </p:cBhvr>
                                    </p:animEffect>
                                    <p:set>
                                      <p:cBhvr>
                                        <p:cTn id="29" dur="1" fill="hold">
                                          <p:stCondLst>
                                            <p:cond delay="1999"/>
                                          </p:stCondLst>
                                        </p:cTn>
                                        <p:tgtEl>
                                          <p:spTgt spid="9"/>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circle(in)">
                                      <p:cBhvr>
                                        <p:cTn id="34" dur="20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1" nodeType="click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xit" presetSubtype="10" fill="hold" grpId="0" nodeType="clickEffect">
                                  <p:stCondLst>
                                    <p:cond delay="0"/>
                                  </p:stCondLst>
                                  <p:childTnLst>
                                    <p:animEffect transition="out" filter="randombar(horizontal)">
                                      <p:cBhvr>
                                        <p:cTn id="45" dur="500"/>
                                        <p:tgtEl>
                                          <p:spTgt spid="11"/>
                                        </p:tgtEl>
                                      </p:cBhvr>
                                    </p:animEffect>
                                    <p:set>
                                      <p:cBhvr>
                                        <p:cTn id="46" dur="1" fill="hold">
                                          <p:stCondLst>
                                            <p:cond delay="499"/>
                                          </p:stCondLst>
                                        </p:cTn>
                                        <p:tgtEl>
                                          <p:spTgt spid="1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randombar(horizontal)">
                                      <p:cBhvr>
                                        <p:cTn id="51" dur="500"/>
                                        <p:tgtEl>
                                          <p:spTgt spid="12"/>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4">
                                            <p:txEl>
                                              <p:pRg st="0" end="0"/>
                                            </p:txEl>
                                          </p:spTgt>
                                        </p:tgtEl>
                                        <p:attrNameLst>
                                          <p:attrName>style.visibility</p:attrName>
                                        </p:attrNameLst>
                                      </p:cBhvr>
                                      <p:to>
                                        <p:strVal val="visible"/>
                                      </p:to>
                                    </p:set>
                                    <p:anim calcmode="lin" valueType="num">
                                      <p:cBhvr additive="base">
                                        <p:cTn id="56"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4">
                                            <p:txEl>
                                              <p:pRg st="1" end="1"/>
                                            </p:txEl>
                                          </p:spTgt>
                                        </p:tgtEl>
                                        <p:attrNameLst>
                                          <p:attrName>style.visibility</p:attrName>
                                        </p:attrNameLst>
                                      </p:cBhvr>
                                      <p:to>
                                        <p:strVal val="visible"/>
                                      </p:to>
                                    </p:set>
                                    <p:anim calcmode="lin" valueType="num">
                                      <p:cBhvr additive="base">
                                        <p:cTn id="6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4">
                                            <p:txEl>
                                              <p:pRg st="2" end="2"/>
                                            </p:txEl>
                                          </p:spTgt>
                                        </p:tgtEl>
                                        <p:attrNameLst>
                                          <p:attrName>style.visibility</p:attrName>
                                        </p:attrNameLst>
                                      </p:cBhvr>
                                      <p:to>
                                        <p:strVal val="visible"/>
                                      </p:to>
                                    </p:set>
                                    <p:anim calcmode="lin" valueType="num">
                                      <p:cBhvr additive="base">
                                        <p:cTn id="68"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4">
                                            <p:txEl>
                                              <p:pRg st="2" end="2"/>
                                            </p:txEl>
                                          </p:spTgt>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4">
                                            <p:txEl>
                                              <p:pRg st="3" end="3"/>
                                            </p:txEl>
                                          </p:spTgt>
                                        </p:tgtEl>
                                        <p:attrNameLst>
                                          <p:attrName>style.visibility</p:attrName>
                                        </p:attrNameLst>
                                      </p:cBhvr>
                                      <p:to>
                                        <p:strVal val="visible"/>
                                      </p:to>
                                    </p:set>
                                    <p:anim calcmode="lin" valueType="num">
                                      <p:cBhvr additive="base">
                                        <p:cTn id="72"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4">
                                            <p:txEl>
                                              <p:pRg st="3" end="3"/>
                                            </p:txEl>
                                          </p:spTgt>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4">
                                            <p:txEl>
                                              <p:pRg st="4" end="4"/>
                                            </p:txEl>
                                          </p:spTgt>
                                        </p:tgtEl>
                                        <p:attrNameLst>
                                          <p:attrName>style.visibility</p:attrName>
                                        </p:attrNameLst>
                                      </p:cBhvr>
                                      <p:to>
                                        <p:strVal val="visible"/>
                                      </p:to>
                                    </p:set>
                                    <p:anim calcmode="lin" valueType="num">
                                      <p:cBhvr additive="base">
                                        <p:cTn id="76"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7" grpId="0" animBg="1"/>
      <p:bldP spid="7" grpId="1" animBg="1"/>
      <p:bldP spid="8" grpId="0" animBg="1"/>
      <p:bldP spid="9" grpId="0" animBg="1"/>
      <p:bldP spid="9" grpId="1" animBg="1"/>
      <p:bldP spid="10" grpId="0" animBg="1"/>
      <p:bldP spid="11" grpId="0" animBg="1"/>
      <p:bldP spid="11" grpId="1"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10</a:t>
            </a:fld>
            <a:endParaRPr lang="en-US"/>
          </a:p>
        </p:txBody>
      </p:sp>
      <p:sp>
        <p:nvSpPr>
          <p:cNvPr id="3" name="Title 2"/>
          <p:cNvSpPr>
            <a:spLocks noGrp="1"/>
          </p:cNvSpPr>
          <p:nvPr>
            <p:ph type="title"/>
          </p:nvPr>
        </p:nvSpPr>
        <p:spPr/>
        <p:txBody>
          <a:bodyPr/>
          <a:lstStyle/>
          <a:p>
            <a:r>
              <a:rPr lang="en-CA" dirty="0" smtClean="0"/>
              <a:t>HTML5 – New Tags</a:t>
            </a:r>
            <a:endParaRPr lang="en-CA" dirty="0"/>
          </a:p>
        </p:txBody>
      </p:sp>
      <p:sp>
        <p:nvSpPr>
          <p:cNvPr id="4" name="Rectangle 3"/>
          <p:cNvSpPr/>
          <p:nvPr/>
        </p:nvSpPr>
        <p:spPr>
          <a:xfrm>
            <a:off x="1115616" y="1700808"/>
            <a:ext cx="6480720" cy="43204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&lt;div id=“header”&gt;</a:t>
            </a:r>
            <a:endParaRPr lang="en-CA" dirty="0"/>
          </a:p>
        </p:txBody>
      </p:sp>
      <p:sp>
        <p:nvSpPr>
          <p:cNvPr id="6" name="Rectangle 5"/>
          <p:cNvSpPr/>
          <p:nvPr/>
        </p:nvSpPr>
        <p:spPr>
          <a:xfrm>
            <a:off x="1115616" y="2276872"/>
            <a:ext cx="6480720" cy="43204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&lt;div id=“</a:t>
            </a:r>
            <a:r>
              <a:rPr lang="en-US" dirty="0" err="1" smtClean="0"/>
              <a:t>nav</a:t>
            </a:r>
            <a:r>
              <a:rPr lang="en-US" dirty="0" smtClean="0"/>
              <a:t>”&gt;</a:t>
            </a:r>
            <a:endParaRPr lang="en-CA" dirty="0"/>
          </a:p>
        </p:txBody>
      </p:sp>
      <p:sp>
        <p:nvSpPr>
          <p:cNvPr id="7" name="Rectangle 6"/>
          <p:cNvSpPr/>
          <p:nvPr/>
        </p:nvSpPr>
        <p:spPr>
          <a:xfrm>
            <a:off x="1115616" y="2852936"/>
            <a:ext cx="1440160" cy="208823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&lt;div id=“aside”&gt;</a:t>
            </a:r>
            <a:endParaRPr lang="en-CA" dirty="0"/>
          </a:p>
        </p:txBody>
      </p:sp>
      <p:sp>
        <p:nvSpPr>
          <p:cNvPr id="8" name="Rectangle 7"/>
          <p:cNvSpPr/>
          <p:nvPr/>
        </p:nvSpPr>
        <p:spPr>
          <a:xfrm>
            <a:off x="1115616" y="5085184"/>
            <a:ext cx="6480720" cy="43204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&lt;div id=“footer”&gt;</a:t>
            </a:r>
            <a:endParaRPr lang="en-CA" dirty="0"/>
          </a:p>
        </p:txBody>
      </p:sp>
      <p:sp>
        <p:nvSpPr>
          <p:cNvPr id="9" name="Rectangle 8"/>
          <p:cNvSpPr/>
          <p:nvPr/>
        </p:nvSpPr>
        <p:spPr>
          <a:xfrm>
            <a:off x="2708176" y="2852936"/>
            <a:ext cx="4888160" cy="208823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&lt;div id=“section”&gt;</a:t>
            </a:r>
          </a:p>
          <a:p>
            <a:pPr algn="ctr"/>
            <a:r>
              <a:rPr lang="en-US" dirty="0" smtClean="0"/>
              <a:t>     &lt;div id=“article”&gt;</a:t>
            </a:r>
            <a:endParaRPr lang="en-CA" dirty="0"/>
          </a:p>
        </p:txBody>
      </p:sp>
      <p:sp>
        <p:nvSpPr>
          <p:cNvPr id="10" name="Rectangle 9"/>
          <p:cNvSpPr/>
          <p:nvPr/>
        </p:nvSpPr>
        <p:spPr>
          <a:xfrm>
            <a:off x="1137429" y="1700808"/>
            <a:ext cx="6480720" cy="43204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&lt;header&gt;</a:t>
            </a:r>
            <a:endParaRPr lang="en-CA" dirty="0"/>
          </a:p>
        </p:txBody>
      </p:sp>
      <p:sp>
        <p:nvSpPr>
          <p:cNvPr id="11" name="Rectangle 10"/>
          <p:cNvSpPr/>
          <p:nvPr/>
        </p:nvSpPr>
        <p:spPr>
          <a:xfrm>
            <a:off x="1115616" y="2276872"/>
            <a:ext cx="6480720" cy="43204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a:t>
            </a:r>
            <a:r>
              <a:rPr lang="en-US" dirty="0" err="1" smtClean="0"/>
              <a:t>nav</a:t>
            </a:r>
            <a:r>
              <a:rPr lang="en-US" dirty="0" smtClean="0"/>
              <a:t>&gt;</a:t>
            </a:r>
            <a:endParaRPr lang="en-CA" dirty="0"/>
          </a:p>
        </p:txBody>
      </p:sp>
      <p:sp>
        <p:nvSpPr>
          <p:cNvPr id="12" name="Rectangle 11"/>
          <p:cNvSpPr/>
          <p:nvPr/>
        </p:nvSpPr>
        <p:spPr>
          <a:xfrm>
            <a:off x="1115616" y="2852936"/>
            <a:ext cx="1440160" cy="208823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&lt;aside&gt;</a:t>
            </a:r>
            <a:endParaRPr lang="en-CA" dirty="0"/>
          </a:p>
        </p:txBody>
      </p:sp>
      <p:sp>
        <p:nvSpPr>
          <p:cNvPr id="13" name="Rectangle 12"/>
          <p:cNvSpPr/>
          <p:nvPr/>
        </p:nvSpPr>
        <p:spPr>
          <a:xfrm>
            <a:off x="2708176" y="2852936"/>
            <a:ext cx="4888160" cy="208823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&lt;section&gt;</a:t>
            </a:r>
          </a:p>
          <a:p>
            <a:pPr algn="ctr"/>
            <a:r>
              <a:rPr lang="en-US" dirty="0" smtClean="0"/>
              <a:t>     &lt;article&gt;</a:t>
            </a:r>
            <a:endParaRPr lang="en-CA" dirty="0"/>
          </a:p>
        </p:txBody>
      </p:sp>
      <p:sp>
        <p:nvSpPr>
          <p:cNvPr id="14" name="Rectangle 13"/>
          <p:cNvSpPr/>
          <p:nvPr/>
        </p:nvSpPr>
        <p:spPr>
          <a:xfrm>
            <a:off x="1111052" y="5085184"/>
            <a:ext cx="6480720" cy="43204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&lt;footer&gt;</a:t>
            </a:r>
            <a:endParaRPr lang="en-CA" dirty="0"/>
          </a:p>
        </p:txBody>
      </p:sp>
    </p:spTree>
    <p:extLst>
      <p:ext uri="{BB962C8B-B14F-4D97-AF65-F5344CB8AC3E}">
        <p14:creationId xmlns:p14="http://schemas.microsoft.com/office/powerpoint/2010/main" val="410695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 presetClass="exit" presetSubtype="8" fill="hold" grpId="0" nodeType="clickEffect">
                                  <p:stCondLst>
                                    <p:cond delay="0"/>
                                  </p:stCondLst>
                                  <p:childTnLst>
                                    <p:anim calcmode="lin" valueType="num">
                                      <p:cBhvr additive="base">
                                        <p:cTn id="11" dur="500"/>
                                        <p:tgtEl>
                                          <p:spTgt spid="4"/>
                                        </p:tgtEl>
                                        <p:attrNameLst>
                                          <p:attrName>ppt_x</p:attrName>
                                        </p:attrNameLst>
                                      </p:cBhvr>
                                      <p:tavLst>
                                        <p:tav tm="0">
                                          <p:val>
                                            <p:strVal val="ppt_x"/>
                                          </p:val>
                                        </p:tav>
                                        <p:tav tm="100000">
                                          <p:val>
                                            <p:strVal val="0-ppt_w/2"/>
                                          </p:val>
                                        </p:tav>
                                      </p:tavLst>
                                    </p:anim>
                                    <p:anim calcmode="lin" valueType="num">
                                      <p:cBhvr additive="base">
                                        <p:cTn id="12" dur="500"/>
                                        <p:tgtEl>
                                          <p:spTgt spid="4"/>
                                        </p:tgtEl>
                                        <p:attrNameLst>
                                          <p:attrName>ppt_y</p:attrName>
                                        </p:attrNameLst>
                                      </p:cBhvr>
                                      <p:tavLst>
                                        <p:tav tm="0">
                                          <p:val>
                                            <p:strVal val="ppt_y"/>
                                          </p:val>
                                        </p:tav>
                                        <p:tav tm="100000">
                                          <p:val>
                                            <p:strVal val="ppt_y"/>
                                          </p:val>
                                        </p:tav>
                                      </p:tavLst>
                                    </p:anim>
                                    <p:set>
                                      <p:cBhvr>
                                        <p:cTn id="13" dur="1" fill="hold">
                                          <p:stCondLst>
                                            <p:cond delay="499"/>
                                          </p:stCondLst>
                                        </p:cTn>
                                        <p:tgtEl>
                                          <p:spTgt spid="4"/>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1+#ppt_w/2"/>
                                          </p:val>
                                        </p:tav>
                                        <p:tav tm="100000">
                                          <p:val>
                                            <p:strVal val="#ppt_x"/>
                                          </p:val>
                                        </p:tav>
                                      </p:tavLst>
                                    </p:anim>
                                    <p:anim calcmode="lin" valueType="num">
                                      <p:cBhvr additive="base">
                                        <p:cTn id="19"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2" presetClass="emph" presetSubtype="0" fill="hold" grpId="1" nodeType="clickEffect">
                                  <p:stCondLst>
                                    <p:cond delay="0"/>
                                  </p:stCondLst>
                                  <p:childTnLst>
                                    <p:animRot by="120000">
                                      <p:cBhvr>
                                        <p:cTn id="23" dur="100" fill="hold">
                                          <p:stCondLst>
                                            <p:cond delay="0"/>
                                          </p:stCondLst>
                                        </p:cTn>
                                        <p:tgtEl>
                                          <p:spTgt spid="6"/>
                                        </p:tgtEl>
                                        <p:attrNameLst>
                                          <p:attrName>r</p:attrName>
                                        </p:attrNameLst>
                                      </p:cBhvr>
                                    </p:animRot>
                                    <p:animRot by="-240000">
                                      <p:cBhvr>
                                        <p:cTn id="24" dur="200" fill="hold">
                                          <p:stCondLst>
                                            <p:cond delay="200"/>
                                          </p:stCondLst>
                                        </p:cTn>
                                        <p:tgtEl>
                                          <p:spTgt spid="6"/>
                                        </p:tgtEl>
                                        <p:attrNameLst>
                                          <p:attrName>r</p:attrName>
                                        </p:attrNameLst>
                                      </p:cBhvr>
                                    </p:animRot>
                                    <p:animRot by="240000">
                                      <p:cBhvr>
                                        <p:cTn id="25" dur="200" fill="hold">
                                          <p:stCondLst>
                                            <p:cond delay="400"/>
                                          </p:stCondLst>
                                        </p:cTn>
                                        <p:tgtEl>
                                          <p:spTgt spid="6"/>
                                        </p:tgtEl>
                                        <p:attrNameLst>
                                          <p:attrName>r</p:attrName>
                                        </p:attrNameLst>
                                      </p:cBhvr>
                                    </p:animRot>
                                    <p:animRot by="-240000">
                                      <p:cBhvr>
                                        <p:cTn id="26" dur="200" fill="hold">
                                          <p:stCondLst>
                                            <p:cond delay="600"/>
                                          </p:stCondLst>
                                        </p:cTn>
                                        <p:tgtEl>
                                          <p:spTgt spid="6"/>
                                        </p:tgtEl>
                                        <p:attrNameLst>
                                          <p:attrName>r</p:attrName>
                                        </p:attrNameLst>
                                      </p:cBhvr>
                                    </p:animRot>
                                    <p:animRot by="120000">
                                      <p:cBhvr>
                                        <p:cTn id="27" dur="200" fill="hold">
                                          <p:stCondLst>
                                            <p:cond delay="800"/>
                                          </p:stCondLst>
                                        </p:cTn>
                                        <p:tgtEl>
                                          <p:spTgt spid="6"/>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2" presetClass="exit" presetSubtype="8" fill="hold" grpId="0" nodeType="clickEffect">
                                  <p:stCondLst>
                                    <p:cond delay="0"/>
                                  </p:stCondLst>
                                  <p:childTnLst>
                                    <p:anim calcmode="lin" valueType="num">
                                      <p:cBhvr additive="base">
                                        <p:cTn id="31" dur="500"/>
                                        <p:tgtEl>
                                          <p:spTgt spid="6"/>
                                        </p:tgtEl>
                                        <p:attrNameLst>
                                          <p:attrName>ppt_x</p:attrName>
                                        </p:attrNameLst>
                                      </p:cBhvr>
                                      <p:tavLst>
                                        <p:tav tm="0">
                                          <p:val>
                                            <p:strVal val="ppt_x"/>
                                          </p:val>
                                        </p:tav>
                                        <p:tav tm="100000">
                                          <p:val>
                                            <p:strVal val="0-ppt_w/2"/>
                                          </p:val>
                                        </p:tav>
                                      </p:tavLst>
                                    </p:anim>
                                    <p:anim calcmode="lin" valueType="num">
                                      <p:cBhvr additive="base">
                                        <p:cTn id="32" dur="500"/>
                                        <p:tgtEl>
                                          <p:spTgt spid="6"/>
                                        </p:tgtEl>
                                        <p:attrNameLst>
                                          <p:attrName>ppt_y</p:attrName>
                                        </p:attrNameLst>
                                      </p:cBhvr>
                                      <p:tavLst>
                                        <p:tav tm="0">
                                          <p:val>
                                            <p:strVal val="ppt_y"/>
                                          </p:val>
                                        </p:tav>
                                        <p:tav tm="100000">
                                          <p:val>
                                            <p:strVal val="ppt_y"/>
                                          </p:val>
                                        </p:tav>
                                      </p:tavLst>
                                    </p:anim>
                                    <p:set>
                                      <p:cBhvr>
                                        <p:cTn id="33" dur="1" fill="hold">
                                          <p:stCondLst>
                                            <p:cond delay="499"/>
                                          </p:stCondLst>
                                        </p:cTn>
                                        <p:tgtEl>
                                          <p:spTgt spid="6"/>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1+#ppt_w/2"/>
                                          </p:val>
                                        </p:tav>
                                        <p:tav tm="100000">
                                          <p:val>
                                            <p:strVal val="#ppt_x"/>
                                          </p:val>
                                        </p:tav>
                                      </p:tavLst>
                                    </p:anim>
                                    <p:anim calcmode="lin" valueType="num">
                                      <p:cBhvr additive="base">
                                        <p:cTn id="39"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7" presetClass="emph" presetSubtype="0" fill="remove" grpId="1" nodeType="clickEffect">
                                  <p:stCondLst>
                                    <p:cond delay="0"/>
                                  </p:stCondLst>
                                  <p:childTnLst>
                                    <p:animClr clrSpc="rgb" dir="cw">
                                      <p:cBhvr override="childStyle">
                                        <p:cTn id="43" dur="250" autoRev="1" fill="remove"/>
                                        <p:tgtEl>
                                          <p:spTgt spid="7"/>
                                        </p:tgtEl>
                                        <p:attrNameLst>
                                          <p:attrName>style.color</p:attrName>
                                        </p:attrNameLst>
                                      </p:cBhvr>
                                      <p:to>
                                        <a:schemeClr val="bg1"/>
                                      </p:to>
                                    </p:animClr>
                                    <p:animClr clrSpc="rgb" dir="cw">
                                      <p:cBhvr>
                                        <p:cTn id="44" dur="250" autoRev="1" fill="remove"/>
                                        <p:tgtEl>
                                          <p:spTgt spid="7"/>
                                        </p:tgtEl>
                                        <p:attrNameLst>
                                          <p:attrName>fillcolor</p:attrName>
                                        </p:attrNameLst>
                                      </p:cBhvr>
                                      <p:to>
                                        <a:schemeClr val="bg1"/>
                                      </p:to>
                                    </p:animClr>
                                    <p:set>
                                      <p:cBhvr>
                                        <p:cTn id="45" dur="250" autoRev="1" fill="remove"/>
                                        <p:tgtEl>
                                          <p:spTgt spid="7"/>
                                        </p:tgtEl>
                                        <p:attrNameLst>
                                          <p:attrName>fill.type</p:attrName>
                                        </p:attrNameLst>
                                      </p:cBhvr>
                                      <p:to>
                                        <p:strVal val="solid"/>
                                      </p:to>
                                    </p:set>
                                    <p:set>
                                      <p:cBhvr>
                                        <p:cTn id="46" dur="250" autoRev="1" fill="remove"/>
                                        <p:tgtEl>
                                          <p:spTgt spid="7"/>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2" presetClass="exit" presetSubtype="8" fill="hold" grpId="0" nodeType="clickEffect">
                                  <p:stCondLst>
                                    <p:cond delay="0"/>
                                  </p:stCondLst>
                                  <p:childTnLst>
                                    <p:anim calcmode="lin" valueType="num">
                                      <p:cBhvr additive="base">
                                        <p:cTn id="50" dur="500"/>
                                        <p:tgtEl>
                                          <p:spTgt spid="7"/>
                                        </p:tgtEl>
                                        <p:attrNameLst>
                                          <p:attrName>ppt_x</p:attrName>
                                        </p:attrNameLst>
                                      </p:cBhvr>
                                      <p:tavLst>
                                        <p:tav tm="0">
                                          <p:val>
                                            <p:strVal val="ppt_x"/>
                                          </p:val>
                                        </p:tav>
                                        <p:tav tm="100000">
                                          <p:val>
                                            <p:strVal val="0-ppt_w/2"/>
                                          </p:val>
                                        </p:tav>
                                      </p:tavLst>
                                    </p:anim>
                                    <p:anim calcmode="lin" valueType="num">
                                      <p:cBhvr additive="base">
                                        <p:cTn id="51" dur="500"/>
                                        <p:tgtEl>
                                          <p:spTgt spid="7"/>
                                        </p:tgtEl>
                                        <p:attrNameLst>
                                          <p:attrName>ppt_y</p:attrName>
                                        </p:attrNameLst>
                                      </p:cBhvr>
                                      <p:tavLst>
                                        <p:tav tm="0">
                                          <p:val>
                                            <p:strVal val="ppt_y"/>
                                          </p:val>
                                        </p:tav>
                                        <p:tav tm="100000">
                                          <p:val>
                                            <p:strVal val="ppt_y"/>
                                          </p:val>
                                        </p:tav>
                                      </p:tavLst>
                                    </p:anim>
                                    <p:set>
                                      <p:cBhvr>
                                        <p:cTn id="52" dur="1" fill="hold">
                                          <p:stCondLst>
                                            <p:cond delay="499"/>
                                          </p:stCondLst>
                                        </p:cTn>
                                        <p:tgtEl>
                                          <p:spTgt spid="7"/>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additive="base">
                                        <p:cTn id="57" dur="500" fill="hold"/>
                                        <p:tgtEl>
                                          <p:spTgt spid="12"/>
                                        </p:tgtEl>
                                        <p:attrNameLst>
                                          <p:attrName>ppt_x</p:attrName>
                                        </p:attrNameLst>
                                      </p:cBhvr>
                                      <p:tavLst>
                                        <p:tav tm="0">
                                          <p:val>
                                            <p:strVal val="#ppt_x"/>
                                          </p:val>
                                        </p:tav>
                                        <p:tav tm="100000">
                                          <p:val>
                                            <p:strVal val="#ppt_x"/>
                                          </p:val>
                                        </p:tav>
                                      </p:tavLst>
                                    </p:anim>
                                    <p:anim calcmode="lin" valueType="num">
                                      <p:cBhvr additive="base">
                                        <p:cTn id="5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4" presetClass="emph" presetSubtype="0" fill="hold" grpId="1" nodeType="clickEffect">
                                  <p:stCondLst>
                                    <p:cond delay="0"/>
                                  </p:stCondLst>
                                  <p:iterate type="lt">
                                    <p:tmPct val="10000"/>
                                  </p:iterate>
                                  <p:childTnLst>
                                    <p:animMotion origin="layout" path="M 0.0 0.0 L 0.0 -0.07213" pathEditMode="relative" ptsTypes="">
                                      <p:cBhvr>
                                        <p:cTn id="62" dur="250" accel="50000" decel="50000" autoRev="1" fill="hold">
                                          <p:stCondLst>
                                            <p:cond delay="0"/>
                                          </p:stCondLst>
                                        </p:cTn>
                                        <p:tgtEl>
                                          <p:spTgt spid="9"/>
                                        </p:tgtEl>
                                        <p:attrNameLst>
                                          <p:attrName>ppt_x</p:attrName>
                                          <p:attrName>ppt_y</p:attrName>
                                        </p:attrNameLst>
                                      </p:cBhvr>
                                    </p:animMotion>
                                    <p:animRot by="1500000">
                                      <p:cBhvr>
                                        <p:cTn id="63" dur="125" fill="hold">
                                          <p:stCondLst>
                                            <p:cond delay="0"/>
                                          </p:stCondLst>
                                        </p:cTn>
                                        <p:tgtEl>
                                          <p:spTgt spid="9"/>
                                        </p:tgtEl>
                                        <p:attrNameLst>
                                          <p:attrName>r</p:attrName>
                                        </p:attrNameLst>
                                      </p:cBhvr>
                                    </p:animRot>
                                    <p:animRot by="-1500000">
                                      <p:cBhvr>
                                        <p:cTn id="64" dur="125" fill="hold">
                                          <p:stCondLst>
                                            <p:cond delay="125"/>
                                          </p:stCondLst>
                                        </p:cTn>
                                        <p:tgtEl>
                                          <p:spTgt spid="9"/>
                                        </p:tgtEl>
                                        <p:attrNameLst>
                                          <p:attrName>r</p:attrName>
                                        </p:attrNameLst>
                                      </p:cBhvr>
                                    </p:animRot>
                                    <p:animRot by="-1500000">
                                      <p:cBhvr>
                                        <p:cTn id="65" dur="125" fill="hold">
                                          <p:stCondLst>
                                            <p:cond delay="250"/>
                                          </p:stCondLst>
                                        </p:cTn>
                                        <p:tgtEl>
                                          <p:spTgt spid="9"/>
                                        </p:tgtEl>
                                        <p:attrNameLst>
                                          <p:attrName>r</p:attrName>
                                        </p:attrNameLst>
                                      </p:cBhvr>
                                    </p:animRot>
                                    <p:animRot by="1500000">
                                      <p:cBhvr>
                                        <p:cTn id="66" dur="125" fill="hold">
                                          <p:stCondLst>
                                            <p:cond delay="375"/>
                                          </p:stCondLst>
                                        </p:cTn>
                                        <p:tgtEl>
                                          <p:spTgt spid="9"/>
                                        </p:tgtEl>
                                        <p:attrNameLst>
                                          <p:attrName>r</p:attrName>
                                        </p:attrNameLst>
                                      </p:cBhvr>
                                    </p:animRot>
                                  </p:childTnLst>
                                </p:cTn>
                              </p:par>
                            </p:childTnLst>
                          </p:cTn>
                        </p:par>
                      </p:childTnLst>
                    </p:cTn>
                  </p:par>
                  <p:par>
                    <p:cTn id="67" fill="hold">
                      <p:stCondLst>
                        <p:cond delay="indefinite"/>
                      </p:stCondLst>
                      <p:childTnLst>
                        <p:par>
                          <p:cTn id="68" fill="hold">
                            <p:stCondLst>
                              <p:cond delay="0"/>
                            </p:stCondLst>
                            <p:childTnLst>
                              <p:par>
                                <p:cTn id="69" presetID="22" presetClass="exit" presetSubtype="4" fill="hold" grpId="0" nodeType="clickEffect">
                                  <p:stCondLst>
                                    <p:cond delay="0"/>
                                  </p:stCondLst>
                                  <p:iterate type="lt">
                                    <p:tmPct val="0"/>
                                  </p:iterate>
                                  <p:childTnLst>
                                    <p:animEffect transition="out" filter="wipe(down)">
                                      <p:cBhvr>
                                        <p:cTn id="70" dur="500"/>
                                        <p:tgtEl>
                                          <p:spTgt spid="9"/>
                                        </p:tgtEl>
                                      </p:cBhvr>
                                    </p:animEffect>
                                    <p:set>
                                      <p:cBhvr>
                                        <p:cTn id="71" dur="1" fill="hold">
                                          <p:stCondLst>
                                            <p:cond delay="499"/>
                                          </p:stCondLst>
                                        </p:cTn>
                                        <p:tgtEl>
                                          <p:spTgt spid="9"/>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13"/>
                                        </p:tgtEl>
                                        <p:attrNameLst>
                                          <p:attrName>style.visibility</p:attrName>
                                        </p:attrNameLst>
                                      </p:cBhvr>
                                      <p:to>
                                        <p:strVal val="visible"/>
                                      </p:to>
                                    </p:set>
                                    <p:animEffect transition="in" filter="wipe(down)">
                                      <p:cBhvr>
                                        <p:cTn id="76" dur="500"/>
                                        <p:tgtEl>
                                          <p:spTgt spid="13"/>
                                        </p:tgtEl>
                                      </p:cBhvr>
                                    </p:animEffect>
                                  </p:childTnLst>
                                </p:cTn>
                              </p:par>
                            </p:childTnLst>
                          </p:cTn>
                        </p:par>
                      </p:childTnLst>
                    </p:cTn>
                  </p:par>
                  <p:par>
                    <p:cTn id="77" fill="hold">
                      <p:stCondLst>
                        <p:cond delay="indefinite"/>
                      </p:stCondLst>
                      <p:childTnLst>
                        <p:par>
                          <p:cTn id="78" fill="hold">
                            <p:stCondLst>
                              <p:cond delay="0"/>
                            </p:stCondLst>
                            <p:childTnLst>
                              <p:par>
                                <p:cTn id="79" presetID="27" presetClass="emph" presetSubtype="0" fill="remove" grpId="1" nodeType="clickEffect">
                                  <p:stCondLst>
                                    <p:cond delay="0"/>
                                  </p:stCondLst>
                                  <p:childTnLst>
                                    <p:animClr clrSpc="rgb" dir="cw">
                                      <p:cBhvr override="childStyle">
                                        <p:cTn id="80" dur="250" autoRev="1" fill="remove"/>
                                        <p:tgtEl>
                                          <p:spTgt spid="8"/>
                                        </p:tgtEl>
                                        <p:attrNameLst>
                                          <p:attrName>style.color</p:attrName>
                                        </p:attrNameLst>
                                      </p:cBhvr>
                                      <p:to>
                                        <a:schemeClr val="bg1"/>
                                      </p:to>
                                    </p:animClr>
                                    <p:animClr clrSpc="rgb" dir="cw">
                                      <p:cBhvr>
                                        <p:cTn id="81" dur="250" autoRev="1" fill="remove"/>
                                        <p:tgtEl>
                                          <p:spTgt spid="8"/>
                                        </p:tgtEl>
                                        <p:attrNameLst>
                                          <p:attrName>fillcolor</p:attrName>
                                        </p:attrNameLst>
                                      </p:cBhvr>
                                      <p:to>
                                        <a:schemeClr val="bg1"/>
                                      </p:to>
                                    </p:animClr>
                                    <p:set>
                                      <p:cBhvr>
                                        <p:cTn id="82" dur="250" autoRev="1" fill="remove"/>
                                        <p:tgtEl>
                                          <p:spTgt spid="8"/>
                                        </p:tgtEl>
                                        <p:attrNameLst>
                                          <p:attrName>fill.type</p:attrName>
                                        </p:attrNameLst>
                                      </p:cBhvr>
                                      <p:to>
                                        <p:strVal val="solid"/>
                                      </p:to>
                                    </p:set>
                                    <p:set>
                                      <p:cBhvr>
                                        <p:cTn id="83" dur="250" autoRev="1" fill="remove"/>
                                        <p:tgtEl>
                                          <p:spTgt spid="8"/>
                                        </p:tgtEl>
                                        <p:attrNameLst>
                                          <p:attrName>fill.on</p:attrName>
                                        </p:attrNameLst>
                                      </p:cBhvr>
                                      <p:to>
                                        <p:strVal val="true"/>
                                      </p:to>
                                    </p:set>
                                  </p:childTnLst>
                                </p:cTn>
                              </p:par>
                            </p:childTnLst>
                          </p:cTn>
                        </p:par>
                      </p:childTnLst>
                    </p:cTn>
                  </p:par>
                  <p:par>
                    <p:cTn id="84" fill="hold">
                      <p:stCondLst>
                        <p:cond delay="indefinite"/>
                      </p:stCondLst>
                      <p:childTnLst>
                        <p:par>
                          <p:cTn id="85" fill="hold">
                            <p:stCondLst>
                              <p:cond delay="0"/>
                            </p:stCondLst>
                            <p:childTnLst>
                              <p:par>
                                <p:cTn id="86" presetID="2" presetClass="exit" presetSubtype="4" fill="hold" grpId="0" nodeType="clickEffect">
                                  <p:stCondLst>
                                    <p:cond delay="0"/>
                                  </p:stCondLst>
                                  <p:childTnLst>
                                    <p:anim calcmode="lin" valueType="num">
                                      <p:cBhvr additive="base">
                                        <p:cTn id="87" dur="500"/>
                                        <p:tgtEl>
                                          <p:spTgt spid="8"/>
                                        </p:tgtEl>
                                        <p:attrNameLst>
                                          <p:attrName>ppt_x</p:attrName>
                                        </p:attrNameLst>
                                      </p:cBhvr>
                                      <p:tavLst>
                                        <p:tav tm="0">
                                          <p:val>
                                            <p:strVal val="ppt_x"/>
                                          </p:val>
                                        </p:tav>
                                        <p:tav tm="100000">
                                          <p:val>
                                            <p:strVal val="ppt_x"/>
                                          </p:val>
                                        </p:tav>
                                      </p:tavLst>
                                    </p:anim>
                                    <p:anim calcmode="lin" valueType="num">
                                      <p:cBhvr additive="base">
                                        <p:cTn id="88" dur="500"/>
                                        <p:tgtEl>
                                          <p:spTgt spid="8"/>
                                        </p:tgtEl>
                                        <p:attrNameLst>
                                          <p:attrName>ppt_y</p:attrName>
                                        </p:attrNameLst>
                                      </p:cBhvr>
                                      <p:tavLst>
                                        <p:tav tm="0">
                                          <p:val>
                                            <p:strVal val="ppt_y"/>
                                          </p:val>
                                        </p:tav>
                                        <p:tav tm="100000">
                                          <p:val>
                                            <p:strVal val="1+ppt_h/2"/>
                                          </p:val>
                                        </p:tav>
                                      </p:tavLst>
                                    </p:anim>
                                    <p:set>
                                      <p:cBhvr>
                                        <p:cTn id="89" dur="1" fill="hold">
                                          <p:stCondLst>
                                            <p:cond delay="499"/>
                                          </p:stCondLst>
                                        </p:cTn>
                                        <p:tgtEl>
                                          <p:spTgt spid="8"/>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2" presetClass="entr" presetSubtype="4" fill="hold" grpId="0" nodeType="clickEffect">
                                  <p:stCondLst>
                                    <p:cond delay="0"/>
                                  </p:stCondLst>
                                  <p:childTnLst>
                                    <p:set>
                                      <p:cBhvr>
                                        <p:cTn id="93" dur="1" fill="hold">
                                          <p:stCondLst>
                                            <p:cond delay="0"/>
                                          </p:stCondLst>
                                        </p:cTn>
                                        <p:tgtEl>
                                          <p:spTgt spid="14"/>
                                        </p:tgtEl>
                                        <p:attrNameLst>
                                          <p:attrName>style.visibility</p:attrName>
                                        </p:attrNameLst>
                                      </p:cBhvr>
                                      <p:to>
                                        <p:strVal val="visible"/>
                                      </p:to>
                                    </p:set>
                                    <p:anim calcmode="lin" valueType="num">
                                      <p:cBhvr additive="base">
                                        <p:cTn id="94" dur="500" fill="hold"/>
                                        <p:tgtEl>
                                          <p:spTgt spid="14"/>
                                        </p:tgtEl>
                                        <p:attrNameLst>
                                          <p:attrName>ppt_x</p:attrName>
                                        </p:attrNameLst>
                                      </p:cBhvr>
                                      <p:tavLst>
                                        <p:tav tm="0">
                                          <p:val>
                                            <p:strVal val="#ppt_x"/>
                                          </p:val>
                                        </p:tav>
                                        <p:tav tm="100000">
                                          <p:val>
                                            <p:strVal val="#ppt_x"/>
                                          </p:val>
                                        </p:tav>
                                      </p:tavLst>
                                    </p:anim>
                                    <p:anim calcmode="lin" valueType="num">
                                      <p:cBhvr additive="base">
                                        <p:cTn id="9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P spid="6" grpId="1" animBg="1"/>
      <p:bldP spid="7" grpId="0" animBg="1"/>
      <p:bldP spid="7" grpId="1" animBg="1"/>
      <p:bldP spid="8" grpId="0" animBg="1"/>
      <p:bldP spid="8" grpId="1" animBg="1"/>
      <p:bldP spid="9" grpId="0" animBg="1"/>
      <p:bldP spid="9" grpId="1" animBg="1"/>
      <p:bldP spid="10" grpId="0" animBg="1"/>
      <p:bldP spid="11" grpId="0" animBg="1"/>
      <p:bldP spid="12" grpId="0" animBg="1"/>
      <p:bldP spid="13"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11</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Oval 33"/>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35" name="Oval 34"/>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36" name="Oval 35"/>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37" name="Oval 36"/>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38" name="TextBox 37"/>
          <p:cNvSpPr txBox="1"/>
          <p:nvPr/>
        </p:nvSpPr>
        <p:spPr>
          <a:xfrm>
            <a:off x="5439461" y="3873288"/>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9" name="Oval 38"/>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40" name="Oval 39"/>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
        <p:nvSpPr>
          <p:cNvPr id="32" name="Rectangle 31"/>
          <p:cNvSpPr/>
          <p:nvPr/>
        </p:nvSpPr>
        <p:spPr>
          <a:xfrm>
            <a:off x="4482338" y="4494143"/>
            <a:ext cx="863748" cy="447025"/>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31461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12</a:t>
            </a:fld>
            <a:endParaRPr lang="en-US"/>
          </a:p>
        </p:txBody>
      </p:sp>
      <p:sp>
        <p:nvSpPr>
          <p:cNvPr id="3" name="Title 2"/>
          <p:cNvSpPr>
            <a:spLocks noGrp="1"/>
          </p:cNvSpPr>
          <p:nvPr>
            <p:ph type="title"/>
          </p:nvPr>
        </p:nvSpPr>
        <p:spPr/>
        <p:txBody>
          <a:bodyPr/>
          <a:lstStyle/>
          <a:p>
            <a:r>
              <a:rPr lang="en-CA" dirty="0" smtClean="0"/>
              <a:t>HTML5 </a:t>
            </a:r>
            <a:r>
              <a:rPr lang="en-CA" dirty="0"/>
              <a:t>- Browser Support</a:t>
            </a:r>
          </a:p>
        </p:txBody>
      </p:sp>
      <p:sp>
        <p:nvSpPr>
          <p:cNvPr id="4" name="Content Placeholder 3"/>
          <p:cNvSpPr>
            <a:spLocks noGrp="1"/>
          </p:cNvSpPr>
          <p:nvPr>
            <p:ph sz="quarter" idx="13"/>
          </p:nvPr>
        </p:nvSpPr>
        <p:spPr>
          <a:xfrm>
            <a:off x="979488" y="1630362"/>
            <a:ext cx="6697663" cy="4606949"/>
          </a:xfrm>
        </p:spPr>
        <p:txBody>
          <a:bodyPr>
            <a:normAutofit/>
          </a:bodyPr>
          <a:lstStyle/>
          <a:p>
            <a:r>
              <a:rPr lang="en-CA" dirty="0"/>
              <a:t>Spec moves through:</a:t>
            </a:r>
          </a:p>
          <a:p>
            <a:pPr lvl="1"/>
            <a:r>
              <a:rPr lang="en-CA" dirty="0"/>
              <a:t>1</a:t>
            </a:r>
            <a:r>
              <a:rPr lang="en-CA" baseline="30000" dirty="0"/>
              <a:t>st</a:t>
            </a:r>
            <a:r>
              <a:rPr lang="en-CA" dirty="0"/>
              <a:t> Published Working </a:t>
            </a:r>
            <a:r>
              <a:rPr lang="en-CA" dirty="0" smtClean="0"/>
              <a:t>Draft</a:t>
            </a:r>
          </a:p>
          <a:p>
            <a:pPr lvl="1"/>
            <a:r>
              <a:rPr lang="en-CA" dirty="0" smtClean="0"/>
              <a:t>Working Draft</a:t>
            </a:r>
          </a:p>
          <a:p>
            <a:pPr lvl="1"/>
            <a:r>
              <a:rPr lang="en-CA" dirty="0" smtClean="0"/>
              <a:t>Last Call</a:t>
            </a:r>
          </a:p>
          <a:p>
            <a:pPr lvl="1"/>
            <a:r>
              <a:rPr lang="en-CA" dirty="0" smtClean="0"/>
              <a:t>Candidate Recommendation</a:t>
            </a:r>
          </a:p>
          <a:p>
            <a:pPr lvl="1"/>
            <a:r>
              <a:rPr lang="en-CA" dirty="0" smtClean="0"/>
              <a:t>Recommendation</a:t>
            </a:r>
            <a:endParaRPr lang="en-CA" dirty="0"/>
          </a:p>
          <a:p>
            <a:r>
              <a:rPr lang="en-CA" dirty="0"/>
              <a:t>IE goal is CR and </a:t>
            </a:r>
            <a:r>
              <a:rPr lang="en-CA" dirty="0" smtClean="0"/>
              <a:t>up </a:t>
            </a:r>
            <a:r>
              <a:rPr lang="en-CA" dirty="0"/>
              <a:t>… as a result, they “score” much </a:t>
            </a:r>
            <a:r>
              <a:rPr lang="en-CA" dirty="0" smtClean="0"/>
              <a:t>lower… but are getting better</a:t>
            </a:r>
            <a:endParaRPr lang="en-CA" baseline="30000" dirty="0"/>
          </a:p>
          <a:p>
            <a:pPr lvl="1"/>
            <a:r>
              <a:rPr lang="en-CA" dirty="0"/>
              <a:t>One easy option is </a:t>
            </a:r>
            <a:r>
              <a:rPr lang="en-CA" dirty="0">
                <a:hlinkClick r:id="rId3"/>
              </a:rPr>
              <a:t>Google Chrome Frame</a:t>
            </a:r>
            <a:r>
              <a:rPr lang="en-CA" dirty="0"/>
              <a:t> for &lt;=</a:t>
            </a:r>
            <a:r>
              <a:rPr lang="en-CA" dirty="0" smtClean="0"/>
              <a:t>8</a:t>
            </a:r>
            <a:r>
              <a:rPr lang="en-CA" baseline="30000" dirty="0" smtClean="0"/>
              <a:t>1</a:t>
            </a:r>
            <a:endParaRPr lang="en-CA" dirty="0"/>
          </a:p>
        </p:txBody>
      </p:sp>
    </p:spTree>
    <p:extLst>
      <p:ext uri="{BB962C8B-B14F-4D97-AF65-F5344CB8AC3E}">
        <p14:creationId xmlns:p14="http://schemas.microsoft.com/office/powerpoint/2010/main" val="932334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animEffect transition="in" filter="barn(inVertical)">
                                      <p:cBhvr>
                                        <p:cTn id="43"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13</a:t>
            </a:fld>
            <a:endParaRPr lang="en-US"/>
          </a:p>
        </p:txBody>
      </p:sp>
      <p:sp>
        <p:nvSpPr>
          <p:cNvPr id="3" name="Title 2"/>
          <p:cNvSpPr>
            <a:spLocks noGrp="1"/>
          </p:cNvSpPr>
          <p:nvPr>
            <p:ph type="title"/>
          </p:nvPr>
        </p:nvSpPr>
        <p:spPr/>
        <p:txBody>
          <a:bodyPr/>
          <a:lstStyle/>
          <a:p>
            <a:r>
              <a:rPr lang="en-CA" dirty="0" smtClean="0"/>
              <a:t>HTML 5 – Browser Support (cont’d)</a:t>
            </a:r>
            <a:endParaRPr lang="en-CA" dirty="0"/>
          </a:p>
        </p:txBody>
      </p:sp>
      <p:sp>
        <p:nvSpPr>
          <p:cNvPr id="4" name="Content Placeholder 3"/>
          <p:cNvSpPr>
            <a:spLocks noGrp="1"/>
          </p:cNvSpPr>
          <p:nvPr>
            <p:ph sz="quarter" idx="13"/>
          </p:nvPr>
        </p:nvSpPr>
        <p:spPr>
          <a:xfrm>
            <a:off x="979488" y="1630363"/>
            <a:ext cx="6697663" cy="1870645"/>
          </a:xfrm>
        </p:spPr>
        <p:txBody>
          <a:bodyPr>
            <a:normAutofit/>
          </a:bodyPr>
          <a:lstStyle/>
          <a:p>
            <a:r>
              <a:rPr lang="en-CA" dirty="0" smtClean="0">
                <a:hlinkClick r:id="rId3"/>
              </a:rPr>
              <a:t>Html5test.com</a:t>
            </a:r>
            <a:r>
              <a:rPr lang="en-CA" dirty="0" smtClean="0"/>
              <a:t>, </a:t>
            </a:r>
            <a:r>
              <a:rPr lang="en-CA" dirty="0">
                <a:hlinkClick r:id="rId4"/>
              </a:rPr>
              <a:t>CanIuse.com</a:t>
            </a:r>
            <a:r>
              <a:rPr lang="en-CA" dirty="0"/>
              <a:t>, and lots of </a:t>
            </a:r>
            <a:r>
              <a:rPr lang="en-CA" dirty="0" smtClean="0"/>
              <a:t>others</a:t>
            </a:r>
          </a:p>
          <a:p>
            <a:r>
              <a:rPr lang="en-CA" dirty="0" smtClean="0"/>
              <a:t>Adoption </a:t>
            </a:r>
            <a:r>
              <a:rPr lang="en-CA" dirty="0"/>
              <a:t>strategies: lowest common denominator, </a:t>
            </a:r>
            <a:r>
              <a:rPr lang="en-CA" dirty="0" smtClean="0"/>
              <a:t>polyfill</a:t>
            </a:r>
            <a:r>
              <a:rPr lang="en-CA" baseline="30000" dirty="0" smtClean="0"/>
              <a:t>1</a:t>
            </a:r>
            <a:r>
              <a:rPr lang="en-CA" dirty="0" smtClean="0"/>
              <a:t> </a:t>
            </a:r>
            <a:r>
              <a:rPr lang="en-CA" dirty="0"/>
              <a:t>enriched</a:t>
            </a:r>
          </a:p>
          <a:p>
            <a:r>
              <a:rPr lang="en-CA" dirty="0"/>
              <a:t>DEMO 1 – </a:t>
            </a:r>
            <a:r>
              <a:rPr lang="en-CA" dirty="0" smtClean="0"/>
              <a:t>2 from</a:t>
            </a:r>
            <a:endParaRPr lang="en-CA" dirty="0"/>
          </a:p>
          <a:p>
            <a:pPr lvl="1"/>
            <a:r>
              <a:rPr lang="en-CA" dirty="0">
                <a:hlinkClick r:id="rId5"/>
              </a:rPr>
              <a:t>http://html5demo1.azurewebsites.net/Index.html</a:t>
            </a:r>
            <a:endParaRPr lang="en-CA" dirty="0"/>
          </a:p>
          <a:p>
            <a:endParaRPr lang="en-CA" dirty="0"/>
          </a:p>
        </p:txBody>
      </p:sp>
      <p:pic>
        <p:nvPicPr>
          <p:cNvPr id="1027" name="Picture 3"/>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1763688" y="3398407"/>
            <a:ext cx="4680520" cy="29203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1508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14</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TextBox 33"/>
          <p:cNvSpPr txBox="1"/>
          <p:nvPr/>
        </p:nvSpPr>
        <p:spPr>
          <a:xfrm>
            <a:off x="5434653" y="387162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5" name="Oval 34"/>
          <p:cNvSpPr/>
          <p:nvPr/>
        </p:nvSpPr>
        <p:spPr>
          <a:xfrm>
            <a:off x="7146286" y="4509120"/>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Mobile general</a:t>
            </a:r>
            <a:endParaRPr lang="en-CA" sz="800" dirty="0">
              <a:solidFill>
                <a:schemeClr val="tx1"/>
              </a:solidFill>
            </a:endParaRPr>
          </a:p>
        </p:txBody>
      </p:sp>
      <p:sp>
        <p:nvSpPr>
          <p:cNvPr id="36" name="Oval 35"/>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37" name="Oval 36"/>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38" name="Oval 37"/>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39" name="Oval 38"/>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40" name="TextBox 39"/>
          <p:cNvSpPr txBox="1"/>
          <p:nvPr/>
        </p:nvSpPr>
        <p:spPr>
          <a:xfrm>
            <a:off x="5040052" y="4520449"/>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1" name="Oval 40"/>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42" name="Oval 41"/>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
        <p:nvSpPr>
          <p:cNvPr id="43" name="TextBox 42"/>
          <p:cNvSpPr txBox="1"/>
          <p:nvPr/>
        </p:nvSpPr>
        <p:spPr>
          <a:xfrm>
            <a:off x="4099673" y="3164470"/>
            <a:ext cx="278478" cy="369332"/>
          </a:xfrm>
          <a:prstGeom prst="rect">
            <a:avLst/>
          </a:prstGeom>
          <a:noFill/>
        </p:spPr>
        <p:txBody>
          <a:bodyPr wrap="square" rtlCol="0">
            <a:spAutoFit/>
          </a:bodyPr>
          <a:lstStyle/>
          <a:p>
            <a:r>
              <a:rPr lang="en-US" dirty="0" smtClean="0">
                <a:solidFill>
                  <a:schemeClr val="bg2"/>
                </a:solidFill>
                <a:latin typeface="Wingdings" pitchFamily="2" charset="2"/>
              </a:rPr>
              <a:t>ü</a:t>
            </a:r>
            <a:endParaRPr lang="en-CA" dirty="0">
              <a:solidFill>
                <a:schemeClr val="bg2"/>
              </a:solidFill>
              <a:latin typeface="Wingdings" pitchFamily="2" charset="2"/>
            </a:endParaRPr>
          </a:p>
        </p:txBody>
      </p:sp>
      <p:sp>
        <p:nvSpPr>
          <p:cNvPr id="32" name="Rectangle 31"/>
          <p:cNvSpPr/>
          <p:nvPr/>
        </p:nvSpPr>
        <p:spPr>
          <a:xfrm>
            <a:off x="3277498" y="3975110"/>
            <a:ext cx="1438518" cy="822042"/>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777219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15</a:t>
            </a:fld>
            <a:endParaRPr lang="en-US"/>
          </a:p>
        </p:txBody>
      </p:sp>
      <p:sp>
        <p:nvSpPr>
          <p:cNvPr id="3" name="Title 2"/>
          <p:cNvSpPr>
            <a:spLocks noGrp="1"/>
          </p:cNvSpPr>
          <p:nvPr>
            <p:ph type="title"/>
          </p:nvPr>
        </p:nvSpPr>
        <p:spPr/>
        <p:txBody>
          <a:bodyPr/>
          <a:lstStyle/>
          <a:p>
            <a:r>
              <a:rPr lang="en-CA" dirty="0" smtClean="0"/>
              <a:t>HTML5 Form Enhancements</a:t>
            </a:r>
            <a:endParaRPr lang="en-CA" dirty="0"/>
          </a:p>
        </p:txBody>
      </p:sp>
      <p:sp>
        <p:nvSpPr>
          <p:cNvPr id="4" name="Content Placeholder 3"/>
          <p:cNvSpPr>
            <a:spLocks noGrp="1"/>
          </p:cNvSpPr>
          <p:nvPr>
            <p:ph sz="quarter" idx="13"/>
          </p:nvPr>
        </p:nvSpPr>
        <p:spPr>
          <a:xfrm>
            <a:off x="979488" y="1630362"/>
            <a:ext cx="6697663" cy="4462933"/>
          </a:xfrm>
        </p:spPr>
        <p:txBody>
          <a:bodyPr/>
          <a:lstStyle/>
          <a:p>
            <a:r>
              <a:rPr lang="en-CA" dirty="0"/>
              <a:t>&lt;input type=</a:t>
            </a:r>
          </a:p>
          <a:p>
            <a:pPr lvl="1"/>
            <a:r>
              <a:rPr lang="en-CA" dirty="0"/>
              <a:t>Email, </a:t>
            </a:r>
            <a:r>
              <a:rPr lang="en-CA" dirty="0" err="1" smtClean="0"/>
              <a:t>url</a:t>
            </a:r>
            <a:r>
              <a:rPr lang="en-CA" dirty="0" smtClean="0"/>
              <a:t>, </a:t>
            </a:r>
            <a:r>
              <a:rPr lang="en-CA" dirty="0"/>
              <a:t>search, number, date, </a:t>
            </a:r>
            <a:r>
              <a:rPr lang="en-CA" dirty="0" smtClean="0"/>
              <a:t>time, color</a:t>
            </a:r>
            <a:r>
              <a:rPr lang="en-CA" dirty="0"/>
              <a:t>, </a:t>
            </a:r>
            <a:r>
              <a:rPr lang="en-CA" dirty="0" err="1"/>
              <a:t>etc</a:t>
            </a:r>
            <a:endParaRPr lang="en-CA" dirty="0"/>
          </a:p>
          <a:p>
            <a:r>
              <a:rPr lang="en-CA" dirty="0"/>
              <a:t>New attributes</a:t>
            </a:r>
          </a:p>
          <a:p>
            <a:pPr lvl="1"/>
            <a:r>
              <a:rPr lang="en-CA" dirty="0"/>
              <a:t>Placeholder, </a:t>
            </a:r>
            <a:r>
              <a:rPr lang="en-CA" dirty="0" smtClean="0"/>
              <a:t>autofocus, </a:t>
            </a:r>
            <a:r>
              <a:rPr lang="en-CA" dirty="0" err="1" smtClean="0"/>
              <a:t>contenteditable</a:t>
            </a:r>
            <a:endParaRPr lang="en-CA" dirty="0" smtClean="0"/>
          </a:p>
          <a:p>
            <a:r>
              <a:rPr lang="en-CA" dirty="0" smtClean="0"/>
              <a:t>Remember sites mentioned previously: </a:t>
            </a:r>
            <a:r>
              <a:rPr lang="en-CA" dirty="0"/>
              <a:t>Html5test.com, </a:t>
            </a:r>
            <a:r>
              <a:rPr lang="en-CA" dirty="0" smtClean="0"/>
              <a:t>canIuse.com</a:t>
            </a:r>
          </a:p>
          <a:p>
            <a:r>
              <a:rPr lang="en-CA" dirty="0" smtClean="0"/>
              <a:t>Also… </a:t>
            </a:r>
            <a:r>
              <a:rPr lang="en-CA" dirty="0"/>
              <a:t>Don’t “sniff” for browsers… test for </a:t>
            </a:r>
            <a:r>
              <a:rPr lang="en-CA" dirty="0" smtClean="0"/>
              <a:t>features using something like </a:t>
            </a:r>
            <a:r>
              <a:rPr lang="en-CA" dirty="0" err="1" smtClean="0"/>
              <a:t>Modernizr</a:t>
            </a:r>
            <a:endParaRPr lang="en-CA" dirty="0"/>
          </a:p>
          <a:p>
            <a:r>
              <a:rPr lang="en-CA" dirty="0" smtClean="0"/>
              <a:t>Demo 3 from</a:t>
            </a:r>
          </a:p>
          <a:p>
            <a:pPr lvl="1"/>
            <a:r>
              <a:rPr lang="en-CA" dirty="0">
                <a:hlinkClick r:id="rId3"/>
              </a:rPr>
              <a:t>http://html5demo1.azurewebsites.net/Index.html</a:t>
            </a:r>
            <a:endParaRPr lang="en-CA" dirty="0" smtClean="0"/>
          </a:p>
          <a:p>
            <a:pPr lvl="1"/>
            <a:endParaRPr lang="en-CA" dirty="0" smtClean="0"/>
          </a:p>
          <a:p>
            <a:endParaRPr lang="en-CA" dirty="0"/>
          </a:p>
        </p:txBody>
      </p:sp>
    </p:spTree>
    <p:extLst>
      <p:ext uri="{BB962C8B-B14F-4D97-AF65-F5344CB8AC3E}">
        <p14:creationId xmlns:p14="http://schemas.microsoft.com/office/powerpoint/2010/main" val="22577656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16</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TextBox 33"/>
          <p:cNvSpPr txBox="1"/>
          <p:nvPr/>
        </p:nvSpPr>
        <p:spPr>
          <a:xfrm>
            <a:off x="5434653" y="387162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5" name="TextBox 34"/>
          <p:cNvSpPr txBox="1"/>
          <p:nvPr/>
        </p:nvSpPr>
        <p:spPr>
          <a:xfrm>
            <a:off x="4099673" y="405629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6" name="Oval 35"/>
          <p:cNvSpPr/>
          <p:nvPr/>
        </p:nvSpPr>
        <p:spPr>
          <a:xfrm>
            <a:off x="7146286" y="4509120"/>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Mobile general</a:t>
            </a:r>
            <a:endParaRPr lang="en-CA" sz="800" dirty="0">
              <a:solidFill>
                <a:schemeClr val="tx1"/>
              </a:solidFill>
            </a:endParaRPr>
          </a:p>
        </p:txBody>
      </p:sp>
      <p:sp>
        <p:nvSpPr>
          <p:cNvPr id="37" name="Oval 36"/>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38" name="Oval 37"/>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39" name="Oval 38"/>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40" name="Oval 39"/>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41" name="TextBox 40"/>
          <p:cNvSpPr txBox="1"/>
          <p:nvPr/>
        </p:nvSpPr>
        <p:spPr>
          <a:xfrm>
            <a:off x="5040052" y="4520449"/>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2" name="Oval 41"/>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43" name="Oval 42"/>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
        <p:nvSpPr>
          <p:cNvPr id="44" name="TextBox 43"/>
          <p:cNvSpPr txBox="1"/>
          <p:nvPr/>
        </p:nvSpPr>
        <p:spPr>
          <a:xfrm>
            <a:off x="5684885" y="3401070"/>
            <a:ext cx="278478" cy="369332"/>
          </a:xfrm>
          <a:prstGeom prst="rect">
            <a:avLst/>
          </a:prstGeom>
          <a:noFill/>
        </p:spPr>
        <p:txBody>
          <a:bodyPr wrap="square" rtlCol="0">
            <a:spAutoFit/>
          </a:bodyPr>
          <a:lstStyle/>
          <a:p>
            <a:r>
              <a:rPr lang="en-US" dirty="0" smtClean="0">
                <a:solidFill>
                  <a:schemeClr val="bg2"/>
                </a:solidFill>
                <a:latin typeface="Wingdings" pitchFamily="2" charset="2"/>
              </a:rPr>
              <a:t>ü</a:t>
            </a:r>
            <a:endParaRPr lang="en-CA" dirty="0">
              <a:solidFill>
                <a:schemeClr val="bg2"/>
              </a:solidFill>
              <a:latin typeface="Wingdings" pitchFamily="2" charset="2"/>
            </a:endParaRPr>
          </a:p>
        </p:txBody>
      </p:sp>
      <p:sp>
        <p:nvSpPr>
          <p:cNvPr id="45" name="TextBox 44"/>
          <p:cNvSpPr txBox="1"/>
          <p:nvPr/>
        </p:nvSpPr>
        <p:spPr>
          <a:xfrm>
            <a:off x="4099673" y="3164470"/>
            <a:ext cx="278478" cy="369332"/>
          </a:xfrm>
          <a:prstGeom prst="rect">
            <a:avLst/>
          </a:prstGeom>
          <a:noFill/>
        </p:spPr>
        <p:txBody>
          <a:bodyPr wrap="square" rtlCol="0">
            <a:spAutoFit/>
          </a:bodyPr>
          <a:lstStyle/>
          <a:p>
            <a:r>
              <a:rPr lang="en-US" dirty="0" smtClean="0">
                <a:solidFill>
                  <a:schemeClr val="bg2"/>
                </a:solidFill>
                <a:latin typeface="Wingdings" pitchFamily="2" charset="2"/>
              </a:rPr>
              <a:t>ü</a:t>
            </a:r>
            <a:endParaRPr lang="en-CA" dirty="0">
              <a:solidFill>
                <a:schemeClr val="bg2"/>
              </a:solidFill>
              <a:latin typeface="Wingdings" pitchFamily="2" charset="2"/>
            </a:endParaRPr>
          </a:p>
        </p:txBody>
      </p:sp>
      <p:sp>
        <p:nvSpPr>
          <p:cNvPr id="32" name="Rectangle 31"/>
          <p:cNvSpPr/>
          <p:nvPr/>
        </p:nvSpPr>
        <p:spPr>
          <a:xfrm>
            <a:off x="5111125" y="2710389"/>
            <a:ext cx="973043" cy="482376"/>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93908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17</a:t>
            </a:fld>
            <a:endParaRPr lang="en-US"/>
          </a:p>
        </p:txBody>
      </p:sp>
      <p:sp>
        <p:nvSpPr>
          <p:cNvPr id="3" name="Title 2"/>
          <p:cNvSpPr>
            <a:spLocks noGrp="1"/>
          </p:cNvSpPr>
          <p:nvPr>
            <p:ph type="title"/>
          </p:nvPr>
        </p:nvSpPr>
        <p:spPr/>
        <p:txBody>
          <a:bodyPr/>
          <a:lstStyle/>
          <a:p>
            <a:r>
              <a:rPr lang="en-CA" dirty="0" smtClean="0"/>
              <a:t>HTML5 </a:t>
            </a:r>
            <a:r>
              <a:rPr lang="en-CA" dirty="0" err="1" smtClean="0"/>
              <a:t>MultiMedia</a:t>
            </a:r>
            <a:r>
              <a:rPr lang="en-CA" dirty="0" smtClean="0"/>
              <a:t> Enhancements</a:t>
            </a:r>
            <a:endParaRPr lang="en-CA" dirty="0"/>
          </a:p>
        </p:txBody>
      </p:sp>
      <p:sp>
        <p:nvSpPr>
          <p:cNvPr id="4" name="Content Placeholder 3"/>
          <p:cNvSpPr>
            <a:spLocks noGrp="1"/>
          </p:cNvSpPr>
          <p:nvPr>
            <p:ph sz="quarter" idx="13"/>
          </p:nvPr>
        </p:nvSpPr>
        <p:spPr>
          <a:xfrm>
            <a:off x="979488" y="1630362"/>
            <a:ext cx="6697663" cy="4462933"/>
          </a:xfrm>
        </p:spPr>
        <p:txBody>
          <a:bodyPr/>
          <a:lstStyle/>
          <a:p>
            <a:r>
              <a:rPr lang="en-CA" dirty="0" smtClean="0"/>
              <a:t>New “audio” and “video” tags</a:t>
            </a:r>
          </a:p>
          <a:p>
            <a:r>
              <a:rPr lang="en-CA" dirty="0" smtClean="0"/>
              <a:t>Demo 4 from</a:t>
            </a:r>
          </a:p>
          <a:p>
            <a:pPr lvl="1"/>
            <a:r>
              <a:rPr lang="en-CA" dirty="0">
                <a:hlinkClick r:id="rId3"/>
              </a:rPr>
              <a:t>http://html5demo1.azurewebsites.net/Index.html</a:t>
            </a:r>
            <a:endParaRPr lang="en-CA" dirty="0" smtClean="0"/>
          </a:p>
          <a:p>
            <a:pPr lvl="1"/>
            <a:endParaRPr lang="en-CA" dirty="0" smtClean="0"/>
          </a:p>
          <a:p>
            <a:endParaRPr lang="en-CA" dirty="0" smtClean="0"/>
          </a:p>
          <a:p>
            <a:pPr lvl="1"/>
            <a:endParaRPr lang="en-CA" dirty="0" smtClean="0"/>
          </a:p>
          <a:p>
            <a:endParaRPr lang="en-CA" dirty="0"/>
          </a:p>
        </p:txBody>
      </p:sp>
    </p:spTree>
    <p:extLst>
      <p:ext uri="{BB962C8B-B14F-4D97-AF65-F5344CB8AC3E}">
        <p14:creationId xmlns:p14="http://schemas.microsoft.com/office/powerpoint/2010/main" val="27961520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18</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TextBox 33"/>
          <p:cNvSpPr txBox="1"/>
          <p:nvPr/>
        </p:nvSpPr>
        <p:spPr>
          <a:xfrm>
            <a:off x="5434653" y="387162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5" name="TextBox 34"/>
          <p:cNvSpPr txBox="1"/>
          <p:nvPr/>
        </p:nvSpPr>
        <p:spPr>
          <a:xfrm>
            <a:off x="4099673" y="405629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6" name="TextBox 35"/>
          <p:cNvSpPr txBox="1"/>
          <p:nvPr/>
        </p:nvSpPr>
        <p:spPr>
          <a:xfrm>
            <a:off x="5713131" y="276637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7" name="Oval 36"/>
          <p:cNvSpPr/>
          <p:nvPr/>
        </p:nvSpPr>
        <p:spPr>
          <a:xfrm>
            <a:off x="7146286" y="4509120"/>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Mobile general</a:t>
            </a:r>
            <a:endParaRPr lang="en-CA" sz="800" dirty="0">
              <a:solidFill>
                <a:schemeClr val="tx1"/>
              </a:solidFill>
            </a:endParaRPr>
          </a:p>
        </p:txBody>
      </p:sp>
      <p:sp>
        <p:nvSpPr>
          <p:cNvPr id="38" name="Oval 37"/>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39" name="Oval 38"/>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40" name="Oval 39"/>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41" name="Oval 40"/>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42" name="TextBox 41"/>
          <p:cNvSpPr txBox="1"/>
          <p:nvPr/>
        </p:nvSpPr>
        <p:spPr>
          <a:xfrm>
            <a:off x="5040052" y="4520449"/>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3" name="Oval 42"/>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44" name="Oval 43"/>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
        <p:nvSpPr>
          <p:cNvPr id="45" name="TextBox 44"/>
          <p:cNvSpPr txBox="1"/>
          <p:nvPr/>
        </p:nvSpPr>
        <p:spPr>
          <a:xfrm>
            <a:off x="5684885" y="3401070"/>
            <a:ext cx="278478" cy="369332"/>
          </a:xfrm>
          <a:prstGeom prst="rect">
            <a:avLst/>
          </a:prstGeom>
          <a:noFill/>
        </p:spPr>
        <p:txBody>
          <a:bodyPr wrap="square" rtlCol="0">
            <a:spAutoFit/>
          </a:bodyPr>
          <a:lstStyle/>
          <a:p>
            <a:r>
              <a:rPr lang="en-US" dirty="0" smtClean="0">
                <a:solidFill>
                  <a:schemeClr val="bg2"/>
                </a:solidFill>
                <a:latin typeface="Wingdings" pitchFamily="2" charset="2"/>
              </a:rPr>
              <a:t>ü</a:t>
            </a:r>
            <a:endParaRPr lang="en-CA" dirty="0">
              <a:solidFill>
                <a:schemeClr val="bg2"/>
              </a:solidFill>
              <a:latin typeface="Wingdings" pitchFamily="2" charset="2"/>
            </a:endParaRPr>
          </a:p>
        </p:txBody>
      </p:sp>
      <p:sp>
        <p:nvSpPr>
          <p:cNvPr id="46" name="TextBox 45"/>
          <p:cNvSpPr txBox="1"/>
          <p:nvPr/>
        </p:nvSpPr>
        <p:spPr>
          <a:xfrm>
            <a:off x="4099673" y="3164470"/>
            <a:ext cx="278478" cy="369332"/>
          </a:xfrm>
          <a:prstGeom prst="rect">
            <a:avLst/>
          </a:prstGeom>
          <a:noFill/>
        </p:spPr>
        <p:txBody>
          <a:bodyPr wrap="square" rtlCol="0">
            <a:spAutoFit/>
          </a:bodyPr>
          <a:lstStyle/>
          <a:p>
            <a:r>
              <a:rPr lang="en-US" dirty="0" smtClean="0">
                <a:solidFill>
                  <a:schemeClr val="bg2"/>
                </a:solidFill>
                <a:latin typeface="Wingdings" pitchFamily="2" charset="2"/>
              </a:rPr>
              <a:t>ü</a:t>
            </a:r>
            <a:endParaRPr lang="en-CA" dirty="0">
              <a:solidFill>
                <a:schemeClr val="bg2"/>
              </a:solidFill>
              <a:latin typeface="Wingdings" pitchFamily="2" charset="2"/>
            </a:endParaRPr>
          </a:p>
        </p:txBody>
      </p:sp>
      <p:sp>
        <p:nvSpPr>
          <p:cNvPr id="32" name="Rectangle 31"/>
          <p:cNvSpPr/>
          <p:nvPr/>
        </p:nvSpPr>
        <p:spPr>
          <a:xfrm>
            <a:off x="629072" y="2153769"/>
            <a:ext cx="1872732" cy="1038996"/>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36274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Quick Summary</a:t>
            </a:r>
            <a:endParaRPr lang="en-US" dirty="0"/>
          </a:p>
        </p:txBody>
      </p:sp>
      <p:sp>
        <p:nvSpPr>
          <p:cNvPr id="3" name="Content Placeholder 2"/>
          <p:cNvSpPr>
            <a:spLocks noGrp="1"/>
          </p:cNvSpPr>
          <p:nvPr>
            <p:ph sz="quarter" idx="13"/>
          </p:nvPr>
        </p:nvSpPr>
        <p:spPr>
          <a:xfrm>
            <a:off x="979488" y="1630362"/>
            <a:ext cx="6697663" cy="4030885"/>
          </a:xfrm>
        </p:spPr>
        <p:txBody>
          <a:bodyPr>
            <a:normAutofit/>
          </a:bodyPr>
          <a:lstStyle/>
          <a:p>
            <a:r>
              <a:rPr lang="en-CA" dirty="0" smtClean="0"/>
              <a:t>Historically, was a </a:t>
            </a:r>
            <a:r>
              <a:rPr lang="en-CA" dirty="0">
                <a:hlinkClick r:id="rId3"/>
              </a:rPr>
              <a:t>Visual Studio Live</a:t>
            </a:r>
            <a:r>
              <a:rPr lang="en-CA" dirty="0"/>
              <a:t> annual event in Orlando</a:t>
            </a:r>
          </a:p>
          <a:p>
            <a:r>
              <a:rPr lang="en-CA" dirty="0"/>
              <a:t>1</a:t>
            </a:r>
            <a:r>
              <a:rPr lang="en-CA" baseline="30000" dirty="0"/>
              <a:t>st</a:t>
            </a:r>
            <a:r>
              <a:rPr lang="en-CA" dirty="0"/>
              <a:t> time </a:t>
            </a:r>
            <a:r>
              <a:rPr lang="en-CA" dirty="0" smtClean="0"/>
              <a:t>“combined </a:t>
            </a:r>
            <a:r>
              <a:rPr lang="en-CA" dirty="0"/>
              <a:t>4 events into </a:t>
            </a:r>
            <a:r>
              <a:rPr lang="en-CA" dirty="0" smtClean="0"/>
              <a:t>1”: </a:t>
            </a:r>
            <a:endParaRPr lang="en-CA" dirty="0"/>
          </a:p>
          <a:p>
            <a:pPr lvl="1"/>
            <a:r>
              <a:rPr lang="en-CA" dirty="0">
                <a:hlinkClick r:id="rId4"/>
              </a:rPr>
              <a:t>Visual Studio</a:t>
            </a:r>
            <a:endParaRPr lang="en-CA" dirty="0"/>
          </a:p>
          <a:p>
            <a:pPr lvl="1"/>
            <a:r>
              <a:rPr lang="en-CA" dirty="0">
                <a:hlinkClick r:id="rId5"/>
              </a:rPr>
              <a:t>SharePoint</a:t>
            </a:r>
            <a:endParaRPr lang="en-CA" dirty="0"/>
          </a:p>
          <a:p>
            <a:pPr lvl="1"/>
            <a:r>
              <a:rPr lang="en-CA" dirty="0">
                <a:hlinkClick r:id="rId6"/>
              </a:rPr>
              <a:t>SQL Server </a:t>
            </a:r>
            <a:endParaRPr lang="en-CA" dirty="0"/>
          </a:p>
          <a:p>
            <a:pPr lvl="1"/>
            <a:r>
              <a:rPr lang="en-CA" dirty="0" smtClean="0">
                <a:hlinkClick r:id="rId7"/>
              </a:rPr>
              <a:t>Cloud &amp; Virtualization </a:t>
            </a:r>
            <a:endParaRPr lang="en-CA" dirty="0"/>
          </a:p>
          <a:p>
            <a:r>
              <a:rPr lang="en-CA" dirty="0"/>
              <a:t>Often there were 16 sessions happening at </a:t>
            </a:r>
            <a:r>
              <a:rPr lang="en-CA" dirty="0" smtClean="0"/>
              <a:t>once!</a:t>
            </a:r>
            <a:endParaRPr lang="en-CA" dirty="0"/>
          </a:p>
          <a:p>
            <a:r>
              <a:rPr lang="en-CA" dirty="0" smtClean="0"/>
              <a:t>First </a:t>
            </a:r>
            <a:r>
              <a:rPr lang="en-CA" dirty="0"/>
              <a:t>and last days were “workshops”</a:t>
            </a:r>
          </a:p>
          <a:p>
            <a:r>
              <a:rPr lang="en-CA" dirty="0"/>
              <a:t>Microsoft technologies but not hosted by Microsoft</a:t>
            </a:r>
          </a:p>
        </p:txBody>
      </p:sp>
      <p:sp>
        <p:nvSpPr>
          <p:cNvPr id="4" name="Slide Number Placeholder 3"/>
          <p:cNvSpPr>
            <a:spLocks noGrp="1"/>
          </p:cNvSpPr>
          <p:nvPr>
            <p:ph type="sldNum" sz="quarter" idx="12"/>
          </p:nvPr>
        </p:nvSpPr>
        <p:spPr/>
        <p:txBody>
          <a:bodyPr/>
          <a:lstStyle/>
          <a:p>
            <a:fld id="{1D72EBF8-7CF5-44B7-B2BF-E22DE4D0703D}" type="slidenum">
              <a:rPr lang="en-US" smtClean="0"/>
              <a:pPr/>
              <a:t>1</a:t>
            </a:fld>
            <a:endParaRPr lang="en-US"/>
          </a:p>
        </p:txBody>
      </p:sp>
    </p:spTree>
    <p:extLst>
      <p:ext uri="{BB962C8B-B14F-4D97-AF65-F5344CB8AC3E}">
        <p14:creationId xmlns:p14="http://schemas.microsoft.com/office/powerpoint/2010/main" val="32353402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19</a:t>
            </a:fld>
            <a:endParaRPr lang="en-US"/>
          </a:p>
        </p:txBody>
      </p:sp>
      <p:sp>
        <p:nvSpPr>
          <p:cNvPr id="3" name="Title 2"/>
          <p:cNvSpPr>
            <a:spLocks noGrp="1"/>
          </p:cNvSpPr>
          <p:nvPr>
            <p:ph type="title"/>
          </p:nvPr>
        </p:nvSpPr>
        <p:spPr/>
        <p:txBody>
          <a:bodyPr/>
          <a:lstStyle/>
          <a:p>
            <a:r>
              <a:rPr lang="en-CA" dirty="0" smtClean="0"/>
              <a:t>Windows Azure</a:t>
            </a:r>
            <a:endParaRPr lang="en-CA" dirty="0"/>
          </a:p>
        </p:txBody>
      </p:sp>
      <p:sp>
        <p:nvSpPr>
          <p:cNvPr id="4" name="Content Placeholder 3"/>
          <p:cNvSpPr>
            <a:spLocks noGrp="1"/>
          </p:cNvSpPr>
          <p:nvPr>
            <p:ph sz="quarter" idx="13"/>
          </p:nvPr>
        </p:nvSpPr>
        <p:spPr>
          <a:xfrm>
            <a:off x="979488" y="1630362"/>
            <a:ext cx="6697663" cy="4246909"/>
          </a:xfrm>
        </p:spPr>
        <p:txBody>
          <a:bodyPr>
            <a:normAutofit/>
          </a:bodyPr>
          <a:lstStyle/>
          <a:p>
            <a:r>
              <a:rPr lang="en-CA" dirty="0" smtClean="0"/>
              <a:t>What </a:t>
            </a:r>
            <a:r>
              <a:rPr lang="en-CA" dirty="0"/>
              <a:t>is it?</a:t>
            </a:r>
          </a:p>
          <a:p>
            <a:pPr lvl="1"/>
            <a:r>
              <a:rPr lang="en-US" dirty="0" smtClean="0"/>
              <a:t>From Wikipedia: “is a Microsoft cloud computing platform for building, deploying and managing applications and services through a global network of Microsoft-managed datacenters”</a:t>
            </a:r>
            <a:endParaRPr lang="en-CA" dirty="0" smtClean="0"/>
          </a:p>
          <a:p>
            <a:pPr lvl="1"/>
            <a:r>
              <a:rPr lang="en-US" dirty="0" smtClean="0"/>
              <a:t>Some interesting aspects of this are:</a:t>
            </a:r>
          </a:p>
          <a:p>
            <a:pPr lvl="2"/>
            <a:r>
              <a:rPr lang="en-US" dirty="0" smtClean="0"/>
              <a:t>Easy on demand </a:t>
            </a:r>
            <a:r>
              <a:rPr lang="en-CA" dirty="0" smtClean="0"/>
              <a:t>provisioning</a:t>
            </a:r>
          </a:p>
          <a:p>
            <a:pPr lvl="2"/>
            <a:r>
              <a:rPr lang="en-CA" dirty="0" smtClean="0"/>
              <a:t>Easy scaling of resources… for example “tonight </a:t>
            </a:r>
            <a:r>
              <a:rPr lang="en-CA" dirty="0"/>
              <a:t>I need 10,000 nodes for an hour until batch is </a:t>
            </a:r>
            <a:r>
              <a:rPr lang="en-CA" dirty="0" smtClean="0"/>
              <a:t>done”</a:t>
            </a:r>
          </a:p>
          <a:p>
            <a:r>
              <a:rPr lang="en-CA" dirty="0"/>
              <a:t>Demo 5</a:t>
            </a:r>
          </a:p>
          <a:p>
            <a:pPr lvl="1"/>
            <a:r>
              <a:rPr lang="en-CA" dirty="0" smtClean="0">
                <a:hlinkClick r:id="rId3"/>
              </a:rPr>
              <a:t>https</a:t>
            </a:r>
            <a:r>
              <a:rPr lang="en-CA" dirty="0">
                <a:hlinkClick r:id="rId3"/>
              </a:rPr>
              <a:t>://</a:t>
            </a:r>
            <a:r>
              <a:rPr lang="en-CA" dirty="0" smtClean="0">
                <a:hlinkClick r:id="rId3"/>
              </a:rPr>
              <a:t>manage.windowsazure.com</a:t>
            </a:r>
            <a:endParaRPr lang="en-CA" dirty="0" smtClean="0"/>
          </a:p>
          <a:p>
            <a:endParaRPr lang="en-CA" dirty="0"/>
          </a:p>
          <a:p>
            <a:endParaRPr lang="en-CA" dirty="0"/>
          </a:p>
        </p:txBody>
      </p:sp>
    </p:spTree>
    <p:extLst>
      <p:ext uri="{BB962C8B-B14F-4D97-AF65-F5344CB8AC3E}">
        <p14:creationId xmlns:p14="http://schemas.microsoft.com/office/powerpoint/2010/main" val="14198822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20</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TextBox 33"/>
          <p:cNvSpPr txBox="1"/>
          <p:nvPr/>
        </p:nvSpPr>
        <p:spPr>
          <a:xfrm>
            <a:off x="5434653" y="387162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5" name="TextBox 34"/>
          <p:cNvSpPr txBox="1"/>
          <p:nvPr/>
        </p:nvSpPr>
        <p:spPr>
          <a:xfrm>
            <a:off x="4099673" y="405629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6" name="TextBox 35"/>
          <p:cNvSpPr txBox="1"/>
          <p:nvPr/>
        </p:nvSpPr>
        <p:spPr>
          <a:xfrm>
            <a:off x="5713131" y="276637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7" name="Oval 36"/>
          <p:cNvSpPr/>
          <p:nvPr/>
        </p:nvSpPr>
        <p:spPr>
          <a:xfrm>
            <a:off x="7146286" y="4509120"/>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Mobile general</a:t>
            </a:r>
            <a:endParaRPr lang="en-CA" sz="800" dirty="0">
              <a:solidFill>
                <a:schemeClr val="tx1"/>
              </a:solidFill>
            </a:endParaRPr>
          </a:p>
        </p:txBody>
      </p:sp>
      <p:sp>
        <p:nvSpPr>
          <p:cNvPr id="38" name="TextBox 37"/>
          <p:cNvSpPr txBox="1"/>
          <p:nvPr/>
        </p:nvSpPr>
        <p:spPr>
          <a:xfrm>
            <a:off x="1413202" y="2645366"/>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9" name="TextBox 38"/>
          <p:cNvSpPr txBox="1"/>
          <p:nvPr/>
        </p:nvSpPr>
        <p:spPr>
          <a:xfrm>
            <a:off x="2091402" y="2472351"/>
            <a:ext cx="278478" cy="369332"/>
          </a:xfrm>
          <a:prstGeom prst="rect">
            <a:avLst/>
          </a:prstGeom>
          <a:noFill/>
        </p:spPr>
        <p:txBody>
          <a:bodyPr wrap="square" rtlCol="0">
            <a:spAutoFit/>
          </a:bodyPr>
          <a:lstStyle/>
          <a:p>
            <a:r>
              <a:rPr lang="en-US" dirty="0" smtClean="0">
                <a:effectLst>
                  <a:glow rad="127000">
                    <a:schemeClr val="accent1">
                      <a:alpha val="43000"/>
                    </a:schemeClr>
                  </a:glow>
                </a:effectLst>
                <a:latin typeface="Wingdings" pitchFamily="2" charset="2"/>
              </a:rPr>
              <a:t>ü</a:t>
            </a:r>
            <a:endParaRPr lang="en-CA" dirty="0">
              <a:effectLst>
                <a:glow rad="127000">
                  <a:schemeClr val="accent1">
                    <a:alpha val="43000"/>
                  </a:schemeClr>
                </a:glow>
              </a:effectLst>
              <a:latin typeface="Wingdings" pitchFamily="2" charset="2"/>
            </a:endParaRPr>
          </a:p>
        </p:txBody>
      </p:sp>
      <p:sp>
        <p:nvSpPr>
          <p:cNvPr id="41" name="Oval 40"/>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42" name="Oval 41"/>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43" name="Oval 42"/>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44" name="Oval 43"/>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45" name="TextBox 44"/>
          <p:cNvSpPr txBox="1"/>
          <p:nvPr/>
        </p:nvSpPr>
        <p:spPr>
          <a:xfrm>
            <a:off x="5040052" y="4520449"/>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6" name="Oval 45"/>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47" name="Oval 46"/>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
        <p:nvSpPr>
          <p:cNvPr id="48" name="TextBox 47"/>
          <p:cNvSpPr txBox="1"/>
          <p:nvPr/>
        </p:nvSpPr>
        <p:spPr>
          <a:xfrm>
            <a:off x="5684885" y="3401070"/>
            <a:ext cx="278478" cy="369332"/>
          </a:xfrm>
          <a:prstGeom prst="rect">
            <a:avLst/>
          </a:prstGeom>
          <a:noFill/>
        </p:spPr>
        <p:txBody>
          <a:bodyPr wrap="square" rtlCol="0">
            <a:spAutoFit/>
          </a:bodyPr>
          <a:lstStyle/>
          <a:p>
            <a:r>
              <a:rPr lang="en-US" dirty="0" smtClean="0">
                <a:solidFill>
                  <a:schemeClr val="bg2"/>
                </a:solidFill>
                <a:latin typeface="Wingdings" pitchFamily="2" charset="2"/>
              </a:rPr>
              <a:t>ü</a:t>
            </a:r>
            <a:endParaRPr lang="en-CA" dirty="0">
              <a:solidFill>
                <a:schemeClr val="bg2"/>
              </a:solidFill>
              <a:latin typeface="Wingdings" pitchFamily="2" charset="2"/>
            </a:endParaRPr>
          </a:p>
        </p:txBody>
      </p:sp>
      <p:sp>
        <p:nvSpPr>
          <p:cNvPr id="49" name="TextBox 48"/>
          <p:cNvSpPr txBox="1"/>
          <p:nvPr/>
        </p:nvSpPr>
        <p:spPr>
          <a:xfrm>
            <a:off x="4099673" y="3164470"/>
            <a:ext cx="278478" cy="369332"/>
          </a:xfrm>
          <a:prstGeom prst="rect">
            <a:avLst/>
          </a:prstGeom>
          <a:noFill/>
        </p:spPr>
        <p:txBody>
          <a:bodyPr wrap="square" rtlCol="0">
            <a:spAutoFit/>
          </a:bodyPr>
          <a:lstStyle/>
          <a:p>
            <a:r>
              <a:rPr lang="en-US" dirty="0" smtClean="0">
                <a:solidFill>
                  <a:schemeClr val="bg2"/>
                </a:solidFill>
                <a:latin typeface="Wingdings" pitchFamily="2" charset="2"/>
              </a:rPr>
              <a:t>ü</a:t>
            </a:r>
            <a:endParaRPr lang="en-CA" dirty="0">
              <a:solidFill>
                <a:schemeClr val="bg2"/>
              </a:solidFill>
              <a:latin typeface="Wingdings" pitchFamily="2" charset="2"/>
            </a:endParaRPr>
          </a:p>
        </p:txBody>
      </p:sp>
      <p:sp>
        <p:nvSpPr>
          <p:cNvPr id="32" name="Rectangle 31"/>
          <p:cNvSpPr/>
          <p:nvPr/>
        </p:nvSpPr>
        <p:spPr>
          <a:xfrm>
            <a:off x="1587215" y="4281631"/>
            <a:ext cx="1008374" cy="770713"/>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89949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21</a:t>
            </a:fld>
            <a:endParaRPr lang="en-US"/>
          </a:p>
        </p:txBody>
      </p:sp>
      <p:sp>
        <p:nvSpPr>
          <p:cNvPr id="3" name="Title 2"/>
          <p:cNvSpPr>
            <a:spLocks noGrp="1"/>
          </p:cNvSpPr>
          <p:nvPr>
            <p:ph type="title"/>
          </p:nvPr>
        </p:nvSpPr>
        <p:spPr/>
        <p:txBody>
          <a:bodyPr/>
          <a:lstStyle/>
          <a:p>
            <a:r>
              <a:rPr lang="en-CA" dirty="0"/>
              <a:t>Trends - </a:t>
            </a:r>
            <a:r>
              <a:rPr lang="en-CA" dirty="0" err="1"/>
              <a:t>SignalR</a:t>
            </a:r>
            <a:endParaRPr lang="en-CA" dirty="0"/>
          </a:p>
        </p:txBody>
      </p:sp>
      <p:sp>
        <p:nvSpPr>
          <p:cNvPr id="4" name="Content Placeholder 3"/>
          <p:cNvSpPr>
            <a:spLocks noGrp="1"/>
          </p:cNvSpPr>
          <p:nvPr>
            <p:ph sz="quarter" idx="13"/>
          </p:nvPr>
        </p:nvSpPr>
        <p:spPr>
          <a:xfrm>
            <a:off x="979488" y="1630362"/>
            <a:ext cx="6697663" cy="4462933"/>
          </a:xfrm>
        </p:spPr>
        <p:txBody>
          <a:bodyPr>
            <a:normAutofit/>
          </a:bodyPr>
          <a:lstStyle/>
          <a:p>
            <a:r>
              <a:rPr lang="en-CA" dirty="0" smtClean="0"/>
              <a:t>Makes </a:t>
            </a:r>
            <a:r>
              <a:rPr lang="en-CA" dirty="0"/>
              <a:t>real-time HTTP so easy it seems like “</a:t>
            </a:r>
            <a:r>
              <a:rPr lang="en-CA" dirty="0" smtClean="0"/>
              <a:t>magic”</a:t>
            </a:r>
            <a:r>
              <a:rPr lang="en-CA" baseline="30000" dirty="0"/>
              <a:t> </a:t>
            </a:r>
            <a:r>
              <a:rPr lang="en-CA" baseline="30000" dirty="0" smtClean="0"/>
              <a:t>1</a:t>
            </a:r>
            <a:endParaRPr lang="en-CA" dirty="0"/>
          </a:p>
          <a:p>
            <a:r>
              <a:rPr lang="en-CA" dirty="0" smtClean="0"/>
              <a:t>An </a:t>
            </a:r>
            <a:r>
              <a:rPr lang="en-CA" dirty="0"/>
              <a:t>open source series of libraries that provide an abstraction around persistent HTTP </a:t>
            </a:r>
            <a:r>
              <a:rPr lang="en-CA" dirty="0" smtClean="0"/>
              <a:t>connections</a:t>
            </a:r>
            <a:r>
              <a:rPr lang="en-CA" baseline="30000" dirty="0" smtClean="0"/>
              <a:t>2</a:t>
            </a:r>
            <a:endParaRPr lang="en-CA" dirty="0"/>
          </a:p>
          <a:p>
            <a:r>
              <a:rPr lang="en-CA" dirty="0" smtClean="0"/>
              <a:t>Demo 6</a:t>
            </a:r>
          </a:p>
          <a:p>
            <a:pPr lvl="1"/>
            <a:r>
              <a:rPr lang="en-CA" dirty="0" err="1" smtClean="0">
                <a:hlinkClick r:id="rId3"/>
              </a:rPr>
              <a:t>HitCounter</a:t>
            </a:r>
            <a:endParaRPr lang="en-CA" dirty="0" smtClean="0"/>
          </a:p>
        </p:txBody>
      </p:sp>
    </p:spTree>
    <p:extLst>
      <p:ext uri="{BB962C8B-B14F-4D97-AF65-F5344CB8AC3E}">
        <p14:creationId xmlns:p14="http://schemas.microsoft.com/office/powerpoint/2010/main" val="19764931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22</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TextBox 33"/>
          <p:cNvSpPr txBox="1"/>
          <p:nvPr/>
        </p:nvSpPr>
        <p:spPr>
          <a:xfrm>
            <a:off x="5434653" y="387162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5" name="TextBox 34"/>
          <p:cNvSpPr txBox="1"/>
          <p:nvPr/>
        </p:nvSpPr>
        <p:spPr>
          <a:xfrm>
            <a:off x="4099673" y="405629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6" name="TextBox 35"/>
          <p:cNvSpPr txBox="1"/>
          <p:nvPr/>
        </p:nvSpPr>
        <p:spPr>
          <a:xfrm>
            <a:off x="5713131" y="276637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7" name="Oval 36"/>
          <p:cNvSpPr/>
          <p:nvPr/>
        </p:nvSpPr>
        <p:spPr>
          <a:xfrm>
            <a:off x="7146286" y="4509120"/>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Mobile general</a:t>
            </a:r>
            <a:endParaRPr lang="en-CA" sz="800" dirty="0">
              <a:solidFill>
                <a:schemeClr val="tx1"/>
              </a:solidFill>
            </a:endParaRPr>
          </a:p>
        </p:txBody>
      </p:sp>
      <p:sp>
        <p:nvSpPr>
          <p:cNvPr id="38" name="TextBox 37"/>
          <p:cNvSpPr txBox="1"/>
          <p:nvPr/>
        </p:nvSpPr>
        <p:spPr>
          <a:xfrm>
            <a:off x="1413202" y="2645366"/>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9" name="TextBox 38"/>
          <p:cNvSpPr txBox="1"/>
          <p:nvPr/>
        </p:nvSpPr>
        <p:spPr>
          <a:xfrm>
            <a:off x="2091402" y="2472351"/>
            <a:ext cx="278478" cy="369332"/>
          </a:xfrm>
          <a:prstGeom prst="rect">
            <a:avLst/>
          </a:prstGeom>
          <a:noFill/>
        </p:spPr>
        <p:txBody>
          <a:bodyPr wrap="square" rtlCol="0">
            <a:spAutoFit/>
          </a:bodyPr>
          <a:lstStyle/>
          <a:p>
            <a:r>
              <a:rPr lang="en-US" dirty="0" smtClean="0">
                <a:effectLst>
                  <a:glow rad="127000">
                    <a:schemeClr val="accent1">
                      <a:alpha val="43000"/>
                    </a:schemeClr>
                  </a:glow>
                </a:effectLst>
                <a:latin typeface="Wingdings" pitchFamily="2" charset="2"/>
              </a:rPr>
              <a:t>ü</a:t>
            </a:r>
            <a:endParaRPr lang="en-CA" dirty="0">
              <a:effectLst>
                <a:glow rad="127000">
                  <a:schemeClr val="accent1">
                    <a:alpha val="43000"/>
                  </a:schemeClr>
                </a:glow>
              </a:effectLst>
              <a:latin typeface="Wingdings" pitchFamily="2" charset="2"/>
            </a:endParaRPr>
          </a:p>
        </p:txBody>
      </p:sp>
      <p:sp>
        <p:nvSpPr>
          <p:cNvPr id="41" name="TextBox 40"/>
          <p:cNvSpPr txBox="1"/>
          <p:nvPr/>
        </p:nvSpPr>
        <p:spPr>
          <a:xfrm>
            <a:off x="2193545" y="4452955"/>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2" name="Oval 41"/>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43" name="Oval 42"/>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44" name="Oval 43"/>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46" name="Oval 45"/>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47" name="TextBox 46"/>
          <p:cNvSpPr txBox="1"/>
          <p:nvPr/>
        </p:nvSpPr>
        <p:spPr>
          <a:xfrm>
            <a:off x="5040052" y="4520449"/>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8" name="Oval 47"/>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49" name="Oval 48"/>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
        <p:nvSpPr>
          <p:cNvPr id="50" name="TextBox 49"/>
          <p:cNvSpPr txBox="1"/>
          <p:nvPr/>
        </p:nvSpPr>
        <p:spPr>
          <a:xfrm>
            <a:off x="5684885" y="3401070"/>
            <a:ext cx="278478" cy="369332"/>
          </a:xfrm>
          <a:prstGeom prst="rect">
            <a:avLst/>
          </a:prstGeom>
          <a:noFill/>
        </p:spPr>
        <p:txBody>
          <a:bodyPr wrap="square" rtlCol="0">
            <a:spAutoFit/>
          </a:bodyPr>
          <a:lstStyle/>
          <a:p>
            <a:r>
              <a:rPr lang="en-US" dirty="0" smtClean="0">
                <a:solidFill>
                  <a:schemeClr val="bg2"/>
                </a:solidFill>
                <a:latin typeface="Wingdings" pitchFamily="2" charset="2"/>
              </a:rPr>
              <a:t>ü</a:t>
            </a:r>
            <a:endParaRPr lang="en-CA" dirty="0">
              <a:solidFill>
                <a:schemeClr val="bg2"/>
              </a:solidFill>
              <a:latin typeface="Wingdings" pitchFamily="2" charset="2"/>
            </a:endParaRPr>
          </a:p>
        </p:txBody>
      </p:sp>
      <p:sp>
        <p:nvSpPr>
          <p:cNvPr id="51" name="TextBox 50"/>
          <p:cNvSpPr txBox="1"/>
          <p:nvPr/>
        </p:nvSpPr>
        <p:spPr>
          <a:xfrm>
            <a:off x="4099673" y="3164470"/>
            <a:ext cx="278478" cy="369332"/>
          </a:xfrm>
          <a:prstGeom prst="rect">
            <a:avLst/>
          </a:prstGeom>
          <a:noFill/>
        </p:spPr>
        <p:txBody>
          <a:bodyPr wrap="square" rtlCol="0">
            <a:spAutoFit/>
          </a:bodyPr>
          <a:lstStyle/>
          <a:p>
            <a:r>
              <a:rPr lang="en-US" dirty="0" smtClean="0">
                <a:solidFill>
                  <a:schemeClr val="bg2"/>
                </a:solidFill>
                <a:latin typeface="Wingdings" pitchFamily="2" charset="2"/>
              </a:rPr>
              <a:t>ü</a:t>
            </a:r>
            <a:endParaRPr lang="en-CA" dirty="0">
              <a:solidFill>
                <a:schemeClr val="bg2"/>
              </a:solidFill>
              <a:latin typeface="Wingdings" pitchFamily="2" charset="2"/>
            </a:endParaRPr>
          </a:p>
        </p:txBody>
      </p:sp>
      <p:sp>
        <p:nvSpPr>
          <p:cNvPr id="45" name="Rectangle 44"/>
          <p:cNvSpPr/>
          <p:nvPr/>
        </p:nvSpPr>
        <p:spPr>
          <a:xfrm>
            <a:off x="5518417" y="5511663"/>
            <a:ext cx="2289166" cy="437617"/>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55076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anim calcmode="lin" valueType="num">
                                      <p:cBhvr>
                                        <p:cTn id="8" dur="1000" fill="hold"/>
                                        <p:tgtEl>
                                          <p:spTgt spid="45"/>
                                        </p:tgtEl>
                                        <p:attrNameLst>
                                          <p:attrName>ppt_x</p:attrName>
                                        </p:attrNameLst>
                                      </p:cBhvr>
                                      <p:tavLst>
                                        <p:tav tm="0">
                                          <p:val>
                                            <p:strVal val="#ppt_x"/>
                                          </p:val>
                                        </p:tav>
                                        <p:tav tm="100000">
                                          <p:val>
                                            <p:strVal val="#ppt_x"/>
                                          </p:val>
                                        </p:tav>
                                      </p:tavLst>
                                    </p:anim>
                                    <p:anim calcmode="lin" valueType="num">
                                      <p:cBhvr>
                                        <p:cTn id="9"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23</a:t>
            </a:fld>
            <a:endParaRPr lang="en-US"/>
          </a:p>
        </p:txBody>
      </p:sp>
      <p:sp>
        <p:nvSpPr>
          <p:cNvPr id="3" name="Title 2"/>
          <p:cNvSpPr>
            <a:spLocks noGrp="1"/>
          </p:cNvSpPr>
          <p:nvPr>
            <p:ph type="title"/>
          </p:nvPr>
        </p:nvSpPr>
        <p:spPr/>
        <p:txBody>
          <a:bodyPr/>
          <a:lstStyle/>
          <a:p>
            <a:r>
              <a:rPr lang="en-CA" dirty="0"/>
              <a:t>Other observations</a:t>
            </a:r>
          </a:p>
        </p:txBody>
      </p:sp>
      <p:sp>
        <p:nvSpPr>
          <p:cNvPr id="4" name="Content Placeholder 3"/>
          <p:cNvSpPr>
            <a:spLocks noGrp="1"/>
          </p:cNvSpPr>
          <p:nvPr>
            <p:ph sz="quarter" idx="13"/>
          </p:nvPr>
        </p:nvSpPr>
        <p:spPr/>
        <p:txBody>
          <a:bodyPr/>
          <a:lstStyle/>
          <a:p>
            <a:r>
              <a:rPr lang="en-CA" dirty="0" err="1" smtClean="0">
                <a:hlinkClick r:id="rId3"/>
              </a:rPr>
              <a:t>Nuget</a:t>
            </a:r>
            <a:endParaRPr lang="en-CA" dirty="0" smtClean="0"/>
          </a:p>
          <a:p>
            <a:pPr lvl="1"/>
            <a:r>
              <a:rPr lang="en-CA" dirty="0" smtClean="0"/>
              <a:t>Visual Studio add-in to import in external resources easily</a:t>
            </a:r>
          </a:p>
          <a:p>
            <a:r>
              <a:rPr lang="en-CA" dirty="0" smtClean="0">
                <a:hlinkClick r:id="rId4"/>
              </a:rPr>
              <a:t>Git</a:t>
            </a:r>
            <a:endParaRPr lang="en-CA" dirty="0" smtClean="0"/>
          </a:p>
          <a:p>
            <a:pPr lvl="1"/>
            <a:r>
              <a:rPr lang="en-CA" dirty="0" err="1" smtClean="0">
                <a:hlinkClick r:id="rId5"/>
              </a:rPr>
              <a:t>Cvs</a:t>
            </a:r>
            <a:r>
              <a:rPr lang="en-CA" dirty="0" smtClean="0">
                <a:hlinkClick r:id="rId5"/>
              </a:rPr>
              <a:t> -&gt; </a:t>
            </a:r>
            <a:r>
              <a:rPr lang="en-CA" dirty="0" err="1" smtClean="0">
                <a:hlinkClick r:id="rId5"/>
              </a:rPr>
              <a:t>svn</a:t>
            </a:r>
            <a:r>
              <a:rPr lang="en-CA" dirty="0" smtClean="0">
                <a:hlinkClick r:id="rId5"/>
              </a:rPr>
              <a:t> -&gt; git</a:t>
            </a:r>
            <a:endParaRPr lang="en-CA" dirty="0"/>
          </a:p>
          <a:p>
            <a:r>
              <a:rPr lang="en-CA" dirty="0" smtClean="0">
                <a:hlinkClick r:id="rId6"/>
              </a:rPr>
              <a:t>Bit.ly</a:t>
            </a:r>
            <a:endParaRPr lang="en-CA" dirty="0" smtClean="0"/>
          </a:p>
          <a:p>
            <a:pPr lvl="1"/>
            <a:r>
              <a:rPr lang="en-CA" dirty="0" smtClean="0"/>
              <a:t>Less and less people using tinyurl.com</a:t>
            </a:r>
            <a:endParaRPr lang="en-CA" dirty="0"/>
          </a:p>
          <a:p>
            <a:r>
              <a:rPr lang="en-CA" dirty="0"/>
              <a:t>“</a:t>
            </a:r>
            <a:r>
              <a:rPr lang="en-CA" dirty="0">
                <a:hlinkClick r:id="rId7"/>
              </a:rPr>
              <a:t>Big data</a:t>
            </a:r>
            <a:r>
              <a:rPr lang="en-CA" dirty="0"/>
              <a:t>” </a:t>
            </a:r>
            <a:endParaRPr lang="en-CA" dirty="0" smtClean="0"/>
          </a:p>
          <a:p>
            <a:pPr lvl="1"/>
            <a:r>
              <a:rPr lang="en-CA" dirty="0" smtClean="0"/>
              <a:t>still </a:t>
            </a:r>
            <a:r>
              <a:rPr lang="en-CA" dirty="0"/>
              <a:t>in </a:t>
            </a:r>
            <a:r>
              <a:rPr lang="en-CA" dirty="0" smtClean="0"/>
              <a:t>infancy (IMO)</a:t>
            </a:r>
            <a:endParaRPr lang="en-CA" dirty="0"/>
          </a:p>
          <a:p>
            <a:endParaRPr lang="en-CA" dirty="0"/>
          </a:p>
        </p:txBody>
      </p:sp>
    </p:spTree>
    <p:extLst>
      <p:ext uri="{BB962C8B-B14F-4D97-AF65-F5344CB8AC3E}">
        <p14:creationId xmlns:p14="http://schemas.microsoft.com/office/powerpoint/2010/main" val="1108212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 calcmode="lin" valueType="num">
                                      <p:cBhvr additive="base">
                                        <p:cTn id="2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anim calcmode="lin" valueType="num">
                                      <p:cBhvr additive="base">
                                        <p:cTn id="4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my objectives were…</a:t>
            </a:r>
            <a:endParaRPr lang="en-US" dirty="0">
              <a:latin typeface="Lucida Sans"/>
              <a:cs typeface="Lucida Sans"/>
            </a:endParaRPr>
          </a:p>
        </p:txBody>
      </p:sp>
      <p:sp>
        <p:nvSpPr>
          <p:cNvPr id="3" name="Content Placeholder 2"/>
          <p:cNvSpPr>
            <a:spLocks noGrp="1"/>
          </p:cNvSpPr>
          <p:nvPr>
            <p:ph sz="quarter" idx="13"/>
          </p:nvPr>
        </p:nvSpPr>
        <p:spPr>
          <a:xfrm>
            <a:off x="979488" y="1630362"/>
            <a:ext cx="6697663" cy="3958877"/>
          </a:xfrm>
        </p:spPr>
        <p:txBody>
          <a:bodyPr>
            <a:normAutofit/>
          </a:bodyPr>
          <a:lstStyle/>
          <a:p>
            <a:r>
              <a:rPr lang="en-CA" dirty="0" smtClean="0"/>
              <a:t>HTML5… </a:t>
            </a:r>
          </a:p>
          <a:p>
            <a:pPr lvl="1"/>
            <a:r>
              <a:rPr lang="en-CA" dirty="0" smtClean="0"/>
              <a:t>learn </a:t>
            </a:r>
            <a:r>
              <a:rPr lang="en-CA" dirty="0"/>
              <a:t>more including the “state” of it and how to get browsers to work with it</a:t>
            </a:r>
          </a:p>
          <a:p>
            <a:r>
              <a:rPr lang="en-CA" dirty="0"/>
              <a:t>Azure… </a:t>
            </a:r>
            <a:endParaRPr lang="en-CA" dirty="0" smtClean="0"/>
          </a:p>
          <a:p>
            <a:pPr lvl="1"/>
            <a:r>
              <a:rPr lang="en-CA" dirty="0" smtClean="0"/>
              <a:t>what </a:t>
            </a:r>
            <a:r>
              <a:rPr lang="en-CA" dirty="0"/>
              <a:t>“state” is it in? How to use, </a:t>
            </a:r>
            <a:r>
              <a:rPr lang="en-CA" dirty="0" err="1"/>
              <a:t>etc</a:t>
            </a:r>
            <a:endParaRPr lang="en-CA" dirty="0"/>
          </a:p>
          <a:p>
            <a:r>
              <a:rPr lang="en-CA" dirty="0"/>
              <a:t>Mobile… </a:t>
            </a:r>
            <a:endParaRPr lang="en-CA" dirty="0" smtClean="0"/>
          </a:p>
          <a:p>
            <a:pPr lvl="1"/>
            <a:r>
              <a:rPr lang="en-CA" dirty="0" smtClean="0"/>
              <a:t>Pretty much anything</a:t>
            </a:r>
            <a:endParaRPr lang="en-CA" dirty="0"/>
          </a:p>
          <a:p>
            <a:r>
              <a:rPr lang="en-CA" dirty="0"/>
              <a:t>Any </a:t>
            </a:r>
            <a:r>
              <a:rPr lang="en-CA" dirty="0" smtClean="0"/>
              <a:t>trends?</a:t>
            </a:r>
            <a:endParaRPr lang="en-CA" dirty="0"/>
          </a:p>
        </p:txBody>
      </p:sp>
      <p:sp>
        <p:nvSpPr>
          <p:cNvPr id="4" name="Slide Number Placeholder 3"/>
          <p:cNvSpPr>
            <a:spLocks noGrp="1"/>
          </p:cNvSpPr>
          <p:nvPr>
            <p:ph type="sldNum" sz="quarter" idx="12"/>
          </p:nvPr>
        </p:nvSpPr>
        <p:spPr/>
        <p:txBody>
          <a:bodyPr/>
          <a:lstStyle/>
          <a:p>
            <a:fld id="{1D72EBF8-7CF5-44B7-B2BF-E22DE4D0703D}" type="slidenum">
              <a:rPr lang="en-US" smtClean="0"/>
              <a:pPr/>
              <a:t>2</a:t>
            </a:fld>
            <a:endParaRPr lang="en-US"/>
          </a:p>
        </p:txBody>
      </p:sp>
    </p:spTree>
    <p:extLst>
      <p:ext uri="{BB962C8B-B14F-4D97-AF65-F5344CB8AC3E}">
        <p14:creationId xmlns:p14="http://schemas.microsoft.com/office/powerpoint/2010/main" val="2660529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3</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4" name="Oval 33"/>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35" name="Oval 34"/>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36" name="Oval 35"/>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37" name="Oval 36"/>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32" name="Oval 31"/>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33" name="Oval 32"/>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Tree>
    <p:extLst>
      <p:ext uri="{BB962C8B-B14F-4D97-AF65-F5344CB8AC3E}">
        <p14:creationId xmlns:p14="http://schemas.microsoft.com/office/powerpoint/2010/main" val="21917006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4</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3" name="Oval 32"/>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34" name="Oval 33"/>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35" name="Oval 34"/>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36" name="Oval 35"/>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37" name="Oval 36"/>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38" name="Oval 37"/>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
        <p:nvSpPr>
          <p:cNvPr id="32" name="Rectangle 31"/>
          <p:cNvSpPr/>
          <p:nvPr/>
        </p:nvSpPr>
        <p:spPr>
          <a:xfrm>
            <a:off x="3131840" y="2733898"/>
            <a:ext cx="944552" cy="402235"/>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657940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5</a:t>
            </a:fld>
            <a:endParaRPr lang="en-US"/>
          </a:p>
        </p:txBody>
      </p:sp>
      <p:sp>
        <p:nvSpPr>
          <p:cNvPr id="3" name="Title 2"/>
          <p:cNvSpPr>
            <a:spLocks noGrp="1"/>
          </p:cNvSpPr>
          <p:nvPr>
            <p:ph type="title"/>
          </p:nvPr>
        </p:nvSpPr>
        <p:spPr/>
        <p:txBody>
          <a:bodyPr/>
          <a:lstStyle/>
          <a:p>
            <a:r>
              <a:rPr lang="en-CA" dirty="0" smtClean="0"/>
              <a:t>HTML5 History</a:t>
            </a:r>
            <a:endParaRPr lang="en-CA" dirty="0"/>
          </a:p>
        </p:txBody>
      </p:sp>
      <p:sp>
        <p:nvSpPr>
          <p:cNvPr id="4" name="Content Placeholder 3"/>
          <p:cNvSpPr>
            <a:spLocks noGrp="1"/>
          </p:cNvSpPr>
          <p:nvPr>
            <p:ph sz="quarter" idx="13"/>
          </p:nvPr>
        </p:nvSpPr>
        <p:spPr>
          <a:xfrm>
            <a:off x="979488" y="1630362"/>
            <a:ext cx="6697663" cy="4390925"/>
          </a:xfrm>
        </p:spPr>
        <p:txBody>
          <a:bodyPr>
            <a:normAutofit/>
          </a:bodyPr>
          <a:lstStyle/>
          <a:p>
            <a:r>
              <a:rPr lang="en-CA" dirty="0" smtClean="0"/>
              <a:t>Wee bit of history</a:t>
            </a:r>
            <a:r>
              <a:rPr lang="en-CA" baseline="30000" dirty="0"/>
              <a:t>1</a:t>
            </a:r>
            <a:r>
              <a:rPr lang="en-CA" dirty="0" smtClean="0"/>
              <a:t>: </a:t>
            </a:r>
          </a:p>
          <a:p>
            <a:pPr lvl="1"/>
            <a:r>
              <a:rPr lang="en-CA" dirty="0" smtClean="0"/>
              <a:t>CERN and IETF: HTML </a:t>
            </a:r>
            <a:r>
              <a:rPr lang="en-CA" dirty="0"/>
              <a:t>(1991), HTML2 (1994</a:t>
            </a:r>
            <a:r>
              <a:rPr lang="en-CA" dirty="0" smtClean="0"/>
              <a:t>)</a:t>
            </a:r>
          </a:p>
          <a:p>
            <a:pPr lvl="1"/>
            <a:r>
              <a:rPr lang="en-CA" dirty="0" smtClean="0"/>
              <a:t>W3C: HTML3 </a:t>
            </a:r>
            <a:r>
              <a:rPr lang="en-CA" dirty="0"/>
              <a:t>(1995), HTML3.2 &amp; 4 (1997</a:t>
            </a:r>
            <a:r>
              <a:rPr lang="en-CA" dirty="0" smtClean="0"/>
              <a:t>)</a:t>
            </a:r>
          </a:p>
          <a:p>
            <a:pPr lvl="1"/>
            <a:r>
              <a:rPr lang="en-CA" dirty="0" smtClean="0"/>
              <a:t>W3C decided to stop evolving “HTML” (1998)</a:t>
            </a:r>
            <a:endParaRPr lang="en-CA" dirty="0"/>
          </a:p>
          <a:p>
            <a:pPr lvl="1"/>
            <a:r>
              <a:rPr lang="en-CA" dirty="0" smtClean="0"/>
              <a:t>W3C: </a:t>
            </a:r>
            <a:r>
              <a:rPr lang="en-CA" dirty="0"/>
              <a:t>XHTML1 (2000</a:t>
            </a:r>
            <a:r>
              <a:rPr lang="en-CA" dirty="0" smtClean="0"/>
              <a:t>), XHTML 1.1 (2001)</a:t>
            </a:r>
          </a:p>
          <a:p>
            <a:r>
              <a:rPr lang="en-CA" dirty="0" smtClean="0"/>
              <a:t>W3C </a:t>
            </a:r>
            <a:r>
              <a:rPr lang="en-CA" dirty="0"/>
              <a:t>wanted XHTML </a:t>
            </a:r>
            <a:r>
              <a:rPr lang="en-CA" dirty="0" smtClean="0"/>
              <a:t>2… but was very strict standard</a:t>
            </a:r>
          </a:p>
          <a:p>
            <a:r>
              <a:rPr lang="en-CA" dirty="0" smtClean="0"/>
              <a:t>Browser group formed </a:t>
            </a:r>
            <a:r>
              <a:rPr lang="en-CA" dirty="0" smtClean="0">
                <a:hlinkClick r:id="rId3"/>
              </a:rPr>
              <a:t>WHATWG</a:t>
            </a:r>
            <a:r>
              <a:rPr lang="en-CA" baseline="30000" dirty="0" smtClean="0"/>
              <a:t>2</a:t>
            </a:r>
            <a:r>
              <a:rPr lang="en-CA" dirty="0" smtClean="0"/>
              <a:t> and created HTML5</a:t>
            </a:r>
          </a:p>
          <a:p>
            <a:pPr lvl="1"/>
            <a:r>
              <a:rPr lang="en-CA" dirty="0" smtClean="0"/>
              <a:t>Group contained: Apple, Mozilla, Opera</a:t>
            </a:r>
          </a:p>
          <a:p>
            <a:r>
              <a:rPr lang="en-CA" dirty="0" smtClean="0"/>
              <a:t>W3C’s XHTML 2 ultimately died on July 2, 2009</a:t>
            </a:r>
          </a:p>
          <a:p>
            <a:r>
              <a:rPr lang="en-CA" dirty="0" smtClean="0"/>
              <a:t>WHATWG gave </a:t>
            </a:r>
            <a:r>
              <a:rPr lang="en-CA" dirty="0"/>
              <a:t>W3C permission to publish </a:t>
            </a:r>
            <a:r>
              <a:rPr lang="en-CA" dirty="0" smtClean="0"/>
              <a:t>HTML5… </a:t>
            </a:r>
            <a:r>
              <a:rPr lang="en-CA" dirty="0"/>
              <a:t>so really </a:t>
            </a:r>
            <a:r>
              <a:rPr lang="en-CA" dirty="0" smtClean="0"/>
              <a:t>there are </a:t>
            </a:r>
            <a:r>
              <a:rPr lang="en-CA" dirty="0"/>
              <a:t>2 </a:t>
            </a:r>
            <a:r>
              <a:rPr lang="en-CA" dirty="0" err="1" smtClean="0"/>
              <a:t>specifcations</a:t>
            </a:r>
            <a:r>
              <a:rPr lang="en-CA" dirty="0" smtClean="0"/>
              <a:t> </a:t>
            </a:r>
            <a:r>
              <a:rPr lang="en-CA" dirty="0"/>
              <a:t>out there</a:t>
            </a:r>
          </a:p>
          <a:p>
            <a:endParaRPr lang="en-CA" dirty="0"/>
          </a:p>
        </p:txBody>
      </p:sp>
    </p:spTree>
    <p:extLst>
      <p:ext uri="{BB962C8B-B14F-4D97-AF65-F5344CB8AC3E}">
        <p14:creationId xmlns:p14="http://schemas.microsoft.com/office/powerpoint/2010/main" val="32889184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6</a:t>
            </a:fld>
            <a:endParaRPr lang="en-US"/>
          </a:p>
        </p:txBody>
      </p:sp>
      <p:sp>
        <p:nvSpPr>
          <p:cNvPr id="3" name="Title 2"/>
          <p:cNvSpPr>
            <a:spLocks noGrp="1"/>
          </p:cNvSpPr>
          <p:nvPr>
            <p:ph type="title"/>
          </p:nvPr>
        </p:nvSpPr>
        <p:spPr/>
        <p:txBody>
          <a:bodyPr/>
          <a:lstStyle/>
          <a:p>
            <a:r>
              <a:rPr lang="en-CA" dirty="0" smtClean="0"/>
              <a:t>HTML5 </a:t>
            </a:r>
            <a:r>
              <a:rPr lang="en-CA" dirty="0"/>
              <a:t>History</a:t>
            </a:r>
          </a:p>
        </p:txBody>
      </p:sp>
      <p:sp>
        <p:nvSpPr>
          <p:cNvPr id="4" name="Content Placeholder 3"/>
          <p:cNvSpPr>
            <a:spLocks noGrp="1"/>
          </p:cNvSpPr>
          <p:nvPr>
            <p:ph sz="quarter" idx="13"/>
          </p:nvPr>
        </p:nvSpPr>
        <p:spPr>
          <a:xfrm>
            <a:off x="979488" y="1630362"/>
            <a:ext cx="6697663" cy="4318917"/>
          </a:xfrm>
        </p:spPr>
        <p:txBody>
          <a:bodyPr>
            <a:normAutofit/>
          </a:bodyPr>
          <a:lstStyle/>
          <a:p>
            <a:r>
              <a:rPr lang="en-CA" dirty="0"/>
              <a:t>Apple’s affect:</a:t>
            </a:r>
          </a:p>
          <a:p>
            <a:pPr lvl="1"/>
            <a:r>
              <a:rPr lang="en-CA" dirty="0"/>
              <a:t>“</a:t>
            </a:r>
            <a:r>
              <a:rPr lang="en-CA" dirty="0">
                <a:hlinkClick r:id="rId3"/>
              </a:rPr>
              <a:t>The world is moving to </a:t>
            </a:r>
            <a:r>
              <a:rPr lang="en-CA" dirty="0" smtClean="0">
                <a:hlinkClick r:id="rId3"/>
              </a:rPr>
              <a:t>HTML5</a:t>
            </a:r>
            <a:r>
              <a:rPr lang="en-CA" dirty="0" smtClean="0"/>
              <a:t>” </a:t>
            </a:r>
            <a:r>
              <a:rPr lang="en-CA" dirty="0"/>
              <a:t>– Steve </a:t>
            </a:r>
            <a:r>
              <a:rPr lang="en-CA" dirty="0" smtClean="0"/>
              <a:t>Jobs</a:t>
            </a:r>
            <a:endParaRPr lang="en-CA" dirty="0"/>
          </a:p>
          <a:p>
            <a:pPr lvl="1"/>
            <a:r>
              <a:rPr lang="en-CA" dirty="0" err="1">
                <a:hlinkClick r:id="rId4"/>
              </a:rPr>
              <a:t>iDevices</a:t>
            </a:r>
            <a:r>
              <a:rPr lang="en-CA" dirty="0">
                <a:hlinkClick r:id="rId4"/>
              </a:rPr>
              <a:t> </a:t>
            </a:r>
            <a:r>
              <a:rPr lang="en-CA" dirty="0" smtClean="0">
                <a:hlinkClick r:id="rId4"/>
              </a:rPr>
              <a:t>have no </a:t>
            </a:r>
            <a:r>
              <a:rPr lang="en-CA" dirty="0">
                <a:hlinkClick r:id="rId4"/>
              </a:rPr>
              <a:t>support for Flash</a:t>
            </a:r>
            <a:endParaRPr lang="en-CA" dirty="0"/>
          </a:p>
          <a:p>
            <a:r>
              <a:rPr lang="en-CA" dirty="0" smtClean="0">
                <a:hlinkClick r:id="rId5"/>
              </a:rPr>
              <a:t>Logo</a:t>
            </a:r>
            <a:r>
              <a:rPr lang="en-CA" dirty="0" smtClean="0"/>
              <a:t> </a:t>
            </a:r>
          </a:p>
          <a:p>
            <a:endParaRPr lang="en-CA" dirty="0" smtClean="0"/>
          </a:p>
          <a:p>
            <a:r>
              <a:rPr lang="en-CA" dirty="0" smtClean="0">
                <a:hlinkClick r:id="rId6"/>
              </a:rPr>
              <a:t>Marketing material</a:t>
            </a:r>
            <a:endParaRPr lang="en-CA" dirty="0"/>
          </a:p>
          <a:p>
            <a:endParaRPr lang="en-CA" dirty="0"/>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51049" y="2852936"/>
            <a:ext cx="600075" cy="609600"/>
          </a:xfrm>
          <a:prstGeom prst="rect">
            <a:avLst/>
          </a:prstGeom>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98611" y="3933056"/>
            <a:ext cx="1504950" cy="1504950"/>
          </a:xfrm>
          <a:prstGeom prst="rect">
            <a:avLst/>
          </a:prstGeom>
        </p:spPr>
      </p:pic>
    </p:spTree>
    <p:extLst>
      <p:ext uri="{BB962C8B-B14F-4D97-AF65-F5344CB8AC3E}">
        <p14:creationId xmlns:p14="http://schemas.microsoft.com/office/powerpoint/2010/main" val="8318459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7</a:t>
            </a:fld>
            <a:endParaRPr lang="en-US"/>
          </a:p>
        </p:txBody>
      </p:sp>
      <p:sp>
        <p:nvSpPr>
          <p:cNvPr id="3" name="Title 2"/>
          <p:cNvSpPr>
            <a:spLocks noGrp="1"/>
          </p:cNvSpPr>
          <p:nvPr>
            <p:ph type="title"/>
          </p:nvPr>
        </p:nvSpPr>
        <p:spPr/>
        <p:txBody>
          <a:bodyPr/>
          <a:lstStyle/>
          <a:p>
            <a:r>
              <a:rPr lang="en-CA" dirty="0" smtClean="0"/>
              <a:t>HTML5 </a:t>
            </a:r>
            <a:r>
              <a:rPr lang="en-CA" dirty="0"/>
              <a:t>– What is it?</a:t>
            </a:r>
          </a:p>
        </p:txBody>
      </p:sp>
      <p:sp>
        <p:nvSpPr>
          <p:cNvPr id="4" name="Content Placeholder 3"/>
          <p:cNvSpPr>
            <a:spLocks noGrp="1"/>
          </p:cNvSpPr>
          <p:nvPr>
            <p:ph sz="quarter" idx="13"/>
          </p:nvPr>
        </p:nvSpPr>
        <p:spPr>
          <a:xfrm>
            <a:off x="979488" y="1630363"/>
            <a:ext cx="6697663" cy="430485"/>
          </a:xfrm>
        </p:spPr>
        <p:txBody>
          <a:bodyPr/>
          <a:lstStyle/>
          <a:p>
            <a:r>
              <a:rPr lang="en-CA" dirty="0"/>
              <a:t>What is it? HTML + CSS3 + JavaScript </a:t>
            </a:r>
            <a:r>
              <a:rPr lang="en-CA" dirty="0" smtClean="0"/>
              <a:t>APIs</a:t>
            </a:r>
            <a:endParaRPr lang="en-CA" dirty="0"/>
          </a:p>
        </p:txBody>
      </p:sp>
      <p:pic>
        <p:nvPicPr>
          <p:cNvPr id="1027"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79488" y="2204864"/>
            <a:ext cx="7679823" cy="36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28625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8</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Oval 33"/>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35" name="Oval 34"/>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36" name="Oval 35"/>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37" name="Oval 36"/>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39" name="Oval 38"/>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40" name="Oval 39"/>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
        <p:nvSpPr>
          <p:cNvPr id="32" name="Rectangle 31"/>
          <p:cNvSpPr/>
          <p:nvPr/>
        </p:nvSpPr>
        <p:spPr>
          <a:xfrm>
            <a:off x="4722236" y="3831094"/>
            <a:ext cx="1217916" cy="750034"/>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85953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theme/theme1.xml><?xml version="1.0" encoding="utf-8"?>
<a:theme xmlns:a="http://schemas.openxmlformats.org/drawingml/2006/main" name="Solvera-Presentation">
  <a:themeElements>
    <a:clrScheme name="Urban Pop">
      <a:dk1>
        <a:srgbClr val="000000"/>
      </a:dk1>
      <a:lt1>
        <a:srgbClr val="FFFFFF"/>
      </a:lt1>
      <a:dk2>
        <a:srgbClr val="282828"/>
      </a:dk2>
      <a:lt2>
        <a:srgbClr val="D4D4D4"/>
      </a:lt2>
      <a:accent1>
        <a:srgbClr val="86CE24"/>
      </a:accent1>
      <a:accent2>
        <a:srgbClr val="00A2E6"/>
      </a:accent2>
      <a:accent3>
        <a:srgbClr val="FAC810"/>
      </a:accent3>
      <a:accent4>
        <a:srgbClr val="7D8F8C"/>
      </a:accent4>
      <a:accent5>
        <a:srgbClr val="D06B20"/>
      </a:accent5>
      <a:accent6>
        <a:srgbClr val="958B8B"/>
      </a:accent6>
      <a:hlink>
        <a:srgbClr val="FF9900"/>
      </a:hlink>
      <a:folHlink>
        <a:srgbClr val="969696"/>
      </a:folHlink>
    </a:clrScheme>
    <a:fontScheme name="Urban Pop">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13548</TotalTime>
  <Words>3087</Words>
  <Application>Microsoft Office PowerPoint</Application>
  <PresentationFormat>On-screen Show (4:3)</PresentationFormat>
  <Paragraphs>560</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Solvera-Presentation</vt:lpstr>
      <vt:lpstr>Live 360! Events Review</vt:lpstr>
      <vt:lpstr>Quick Summary</vt:lpstr>
      <vt:lpstr>What my objectives were…</vt:lpstr>
      <vt:lpstr>What I learnt</vt:lpstr>
      <vt:lpstr>What I learnt</vt:lpstr>
      <vt:lpstr>HTML5 History</vt:lpstr>
      <vt:lpstr>HTML5 History</vt:lpstr>
      <vt:lpstr>HTML5 – What is it?</vt:lpstr>
      <vt:lpstr>What I learnt</vt:lpstr>
      <vt:lpstr>HTML5 – Simplification</vt:lpstr>
      <vt:lpstr>HTML5 – New Tags</vt:lpstr>
      <vt:lpstr>What I learnt</vt:lpstr>
      <vt:lpstr>HTML5 - Browser Support</vt:lpstr>
      <vt:lpstr>HTML 5 – Browser Support (cont’d)</vt:lpstr>
      <vt:lpstr>What I learnt</vt:lpstr>
      <vt:lpstr>HTML5 Form Enhancements</vt:lpstr>
      <vt:lpstr>What I learnt</vt:lpstr>
      <vt:lpstr>HTML5 MultiMedia Enhancements</vt:lpstr>
      <vt:lpstr>What I learnt</vt:lpstr>
      <vt:lpstr>Windows Azure</vt:lpstr>
      <vt:lpstr>What I learnt</vt:lpstr>
      <vt:lpstr>Trends - SignalR</vt:lpstr>
      <vt:lpstr>What I learnt</vt:lpstr>
      <vt:lpstr>Other observations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Darek Tomyn</dc:creator>
  <cp:lastModifiedBy>Darek Tomyn</cp:lastModifiedBy>
  <cp:revision>192</cp:revision>
  <cp:lastPrinted>2013-03-07T18:55:03Z</cp:lastPrinted>
  <dcterms:created xsi:type="dcterms:W3CDTF">2011-12-20T20:01:25Z</dcterms:created>
  <dcterms:modified xsi:type="dcterms:W3CDTF">2013-03-17T01:03:02Z</dcterms:modified>
</cp:coreProperties>
</file>