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6"/>
  </p:notesMasterIdLst>
  <p:handoutMasterIdLst>
    <p:handoutMasterId r:id="rId27"/>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90" r:id="rId15"/>
    <p:sldId id="282" r:id="rId16"/>
    <p:sldId id="265" r:id="rId17"/>
    <p:sldId id="283" r:id="rId18"/>
    <p:sldId id="274" r:id="rId19"/>
    <p:sldId id="284" r:id="rId20"/>
    <p:sldId id="266" r:id="rId21"/>
    <p:sldId id="286" r:id="rId22"/>
    <p:sldId id="269" r:id="rId23"/>
    <p:sldId id="288" r:id="rId24"/>
    <p:sldId id="270"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624" autoAdjust="0"/>
  </p:normalViewPr>
  <p:slideViewPr>
    <p:cSldViewPr snapToObjects="1">
      <p:cViewPr>
        <p:scale>
          <a:sx n="108" d="100"/>
          <a:sy n="108" d="100"/>
        </p:scale>
        <p:origin x="-1710" y="192"/>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3/16/2013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in December called </a:t>
            </a:r>
            <a:r>
              <a:rPr lang="en-CA" baseline="0" dirty="0" smtClean="0"/>
              <a:t>Live! 360 Events. </a:t>
            </a:r>
            <a:endParaRPr lang="en-CA" baseline="0" dirty="0" smtClean="0"/>
          </a:p>
          <a:p>
            <a:pPr defTabSz="483306">
              <a:defRPr/>
            </a:pPr>
            <a:r>
              <a:rPr lang="en-CA" baseline="0" dirty="0" smtClean="0"/>
              <a:t>This presentation had its genesis from attending this.</a:t>
            </a:r>
          </a:p>
          <a:p>
            <a:r>
              <a:rPr lang="en-CA" dirty="0" smtClean="0"/>
              <a:t>You may access all of the mater</a:t>
            </a:r>
            <a:r>
              <a:rPr lang="en-CA" baseline="0" dirty="0" smtClean="0"/>
              <a:t>ial for the event by clicking on the title (which will take you to </a:t>
            </a:r>
            <a:r>
              <a:rPr lang="en-CA" dirty="0" smtClean="0"/>
              <a:t>http://www.redmondevents.com/virtual/login.aspx?ReturnUrl=%2fvirtual%2fvslive%2f2012%2flive360%2fDefault.aspx)</a:t>
            </a:r>
          </a:p>
          <a:p>
            <a:r>
              <a:rPr lang="en-CA" dirty="0" smtClean="0"/>
              <a:t>From there, you can authenticate using the following credentials:</a:t>
            </a:r>
          </a:p>
          <a:p>
            <a:r>
              <a:rPr lang="en-CA" dirty="0" smtClean="0"/>
              <a:t>Username: LIVE!360</a:t>
            </a:r>
          </a:p>
          <a:p>
            <a:r>
              <a:rPr lang="en-CA" dirty="0" smtClean="0"/>
              <a:t>Password:</a:t>
            </a:r>
            <a:r>
              <a:rPr lang="en-CA" baseline="0" dirty="0" smtClean="0"/>
              <a:t> Orlando4in1</a:t>
            </a:r>
            <a:endParaRPr lang="en-CA" dirty="0" smtClean="0"/>
          </a:p>
          <a:p>
            <a:r>
              <a:rPr lang="en-CA" dirty="0" smtClean="0"/>
              <a:t>Also,</a:t>
            </a:r>
            <a:r>
              <a:rPr lang="en-CA" baseline="0" dirty="0" smtClean="0"/>
              <a:t> for those of you with smart phones, feel free to go to one of the links mentioned above to access the PDF, PowerPoint and demos that I will be attempting to show a bit later in the presentation.</a:t>
            </a:r>
          </a:p>
          <a:p>
            <a:r>
              <a:rPr lang="en-CA" baseline="0" dirty="0" smtClean="0"/>
              <a:t>In regards to the demos, I do have a number of them and so although I have a lot of slides prepared, I really am hoping to concentrate more on demos and so quickly move away from the slides.</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71450" indent="-171450">
              <a:buFontTx/>
              <a:buChar char="-"/>
            </a:pPr>
            <a:r>
              <a:rPr lang="en-CA" dirty="0" smtClean="0"/>
              <a:t>DOCTYPE</a:t>
            </a:r>
          </a:p>
          <a:p>
            <a:pPr marL="171450" indent="-171450">
              <a:buFontTx/>
              <a:buChar char="-"/>
            </a:pPr>
            <a:r>
              <a:rPr lang="en-CA" baseline="0" dirty="0" smtClean="0"/>
              <a:t>Html</a:t>
            </a:r>
          </a:p>
          <a:p>
            <a:pPr marL="0" indent="0">
              <a:buFontTx/>
              <a:buNone/>
            </a:pPr>
            <a:r>
              <a:rPr lang="en-US" baseline="0" dirty="0" smtClean="0"/>
              <a:t>and</a:t>
            </a:r>
            <a:endParaRPr lang="en-CA" baseline="0" dirty="0" smtClean="0"/>
          </a:p>
          <a:p>
            <a:pPr marL="171450" indent="-171450">
              <a:buFontTx/>
              <a:buChar char="-"/>
            </a:pPr>
            <a:r>
              <a:rPr lang="en-CA" baseline="0" dirty="0" smtClean="0"/>
              <a:t>The main meta tag for character encoding</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focused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a:t>
            </a:r>
            <a:r>
              <a:rPr lang="en-CA" dirty="0" smtClean="0"/>
              <a:t>browser </a:t>
            </a:r>
            <a:r>
              <a:rPr lang="en-CA" dirty="0" smtClean="0"/>
              <a:t>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about browser </a:t>
            </a:r>
            <a:r>
              <a:rPr lang="en-US" sz="1000" dirty="0" smtClean="0"/>
              <a:t>support, in particular for Internet Explorer? </a:t>
            </a:r>
            <a:r>
              <a:rPr lang="en-US" sz="1000" dirty="0" smtClean="0"/>
              <a:t>First, it is important to understand a bit about how features</a:t>
            </a:r>
            <a:r>
              <a:rPr lang="en-US" sz="1000" baseline="0" dirty="0" smtClean="0"/>
              <a:t> come about… a 5 stage process. </a:t>
            </a:r>
          </a:p>
          <a:p>
            <a:r>
              <a:rPr lang="en-US" sz="1000" baseline="0" dirty="0" smtClean="0"/>
              <a:t>What Microsoft’s IE team decided on originally was only to support “Candidate Recommendation” and up… as a result, they “score” much lower… so as a developer you need to keep this in mind and come up with solutions to this problem. </a:t>
            </a:r>
          </a:p>
          <a:p>
            <a:r>
              <a:rPr lang="en-US" sz="1000" baseline="0" dirty="0" smtClean="0"/>
              <a:t>Note that the absolute </a:t>
            </a:r>
            <a:r>
              <a:rPr lang="en-US" sz="1000" baseline="0" dirty="0" smtClean="0"/>
              <a:t>easiest </a:t>
            </a:r>
            <a:r>
              <a:rPr lang="en-US" sz="1000" baseline="0" dirty="0" smtClean="0"/>
              <a:t>way regarding this in IE is to use something called “Google Chrome Frame” which brings the “goodness” of Chrome into IE… however, this is a plugin. I will show this in a demo.</a:t>
            </a:r>
          </a:p>
          <a:p>
            <a:endParaRPr lang="en-CA" sz="1000" baseline="30000" dirty="0" smtClean="0"/>
          </a:p>
          <a:p>
            <a:r>
              <a:rPr lang="en-CA" sz="1000" baseline="30000" dirty="0" smtClean="0"/>
              <a:t>1</a:t>
            </a:r>
            <a:r>
              <a:rPr lang="en-CA" sz="1000" dirty="0" smtClean="0"/>
              <a:t> </a:t>
            </a:r>
            <a:r>
              <a:rPr lang="en-US" sz="1000" dirty="0" smtClean="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endParaRPr lang="en-CA" sz="100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To backup for a second… when I say “score” and mentioning how IE doesn’t score very well, what do I really mean by this? Well, on this slide are a couple of sites where you can see how the browsers “stack up” against one another.</a:t>
            </a:r>
          </a:p>
          <a:p>
            <a:r>
              <a:rPr lang="en-US" sz="1200" baseline="0" dirty="0" smtClean="0"/>
              <a:t>So, how to deal with? One way is to determine what the lowest common denominator might be… that is, what browsers are being used to access your site and then only use features that are common across those browsers. The next is to use something called “</a:t>
            </a:r>
            <a:r>
              <a:rPr lang="en-US" sz="1200" baseline="0" dirty="0" err="1" smtClean="0"/>
              <a:t>polyfills</a:t>
            </a:r>
            <a:r>
              <a:rPr lang="en-US" sz="1200" baseline="0" dirty="0" smtClean="0"/>
              <a:t>” to give a browser more HTML5 features. I wasn’t intending to show “</a:t>
            </a:r>
            <a:r>
              <a:rPr lang="en-US" sz="1200" baseline="0" dirty="0" err="1" smtClean="0"/>
              <a:t>polyfills</a:t>
            </a:r>
            <a:r>
              <a:rPr lang="en-US" sz="1200" baseline="0" dirty="0" smtClean="0"/>
              <a:t>” in this presentation, but it is a big topic that basically involves using JavaScript to implant HTML5 functionality into a browser that does not offer native support.</a:t>
            </a:r>
          </a:p>
          <a:p>
            <a:r>
              <a:rPr lang="en-US" sz="1200" baseline="0" dirty="0" smtClean="0"/>
              <a:t>The next 2 demos are meant to demonstrate some of the concepts discussed so far.</a:t>
            </a:r>
          </a:p>
          <a:p>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1200" baseline="30000" dirty="0" smtClean="0"/>
              <a:t>1</a:t>
            </a:r>
            <a:r>
              <a:rPr lang="en-CA" sz="1200" dirty="0" smtClean="0"/>
              <a:t> Recommended</a:t>
            </a:r>
            <a:r>
              <a:rPr lang="en-CA" sz="1200" baseline="0" dirty="0" smtClean="0"/>
              <a:t> resources regarding </a:t>
            </a:r>
            <a:r>
              <a:rPr lang="en-CA" sz="1200" baseline="0" dirty="0" err="1" smtClean="0"/>
              <a:t>polyfills</a:t>
            </a:r>
            <a:r>
              <a:rPr lang="en-CA" sz="1200" dirty="0" smtClean="0"/>
              <a:t>: </a:t>
            </a:r>
            <a:r>
              <a:rPr lang="en-US" sz="1200" dirty="0" smtClean="0">
                <a:hlinkClick r:id="rId3"/>
              </a:rPr>
              <a:t>http://remysharp.com/2010/10/08/what-is-a-polyfill/</a:t>
            </a:r>
            <a:r>
              <a:rPr lang="en-US" sz="1200" dirty="0" smtClean="0"/>
              <a:t> or </a:t>
            </a:r>
            <a:r>
              <a:rPr lang="en-US" sz="1200" dirty="0" smtClean="0">
                <a:hlinkClick r:id="rId4"/>
              </a:rPr>
              <a:t>https://github.com/Modernizr/Modernizr/wiki/HTML5-Cross-browser-Polyfills</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38869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“VS Live” event… this year, 2013, 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
            </a:r>
            <a:r>
              <a:rPr lang="en-CA" baseline="0" dirty="0" smtClean="0"/>
              <a:t>attend.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knew at a high level that HTML5 was important, I was hoping to use this conference as a “kick start” to learn more information regarding it</a:t>
            </a:r>
          </a:p>
          <a:p>
            <a:r>
              <a:rPr lang="en-US" baseline="0" dirty="0" smtClean="0"/>
              <a:t>- I knew that Microsoft was pushing Azure a lot, but honestly I had not laid hands on it before… just read and watched training sessions for it</a:t>
            </a:r>
          </a:p>
          <a:p>
            <a:r>
              <a:rPr lang="en-US" baseline="0" dirty="0" smtClean="0"/>
              <a:t>- For mobile, I was open to hearing anything that I could related to mobile, and although this was not a conference that was big on mobile, there was some knowledge I gained in this </a:t>
            </a:r>
            <a:r>
              <a:rPr lang="en-US" baseline="0" dirty="0" smtClean="0"/>
              <a:t>area that I will share a bit later</a:t>
            </a:r>
            <a:endParaRPr lang="en-US" baseline="0" dirty="0" smtClean="0"/>
          </a:p>
          <a:p>
            <a:r>
              <a:rPr lang="en-US" baseline="0" dirty="0" smtClean="0"/>
              <a:t>- Finally,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the simplification of some of them and the creation of more “semantic” tags…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March-16-13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March-16-13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March-16-13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March-16-13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tml5test.com/results/desktop.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html5demo1.azurewebsites.net/Index.html" TargetMode="External"/><Relationship Id="rId4" Type="http://schemas.openxmlformats.org/officeDocument/2006/relationships/hyperlink" Target="http://canius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ignalrdemo1.azurewebsites.net/ChatDemo.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Conference Review </a:t>
            </a:r>
            <a:r>
              <a:rPr lang="en-US" dirty="0"/>
              <a:t>/</a:t>
            </a:r>
            <a:r>
              <a:rPr lang="en-US" dirty="0" smtClean="0"/>
              <a:t> Mini HTML 5 Overview</a:t>
            </a:r>
            <a:endParaRPr lang="en-US" dirty="0" smtClean="0"/>
          </a:p>
          <a:p>
            <a:endParaRPr lang="en-US" dirty="0" smtClean="0"/>
          </a:p>
          <a:p>
            <a:r>
              <a:rPr lang="en-US" dirty="0"/>
              <a:t>Follow along at: </a:t>
            </a:r>
            <a:endParaRPr lang="en-US" dirty="0" smtClean="0"/>
          </a:p>
          <a:p>
            <a:r>
              <a:rPr lang="en-US" dirty="0" smtClean="0">
                <a:hlinkClick r:id="rId4"/>
              </a:rPr>
              <a:t>http</a:t>
            </a:r>
            <a:r>
              <a:rPr lang="en-US" dirty="0">
                <a:hlinkClick r:id="rId4"/>
              </a:rPr>
              <a:t>://</a:t>
            </a:r>
            <a:r>
              <a:rPr lang="en-US" dirty="0" smtClean="0">
                <a:hlinkClick r:id="rId4"/>
              </a:rPr>
              <a:t>bit.ly/15u1FQ8</a:t>
            </a:r>
            <a:r>
              <a:rPr lang="en-US" dirty="0"/>
              <a:t> or </a:t>
            </a:r>
            <a:r>
              <a:rPr lang="en-US" dirty="0">
                <a:hlinkClick r:id="rId5"/>
              </a:rPr>
              <a:t>http://html5demo1.azurewebsites.net</a:t>
            </a:r>
            <a:r>
              <a:rPr lang="en-US" dirty="0" smtClean="0">
                <a:hlinkClick r:id="rId5"/>
              </a:rPr>
              <a:t>/</a:t>
            </a:r>
            <a:endParaRPr lang="en-US" dirty="0"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a:t>
            </a:r>
            <a:r>
              <a:rPr lang="en-CA" dirty="0" smtClean="0"/>
              <a:t>8</a:t>
            </a:r>
            <a:r>
              <a:rPr lang="en-CA" baseline="30000" dirty="0" smtClean="0"/>
              <a:t>1</a:t>
            </a:r>
            <a:endParaRPr lang="en-CA" dirty="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CA" dirty="0" smtClean="0"/>
              <a:t>HTML 5 – Browser Support (cont’d)</a:t>
            </a:r>
            <a:endParaRPr lang="en-CA" dirty="0"/>
          </a:p>
        </p:txBody>
      </p:sp>
      <p:sp>
        <p:nvSpPr>
          <p:cNvPr id="4" name="Content Placeholder 3"/>
          <p:cNvSpPr>
            <a:spLocks noGrp="1"/>
          </p:cNvSpPr>
          <p:nvPr>
            <p:ph sz="quarter" idx="13"/>
          </p:nvPr>
        </p:nvSpPr>
        <p:spPr/>
        <p:txBody>
          <a:bodyPr/>
          <a:lstStyle/>
          <a:p>
            <a:r>
              <a:rPr lang="en-CA" dirty="0">
                <a:hlinkClick r:id="rId3"/>
              </a:rPr>
              <a:t>Html5test.com</a:t>
            </a:r>
            <a:r>
              <a:rPr lang="en-CA" dirty="0"/>
              <a:t>, </a:t>
            </a:r>
            <a:r>
              <a:rPr lang="en-CA" dirty="0">
                <a:hlinkClick r:id="rId4"/>
              </a:rPr>
              <a:t>CanIuse.com</a:t>
            </a:r>
            <a:r>
              <a:rPr lang="en-CA" dirty="0"/>
              <a:t>, and lots of others</a:t>
            </a:r>
          </a:p>
          <a:p>
            <a:r>
              <a:rPr lang="en-CA" dirty="0"/>
              <a:t>Adoption strategies: lowest common denominator, </a:t>
            </a:r>
            <a:r>
              <a:rPr lang="en-CA" dirty="0" smtClean="0"/>
              <a:t>polyfill</a:t>
            </a:r>
            <a:r>
              <a:rPr lang="en-CA" baseline="30000" dirty="0" smtClean="0"/>
              <a:t>1</a:t>
            </a:r>
            <a:r>
              <a:rPr lang="en-CA" dirty="0" smtClean="0"/>
              <a:t> </a:t>
            </a:r>
            <a:r>
              <a:rPr lang="en-CA" dirty="0"/>
              <a:t>enriched</a:t>
            </a:r>
          </a:p>
          <a:p>
            <a:r>
              <a:rPr lang="en-CA" dirty="0"/>
              <a:t>DEMO 1 – </a:t>
            </a:r>
            <a:r>
              <a:rPr lang="en-CA" dirty="0" smtClean="0"/>
              <a:t>2 from</a:t>
            </a:r>
            <a:endParaRPr lang="en-CA" dirty="0"/>
          </a:p>
          <a:p>
            <a:pPr lvl="1"/>
            <a:r>
              <a:rPr lang="en-CA" dirty="0">
                <a:hlinkClick r:id="rId5"/>
              </a:rPr>
              <a:t>http://html5demo1.azurewebsites.net/Index.html</a:t>
            </a:r>
            <a:endParaRPr lang="en-CA" dirty="0"/>
          </a:p>
          <a:p>
            <a:endParaRPr lang="en-CA" dirty="0"/>
          </a:p>
        </p:txBody>
      </p:sp>
    </p:spTree>
    <p:extLst>
      <p:ext uri="{BB962C8B-B14F-4D97-AF65-F5344CB8AC3E}">
        <p14:creationId xmlns:p14="http://schemas.microsoft.com/office/powerpoint/2010/main" val="13515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3" name="TextBox 42"/>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a:t>
            </a:r>
            <a:r>
              <a:rPr lang="en-CA" dirty="0" smtClean="0"/>
              <a:t>3 from</a:t>
            </a:r>
            <a:endParaRPr lang="en-CA" dirty="0" smtClean="0"/>
          </a:p>
          <a:p>
            <a:pPr lvl="1"/>
            <a:r>
              <a:rPr lang="en-CA" dirty="0">
                <a:hlinkClick r:id="rId3"/>
              </a:rPr>
              <a:t>http://html5demo1.azurewebsites.net/Index.html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TextBox 44"/>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a:t>
            </a:r>
            <a:r>
              <a:rPr lang="en-CA" dirty="0" smtClean="0"/>
              <a:t>4 from</a:t>
            </a:r>
            <a:endParaRPr lang="en-CA" dirty="0" smtClean="0"/>
          </a:p>
          <a:p>
            <a:pPr lvl="1"/>
            <a:r>
              <a:rPr lang="en-CA" dirty="0">
                <a:hlinkClick r:id="rId3"/>
              </a:rPr>
              <a:t>http://html5demo1.azurewebsites.net/Index.html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6" name="TextBox 45"/>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CA" dirty="0" smtClean="0"/>
              <a:t>Windows Azure</a:t>
            </a:r>
            <a:endParaRPr lang="en-CA" dirty="0"/>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t>
            </a:r>
            <a:r>
              <a:rPr lang="en-US" dirty="0" smtClean="0"/>
              <a:t>applications </a:t>
            </a:r>
            <a:r>
              <a:rPr lang="en-US" dirty="0" smtClean="0"/>
              <a:t>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9" name="TextBox 48"/>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smtClean="0"/>
              <a:t>Demo </a:t>
            </a:r>
            <a:r>
              <a:rPr lang="en-CA" smtClean="0"/>
              <a:t>6</a:t>
            </a:r>
            <a:endParaRPr lang="en-CA" dirty="0" smtClean="0"/>
          </a:p>
          <a:p>
            <a:pPr lvl="1"/>
            <a:r>
              <a:rPr lang="en-CA" dirty="0" err="1" smtClean="0">
                <a:hlinkClick r:id="rId3"/>
              </a:rPr>
              <a:t>HitCounter</a:t>
            </a:r>
            <a:endParaRPr lang="en-CA" dirty="0" smtClean="0"/>
          </a:p>
          <a:p>
            <a:pPr lvl="1"/>
            <a:r>
              <a:rPr lang="en-CA" dirty="0" smtClean="0">
                <a:hlinkClick r:id="rId4"/>
              </a:rPr>
              <a:t>Chat</a:t>
            </a:r>
            <a:endParaRPr lang="en-CA" dirty="0" smtClean="0"/>
          </a:p>
          <a:p>
            <a:pPr lvl="1"/>
            <a:endParaRPr lang="en-CA" dirty="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51" name="TextBox 50"/>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13491</TotalTime>
  <Words>3169</Words>
  <Application>Microsoft Office PowerPoint</Application>
  <PresentationFormat>On-screen Show (4:3)</PresentationFormat>
  <Paragraphs>557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Solvera-Presentation</vt:lpstr>
      <vt:lpstr>Live 360! Events</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HTML 5 – Browser Support (cont’d)</vt:lpstr>
      <vt:lpstr>What I learnt</vt:lpstr>
      <vt:lpstr>HTML5 Form Enhancements</vt:lpstr>
      <vt:lpstr>What I learnt</vt:lpstr>
      <vt:lpstr>HTML5 MultiMedia Enhancements</vt:lpstr>
      <vt:lpstr>What I learnt</vt:lpstr>
      <vt:lpstr>Windows Azure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185</cp:revision>
  <cp:lastPrinted>2013-03-07T18:55:03Z</cp:lastPrinted>
  <dcterms:created xsi:type="dcterms:W3CDTF">2011-12-20T20:01:25Z</dcterms:created>
  <dcterms:modified xsi:type="dcterms:W3CDTF">2013-03-16T22:23:47Z</dcterms:modified>
</cp:coreProperties>
</file>