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87" r:id="rId1"/>
  </p:sldMasterIdLst>
  <p:notesMasterIdLst>
    <p:notesMasterId r:id="rId25"/>
  </p:notesMasterIdLst>
  <p:handoutMasterIdLst>
    <p:handoutMasterId r:id="rId26"/>
  </p:handoutMasterIdLst>
  <p:sldIdLst>
    <p:sldId id="260" r:id="rId2"/>
    <p:sldId id="259" r:id="rId3"/>
    <p:sldId id="278" r:id="rId4"/>
    <p:sldId id="287" r:id="rId5"/>
    <p:sldId id="261" r:id="rId6"/>
    <p:sldId id="262" r:id="rId7"/>
    <p:sldId id="263" r:id="rId8"/>
    <p:sldId id="279" r:id="rId9"/>
    <p:sldId id="264" r:id="rId10"/>
    <p:sldId id="281" r:id="rId11"/>
    <p:sldId id="289" r:id="rId12"/>
    <p:sldId id="273" r:id="rId13"/>
    <p:sldId id="290" r:id="rId14"/>
    <p:sldId id="282" r:id="rId15"/>
    <p:sldId id="265" r:id="rId16"/>
    <p:sldId id="283" r:id="rId17"/>
    <p:sldId id="274" r:id="rId18"/>
    <p:sldId id="284" r:id="rId19"/>
    <p:sldId id="266" r:id="rId20"/>
    <p:sldId id="286" r:id="rId21"/>
    <p:sldId id="269" r:id="rId22"/>
    <p:sldId id="288" r:id="rId23"/>
    <p:sldId id="270" r:id="rId24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74229" autoAdjust="0"/>
  </p:normalViewPr>
  <p:slideViewPr>
    <p:cSldViewPr snapToObjects="1">
      <p:cViewPr>
        <p:scale>
          <a:sx n="108" d="100"/>
          <a:sy n="108" d="100"/>
        </p:scale>
        <p:origin x="-1710" y="-72"/>
      </p:cViewPr>
      <p:guideLst>
        <p:guide orient="horz" pos="4021"/>
        <p:guide pos="6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-3280" y="-112"/>
      </p:cViewPr>
      <p:guideLst>
        <p:guide orient="horz" pos="2952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/>
          <a:lstStyle>
            <a:lvl1pPr algn="r">
              <a:defRPr sz="1300"/>
            </a:lvl1pPr>
          </a:lstStyle>
          <a:p>
            <a:fld id="{6D05735F-B05D-4640-A99E-EDFA21E90228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4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4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 anchor="b"/>
          <a:lstStyle>
            <a:lvl1pPr algn="r">
              <a:defRPr sz="1300"/>
            </a:lvl1pPr>
          </a:lstStyle>
          <a:p>
            <a:fld id="{8AB3898D-C170-784A-A1B1-048451C0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/>
          <a:lstStyle>
            <a:lvl1pPr algn="r">
              <a:defRPr sz="1300"/>
            </a:lvl1pPr>
          </a:lstStyle>
          <a:p>
            <a:fld id="{EB5D2808-713F-1C4D-AF0B-AEC7B1F49BC4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1" tIns="47021" rIns="94041" bIns="4702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1" tIns="47021" rIns="94041" bIns="47021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4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4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 anchor="b"/>
          <a:lstStyle>
            <a:lvl1pPr algn="r">
              <a:defRPr sz="1300"/>
            </a:lvl1pPr>
          </a:lstStyle>
          <a:p>
            <a:fld id="{4FCB2955-686B-EC42-828C-18431921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9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mysharp.com/2010/10/08/what-is-a-polyfill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Modernizr/Modernizr/wiki/HTML5-Cross-browser-Polyfills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wg.org/specs/web-apps/current-work/multipage/introduction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 may access </a:t>
            </a:r>
            <a:r>
              <a:rPr lang="en-CA" dirty="0" smtClean="0"/>
              <a:t>all of the mater</a:t>
            </a:r>
            <a:r>
              <a:rPr lang="en-CA" baseline="0" dirty="0" smtClean="0"/>
              <a:t>ial for the event by clicking on the title </a:t>
            </a:r>
            <a:endParaRPr lang="en-CA" baseline="0" dirty="0" smtClean="0"/>
          </a:p>
          <a:p>
            <a:r>
              <a:rPr lang="en-CA" baseline="0" dirty="0" smtClean="0"/>
              <a:t>(which </a:t>
            </a:r>
            <a:r>
              <a:rPr lang="en-CA" baseline="0" dirty="0" smtClean="0"/>
              <a:t>will take you to </a:t>
            </a:r>
            <a:r>
              <a:rPr lang="en-CA" dirty="0" smtClean="0"/>
              <a:t>http://www.redmondevents.com/virtual/login.aspx?ReturnUrl=%2fvirtual%2fvslive%2f2012%2flive360%2fDefault.aspx)</a:t>
            </a:r>
          </a:p>
          <a:p>
            <a:r>
              <a:rPr lang="en-CA" dirty="0" smtClean="0"/>
              <a:t>From </a:t>
            </a:r>
            <a:r>
              <a:rPr lang="en-CA" dirty="0" smtClean="0"/>
              <a:t>there, you can authenticate using the following credentials:</a:t>
            </a:r>
          </a:p>
          <a:p>
            <a:r>
              <a:rPr lang="en-CA" dirty="0" smtClean="0"/>
              <a:t>Username</a:t>
            </a:r>
            <a:r>
              <a:rPr lang="en-CA" dirty="0" smtClean="0"/>
              <a:t>: LIVE!360</a:t>
            </a:r>
          </a:p>
          <a:p>
            <a:r>
              <a:rPr lang="en-CA" dirty="0" smtClean="0"/>
              <a:t>Password</a:t>
            </a:r>
            <a:r>
              <a:rPr lang="en-CA" dirty="0" smtClean="0"/>
              <a:t>:</a:t>
            </a:r>
            <a:r>
              <a:rPr lang="en-CA" baseline="0" dirty="0" smtClean="0"/>
              <a:t> </a:t>
            </a:r>
            <a:r>
              <a:rPr lang="en-CA" baseline="0" dirty="0" smtClean="0"/>
              <a:t>Orlando4in1</a:t>
            </a: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8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8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baseline="30000" dirty="0" smtClean="0"/>
              <a:t>1</a:t>
            </a:r>
            <a:r>
              <a:rPr lang="en-CA" sz="1000" dirty="0" smtClean="0"/>
              <a:t> </a:t>
            </a:r>
            <a:r>
              <a:rPr lang="en-US" sz="1000" dirty="0"/>
              <a:t>Chrome browser engine in IE 6/7/8/9</a:t>
            </a:r>
          </a:p>
          <a:p>
            <a:r>
              <a:rPr lang="en-US" sz="1000" dirty="0">
                <a:latin typeface="Arial" charset="0"/>
              </a:rPr>
              <a:t>chrome=1   - Always active</a:t>
            </a:r>
          </a:p>
          <a:p>
            <a:r>
              <a:rPr lang="en-US" sz="1000" dirty="0">
                <a:latin typeface="Arial" charset="0"/>
              </a:rPr>
              <a:t>chrome=IE7 - Active for IE major version 7 or lower</a:t>
            </a:r>
          </a:p>
          <a:p>
            <a:r>
              <a:rPr lang="en-US" sz="1000" dirty="0">
                <a:latin typeface="Arial" charset="0"/>
              </a:rPr>
              <a:t>chrome=IE8 - Active for IE major version 8 or lower</a:t>
            </a:r>
          </a:p>
          <a:p>
            <a:endParaRPr lang="en-CA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44810">
              <a:defRPr/>
            </a:pPr>
            <a:r>
              <a:rPr lang="en-CA" baseline="30000" dirty="0" smtClean="0"/>
              <a:t>1</a:t>
            </a:r>
            <a:r>
              <a:rPr lang="en-CA" dirty="0" smtClean="0"/>
              <a:t> </a:t>
            </a:r>
            <a:r>
              <a:rPr lang="en-CA" dirty="0"/>
              <a:t>Recommended resources regarding </a:t>
            </a:r>
            <a:r>
              <a:rPr lang="en-CA" dirty="0" err="1"/>
              <a:t>polyfills</a:t>
            </a:r>
            <a:r>
              <a:rPr lang="en-CA" dirty="0"/>
              <a:t>: </a:t>
            </a:r>
            <a:r>
              <a:rPr lang="en-US" dirty="0">
                <a:hlinkClick r:id="rId3"/>
              </a:rPr>
              <a:t>http://remysharp.com/2010/10/08/what-is-a-polyfill/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https://github.com/Modernizr/Modernizr/wiki/HTML5-Cross-browser-Polyfills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75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5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79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03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1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4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14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6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44810">
              <a:defRPr/>
            </a:pPr>
            <a:r>
              <a:rPr lang="en-CA" baseline="30000" dirty="0" smtClean="0"/>
              <a:t>1 </a:t>
            </a:r>
            <a:r>
              <a:rPr lang="en-CA" dirty="0" smtClean="0"/>
              <a:t>“Any sufficiently advanced technology is indistinguishable from magic” – Arthur C. Clarke</a:t>
            </a:r>
          </a:p>
          <a:p>
            <a:pPr defTabSz="444810">
              <a:defRPr/>
            </a:pPr>
            <a:r>
              <a:rPr lang="en-CA" baseline="30000" dirty="0" smtClean="0"/>
              <a:t>2 </a:t>
            </a:r>
            <a:r>
              <a:rPr lang="en-CA" dirty="0" smtClean="0">
                <a:hlinkClick r:id="rId3"/>
              </a:rPr>
              <a:t>http://www.asp.net/signalr/</a:t>
            </a:r>
            <a:endParaRPr lang="en-CA" dirty="0" smtClean="0"/>
          </a:p>
          <a:p>
            <a:pPr defTabSz="444810">
              <a:defRPr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3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6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For</a:t>
            </a:r>
            <a:r>
              <a:rPr lang="en-CA" baseline="0" dirty="0" smtClean="0"/>
              <a:t> </a:t>
            </a:r>
            <a:r>
              <a:rPr lang="en-CA" baseline="0" dirty="0" smtClean="0"/>
              <a:t>an interesting “history” read, check out http://html5forwebdesigners.com/history/index.html or WHATWG’s </a:t>
            </a:r>
            <a:r>
              <a:rPr lang="en-CA" dirty="0" smtClean="0">
                <a:hlinkClick r:id="rId3"/>
              </a:rPr>
              <a:t>http://www.whatwg.org/specs/web-apps/current-work/multipage/introduction.html#history-1</a:t>
            </a:r>
            <a:endParaRPr lang="en-CA" baseline="0" dirty="0" smtClean="0"/>
          </a:p>
          <a:p>
            <a:pPr defTabSz="444810">
              <a:defRPr/>
            </a:pPr>
            <a:r>
              <a:rPr lang="en-CA" baseline="30000" dirty="0" smtClean="0"/>
              <a:t>2</a:t>
            </a:r>
            <a:r>
              <a:rPr lang="en-CA" dirty="0" smtClean="0"/>
              <a:t>WHATWG is</a:t>
            </a:r>
            <a:r>
              <a:rPr lang="en-CA" baseline="0" dirty="0" smtClean="0"/>
              <a:t> an acronym for the “Web Hypertext Application Technology Working Group” http://www.whatwg.org/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0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98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8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le Slide,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"/>
            <a:ext cx="9144001" cy="2060847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2564904"/>
            <a:ext cx="7192912" cy="79208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3000"/>
            </a:lvl1pPr>
          </a:lstStyle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9" y="3429000"/>
            <a:ext cx="7192911" cy="1800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76244"/>
            <a:ext cx="1981200" cy="287998"/>
          </a:xfrm>
        </p:spPr>
        <p:txBody>
          <a:bodyPr/>
          <a:lstStyle/>
          <a:p>
            <a:fld id="{EB6F4DCC-4F1E-F54C-AA63-5E9B8139A2C7}" type="datetime4">
              <a:rPr lang="en-CA" smtClean="0"/>
              <a:t>March-17-13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76244"/>
            <a:ext cx="2895600" cy="287999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76244"/>
            <a:ext cx="467999" cy="287999"/>
          </a:xfrm>
        </p:spPr>
        <p:txBody>
          <a:bodyPr>
            <a:normAutofit/>
          </a:bodyPr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49" y="-631498"/>
            <a:ext cx="2645104" cy="319640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Picture 8" descr="Solvera logo_slogan_2c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307"/>
            <a:ext cx="1890160" cy="15828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4257303"/>
            <a:ext cx="2303463" cy="1655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</a:lstStyle>
          <a:p>
            <a:r>
              <a:rPr lang="en-US" dirty="0" smtClean="0"/>
              <a:t>Client logo if relevant</a:t>
            </a:r>
            <a:endParaRPr lang="en-US" dirty="0"/>
          </a:p>
        </p:txBody>
      </p:sp>
      <p:pic>
        <p:nvPicPr>
          <p:cNvPr id="12" name="Picture 11" descr="BM logo -for companies (2012)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57" y="5517232"/>
            <a:ext cx="1654533" cy="679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D498-328C-DE45-9033-626F46332D12}" type="datetime4">
              <a:rPr lang="en-CA" smtClean="0"/>
              <a:t>March-17-13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316865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405F-71DA-D945-AC37-528E00489EC0}" type="datetime4">
              <a:rPr lang="en-CA" smtClean="0"/>
              <a:t>March-17-13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30363"/>
            <a:ext cx="3501272" cy="363843"/>
          </a:xfrm>
        </p:spPr>
        <p:txBody>
          <a:bodyPr anchor="b">
            <a:no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5" y="1630363"/>
            <a:ext cx="3384376" cy="36384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4"/>
          </p:nvPr>
        </p:nvSpPr>
        <p:spPr>
          <a:xfrm>
            <a:off x="971600" y="1994206"/>
            <a:ext cx="3501272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788024" y="1994206"/>
            <a:ext cx="3384377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3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332-CB54-F44D-AAB8-905B7A2134BC}" type="datetime4">
              <a:rPr lang="en-CA" smtClean="0"/>
              <a:t>March-17-13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Content Placeholder 14"/>
          <p:cNvSpPr>
            <a:spLocks noGrp="1"/>
          </p:cNvSpPr>
          <p:nvPr>
            <p:ph sz="quarter" idx="15"/>
          </p:nvPr>
        </p:nvSpPr>
        <p:spPr>
          <a:xfrm>
            <a:off x="3464853" y="1630364"/>
            <a:ext cx="4752529" cy="387705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1600" y="1630364"/>
            <a:ext cx="2181671" cy="38770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61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548-0BB4-5443-9210-BF9E4921324F}" type="datetime4">
              <a:rPr lang="en-CA" smtClean="0"/>
              <a:t>March-17-13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9F5-8C84-A342-A63E-20B4B9965A72}" type="datetime4">
              <a:rPr lang="en-CA" smtClean="0"/>
              <a:t>March-17-13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067944" y="1628800"/>
            <a:ext cx="4021645" cy="3456384"/>
          </a:xfrm>
          <a:solidFill>
            <a:schemeClr val="bg1"/>
          </a:solidFill>
          <a:ln w="79375">
            <a:noFill/>
            <a:miter lim="800000"/>
          </a:ln>
          <a:effectLst>
            <a:glow rad="88900">
              <a:schemeClr val="bg1">
                <a:lumMod val="75000"/>
                <a:alpha val="15000"/>
              </a:schemeClr>
            </a:glow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9488" y="1628800"/>
            <a:ext cx="2800424" cy="2260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40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70B-AAA2-1A4B-980F-5795C4FC07F0}" type="datetime4">
              <a:rPr lang="en-CA" smtClean="0"/>
              <a:t>March-17-13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33C9-6163-F741-B0D7-A3D45CDF27BE}" type="datetime4">
              <a:rPr lang="en-CA" smtClean="0"/>
              <a:t>March-17-13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itle Placeholder 8"/>
          <p:cNvSpPr>
            <a:spLocks noGrp="1"/>
          </p:cNvSpPr>
          <p:nvPr>
            <p:ph type="title"/>
          </p:nvPr>
        </p:nvSpPr>
        <p:spPr>
          <a:xfrm>
            <a:off x="979965" y="908720"/>
            <a:ext cx="7192435" cy="7216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Picture 9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16675"/>
            <a:ext cx="9144000" cy="441325"/>
          </a:xfrm>
          <a:prstGeom prst="rect">
            <a:avLst/>
          </a:prstGeom>
          <a:solidFill>
            <a:srgbClr val="0269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488" y="1634495"/>
            <a:ext cx="7192435" cy="2983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2FD3B8-8B26-5944-8B2D-223A1203AFC1}" type="datetime4">
              <a:rPr lang="en-CA" smtClean="0"/>
              <a:t>March-17-13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6"/>
            <a:ext cx="457200" cy="287998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chemeClr val="bg1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8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0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cap="none" baseline="0">
          <a:solidFill>
            <a:schemeClr val="tx1"/>
          </a:solidFill>
          <a:latin typeface="Trebuchet MS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2000" b="1" kern="1200" baseline="0">
          <a:solidFill>
            <a:schemeClr val="tx1"/>
          </a:solidFill>
          <a:latin typeface="Trebuchet MS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Trebuchet MS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login.aspx?ReturnUrl=/virtual/vslive/2012/live360/Default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%20darek.tomyn@solvera.ca" TargetMode="External"/><Relationship Id="rId5" Type="http://schemas.openxmlformats.org/officeDocument/2006/relationships/hyperlink" Target="http://html5demo1.azurewebsites.net/" TargetMode="External"/><Relationship Id="rId4" Type="http://schemas.openxmlformats.org/officeDocument/2006/relationships/hyperlink" Target="http://bit.ly/15u1FQ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chrome/chromefram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test.com/results/desktop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html5demo1.azurewebsites.net/Index.html" TargetMode="External"/><Relationship Id="rId4" Type="http://schemas.openxmlformats.org/officeDocument/2006/relationships/hyperlink" Target="http://caniuse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demo1.azurewebsites.net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demo1.azurewebsites.net/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.windowsazur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slive.com/" TargetMode="External"/><Relationship Id="rId7" Type="http://schemas.openxmlformats.org/officeDocument/2006/relationships/hyperlink" Target="http://www.redmondevents.com/virtual/vslive/2012/live360/virtlive360/default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mondevents.com/virtual/vslive/2012/live360/sqllive360/default.aspx" TargetMode="External"/><Relationship Id="rId5" Type="http://schemas.openxmlformats.org/officeDocument/2006/relationships/hyperlink" Target="http://www.redmondevents.com/virtual/vslive/2012/live360/splive360/default.aspx" TargetMode="External"/><Relationship Id="rId4" Type="http://schemas.openxmlformats.org/officeDocument/2006/relationships/hyperlink" Target="http://www.redmondevents.com/virtual/vslive/2012/live360/vslive/default.asp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ignalrdemo1.azurewebsites.net/HitDemo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27077b70-9dad-4c64-adcf-c7cf6bc9970c" TargetMode="External"/><Relationship Id="rId7" Type="http://schemas.openxmlformats.org/officeDocument/2006/relationships/hyperlink" Target="http://www.microsoft.com/en-us/sqlserver/solutions-technologies/business-intelligence/big-data.asp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ly.com/" TargetMode="External"/><Relationship Id="rId5" Type="http://schemas.openxmlformats.org/officeDocument/2006/relationships/hyperlink" Target="https://git.wiki.kernel.org/index.php/GitSvnComparison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wg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wired.com/business/2010/01/googles-dont-be-evil-mantra-is-bullshit-adobe-is-lazy-apples-steve-jobs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shirt.com/" TargetMode="External"/><Relationship Id="rId5" Type="http://schemas.openxmlformats.org/officeDocument/2006/relationships/hyperlink" Target="http://www.w3.org/html/logo/" TargetMode="External"/><Relationship Id="rId4" Type="http://schemas.openxmlformats.org/officeDocument/2006/relationships/hyperlink" Target="http://www.macrumors.com/2010/01/31/steve-jobs-at-apple-town-hall-meeting-google-adobe-next-iphone-2010-macs-and-mor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Live 360! Events Review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Mini HTML 5 Overview</a:t>
            </a:r>
          </a:p>
          <a:p>
            <a:endParaRPr lang="en-US" dirty="0" smtClean="0"/>
          </a:p>
          <a:p>
            <a:r>
              <a:rPr lang="en-US" dirty="0"/>
              <a:t>Follow along at: 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bit.ly/15u1FQ8</a:t>
            </a:r>
            <a:r>
              <a:rPr lang="en-US" dirty="0"/>
              <a:t> or </a:t>
            </a:r>
            <a:r>
              <a:rPr lang="en-US" dirty="0">
                <a:hlinkClick r:id="rId5"/>
              </a:rPr>
              <a:t>http://html5demo1.azurewebsites.net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sz="1200" dirty="0" smtClean="0"/>
              <a:t>Presented by Darek </a:t>
            </a:r>
            <a:r>
              <a:rPr lang="en-US" sz="1200" dirty="0" err="1" smtClean="0"/>
              <a:t>Tomyn</a:t>
            </a:r>
            <a:endParaRPr lang="en-US" sz="1200" dirty="0" smtClean="0"/>
          </a:p>
          <a:p>
            <a:r>
              <a:rPr lang="en-US" sz="1200" dirty="0" smtClean="0">
                <a:hlinkClick r:id="rId6"/>
              </a:rPr>
              <a:t>Darek.Tomyn@solvera.ca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716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– New Tags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115616" y="1700808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id=“header”&gt;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115616" y="2276872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</a:t>
            </a:r>
            <a:r>
              <a:rPr lang="en-US" dirty="0" err="1" smtClean="0"/>
              <a:t>nav</a:t>
            </a:r>
            <a:r>
              <a:rPr lang="en-US" dirty="0" smtClean="0"/>
              <a:t>”&gt;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115616" y="2852936"/>
            <a:ext cx="1440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id=“aside”&gt;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1115616" y="5085184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id=“footer”&gt;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2708176" y="2852936"/>
            <a:ext cx="4888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id=“article”&gt;</a:t>
            </a:r>
          </a:p>
          <a:p>
            <a:pPr algn="ctr"/>
            <a:r>
              <a:rPr lang="en-US" dirty="0" smtClean="0"/>
              <a:t>     &lt;div id=“section”&gt;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1137429" y="1700808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&lt;header&gt;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1115616" y="2276872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1115616" y="2852936"/>
            <a:ext cx="1440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&lt;aside&gt;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2708176" y="2852936"/>
            <a:ext cx="4888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&lt;article&gt;</a:t>
            </a:r>
          </a:p>
          <a:p>
            <a:pPr algn="ctr"/>
            <a:r>
              <a:rPr lang="en-US" dirty="0" smtClean="0"/>
              <a:t>       &lt;section&gt;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1111052" y="5085184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&lt;footer&gt;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69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39461" y="3873288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614053" y="3198482"/>
            <a:ext cx="762999" cy="20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storage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879812" y="3192765"/>
            <a:ext cx="700908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offline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82338" y="4494143"/>
            <a:ext cx="863748" cy="4470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6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/>
              <a:t>- Browser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606949"/>
          </a:xfrm>
        </p:spPr>
        <p:txBody>
          <a:bodyPr>
            <a:normAutofit/>
          </a:bodyPr>
          <a:lstStyle/>
          <a:p>
            <a:r>
              <a:rPr lang="en-CA" dirty="0"/>
              <a:t>Spec moves through:</a:t>
            </a:r>
          </a:p>
          <a:p>
            <a:pPr lvl="1"/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Published Working </a:t>
            </a:r>
            <a:r>
              <a:rPr lang="en-CA" dirty="0" smtClean="0"/>
              <a:t>Draft</a:t>
            </a:r>
          </a:p>
          <a:p>
            <a:pPr lvl="1"/>
            <a:r>
              <a:rPr lang="en-CA" dirty="0" smtClean="0"/>
              <a:t>Working Draft</a:t>
            </a:r>
          </a:p>
          <a:p>
            <a:pPr lvl="1"/>
            <a:r>
              <a:rPr lang="en-CA" dirty="0" smtClean="0"/>
              <a:t>Last Call</a:t>
            </a:r>
          </a:p>
          <a:p>
            <a:pPr lvl="1"/>
            <a:r>
              <a:rPr lang="en-CA" dirty="0" smtClean="0"/>
              <a:t>Candidate Recommendation</a:t>
            </a:r>
          </a:p>
          <a:p>
            <a:pPr lvl="1"/>
            <a:r>
              <a:rPr lang="en-CA" dirty="0" smtClean="0"/>
              <a:t>Recommendation</a:t>
            </a:r>
            <a:endParaRPr lang="en-CA" dirty="0"/>
          </a:p>
          <a:p>
            <a:r>
              <a:rPr lang="en-CA" dirty="0"/>
              <a:t>IE goal is CR and </a:t>
            </a:r>
            <a:r>
              <a:rPr lang="en-CA" dirty="0" smtClean="0"/>
              <a:t>up </a:t>
            </a:r>
            <a:r>
              <a:rPr lang="en-CA" dirty="0"/>
              <a:t>… as a result, they “score” much </a:t>
            </a:r>
            <a:r>
              <a:rPr lang="en-CA" dirty="0" smtClean="0"/>
              <a:t>lower… but are getting better</a:t>
            </a:r>
            <a:endParaRPr lang="en-CA" baseline="30000" dirty="0"/>
          </a:p>
          <a:p>
            <a:pPr lvl="1"/>
            <a:r>
              <a:rPr lang="en-CA" dirty="0"/>
              <a:t>One easy option is </a:t>
            </a:r>
            <a:r>
              <a:rPr lang="en-CA" dirty="0">
                <a:hlinkClick r:id="rId3"/>
              </a:rPr>
              <a:t>Google Chrome Frame</a:t>
            </a:r>
            <a:r>
              <a:rPr lang="en-CA" dirty="0"/>
              <a:t> for &lt;=</a:t>
            </a:r>
            <a:r>
              <a:rPr lang="en-CA" dirty="0" smtClean="0"/>
              <a:t>8</a:t>
            </a:r>
            <a:r>
              <a:rPr lang="en-CA" baseline="30000" dirty="0" smtClean="0"/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233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 5 – Browser Support (cont’d)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1870645"/>
          </a:xfrm>
        </p:spPr>
        <p:txBody>
          <a:bodyPr>
            <a:normAutofit/>
          </a:bodyPr>
          <a:lstStyle/>
          <a:p>
            <a:r>
              <a:rPr lang="en-CA" dirty="0" smtClean="0">
                <a:hlinkClick r:id="rId3"/>
              </a:rPr>
              <a:t>Html5test.com</a:t>
            </a:r>
            <a:r>
              <a:rPr lang="en-CA" dirty="0" smtClean="0"/>
              <a:t>, </a:t>
            </a:r>
            <a:r>
              <a:rPr lang="en-CA" dirty="0">
                <a:hlinkClick r:id="rId4"/>
              </a:rPr>
              <a:t>CanIuse.com</a:t>
            </a:r>
            <a:r>
              <a:rPr lang="en-CA" dirty="0"/>
              <a:t>, and lots of </a:t>
            </a:r>
            <a:r>
              <a:rPr lang="en-CA" dirty="0" smtClean="0"/>
              <a:t>others</a:t>
            </a:r>
          </a:p>
          <a:p>
            <a:r>
              <a:rPr lang="en-CA" dirty="0" smtClean="0"/>
              <a:t>Adoption </a:t>
            </a:r>
            <a:r>
              <a:rPr lang="en-CA" dirty="0"/>
              <a:t>strategies: lowest common denominator, </a:t>
            </a:r>
            <a:r>
              <a:rPr lang="en-CA" dirty="0" smtClean="0"/>
              <a:t>polyfill</a:t>
            </a:r>
            <a:r>
              <a:rPr lang="en-CA" baseline="30000" dirty="0" smtClean="0"/>
              <a:t>1</a:t>
            </a:r>
            <a:r>
              <a:rPr lang="en-CA" dirty="0" smtClean="0"/>
              <a:t> </a:t>
            </a:r>
            <a:r>
              <a:rPr lang="en-CA" dirty="0"/>
              <a:t>enriched</a:t>
            </a:r>
          </a:p>
          <a:p>
            <a:r>
              <a:rPr lang="en-CA" dirty="0"/>
              <a:t>DEMO 1 – </a:t>
            </a:r>
            <a:r>
              <a:rPr lang="en-CA" dirty="0" smtClean="0"/>
              <a:t>2 from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http://html5demo1.azurewebsites.net/Index.html</a:t>
            </a:r>
            <a:endParaRPr lang="en-CA" dirty="0"/>
          </a:p>
          <a:p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98407"/>
            <a:ext cx="4680520" cy="292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5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614053" y="3198482"/>
            <a:ext cx="762999" cy="20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storage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879812" y="3192765"/>
            <a:ext cx="700908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offline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99673" y="31644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Wingdings" pitchFamily="2" charset="2"/>
              </a:rPr>
              <a:t>ü</a:t>
            </a:r>
            <a:endParaRPr lang="en-CA" dirty="0">
              <a:solidFill>
                <a:schemeClr val="bg2"/>
              </a:solidFill>
              <a:latin typeface="Wingdings" pitchFamily="2" charset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77498" y="3975110"/>
            <a:ext cx="1438518" cy="82204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2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Form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/>
              <a:t>&lt;input type=</a:t>
            </a:r>
          </a:p>
          <a:p>
            <a:pPr lvl="1"/>
            <a:r>
              <a:rPr lang="en-CA" dirty="0"/>
              <a:t>Email, </a:t>
            </a:r>
            <a:r>
              <a:rPr lang="en-CA" dirty="0" err="1" smtClean="0"/>
              <a:t>url</a:t>
            </a:r>
            <a:r>
              <a:rPr lang="en-CA" dirty="0" smtClean="0"/>
              <a:t>, </a:t>
            </a:r>
            <a:r>
              <a:rPr lang="en-CA" dirty="0"/>
              <a:t>search, number, date, </a:t>
            </a:r>
            <a:r>
              <a:rPr lang="en-CA" dirty="0" smtClean="0"/>
              <a:t>time, color</a:t>
            </a:r>
            <a:r>
              <a:rPr lang="en-CA" dirty="0"/>
              <a:t>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New attributes</a:t>
            </a:r>
          </a:p>
          <a:p>
            <a:pPr lvl="1"/>
            <a:r>
              <a:rPr lang="en-CA" dirty="0"/>
              <a:t>Placeholder, </a:t>
            </a:r>
            <a:r>
              <a:rPr lang="en-CA" dirty="0" smtClean="0"/>
              <a:t>autofocus, required, pattern, </a:t>
            </a:r>
            <a:r>
              <a:rPr lang="en-CA" dirty="0" err="1" smtClean="0"/>
              <a:t>contenteditable</a:t>
            </a:r>
            <a:endParaRPr lang="en-CA" dirty="0" smtClean="0"/>
          </a:p>
          <a:p>
            <a:r>
              <a:rPr lang="en-CA" dirty="0" smtClean="0"/>
              <a:t>Remember sites mentioned previously: </a:t>
            </a:r>
            <a:r>
              <a:rPr lang="en-CA" dirty="0"/>
              <a:t>Html5test.com, </a:t>
            </a:r>
            <a:r>
              <a:rPr lang="en-CA" dirty="0" smtClean="0"/>
              <a:t>canIuse.com</a:t>
            </a:r>
          </a:p>
          <a:p>
            <a:r>
              <a:rPr lang="en-CA" dirty="0" smtClean="0"/>
              <a:t>Also… </a:t>
            </a:r>
            <a:r>
              <a:rPr lang="en-CA" dirty="0"/>
              <a:t>Don’t “sniff” for browsers… test for </a:t>
            </a:r>
            <a:r>
              <a:rPr lang="en-CA" dirty="0" smtClean="0"/>
              <a:t>features using something like </a:t>
            </a:r>
            <a:r>
              <a:rPr lang="en-CA" dirty="0" err="1" smtClean="0"/>
              <a:t>Modernizr</a:t>
            </a:r>
            <a:endParaRPr lang="en-CA" dirty="0"/>
          </a:p>
          <a:p>
            <a:r>
              <a:rPr lang="en-CA" dirty="0" smtClean="0"/>
              <a:t>Demo 3 from</a:t>
            </a:r>
          </a:p>
          <a:p>
            <a:pPr lvl="1"/>
            <a:r>
              <a:rPr lang="en-CA" dirty="0">
                <a:hlinkClick r:id="rId3"/>
              </a:rPr>
              <a:t>http://html5demo1.azurewebsites.net/Index.html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7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614053" y="3198482"/>
            <a:ext cx="762999" cy="20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storage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9812" y="3192765"/>
            <a:ext cx="700908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offline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84885" y="34010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Wingdings" pitchFamily="2" charset="2"/>
              </a:rPr>
              <a:t>ü</a:t>
            </a:r>
            <a:endParaRPr lang="en-CA" dirty="0">
              <a:solidFill>
                <a:schemeClr val="bg2"/>
              </a:solidFill>
              <a:latin typeface="Wingdings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99673" y="31644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Wingdings" pitchFamily="2" charset="2"/>
              </a:rPr>
              <a:t>ü</a:t>
            </a:r>
            <a:endParaRPr lang="en-CA" dirty="0">
              <a:solidFill>
                <a:schemeClr val="bg2"/>
              </a:solidFill>
              <a:latin typeface="Wingdings" pitchFamily="2" charset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1125" y="2710389"/>
            <a:ext cx="973043" cy="48237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08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 err="1" smtClean="0"/>
              <a:t>MultiMedia</a:t>
            </a:r>
            <a:r>
              <a:rPr lang="en-CA" dirty="0" smtClean="0"/>
              <a:t>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 smtClean="0"/>
              <a:t>New “audio” and “video” tags</a:t>
            </a:r>
          </a:p>
          <a:p>
            <a:r>
              <a:rPr lang="en-CA" dirty="0" smtClean="0"/>
              <a:t>Demo 4 from</a:t>
            </a:r>
          </a:p>
          <a:p>
            <a:pPr lvl="1"/>
            <a:r>
              <a:rPr lang="en-CA" dirty="0">
                <a:hlinkClick r:id="rId3"/>
              </a:rPr>
              <a:t>http://html5demo1.azurewebsites.net/Index.html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61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614053" y="3198482"/>
            <a:ext cx="762999" cy="20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storage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879812" y="3192765"/>
            <a:ext cx="700908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offline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4885" y="34010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Wingdings" pitchFamily="2" charset="2"/>
              </a:rPr>
              <a:t>ü</a:t>
            </a:r>
            <a:endParaRPr lang="en-CA" dirty="0">
              <a:solidFill>
                <a:schemeClr val="bg2"/>
              </a:solidFill>
              <a:latin typeface="Wingdings" pitchFamily="2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9673" y="31644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Wingdings" pitchFamily="2" charset="2"/>
              </a:rPr>
              <a:t>ü</a:t>
            </a:r>
            <a:endParaRPr lang="en-CA" dirty="0">
              <a:solidFill>
                <a:schemeClr val="bg2"/>
              </a:solidFill>
              <a:latin typeface="Wingdings" pitchFamily="2" charset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9072" y="2153769"/>
            <a:ext cx="1872732" cy="103899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7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Windows Azure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246909"/>
          </a:xfrm>
        </p:spPr>
        <p:txBody>
          <a:bodyPr>
            <a:normAutofit/>
          </a:bodyPr>
          <a:lstStyle/>
          <a:p>
            <a:r>
              <a:rPr lang="en-CA" dirty="0" smtClean="0"/>
              <a:t>What </a:t>
            </a:r>
            <a:r>
              <a:rPr lang="en-CA" dirty="0"/>
              <a:t>is it?</a:t>
            </a:r>
          </a:p>
          <a:p>
            <a:pPr lvl="1"/>
            <a:r>
              <a:rPr lang="en-US" dirty="0" smtClean="0"/>
              <a:t>From Wikipedia: “is a Microsoft cloud computing platform for building, deploying and managing applications and services through a global network of Microsoft-managed datacenters”</a:t>
            </a:r>
            <a:endParaRPr lang="en-CA" dirty="0" smtClean="0"/>
          </a:p>
          <a:p>
            <a:pPr lvl="1"/>
            <a:r>
              <a:rPr lang="en-US" dirty="0" smtClean="0"/>
              <a:t>Some interesting aspects of this are:</a:t>
            </a:r>
          </a:p>
          <a:p>
            <a:pPr lvl="2"/>
            <a:r>
              <a:rPr lang="en-US" dirty="0" smtClean="0"/>
              <a:t>Easy on demand </a:t>
            </a:r>
            <a:r>
              <a:rPr lang="en-CA" dirty="0" smtClean="0"/>
              <a:t>provisioning</a:t>
            </a:r>
          </a:p>
          <a:p>
            <a:pPr lvl="2"/>
            <a:r>
              <a:rPr lang="en-CA" dirty="0" smtClean="0"/>
              <a:t>Easy scaling of resources… for example “tonight </a:t>
            </a:r>
            <a:r>
              <a:rPr lang="en-CA" dirty="0"/>
              <a:t>I need 10,000 nodes for an hour until batch is </a:t>
            </a:r>
            <a:r>
              <a:rPr lang="en-CA" dirty="0" smtClean="0"/>
              <a:t>done”</a:t>
            </a:r>
          </a:p>
          <a:p>
            <a:r>
              <a:rPr lang="en-CA" dirty="0"/>
              <a:t>Demo 5</a:t>
            </a:r>
          </a:p>
          <a:p>
            <a:pPr lvl="1"/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</a:t>
            </a:r>
            <a:r>
              <a:rPr lang="en-CA" dirty="0" smtClean="0">
                <a:hlinkClick r:id="rId3"/>
              </a:rPr>
              <a:t>manage.windowsazure.com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8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030885"/>
          </a:xfrm>
        </p:spPr>
        <p:txBody>
          <a:bodyPr>
            <a:normAutofit/>
          </a:bodyPr>
          <a:lstStyle/>
          <a:p>
            <a:r>
              <a:rPr lang="en-CA" dirty="0" smtClean="0"/>
              <a:t>Historically, was a </a:t>
            </a:r>
            <a:r>
              <a:rPr lang="en-CA" dirty="0">
                <a:hlinkClick r:id="rId3"/>
              </a:rPr>
              <a:t>Visual Studio Live</a:t>
            </a:r>
            <a:r>
              <a:rPr lang="en-CA" dirty="0"/>
              <a:t> annual event in Orlando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time </a:t>
            </a:r>
            <a:r>
              <a:rPr lang="en-CA" dirty="0" smtClean="0"/>
              <a:t>“combined </a:t>
            </a:r>
            <a:r>
              <a:rPr lang="en-CA" dirty="0"/>
              <a:t>4 events into </a:t>
            </a:r>
            <a:r>
              <a:rPr lang="en-CA" dirty="0" smtClean="0"/>
              <a:t>1”: 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Visual Studio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SharePoint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SQL Server </a:t>
            </a:r>
            <a:endParaRPr lang="en-CA" dirty="0"/>
          </a:p>
          <a:p>
            <a:pPr lvl="1"/>
            <a:r>
              <a:rPr lang="en-CA" dirty="0" smtClean="0">
                <a:hlinkClick r:id="rId7"/>
              </a:rPr>
              <a:t>Cloud &amp; Virtualization </a:t>
            </a:r>
            <a:endParaRPr lang="en-CA" dirty="0"/>
          </a:p>
          <a:p>
            <a:r>
              <a:rPr lang="en-CA" dirty="0"/>
              <a:t>Often there were 16 sessions happening at </a:t>
            </a:r>
            <a:r>
              <a:rPr lang="en-CA" dirty="0" smtClean="0"/>
              <a:t>once!</a:t>
            </a:r>
            <a:endParaRPr lang="en-CA" dirty="0"/>
          </a:p>
          <a:p>
            <a:r>
              <a:rPr lang="en-CA" dirty="0" smtClean="0"/>
              <a:t>First </a:t>
            </a:r>
            <a:r>
              <a:rPr lang="en-CA" dirty="0"/>
              <a:t>and last days were “workshops”</a:t>
            </a:r>
          </a:p>
          <a:p>
            <a:r>
              <a:rPr lang="en-CA" dirty="0"/>
              <a:t>Microsoft technologies but not hosted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614053" y="3198482"/>
            <a:ext cx="762999" cy="20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storage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79812" y="3192765"/>
            <a:ext cx="700908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offline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84885" y="34010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Wingdings" pitchFamily="2" charset="2"/>
              </a:rPr>
              <a:t>ü</a:t>
            </a:r>
            <a:endParaRPr lang="en-CA" dirty="0">
              <a:solidFill>
                <a:schemeClr val="bg2"/>
              </a:solidFill>
              <a:latin typeface="Wingdings" pitchFamily="2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99673" y="31644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Wingdings" pitchFamily="2" charset="2"/>
              </a:rPr>
              <a:t>ü</a:t>
            </a:r>
            <a:endParaRPr lang="en-CA" dirty="0">
              <a:solidFill>
                <a:schemeClr val="bg2"/>
              </a:solidFill>
              <a:latin typeface="Wingdings" pitchFamily="2" charset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87215" y="4281631"/>
            <a:ext cx="1008374" cy="77071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94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Trends - </a:t>
            </a:r>
            <a:r>
              <a:rPr lang="en-CA" dirty="0" err="1"/>
              <a:t>SignalR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>
            <a:normAutofit/>
          </a:bodyPr>
          <a:lstStyle/>
          <a:p>
            <a:r>
              <a:rPr lang="en-CA" dirty="0" smtClean="0"/>
              <a:t>Makes </a:t>
            </a:r>
            <a:r>
              <a:rPr lang="en-CA" dirty="0"/>
              <a:t>real-time HTTP so easy it seems like “</a:t>
            </a:r>
            <a:r>
              <a:rPr lang="en-CA" dirty="0" smtClean="0"/>
              <a:t>magic”</a:t>
            </a:r>
            <a:r>
              <a:rPr lang="en-CA" baseline="30000" dirty="0"/>
              <a:t> </a:t>
            </a:r>
            <a:r>
              <a:rPr lang="en-CA" baseline="30000" dirty="0" smtClean="0"/>
              <a:t>1</a:t>
            </a:r>
            <a:endParaRPr lang="en-CA" dirty="0"/>
          </a:p>
          <a:p>
            <a:r>
              <a:rPr lang="en-CA" dirty="0" smtClean="0"/>
              <a:t>An </a:t>
            </a:r>
            <a:r>
              <a:rPr lang="en-CA" dirty="0"/>
              <a:t>open source series of libraries that provide an abstraction around persistent HTTP </a:t>
            </a:r>
            <a:r>
              <a:rPr lang="en-CA" dirty="0" smtClean="0"/>
              <a:t>connections</a:t>
            </a:r>
            <a:r>
              <a:rPr lang="en-CA" baseline="30000" dirty="0" smtClean="0"/>
              <a:t>2</a:t>
            </a:r>
            <a:endParaRPr lang="en-CA" dirty="0"/>
          </a:p>
          <a:p>
            <a:r>
              <a:rPr lang="en-CA" dirty="0" smtClean="0"/>
              <a:t>Demo 6</a:t>
            </a:r>
          </a:p>
          <a:p>
            <a:pPr lvl="1"/>
            <a:r>
              <a:rPr lang="en-CA" dirty="0" err="1" smtClean="0">
                <a:hlinkClick r:id="rId3"/>
              </a:rPr>
              <a:t>HitCounter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9764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3545" y="4452955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614053" y="3198482"/>
            <a:ext cx="762999" cy="20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storage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879812" y="3192765"/>
            <a:ext cx="700908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offline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84885" y="34010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Wingdings" pitchFamily="2" charset="2"/>
              </a:rPr>
              <a:t>ü</a:t>
            </a:r>
            <a:endParaRPr lang="en-CA" dirty="0">
              <a:solidFill>
                <a:schemeClr val="bg2"/>
              </a:solidFill>
              <a:latin typeface="Wingdings" pitchFamily="2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99673" y="31644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Wingdings" pitchFamily="2" charset="2"/>
              </a:rPr>
              <a:t>ü</a:t>
            </a:r>
            <a:endParaRPr lang="en-CA" dirty="0">
              <a:solidFill>
                <a:schemeClr val="bg2"/>
              </a:solidFill>
              <a:latin typeface="Wingdings" pitchFamily="2" charset="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18417" y="5511663"/>
            <a:ext cx="2289166" cy="43761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076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>
                <a:hlinkClick r:id="rId3"/>
              </a:rPr>
              <a:t>Nuget</a:t>
            </a:r>
            <a:endParaRPr lang="en-CA" dirty="0" smtClean="0"/>
          </a:p>
          <a:p>
            <a:pPr lvl="1"/>
            <a:r>
              <a:rPr lang="en-CA" dirty="0" smtClean="0"/>
              <a:t>Visual Studio add-in to import in external resources easily</a:t>
            </a:r>
          </a:p>
          <a:p>
            <a:r>
              <a:rPr lang="en-CA" dirty="0" smtClean="0">
                <a:hlinkClick r:id="rId4"/>
              </a:rPr>
              <a:t>Git</a:t>
            </a:r>
            <a:endParaRPr lang="en-CA" dirty="0" smtClean="0"/>
          </a:p>
          <a:p>
            <a:pPr lvl="1"/>
            <a:r>
              <a:rPr lang="en-CA" dirty="0" err="1" smtClean="0">
                <a:hlinkClick r:id="rId5"/>
              </a:rPr>
              <a:t>Cvs</a:t>
            </a:r>
            <a:r>
              <a:rPr lang="en-CA" dirty="0" smtClean="0">
                <a:hlinkClick r:id="rId5"/>
              </a:rPr>
              <a:t> -&gt; </a:t>
            </a:r>
            <a:r>
              <a:rPr lang="en-CA" dirty="0" err="1" smtClean="0">
                <a:hlinkClick r:id="rId5"/>
              </a:rPr>
              <a:t>svn</a:t>
            </a:r>
            <a:r>
              <a:rPr lang="en-CA" dirty="0" smtClean="0">
                <a:hlinkClick r:id="rId5"/>
              </a:rPr>
              <a:t> -&gt; git</a:t>
            </a:r>
            <a:endParaRPr lang="en-CA" dirty="0"/>
          </a:p>
          <a:p>
            <a:r>
              <a:rPr lang="en-CA" dirty="0" smtClean="0">
                <a:hlinkClick r:id="rId6"/>
              </a:rPr>
              <a:t>Bit.ly</a:t>
            </a:r>
            <a:endParaRPr lang="en-CA" dirty="0" smtClean="0"/>
          </a:p>
          <a:p>
            <a:pPr lvl="1"/>
            <a:r>
              <a:rPr lang="en-CA" dirty="0" smtClean="0"/>
              <a:t>Less and less people using tinyurl.com</a:t>
            </a:r>
            <a:endParaRPr lang="en-CA" dirty="0"/>
          </a:p>
          <a:p>
            <a:r>
              <a:rPr lang="en-CA" dirty="0"/>
              <a:t>“</a:t>
            </a:r>
            <a:r>
              <a:rPr lang="en-CA" dirty="0">
                <a:hlinkClick r:id="rId7"/>
              </a:rPr>
              <a:t>Big data</a:t>
            </a:r>
            <a:r>
              <a:rPr lang="en-CA" dirty="0"/>
              <a:t>” </a:t>
            </a:r>
            <a:endParaRPr lang="en-CA" dirty="0" smtClean="0"/>
          </a:p>
          <a:p>
            <a:pPr lvl="1"/>
            <a:r>
              <a:rPr lang="en-CA" dirty="0" smtClean="0"/>
              <a:t>still </a:t>
            </a:r>
            <a:r>
              <a:rPr lang="en-CA" dirty="0"/>
              <a:t>in </a:t>
            </a:r>
            <a:r>
              <a:rPr lang="en-CA" dirty="0" smtClean="0"/>
              <a:t>infancy (IMO)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21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614053" y="3198482"/>
            <a:ext cx="762999" cy="20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storage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879812" y="3192765"/>
            <a:ext cx="700908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offline</a:t>
            </a:r>
            <a:endParaRPr lang="en-CA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614053" y="3198482"/>
            <a:ext cx="762999" cy="20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storage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879812" y="3192765"/>
            <a:ext cx="700908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offline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31840" y="2733898"/>
            <a:ext cx="944552" cy="40223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9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History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90925"/>
          </a:xfrm>
        </p:spPr>
        <p:txBody>
          <a:bodyPr>
            <a:normAutofit/>
          </a:bodyPr>
          <a:lstStyle/>
          <a:p>
            <a:r>
              <a:rPr lang="en-CA" dirty="0" smtClean="0"/>
              <a:t>Wee bit of history</a:t>
            </a:r>
            <a:r>
              <a:rPr lang="en-CA" baseline="30000" dirty="0"/>
              <a:t>1</a:t>
            </a:r>
            <a:r>
              <a:rPr lang="en-CA" dirty="0" smtClean="0"/>
              <a:t>: </a:t>
            </a:r>
          </a:p>
          <a:p>
            <a:pPr lvl="1"/>
            <a:r>
              <a:rPr lang="en-CA" dirty="0" smtClean="0"/>
              <a:t>CERN and IETF: HTML </a:t>
            </a:r>
            <a:r>
              <a:rPr lang="en-CA" dirty="0"/>
              <a:t>(1991), HTML2 (1994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W3C: HTML3 </a:t>
            </a:r>
            <a:r>
              <a:rPr lang="en-CA" dirty="0"/>
              <a:t>(1995), HTML3.2 &amp; 4 (1997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W3C decided to stop evolving “HTML” (1998)</a:t>
            </a:r>
            <a:endParaRPr lang="en-CA" dirty="0"/>
          </a:p>
          <a:p>
            <a:pPr lvl="1"/>
            <a:r>
              <a:rPr lang="en-CA" dirty="0" smtClean="0"/>
              <a:t>W3C: </a:t>
            </a:r>
            <a:r>
              <a:rPr lang="en-CA" dirty="0"/>
              <a:t>XHTML1 (2000</a:t>
            </a:r>
            <a:r>
              <a:rPr lang="en-CA" dirty="0" smtClean="0"/>
              <a:t>), XHTML 1.1 (2001)</a:t>
            </a:r>
          </a:p>
          <a:p>
            <a:r>
              <a:rPr lang="en-CA" dirty="0" smtClean="0"/>
              <a:t>W3C </a:t>
            </a:r>
            <a:r>
              <a:rPr lang="en-CA" dirty="0"/>
              <a:t>wanted XHTML </a:t>
            </a:r>
            <a:r>
              <a:rPr lang="en-CA" dirty="0" smtClean="0"/>
              <a:t>2… but was very strict standard</a:t>
            </a:r>
          </a:p>
          <a:p>
            <a:r>
              <a:rPr lang="en-CA" dirty="0" smtClean="0"/>
              <a:t>Browser group formed </a:t>
            </a:r>
            <a:r>
              <a:rPr lang="en-CA" dirty="0" smtClean="0">
                <a:hlinkClick r:id="rId3"/>
              </a:rPr>
              <a:t>WHATWG</a:t>
            </a:r>
            <a:r>
              <a:rPr lang="en-CA" baseline="30000" dirty="0" smtClean="0"/>
              <a:t>2</a:t>
            </a:r>
            <a:r>
              <a:rPr lang="en-CA" dirty="0" smtClean="0"/>
              <a:t> and created HTML5</a:t>
            </a:r>
          </a:p>
          <a:p>
            <a:pPr lvl="1"/>
            <a:r>
              <a:rPr lang="en-CA" dirty="0" smtClean="0"/>
              <a:t>Group contained: Apple, Mozilla, Opera</a:t>
            </a:r>
          </a:p>
          <a:p>
            <a:r>
              <a:rPr lang="en-CA" dirty="0" smtClean="0"/>
              <a:t>W3C’s XHTML 2 ultimately died on July 2, 2009</a:t>
            </a:r>
          </a:p>
          <a:p>
            <a:r>
              <a:rPr lang="en-CA" dirty="0" smtClean="0"/>
              <a:t>WHATWG gave </a:t>
            </a:r>
            <a:r>
              <a:rPr lang="en-CA" dirty="0"/>
              <a:t>W3C permission to publish </a:t>
            </a:r>
            <a:r>
              <a:rPr lang="en-CA" dirty="0" smtClean="0"/>
              <a:t>HTML5… </a:t>
            </a:r>
            <a:r>
              <a:rPr lang="en-CA" dirty="0"/>
              <a:t>so really </a:t>
            </a:r>
            <a:r>
              <a:rPr lang="en-CA" dirty="0" smtClean="0"/>
              <a:t>there are </a:t>
            </a:r>
            <a:r>
              <a:rPr lang="en-CA" dirty="0"/>
              <a:t>2 </a:t>
            </a:r>
            <a:r>
              <a:rPr lang="en-CA" dirty="0" smtClean="0"/>
              <a:t>specifications </a:t>
            </a:r>
            <a:r>
              <a:rPr lang="en-CA" dirty="0"/>
              <a:t>out there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18917"/>
          </a:xfrm>
        </p:spPr>
        <p:txBody>
          <a:bodyPr>
            <a:normAutofit/>
          </a:bodyPr>
          <a:lstStyle/>
          <a:p>
            <a:r>
              <a:rPr lang="en-CA" dirty="0"/>
              <a:t>Apple’s affect:</a:t>
            </a:r>
          </a:p>
          <a:p>
            <a:pPr lvl="1"/>
            <a:r>
              <a:rPr lang="en-CA" dirty="0"/>
              <a:t>“</a:t>
            </a:r>
            <a:r>
              <a:rPr lang="en-CA" dirty="0">
                <a:hlinkClick r:id="rId3"/>
              </a:rPr>
              <a:t>The world is moving to </a:t>
            </a:r>
            <a:r>
              <a:rPr lang="en-CA" dirty="0" smtClean="0">
                <a:hlinkClick r:id="rId3"/>
              </a:rPr>
              <a:t>HTML5</a:t>
            </a:r>
            <a:r>
              <a:rPr lang="en-CA" dirty="0" smtClean="0"/>
              <a:t>” </a:t>
            </a:r>
            <a:r>
              <a:rPr lang="en-CA" dirty="0"/>
              <a:t>– Steve </a:t>
            </a:r>
            <a:r>
              <a:rPr lang="en-CA" dirty="0" smtClean="0"/>
              <a:t>Jobs</a:t>
            </a:r>
            <a:endParaRPr lang="en-CA" dirty="0"/>
          </a:p>
          <a:p>
            <a:pPr lvl="1"/>
            <a:r>
              <a:rPr lang="en-CA" dirty="0" err="1">
                <a:hlinkClick r:id="rId4"/>
              </a:rPr>
              <a:t>iDevices</a:t>
            </a:r>
            <a:r>
              <a:rPr lang="en-CA" dirty="0">
                <a:hlinkClick r:id="rId4"/>
              </a:rPr>
              <a:t> </a:t>
            </a:r>
            <a:r>
              <a:rPr lang="en-CA" dirty="0" smtClean="0">
                <a:hlinkClick r:id="rId4"/>
              </a:rPr>
              <a:t>have no </a:t>
            </a:r>
            <a:r>
              <a:rPr lang="en-CA" dirty="0">
                <a:hlinkClick r:id="rId4"/>
              </a:rPr>
              <a:t>support for Flash</a:t>
            </a:r>
            <a:endParaRPr lang="en-CA" dirty="0"/>
          </a:p>
          <a:p>
            <a:r>
              <a:rPr lang="en-CA" dirty="0" smtClean="0">
                <a:hlinkClick r:id="rId5"/>
              </a:rPr>
              <a:t>Logo</a:t>
            </a:r>
            <a:r>
              <a:rPr lang="en-CA" dirty="0" smtClean="0"/>
              <a:t> </a:t>
            </a:r>
          </a:p>
          <a:p>
            <a:endParaRPr lang="en-CA" dirty="0" smtClean="0"/>
          </a:p>
          <a:p>
            <a:r>
              <a:rPr lang="en-CA" dirty="0" smtClean="0">
                <a:hlinkClick r:id="rId6"/>
              </a:rPr>
              <a:t>Marketing material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49" y="2852936"/>
            <a:ext cx="60007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1" y="3933056"/>
            <a:ext cx="1504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4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/>
              <a:t>– What is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430485"/>
          </a:xfrm>
        </p:spPr>
        <p:txBody>
          <a:bodyPr/>
          <a:lstStyle/>
          <a:p>
            <a:r>
              <a:rPr lang="en-CA" dirty="0"/>
              <a:t>What is it? HTML + CSS3 + JavaScript </a:t>
            </a:r>
            <a:r>
              <a:rPr lang="en-CA" dirty="0" smtClean="0"/>
              <a:t>APIs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2204864"/>
            <a:ext cx="767982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8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614053" y="3198482"/>
            <a:ext cx="762999" cy="20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storage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879812" y="3192765"/>
            <a:ext cx="700908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offline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22236" y="3831094"/>
            <a:ext cx="1217916" cy="75003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95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– Simplification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9" y="3356992"/>
            <a:ext cx="6480938" cy="273630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Some others:</a:t>
            </a:r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type attribute is no longer required on &lt;style&gt; and &lt;script&gt; </a:t>
            </a:r>
            <a:r>
              <a:rPr lang="en-CA" dirty="0" smtClean="0"/>
              <a:t>tags</a:t>
            </a:r>
          </a:p>
          <a:p>
            <a:r>
              <a:rPr lang="en-CA" dirty="0" smtClean="0"/>
              <a:t>Elements that are by nature self-closing no longer need a “/”</a:t>
            </a:r>
          </a:p>
          <a:p>
            <a:pPr lvl="1"/>
            <a:r>
              <a:rPr lang="en-CA" dirty="0" err="1"/>
              <a:t>i</a:t>
            </a:r>
            <a:r>
              <a:rPr lang="en-CA" dirty="0" err="1" smtClean="0"/>
              <a:t>mg</a:t>
            </a:r>
            <a:endParaRPr lang="en-CA" dirty="0" smtClean="0"/>
          </a:p>
          <a:p>
            <a:pPr lvl="1"/>
            <a:r>
              <a:rPr lang="en-CA" dirty="0" err="1" smtClean="0"/>
              <a:t>br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979488" y="1628800"/>
            <a:ext cx="6480938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&lt;!DOCTYPE html PUBLIC "-//W3C//DTD XHTML 1.0 Strict//EN" "http://www.w3.org/TR/xhtml1/DTD/xhtml1-strict.dtd"&gt;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979707" y="1628800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&lt;!DOCTYPE 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979706" y="2132856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&lt;html </a:t>
            </a:r>
            <a:r>
              <a:rPr lang="en-CA" sz="1600" dirty="0" err="1"/>
              <a:t>lang</a:t>
            </a:r>
            <a:r>
              <a:rPr lang="en-CA" sz="1600" dirty="0"/>
              <a:t>="en" </a:t>
            </a:r>
            <a:r>
              <a:rPr lang="en-CA" sz="1600" dirty="0" err="1"/>
              <a:t>xmlns</a:t>
            </a:r>
            <a:r>
              <a:rPr lang="en-CA" sz="1600" dirty="0"/>
              <a:t>="http://www.w3.org/1999/xhtml" </a:t>
            </a:r>
            <a:r>
              <a:rPr lang="en-CA" sz="1600" dirty="0" err="1"/>
              <a:t>xml:lang</a:t>
            </a:r>
            <a:r>
              <a:rPr lang="en-CA" sz="1600" dirty="0"/>
              <a:t>="en"&gt;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9706" y="2132856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&lt;html </a:t>
            </a:r>
            <a:r>
              <a:rPr lang="en-CA" dirty="0" err="1"/>
              <a:t>lang</a:t>
            </a:r>
            <a:r>
              <a:rPr lang="en-CA" dirty="0"/>
              <a:t>="en"&gt;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9706" y="2636912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&lt;meta http-</a:t>
            </a:r>
            <a:r>
              <a:rPr lang="en-CA" sz="1600" dirty="0" err="1"/>
              <a:t>equiv</a:t>
            </a:r>
            <a:r>
              <a:rPr lang="en-CA" sz="1600" dirty="0"/>
              <a:t>="Content-Type" content="text/html; charset=utf-8" /&gt;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06" y="2636912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&lt;meta charset="utf-8"&gt;</a:t>
            </a:r>
          </a:p>
        </p:txBody>
      </p:sp>
    </p:spTree>
    <p:extLst>
      <p:ext uri="{BB962C8B-B14F-4D97-AF65-F5344CB8AC3E}">
        <p14:creationId xmlns:p14="http://schemas.microsoft.com/office/powerpoint/2010/main" val="4465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</p:bldLst>
  </p:timing>
</p:sld>
</file>

<file path=ppt/theme/theme1.xml><?xml version="1.0" encoding="utf-8"?>
<a:theme xmlns:a="http://schemas.openxmlformats.org/drawingml/2006/main" name="Solvera-Presentatio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13969</TotalTime>
  <Words>1380</Words>
  <Application>Microsoft Office PowerPoint</Application>
  <PresentationFormat>On-screen Show (4:3)</PresentationFormat>
  <Paragraphs>478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Solvera-Presentation</vt:lpstr>
      <vt:lpstr>Live 360! Events Review</vt:lpstr>
      <vt:lpstr>Quick Summary</vt:lpstr>
      <vt:lpstr>What I learnt</vt:lpstr>
      <vt:lpstr>What I learnt</vt:lpstr>
      <vt:lpstr>HTML5 History</vt:lpstr>
      <vt:lpstr>HTML5 History</vt:lpstr>
      <vt:lpstr>HTML5 – What is it?</vt:lpstr>
      <vt:lpstr>What I learnt</vt:lpstr>
      <vt:lpstr>HTML5 – Simplification</vt:lpstr>
      <vt:lpstr>HTML5 – New Tags</vt:lpstr>
      <vt:lpstr>What I learnt</vt:lpstr>
      <vt:lpstr>HTML5 - Browser Support</vt:lpstr>
      <vt:lpstr>HTML 5 – Browser Support (cont’d)</vt:lpstr>
      <vt:lpstr>What I learnt</vt:lpstr>
      <vt:lpstr>HTML5 Form Enhancements</vt:lpstr>
      <vt:lpstr>What I learnt</vt:lpstr>
      <vt:lpstr>HTML5 MultiMedia Enhancements</vt:lpstr>
      <vt:lpstr>What I learnt</vt:lpstr>
      <vt:lpstr>Windows Azure</vt:lpstr>
      <vt:lpstr>What I learnt</vt:lpstr>
      <vt:lpstr>Trends - SignalR</vt:lpstr>
      <vt:lpstr>What I learnt</vt:lpstr>
      <vt:lpstr>Other 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Darek Tomyn</dc:creator>
  <cp:lastModifiedBy>Darek Tomyn</cp:lastModifiedBy>
  <cp:revision>212</cp:revision>
  <cp:lastPrinted>2013-03-18T01:49:52Z</cp:lastPrinted>
  <dcterms:created xsi:type="dcterms:W3CDTF">2011-12-20T20:01:25Z</dcterms:created>
  <dcterms:modified xsi:type="dcterms:W3CDTF">2013-03-18T04:13:34Z</dcterms:modified>
</cp:coreProperties>
</file>