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7"/>
  </p:notesMasterIdLst>
  <p:handoutMasterIdLst>
    <p:handoutMasterId r:id="rId28"/>
  </p:handoutMasterIdLst>
  <p:sldIdLst>
    <p:sldId id="260" r:id="rId2"/>
    <p:sldId id="259" r:id="rId3"/>
    <p:sldId id="257" r:id="rId4"/>
    <p:sldId id="278" r:id="rId5"/>
    <p:sldId id="287" r:id="rId6"/>
    <p:sldId id="261" r:id="rId7"/>
    <p:sldId id="262" r:id="rId8"/>
    <p:sldId id="263" r:id="rId9"/>
    <p:sldId id="279" r:id="rId10"/>
    <p:sldId id="264" r:id="rId11"/>
    <p:sldId id="281" r:id="rId12"/>
    <p:sldId id="289" r:id="rId13"/>
    <p:sldId id="273" r:id="rId14"/>
    <p:sldId id="282" r:id="rId15"/>
    <p:sldId id="265" r:id="rId16"/>
    <p:sldId id="283" r:id="rId17"/>
    <p:sldId id="274" r:id="rId18"/>
    <p:sldId id="284" r:id="rId19"/>
    <p:sldId id="266" r:id="rId20"/>
    <p:sldId id="285" r:id="rId21"/>
    <p:sldId id="268" r:id="rId22"/>
    <p:sldId id="286" r:id="rId23"/>
    <p:sldId id="269" r:id="rId24"/>
    <p:sldId id="288" r:id="rId25"/>
    <p:sldId id="27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146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05735F-B05D-4640-A99E-EDFA21E90228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5D2808-713F-1C4D-AF0B-AEC7B1F49BC4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browser engine in IE 6/7/8/9</a:t>
            </a:r>
          </a:p>
          <a:p>
            <a:r>
              <a:rPr lang="en-US" sz="1300" dirty="0">
                <a:latin typeface="Arial" charset="0"/>
              </a:rPr>
              <a:t>chrome=1   - Always active</a:t>
            </a:r>
          </a:p>
          <a:p>
            <a:r>
              <a:rPr lang="en-US" sz="1300" dirty="0">
                <a:latin typeface="Arial" charset="0"/>
              </a:rPr>
              <a:t>chrome=IE7 - Active for IE major version 7 or lower</a:t>
            </a:r>
          </a:p>
          <a:p>
            <a:r>
              <a:rPr lang="en-US" sz="1300" dirty="0">
                <a:latin typeface="Arial" charset="0"/>
              </a:rPr>
              <a:t>chrome=IE8 - Active for IE major version 8 or lower</a:t>
            </a:r>
          </a:p>
          <a:p>
            <a:pPr marL="181240" indent="-18124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CA" dirty="0" err="1" smtClean="0"/>
              <a:t>Polyfill</a:t>
            </a:r>
            <a:r>
              <a:rPr lang="en-CA" dirty="0" smtClean="0"/>
              <a:t> is JavaScript that implants HTML5 functionality in a browser that does not offer native support. See: </a:t>
            </a:r>
            <a:r>
              <a:rPr lang="en-US" dirty="0" smtClean="0">
                <a:hlinkClick r:id="rId3"/>
              </a:rPr>
              <a:t>http://remysharp.com/2010/10/08/what-is-a-polyfill/</a:t>
            </a:r>
            <a:r>
              <a:rPr lang="en-US" dirty="0" smtClean="0"/>
              <a:t> or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3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5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1 </a:t>
            </a:r>
            <a:r>
              <a:rPr lang="en-CA" dirty="0" smtClean="0"/>
              <a:t>“Any sufficiently advanced technology is indistinguishable from magic” – Arthur C. Clarke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 </a:t>
            </a:r>
            <a:r>
              <a:rPr lang="en-CA" dirty="0" smtClean="0">
                <a:hlinkClick r:id="rId3"/>
              </a:rPr>
              <a:t>http://www.asp.net/signalr/</a:t>
            </a:r>
            <a:endParaRPr lang="en-CA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For</a:t>
            </a:r>
            <a:r>
              <a:rPr lang="en-CA" baseline="0" dirty="0" smtClean="0"/>
              <a:t> an interesting “history” read, check out http://html5forwebdesigners.com/history/index.html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March-7-13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March-7-13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March-7-13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darek.tomyn@solvera.ca" TargetMode="External"/><Relationship Id="rId5" Type="http://schemas.openxmlformats.org/officeDocument/2006/relationships/hyperlink" Target="http://html5demo1.azurewebsites.net/" TargetMode="External"/><Relationship Id="rId4" Type="http://schemas.openxmlformats.org/officeDocument/2006/relationships/hyperlink" Target="http://bit.ly/15u1FQ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html5test.com/results/desktop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4-NewInputTyp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5-Multimedia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slive.com/" TargetMode="External"/><Relationship Id="rId7" Type="http://schemas.openxmlformats.org/officeDocument/2006/relationships/hyperlink" Target="http://www.redmondevents.com/virtual/vslive/2012/live360/virtlive360/defaul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sqllive360/default.aspx" TargetMode="External"/><Relationship Id="rId5" Type="http://schemas.openxmlformats.org/officeDocument/2006/relationships/hyperlink" Target="http://www.redmondevents.com/virtual/vslive/2012/live360/splive360/default.aspx" TargetMode="External"/><Relationship Id="rId4" Type="http://schemas.openxmlformats.org/officeDocument/2006/relationships/hyperlink" Target="http://www.redmondevents.com/virtual/vslive/2012/live360/vslive/default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ra.com/developer/tools/mobil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gram%20Files%20(x86)\Opera%20Mobile%20Emulator\Launcher.exe" TargetMode="External"/><Relationship Id="rId4" Type="http://schemas.openxmlformats.org/officeDocument/2006/relationships/hyperlink" Target="http://developer.apple.com/library/io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gnalrdemo1.azurewebsites.net/ChatDemo.html" TargetMode="External"/><Relationship Id="rId4" Type="http://schemas.openxmlformats.org/officeDocument/2006/relationships/hyperlink" Target="http://signalrdemo1.azurewebsites.net/HitDemo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wired.com/business/2010/01/googles-dont-be-evil-mantra-is-bullshit-adobe-is-lazy-apples-steve-job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Conference Review </a:t>
            </a:r>
          </a:p>
          <a:p>
            <a:endParaRPr lang="en-US" dirty="0" smtClean="0"/>
          </a:p>
          <a:p>
            <a:r>
              <a:rPr lang="en-US" dirty="0"/>
              <a:t>Follow along at: 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bit.ly/15u1FQ8</a:t>
            </a:r>
            <a:r>
              <a:rPr lang="en-US"/>
              <a:t> or </a:t>
            </a:r>
            <a:r>
              <a:rPr lang="en-US">
                <a:hlinkClick r:id="rId5"/>
              </a:rPr>
              <a:t>http://html5demo1.azurewebsites.net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9" y="3356992"/>
            <a:ext cx="6480938" cy="27363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Some others: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 longer need a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79488" y="1628800"/>
            <a:ext cx="6480938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&lt;!DOCTYPE html PUBLIC "-//W3C//DTD XHTML 1.0 Strict//EN" "http://www.w3.org/TR/xhtml1/DTD/xhtml1-strict.dtd"&gt;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707" y="1628800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&lt;html </a:t>
            </a:r>
            <a:r>
              <a:rPr lang="en-CA" sz="1600" dirty="0" err="1"/>
              <a:t>lang</a:t>
            </a:r>
            <a:r>
              <a:rPr lang="en-CA" sz="1600" dirty="0"/>
              <a:t>="en" </a:t>
            </a:r>
            <a:r>
              <a:rPr lang="en-CA" sz="1600" dirty="0" err="1"/>
              <a:t>xmlns</a:t>
            </a:r>
            <a:r>
              <a:rPr lang="en-CA" sz="1600" dirty="0"/>
              <a:t>="http://www.w3.org/1999/xhtml" </a:t>
            </a:r>
            <a:r>
              <a:rPr lang="en-CA" sz="1600" dirty="0" err="1"/>
              <a:t>xml:lang</a:t>
            </a:r>
            <a:r>
              <a:rPr lang="en-CA" sz="1600" dirty="0"/>
              <a:t>="en"&gt;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="en"&gt;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&lt;meta http-</a:t>
            </a:r>
            <a:r>
              <a:rPr lang="en-CA" sz="1600" dirty="0" err="1"/>
              <a:t>equiv</a:t>
            </a:r>
            <a:r>
              <a:rPr lang="en-CA" sz="1600" dirty="0"/>
              <a:t>="Content-Type" content="text/html; charset=utf-8" /&gt;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id=“header”&gt;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</a:t>
            </a:r>
            <a:r>
              <a:rPr lang="en-US" dirty="0" err="1" smtClean="0"/>
              <a:t>nav</a:t>
            </a:r>
            <a:r>
              <a:rPr lang="en-US" dirty="0" smtClean="0"/>
              <a:t>”&gt;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id=“aside”&gt;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115616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id=“footer”&gt;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id=“section”&gt;</a:t>
            </a:r>
          </a:p>
          <a:p>
            <a:pPr algn="ctr"/>
            <a:r>
              <a:rPr lang="en-US" dirty="0" smtClean="0"/>
              <a:t>     &lt;div id=“article”&gt;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137429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&lt;aside&gt;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&lt;section&gt;</a:t>
            </a:r>
          </a:p>
          <a:p>
            <a:pPr algn="ctr"/>
            <a:r>
              <a:rPr lang="en-US" dirty="0" smtClean="0"/>
              <a:t>     &lt;article&gt;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111052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9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82338" y="4494143"/>
            <a:ext cx="863748" cy="4470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5439461" y="387328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46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/>
          </a:bodyPr>
          <a:lstStyle/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r>
              <a:rPr lang="en-CA" dirty="0"/>
              <a:t>IE goal is CR and </a:t>
            </a:r>
            <a:r>
              <a:rPr lang="en-CA" dirty="0" smtClean="0"/>
              <a:t>up </a:t>
            </a:r>
            <a:r>
              <a:rPr lang="en-CA" dirty="0"/>
              <a:t>… as a result, they “score” much </a:t>
            </a:r>
            <a:r>
              <a:rPr lang="en-CA" dirty="0" smtClean="0"/>
              <a:t>lower… but are getting better</a:t>
            </a:r>
            <a:endParaRPr lang="en-CA" baseline="30000" dirty="0"/>
          </a:p>
          <a:p>
            <a:pPr lvl="1"/>
            <a:r>
              <a:rPr lang="en-CA" dirty="0"/>
              <a:t>One easy option is </a:t>
            </a:r>
            <a:r>
              <a:rPr lang="en-CA" dirty="0">
                <a:hlinkClick r:id="rId3"/>
              </a:rPr>
              <a:t>Google Chrome Frame</a:t>
            </a:r>
            <a:r>
              <a:rPr lang="en-CA" dirty="0"/>
              <a:t> for &lt;=8</a:t>
            </a:r>
            <a:r>
              <a:rPr lang="en-CA" baseline="30000" dirty="0"/>
              <a:t>1</a:t>
            </a:r>
            <a:endParaRPr lang="en-CA" dirty="0"/>
          </a:p>
          <a:p>
            <a:r>
              <a:rPr lang="en-CA" dirty="0" smtClean="0"/>
              <a:t>Don’t “sniff” for </a:t>
            </a:r>
            <a:r>
              <a:rPr lang="en-CA" dirty="0"/>
              <a:t>browsers… test for features</a:t>
            </a:r>
          </a:p>
          <a:p>
            <a:r>
              <a:rPr lang="en-CA" dirty="0" smtClean="0">
                <a:hlinkClick r:id="rId4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5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polyfill</a:t>
            </a:r>
            <a:r>
              <a:rPr lang="en-CA" baseline="30000" dirty="0"/>
              <a:t>2</a:t>
            </a:r>
            <a:r>
              <a:rPr lang="en-CA" dirty="0" smtClean="0"/>
              <a:t> enriched</a:t>
            </a:r>
          </a:p>
          <a:p>
            <a:r>
              <a:rPr lang="en-CA" dirty="0" smtClean="0"/>
              <a:t>DEMO 1 – 3</a:t>
            </a:r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7498" y="3975110"/>
            <a:ext cx="1438518" cy="82204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72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html5demo1.azurewebsites.net/Demo04-NewInputTypes.html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125" y="2710389"/>
            <a:ext cx="973043" cy="48237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90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html5demo1.azurewebsites.net/Demo05-Multimedia.html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9072" y="2153769"/>
            <a:ext cx="1872732" cy="103899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2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/>
          </a:bodyPr>
          <a:lstStyle/>
          <a:p>
            <a:r>
              <a:rPr lang="en-CA" dirty="0" smtClean="0"/>
              <a:t>What </a:t>
            </a:r>
            <a:r>
              <a:rPr lang="en-CA" dirty="0"/>
              <a:t>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 smtClean="0"/>
              <a:t>6</a:t>
            </a:r>
            <a:endParaRPr lang="en-CA" dirty="0"/>
          </a:p>
          <a:p>
            <a:pPr lvl="1"/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manage.windowsazure.com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/>
          </a:bodyPr>
          <a:lstStyle/>
          <a:p>
            <a:r>
              <a:rPr lang="en-CA" dirty="0" smtClean="0"/>
              <a:t>Historically, was a </a:t>
            </a:r>
            <a:r>
              <a:rPr lang="en-CA" dirty="0">
                <a:hlinkClick r:id="rId3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7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 smtClean="0"/>
              <a:t>First </a:t>
            </a:r>
            <a:r>
              <a:rPr lang="en-CA" dirty="0"/>
              <a:t>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92019" y="4486191"/>
            <a:ext cx="1008374" cy="45497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67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/>
          </a:bodyPr>
          <a:lstStyle/>
          <a:p>
            <a:r>
              <a:rPr lang="en-CA" dirty="0" smtClean="0"/>
              <a:t>Concentration </a:t>
            </a:r>
            <a:r>
              <a:rPr lang="en-CA" dirty="0"/>
              <a:t>on HTML5 including CSS3 for formatting with mobile in mind</a:t>
            </a:r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3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4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7</a:t>
            </a:r>
          </a:p>
          <a:p>
            <a:pPr lvl="1"/>
            <a:r>
              <a:rPr lang="en-CA" dirty="0" smtClean="0">
                <a:hlinkClick r:id="rId5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7215" y="4281631"/>
            <a:ext cx="1008374" cy="77071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9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/>
          </a:bodyPr>
          <a:lstStyle/>
          <a:p>
            <a:r>
              <a:rPr lang="en-CA" dirty="0" smtClean="0"/>
              <a:t>Makes </a:t>
            </a:r>
            <a:r>
              <a:rPr lang="en-CA" dirty="0"/>
              <a:t>real-time HTTP so easy it seems like “</a:t>
            </a:r>
            <a:r>
              <a:rPr lang="en-CA" dirty="0" smtClean="0"/>
              <a:t>magic”</a:t>
            </a:r>
            <a:r>
              <a:rPr lang="en-CA" baseline="30000" dirty="0"/>
              <a:t> </a:t>
            </a:r>
            <a:r>
              <a:rPr lang="en-CA" baseline="30000" dirty="0" smtClean="0"/>
              <a:t>1</a:t>
            </a:r>
            <a:endParaRPr lang="en-CA" dirty="0"/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</a:t>
            </a:r>
            <a:r>
              <a:rPr lang="en-CA" dirty="0" smtClean="0"/>
              <a:t>connections</a:t>
            </a:r>
            <a:r>
              <a:rPr lang="en-CA" baseline="30000" dirty="0" smtClean="0"/>
              <a:t>2</a:t>
            </a:r>
            <a:endParaRPr lang="en-CA" dirty="0"/>
          </a:p>
          <a:p>
            <a:r>
              <a:rPr lang="en-CA" dirty="0" smtClean="0"/>
              <a:t>Demo 8</a:t>
            </a:r>
          </a:p>
          <a:p>
            <a:pPr lvl="1"/>
            <a:r>
              <a:rPr lang="en-CA" dirty="0" smtClean="0">
                <a:hlinkClick r:id="rId3"/>
              </a:rPr>
              <a:t>Start up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4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5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3545" y="4452955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18417" y="5511663"/>
            <a:ext cx="2289166" cy="43761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7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</a:t>
            </a:r>
            <a:endParaRPr lang="en-CA" dirty="0" smtClean="0"/>
          </a:p>
          <a:p>
            <a:pPr lvl="1"/>
            <a:r>
              <a:rPr lang="en-CA" dirty="0" smtClean="0"/>
              <a:t>still </a:t>
            </a:r>
            <a:r>
              <a:rPr lang="en-CA" dirty="0"/>
              <a:t>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3958877"/>
          </a:xfrm>
        </p:spPr>
        <p:txBody>
          <a:bodyPr>
            <a:normAutofit/>
          </a:bodyPr>
          <a:lstStyle/>
          <a:p>
            <a:r>
              <a:rPr lang="en-CA" dirty="0"/>
              <a:t>HTML 5… </a:t>
            </a:r>
            <a:endParaRPr lang="en-CA" dirty="0" smtClean="0"/>
          </a:p>
          <a:p>
            <a:pPr lvl="1"/>
            <a:r>
              <a:rPr lang="en-CA" dirty="0" smtClean="0"/>
              <a:t>learn </a:t>
            </a:r>
            <a:r>
              <a:rPr lang="en-CA" dirty="0"/>
              <a:t>more including the “state” of it and how to get browsers to work with it</a:t>
            </a:r>
          </a:p>
          <a:p>
            <a:r>
              <a:rPr lang="en-CA" dirty="0"/>
              <a:t>Azure… </a:t>
            </a:r>
            <a:endParaRPr lang="en-CA" dirty="0" smtClean="0"/>
          </a:p>
          <a:p>
            <a:pPr lvl="1"/>
            <a:r>
              <a:rPr lang="en-CA" dirty="0" smtClean="0"/>
              <a:t>what </a:t>
            </a:r>
            <a:r>
              <a:rPr lang="en-CA" dirty="0"/>
              <a:t>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</a:t>
            </a:r>
            <a:endParaRPr lang="en-CA" dirty="0" smtClean="0"/>
          </a:p>
          <a:p>
            <a:pPr lvl="1"/>
            <a:r>
              <a:rPr lang="en-CA" dirty="0" smtClean="0"/>
              <a:t>Windows </a:t>
            </a:r>
            <a:r>
              <a:rPr lang="en-CA" dirty="0"/>
              <a:t>phone… </a:t>
            </a:r>
            <a:r>
              <a:rPr lang="en-CA" dirty="0" smtClean="0"/>
              <a:t>but looked like sessions were lacking</a:t>
            </a:r>
            <a:endParaRPr lang="en-CA" dirty="0"/>
          </a:p>
          <a:p>
            <a:r>
              <a:rPr lang="en-CA" dirty="0"/>
              <a:t>Any </a:t>
            </a:r>
            <a:r>
              <a:rPr lang="en-CA" dirty="0" smtClean="0"/>
              <a:t>trends?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1840" y="2733898"/>
            <a:ext cx="944552" cy="40223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 5 History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/>
          </a:bodyPr>
          <a:lstStyle/>
          <a:p>
            <a:r>
              <a:rPr lang="en-CA" dirty="0" smtClean="0"/>
              <a:t>Wee bit of history</a:t>
            </a:r>
            <a:r>
              <a:rPr lang="en-CA" baseline="30000" dirty="0"/>
              <a:t>1</a:t>
            </a:r>
            <a:r>
              <a:rPr lang="en-CA" dirty="0" smtClean="0"/>
              <a:t>: </a:t>
            </a:r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</a:t>
            </a:r>
            <a:r>
              <a:rPr lang="en-CA" dirty="0" smtClean="0"/>
              <a:t>), XHTML 1.1 (2001)</a:t>
            </a:r>
          </a:p>
          <a:p>
            <a:r>
              <a:rPr lang="en-CA" dirty="0" smtClean="0"/>
              <a:t>W3C </a:t>
            </a:r>
            <a:r>
              <a:rPr lang="en-CA" dirty="0"/>
              <a:t>wanted XHTML </a:t>
            </a:r>
            <a:r>
              <a:rPr lang="en-CA" dirty="0" smtClean="0"/>
              <a:t>2… but was very strict standard</a:t>
            </a:r>
          </a:p>
          <a:p>
            <a:r>
              <a:rPr lang="en-CA" dirty="0" smtClean="0"/>
              <a:t>Browser group formed </a:t>
            </a:r>
            <a:r>
              <a:rPr lang="en-CA" dirty="0" smtClean="0">
                <a:hlinkClick r:id="rId3"/>
              </a:rPr>
              <a:t>WHATWG</a:t>
            </a:r>
            <a:r>
              <a:rPr lang="en-CA" baseline="30000" dirty="0" smtClean="0"/>
              <a:t>2</a:t>
            </a:r>
            <a:r>
              <a:rPr lang="en-CA" dirty="0" smtClean="0"/>
              <a:t> and created HTML5</a:t>
            </a:r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HTML 5… so really </a:t>
            </a:r>
            <a:r>
              <a:rPr lang="en-CA" dirty="0" smtClean="0"/>
              <a:t>there are </a:t>
            </a:r>
            <a:r>
              <a:rPr lang="en-CA" dirty="0"/>
              <a:t>2 </a:t>
            </a:r>
            <a:r>
              <a:rPr lang="en-CA" dirty="0" err="1" smtClean="0"/>
              <a:t>specifcations</a:t>
            </a:r>
            <a:r>
              <a:rPr lang="en-CA" dirty="0" smtClean="0"/>
              <a:t> </a:t>
            </a:r>
            <a:r>
              <a:rPr lang="en-CA" dirty="0"/>
              <a:t>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HTML 5</a:t>
            </a:r>
            <a:r>
              <a:rPr lang="en-CA" dirty="0"/>
              <a:t>” 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>
                <a:hlinkClick r:id="rId6"/>
              </a:rPr>
              <a:t>Marketing material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49" y="2852936"/>
            <a:ext cx="6000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933056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2236" y="3831094"/>
            <a:ext cx="1217916" cy="75003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95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13005</TotalTime>
  <Words>1494</Words>
  <Application>Microsoft Office PowerPoint</Application>
  <PresentationFormat>On-screen Show (4:3)</PresentationFormat>
  <Paragraphs>507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Solvera-Presentation</vt:lpstr>
      <vt:lpstr>Live 360! Events</vt:lpstr>
      <vt:lpstr>Quick Summary</vt:lpstr>
      <vt:lpstr>What my objectives were…</vt:lpstr>
      <vt:lpstr>What I learnt</vt:lpstr>
      <vt:lpstr>What I learnt</vt:lpstr>
      <vt:lpstr>HTML 5 History</vt:lpstr>
      <vt:lpstr>HTML 5 History</vt:lpstr>
      <vt:lpstr>HTML 5 – What is it?</vt:lpstr>
      <vt:lpstr>What I learnt</vt:lpstr>
      <vt:lpstr>HTML 5 – Simplification</vt:lpstr>
      <vt:lpstr>HTML 5 – New Tags</vt:lpstr>
      <vt:lpstr>What I learnt</vt:lpstr>
      <vt:lpstr>HTML 5 - Browser Support</vt:lpstr>
      <vt:lpstr>What I learnt</vt:lpstr>
      <vt:lpstr>HTML 5 Form Enhancements</vt:lpstr>
      <vt:lpstr>What I learnt</vt:lpstr>
      <vt:lpstr>HTML 5 MultiMedia Enhancements</vt:lpstr>
      <vt:lpstr>What I learnt</vt:lpstr>
      <vt:lpstr>Azure</vt:lpstr>
      <vt:lpstr>What I learnt</vt:lpstr>
      <vt:lpstr>Mobile</vt:lpstr>
      <vt:lpstr>What I learnt</vt:lpstr>
      <vt:lpstr>Trends - SignalR</vt:lpstr>
      <vt:lpstr>What I learnt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Darek Tomyn</dc:creator>
  <cp:lastModifiedBy>Darek Tomyn</cp:lastModifiedBy>
  <cp:revision>159</cp:revision>
  <cp:lastPrinted>2013-03-07T18:55:03Z</cp:lastPrinted>
  <dcterms:created xsi:type="dcterms:W3CDTF">2011-12-20T20:01:25Z</dcterms:created>
  <dcterms:modified xsi:type="dcterms:W3CDTF">2013-03-08T02:09:28Z</dcterms:modified>
</cp:coreProperties>
</file>