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887" r:id="rId1"/>
  </p:sldMasterIdLst>
  <p:notesMasterIdLst>
    <p:notesMasterId r:id="rId27"/>
  </p:notesMasterIdLst>
  <p:handoutMasterIdLst>
    <p:handoutMasterId r:id="rId28"/>
  </p:handoutMasterIdLst>
  <p:sldIdLst>
    <p:sldId id="260" r:id="rId2"/>
    <p:sldId id="259" r:id="rId3"/>
    <p:sldId id="257" r:id="rId4"/>
    <p:sldId id="278" r:id="rId5"/>
    <p:sldId id="287" r:id="rId6"/>
    <p:sldId id="261" r:id="rId7"/>
    <p:sldId id="262" r:id="rId8"/>
    <p:sldId id="263" r:id="rId9"/>
    <p:sldId id="279" r:id="rId10"/>
    <p:sldId id="264" r:id="rId11"/>
    <p:sldId id="281" r:id="rId12"/>
    <p:sldId id="289" r:id="rId13"/>
    <p:sldId id="273" r:id="rId14"/>
    <p:sldId id="282" r:id="rId15"/>
    <p:sldId id="265" r:id="rId16"/>
    <p:sldId id="283" r:id="rId17"/>
    <p:sldId id="274" r:id="rId18"/>
    <p:sldId id="284" r:id="rId19"/>
    <p:sldId id="266" r:id="rId20"/>
    <p:sldId id="285" r:id="rId21"/>
    <p:sldId id="268" r:id="rId22"/>
    <p:sldId id="286" r:id="rId23"/>
    <p:sldId id="269" r:id="rId24"/>
    <p:sldId id="288" r:id="rId25"/>
    <p:sldId id="270" r:id="rId26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69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7" autoAdjust="0"/>
    <p:restoredTop sz="86419" autoAdjust="0"/>
  </p:normalViewPr>
  <p:slideViewPr>
    <p:cSldViewPr snapToObjects="1">
      <p:cViewPr>
        <p:scale>
          <a:sx n="108" d="100"/>
          <a:sy n="108" d="100"/>
        </p:scale>
        <p:origin x="-1698" y="-264"/>
      </p:cViewPr>
      <p:guideLst>
        <p:guide orient="horz" pos="4021"/>
        <p:guide pos="61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 showGuides="1">
      <p:cViewPr varScale="1">
        <p:scale>
          <a:sx n="124" d="100"/>
          <a:sy n="124" d="100"/>
        </p:scale>
        <p:origin x="-3280" y="-112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6D05735F-B05D-4640-A99E-EDFA21E90228}" type="datetimeFigureOut">
              <a:rPr lang="en-US" smtClean="0"/>
              <a:t>3/9/2013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8AB3898D-C170-784A-A1B1-048451C0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74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EB5D2808-713F-1C4D-AF0B-AEC7B1F49BC4}" type="datetimeFigureOut">
              <a:rPr lang="en-US" smtClean="0"/>
              <a:t>3/9/2013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4FCB2955-686B-EC42-828C-184319214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36989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remysharp.com/2010/10/08/what-is-a-polyfill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github.com/Modernizr/Modernizr/wiki/HTML5-Cross-browser-Polyfills" TargetMode="Externa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sp.net/signalr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hatwg.org/specs/web-apps/current-work/multipage/introduction.html#history-1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483306">
              <a:defRPr/>
            </a:pPr>
            <a:r>
              <a:rPr lang="en-CA" dirty="0" smtClean="0"/>
              <a:t>Was</a:t>
            </a:r>
            <a:r>
              <a:rPr lang="en-CA" baseline="0" dirty="0" smtClean="0"/>
              <a:t> allowed the opportunity of attending a conference in December called Live360. This presentation had its genesis from attending this.</a:t>
            </a:r>
            <a:endParaRPr lang="en-CA" dirty="0" smtClean="0"/>
          </a:p>
          <a:p>
            <a:endParaRPr lang="en-CA" dirty="0" smtClean="0"/>
          </a:p>
          <a:p>
            <a:r>
              <a:rPr lang="en-CA" dirty="0" smtClean="0"/>
              <a:t>You may access all of the mater</a:t>
            </a:r>
            <a:r>
              <a:rPr lang="en-CA" baseline="0" dirty="0" smtClean="0"/>
              <a:t>ial for the event by going to the following link</a:t>
            </a:r>
            <a:endParaRPr lang="en-CA" dirty="0" smtClean="0"/>
          </a:p>
          <a:p>
            <a:r>
              <a:rPr lang="en-CA" dirty="0" smtClean="0"/>
              <a:t>http://www.redmondevents.com/virtual/login.aspx?ReturnUrl=%2fvirtual%2fvslive%2f2012%2flive360%2fDefault.aspx</a:t>
            </a:r>
          </a:p>
          <a:p>
            <a:r>
              <a:rPr lang="en-CA" dirty="0" smtClean="0"/>
              <a:t>Username: LIVE!360</a:t>
            </a:r>
          </a:p>
          <a:p>
            <a:r>
              <a:rPr lang="en-CA" dirty="0" smtClean="0"/>
              <a:t>Password:</a:t>
            </a:r>
            <a:r>
              <a:rPr lang="en-CA" baseline="0" dirty="0" smtClean="0"/>
              <a:t> Orlando4in1</a:t>
            </a:r>
            <a:endParaRPr lang="en-CA" dirty="0" smtClean="0"/>
          </a:p>
          <a:p>
            <a:endParaRPr lang="en-CA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B2955-686B-EC42-828C-18431921459F}" type="slidenum">
              <a:rPr lang="en-US" smtClean="0"/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4681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B2955-686B-EC42-828C-18431921459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5640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B2955-686B-EC42-828C-18431921459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5640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B2955-686B-EC42-828C-18431921459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9082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baseline="30000" dirty="0" smtClean="0"/>
              <a:t>1</a:t>
            </a:r>
            <a:r>
              <a:rPr lang="en-CA" dirty="0" smtClean="0"/>
              <a:t> </a:t>
            </a:r>
            <a:r>
              <a:rPr lang="en-US" dirty="0" smtClean="0"/>
              <a:t>Chrome browser engine in IE 6/7/8/9</a:t>
            </a:r>
          </a:p>
          <a:p>
            <a:r>
              <a:rPr lang="en-US" sz="1300" dirty="0">
                <a:latin typeface="Arial" charset="0"/>
              </a:rPr>
              <a:t>chrome=1   - Always active</a:t>
            </a:r>
          </a:p>
          <a:p>
            <a:r>
              <a:rPr lang="en-US" sz="1300" dirty="0">
                <a:latin typeface="Arial" charset="0"/>
              </a:rPr>
              <a:t>chrome=IE7 - Active for IE major version 7 or lower</a:t>
            </a:r>
          </a:p>
          <a:p>
            <a:r>
              <a:rPr lang="en-US" sz="1300" dirty="0">
                <a:latin typeface="Arial" charset="0"/>
              </a:rPr>
              <a:t>chrome=IE8 - Active for IE major version 8 or lower</a:t>
            </a:r>
          </a:p>
          <a:p>
            <a:pPr marL="181240" indent="-181240">
              <a:buFont typeface="Arial" charset="0"/>
              <a:buChar char="•"/>
            </a:pPr>
            <a:endParaRPr lang="en-CA" baseline="0" dirty="0" smtClean="0"/>
          </a:p>
          <a:p>
            <a:r>
              <a:rPr lang="en-CA" baseline="30000" dirty="0" smtClean="0"/>
              <a:t>2</a:t>
            </a:r>
            <a:r>
              <a:rPr lang="en-CA" dirty="0" smtClean="0"/>
              <a:t> </a:t>
            </a:r>
            <a:r>
              <a:rPr lang="en-CA" dirty="0" err="1" smtClean="0"/>
              <a:t>Polyfill</a:t>
            </a:r>
            <a:r>
              <a:rPr lang="en-CA" dirty="0" smtClean="0"/>
              <a:t> is JavaScript that implants HTML5 functionality in a browser that does not offer native support. See: </a:t>
            </a:r>
            <a:r>
              <a:rPr lang="en-US" dirty="0" smtClean="0">
                <a:hlinkClick r:id="rId3"/>
              </a:rPr>
              <a:t>http://remysharp.com/2010/10/08/what-is-a-polyfill/</a:t>
            </a:r>
            <a:r>
              <a:rPr lang="en-US" dirty="0" smtClean="0"/>
              <a:t> or </a:t>
            </a:r>
            <a:r>
              <a:rPr lang="en-US" dirty="0" smtClean="0">
                <a:hlinkClick r:id="rId4"/>
              </a:rPr>
              <a:t>https://github.com/Modernizr/Modernizr/wiki/HTML5-Cross-browser-Polyfills</a:t>
            </a:r>
            <a:endParaRPr lang="en-US" dirty="0" smtClean="0"/>
          </a:p>
          <a:p>
            <a:endParaRPr lang="en-CA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B2955-686B-EC42-828C-18431921459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5640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B2955-686B-EC42-828C-18431921459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6755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B2955-686B-EC42-828C-18431921459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655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B2955-686B-EC42-828C-18431921459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7796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B2955-686B-EC42-828C-18431921459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6034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B2955-686B-EC42-828C-18431921459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7111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B2955-686B-EC42-828C-18431921459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7444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B2955-686B-EC42-828C-18431921459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9149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B2955-686B-EC42-828C-18431921459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40827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B2955-686B-EC42-828C-18431921459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87536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B2955-686B-EC42-828C-18431921459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78692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baseline="30000" dirty="0" smtClean="0"/>
              <a:t>1 </a:t>
            </a:r>
            <a:r>
              <a:rPr lang="en-CA" dirty="0" smtClean="0"/>
              <a:t>“Any sufficiently advanced technology is indistinguishable from magic” – Arthur C. Clarke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baseline="30000" dirty="0" smtClean="0"/>
              <a:t>2 </a:t>
            </a:r>
            <a:r>
              <a:rPr lang="en-CA" dirty="0" smtClean="0">
                <a:hlinkClick r:id="rId3"/>
              </a:rPr>
              <a:t>http://www.asp.net/signalr/</a:t>
            </a:r>
            <a:endParaRPr lang="en-CA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dirty="0" smtClean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B2955-686B-EC42-828C-18431921459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38314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B2955-686B-EC42-828C-18431921459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78692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B2955-686B-EC42-828C-18431921459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669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B2955-686B-EC42-828C-18431921459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9645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B2955-686B-EC42-828C-1843192145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0329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B2955-686B-EC42-828C-18431921459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0329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baseline="30000" dirty="0" smtClean="0"/>
              <a:t>1</a:t>
            </a:r>
            <a:r>
              <a:rPr lang="en-CA" dirty="0" smtClean="0"/>
              <a:t>For</a:t>
            </a:r>
            <a:r>
              <a:rPr lang="en-CA" baseline="0" dirty="0" smtClean="0"/>
              <a:t> an interesting “history” read, check out </a:t>
            </a:r>
            <a:r>
              <a:rPr lang="en-CA" baseline="0" dirty="0" smtClean="0"/>
              <a:t>http://html5forwebdesigners.com/history/index.html or WHATWG’s </a:t>
            </a:r>
            <a:r>
              <a:rPr lang="en-CA" dirty="0" smtClean="0">
                <a:hlinkClick r:id="rId3"/>
              </a:rPr>
              <a:t>http://www.whatwg.org/specs/web-apps/current-work/multipage/introduction.html#history-1</a:t>
            </a:r>
            <a:endParaRPr lang="en-CA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baseline="30000" dirty="0" smtClean="0"/>
              <a:t>2</a:t>
            </a:r>
            <a:r>
              <a:rPr lang="en-CA" dirty="0" smtClean="0"/>
              <a:t>WHATWG is</a:t>
            </a:r>
            <a:r>
              <a:rPr lang="en-CA" baseline="0" dirty="0" smtClean="0"/>
              <a:t> an acronym for the “Web Hypertext Application Technology Working Group” http://www.whatwg.org/</a:t>
            </a:r>
          </a:p>
          <a:p>
            <a:endParaRPr lang="en-CA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B2955-686B-EC42-828C-18431921459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9404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B2955-686B-EC42-828C-18431921459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0507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B2955-686B-EC42-828C-18431921459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9981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B2955-686B-EC42-828C-18431921459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9082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tile Slide, sub 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1" y="1"/>
            <a:ext cx="9144001" cy="2060847"/>
          </a:xfrm>
          <a:prstGeom prst="rect">
            <a:avLst/>
          </a:prstGeom>
          <a:gradFill flip="none" rotWithShape="1">
            <a:gsLst>
              <a:gs pos="88000">
                <a:schemeClr val="bg1">
                  <a:lumMod val="65000"/>
                  <a:alpha val="82000"/>
                </a:schemeClr>
              </a:gs>
              <a:gs pos="20000">
                <a:srgbClr val="FFFFFF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79488" y="2564904"/>
            <a:ext cx="7192912" cy="792088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 algn="l">
              <a:defRPr sz="3000"/>
            </a:lvl1pPr>
          </a:lstStyle>
          <a:p>
            <a:r>
              <a:rPr lang="en-CA" dirty="0" smtClean="0"/>
              <a:t>Click to edit Master section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9489" y="3429000"/>
            <a:ext cx="7192911" cy="18002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2"/>
                </a:solidFill>
                <a:latin typeface="Trebuchet MS"/>
                <a:cs typeface="Trebuchet M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76244"/>
            <a:ext cx="1981200" cy="287998"/>
          </a:xfrm>
        </p:spPr>
        <p:txBody>
          <a:bodyPr/>
          <a:lstStyle/>
          <a:p>
            <a:fld id="{EB6F4DCC-4F1E-F54C-AA63-5E9B8139A2C7}" type="datetime4">
              <a:rPr lang="en-CA" smtClean="0"/>
              <a:t>March-9-13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" y="6376244"/>
            <a:ext cx="2895600" cy="287999"/>
          </a:xfrm>
        </p:spPr>
        <p:txBody>
          <a:bodyPr/>
          <a:lstStyle/>
          <a:p>
            <a:r>
              <a:rPr lang="en-US" dirty="0" smtClean="0"/>
              <a:t>Sample </a:t>
            </a:r>
            <a:r>
              <a:rPr lang="en-US" dirty="0" err="1" smtClean="0"/>
              <a:t>PResentation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8200" y="6376244"/>
            <a:ext cx="467999" cy="287999"/>
          </a:xfrm>
        </p:spPr>
        <p:txBody>
          <a:bodyPr>
            <a:normAutofit/>
          </a:bodyPr>
          <a:lstStyle/>
          <a:p>
            <a:fld id="{93E4AAA4-6363-4581-962D-1ACCC2D600C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 descr="grid-perspective-cropped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0349" y="-631498"/>
            <a:ext cx="2645104" cy="3196402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</p:spPr>
      </p:pic>
      <p:pic>
        <p:nvPicPr>
          <p:cNvPr id="9" name="Picture 8" descr="Solvera logo_slogan_2c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342307"/>
            <a:ext cx="1890160" cy="1582894"/>
          </a:xfrm>
          <a:prstGeom prst="rect">
            <a:avLst/>
          </a:prstGeom>
        </p:spPr>
      </p:pic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3492500" y="4257303"/>
            <a:ext cx="2303463" cy="16557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600" baseline="0"/>
            </a:lvl1pPr>
          </a:lstStyle>
          <a:p>
            <a:r>
              <a:rPr lang="en-US" dirty="0" smtClean="0"/>
              <a:t>Client logo if relevant</a:t>
            </a:r>
            <a:endParaRPr lang="en-US" dirty="0"/>
          </a:p>
        </p:txBody>
      </p:sp>
      <p:pic>
        <p:nvPicPr>
          <p:cNvPr id="12" name="Picture 11" descr="BM logo -for companies (2012).jpg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3457" y="5517232"/>
            <a:ext cx="1654533" cy="6794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AD498-328C-DE45-9033-626F46332D12}" type="datetime4">
              <a:rPr lang="en-CA" smtClean="0"/>
              <a:t>March-9-13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Sample PResentation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Placeholder 8"/>
          <p:cNvSpPr>
            <a:spLocks noGrp="1"/>
          </p:cNvSpPr>
          <p:nvPr>
            <p:ph type="title" hasCustomPrompt="1"/>
          </p:nvPr>
        </p:nvSpPr>
        <p:spPr>
          <a:xfrm>
            <a:off x="979488" y="908721"/>
            <a:ext cx="7192435" cy="720079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CA" dirty="0" smtClean="0"/>
              <a:t>Click to edit Master content title style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979488" y="1630363"/>
            <a:ext cx="6697663" cy="316865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107505" y="1"/>
            <a:ext cx="9036496" cy="836711"/>
          </a:xfrm>
          <a:prstGeom prst="rect">
            <a:avLst/>
          </a:prstGeom>
          <a:gradFill flip="none" rotWithShape="1">
            <a:gsLst>
              <a:gs pos="88000">
                <a:schemeClr val="bg1">
                  <a:lumMod val="65000"/>
                  <a:alpha val="82000"/>
                </a:schemeClr>
              </a:gs>
              <a:gs pos="20000">
                <a:srgbClr val="FFFFFF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pic>
        <p:nvPicPr>
          <p:cNvPr id="8" name="Picture 7" descr="grid-perspective-cropped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-459432"/>
            <a:ext cx="1453335" cy="1756242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</p:spPr>
      </p:pic>
      <p:pic>
        <p:nvPicPr>
          <p:cNvPr id="2" name="Picture 1" descr="Solvera logo_no -slogan_2c.ai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16632"/>
            <a:ext cx="1008112" cy="1045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2286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C405F-71DA-D945-AC37-528E00489EC0}" type="datetime4">
              <a:rPr lang="en-CA" smtClean="0"/>
              <a:t>March-9-13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Sample PResentation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Placeholder 8"/>
          <p:cNvSpPr>
            <a:spLocks noGrp="1"/>
          </p:cNvSpPr>
          <p:nvPr>
            <p:ph type="title" hasCustomPrompt="1"/>
          </p:nvPr>
        </p:nvSpPr>
        <p:spPr>
          <a:xfrm>
            <a:off x="979488" y="908721"/>
            <a:ext cx="7192435" cy="720079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CA" dirty="0" smtClean="0"/>
              <a:t>Click to edit Master content title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107505" y="1"/>
            <a:ext cx="9036496" cy="836711"/>
          </a:xfrm>
          <a:prstGeom prst="rect">
            <a:avLst/>
          </a:prstGeom>
          <a:gradFill flip="none" rotWithShape="1">
            <a:gsLst>
              <a:gs pos="88000">
                <a:schemeClr val="bg1">
                  <a:lumMod val="65000"/>
                  <a:alpha val="82000"/>
                </a:schemeClr>
              </a:gs>
              <a:gs pos="20000">
                <a:srgbClr val="FFFFFF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pic>
        <p:nvPicPr>
          <p:cNvPr id="8" name="Picture 7" descr="grid-perspective-cropped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-459432"/>
            <a:ext cx="1453335" cy="1756242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</p:spPr>
      </p:pic>
      <p:pic>
        <p:nvPicPr>
          <p:cNvPr id="2" name="Picture 1" descr="Solvera logo_no -slogan_2c.ai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16632"/>
            <a:ext cx="1008112" cy="1045449"/>
          </a:xfrm>
          <a:prstGeom prst="rect">
            <a:avLst/>
          </a:prstGeom>
        </p:spPr>
      </p:pic>
      <p:sp>
        <p:nvSpPr>
          <p:cNvPr id="10" name="Text Placeholder 2"/>
          <p:cNvSpPr>
            <a:spLocks noGrp="1"/>
          </p:cNvSpPr>
          <p:nvPr>
            <p:ph type="body" idx="1"/>
          </p:nvPr>
        </p:nvSpPr>
        <p:spPr>
          <a:xfrm>
            <a:off x="971600" y="1630363"/>
            <a:ext cx="3501272" cy="363843"/>
          </a:xfrm>
        </p:spPr>
        <p:txBody>
          <a:bodyPr anchor="b">
            <a:noAutofit/>
          </a:bodyPr>
          <a:lstStyle>
            <a:lvl1pPr marL="0" indent="0">
              <a:buNone/>
              <a:defRPr sz="1800" b="0" baseline="0">
                <a:solidFill>
                  <a:schemeClr val="tx2"/>
                </a:solidFill>
                <a:latin typeface="Trebuchet MS"/>
                <a:cs typeface="Trebuchet M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dirty="0" smtClean="0"/>
              <a:t>Click to edit Master text styles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88025" y="1630363"/>
            <a:ext cx="3384376" cy="363844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2"/>
                </a:solidFill>
                <a:latin typeface="Trebuchet MS"/>
                <a:cs typeface="Trebuchet M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13" name="Content Placeholder 14"/>
          <p:cNvSpPr>
            <a:spLocks noGrp="1"/>
          </p:cNvSpPr>
          <p:nvPr>
            <p:ph sz="quarter" idx="14"/>
          </p:nvPr>
        </p:nvSpPr>
        <p:spPr>
          <a:xfrm>
            <a:off x="971600" y="1994206"/>
            <a:ext cx="3501272" cy="3404576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5"/>
          </p:nvPr>
        </p:nvSpPr>
        <p:spPr>
          <a:xfrm>
            <a:off x="4788024" y="1994206"/>
            <a:ext cx="3384377" cy="3404576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7354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6A332-CB54-F44D-AAB8-905B7A2134BC}" type="datetime4">
              <a:rPr lang="en-CA" smtClean="0"/>
              <a:t>March-9-13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Sample PResentation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Placeholder 8"/>
          <p:cNvSpPr>
            <a:spLocks noGrp="1"/>
          </p:cNvSpPr>
          <p:nvPr>
            <p:ph type="title" hasCustomPrompt="1"/>
          </p:nvPr>
        </p:nvSpPr>
        <p:spPr>
          <a:xfrm>
            <a:off x="979488" y="908721"/>
            <a:ext cx="7192435" cy="720079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CA" dirty="0" smtClean="0"/>
              <a:t>Click to edit Master content title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107505" y="1"/>
            <a:ext cx="9036496" cy="836711"/>
          </a:xfrm>
          <a:prstGeom prst="rect">
            <a:avLst/>
          </a:prstGeom>
          <a:gradFill flip="none" rotWithShape="1">
            <a:gsLst>
              <a:gs pos="88000">
                <a:schemeClr val="bg1">
                  <a:lumMod val="65000"/>
                  <a:alpha val="82000"/>
                </a:schemeClr>
              </a:gs>
              <a:gs pos="20000">
                <a:srgbClr val="FFFFFF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pic>
        <p:nvPicPr>
          <p:cNvPr id="8" name="Picture 7" descr="grid-perspective-cropped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-459432"/>
            <a:ext cx="1453335" cy="1756242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</p:spPr>
      </p:pic>
      <p:pic>
        <p:nvPicPr>
          <p:cNvPr id="2" name="Picture 1" descr="Solvera logo_no -slogan_2c.ai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16632"/>
            <a:ext cx="1008112" cy="1045449"/>
          </a:xfrm>
          <a:prstGeom prst="rect">
            <a:avLst/>
          </a:prstGeom>
        </p:spPr>
      </p:pic>
      <p:sp>
        <p:nvSpPr>
          <p:cNvPr id="10" name="Content Placeholder 14"/>
          <p:cNvSpPr>
            <a:spLocks noGrp="1"/>
          </p:cNvSpPr>
          <p:nvPr>
            <p:ph sz="quarter" idx="15"/>
          </p:nvPr>
        </p:nvSpPr>
        <p:spPr>
          <a:xfrm>
            <a:off x="3464853" y="1630364"/>
            <a:ext cx="4752529" cy="3877056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12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971600" y="1630364"/>
            <a:ext cx="2181671" cy="3877056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CA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526116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74548-0BB4-5443-9210-BF9E4921324F}" type="datetime4">
              <a:rPr lang="en-CA" smtClean="0"/>
              <a:t>March-9-13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Sample PResentation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Placeholder 8"/>
          <p:cNvSpPr>
            <a:spLocks noGrp="1"/>
          </p:cNvSpPr>
          <p:nvPr>
            <p:ph type="title" hasCustomPrompt="1"/>
          </p:nvPr>
        </p:nvSpPr>
        <p:spPr>
          <a:xfrm>
            <a:off x="979488" y="908721"/>
            <a:ext cx="7192435" cy="720079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CA" dirty="0" smtClean="0"/>
              <a:t>Click to edit Master content title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107505" y="1"/>
            <a:ext cx="9036496" cy="836711"/>
          </a:xfrm>
          <a:prstGeom prst="rect">
            <a:avLst/>
          </a:prstGeom>
          <a:gradFill flip="none" rotWithShape="1">
            <a:gsLst>
              <a:gs pos="88000">
                <a:schemeClr val="bg1">
                  <a:lumMod val="65000"/>
                  <a:alpha val="82000"/>
                </a:schemeClr>
              </a:gs>
              <a:gs pos="20000">
                <a:srgbClr val="FFFFFF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pic>
        <p:nvPicPr>
          <p:cNvPr id="8" name="Picture 7" descr="grid-perspective-cropped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-459432"/>
            <a:ext cx="1453335" cy="1756242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</p:spPr>
      </p:pic>
      <p:pic>
        <p:nvPicPr>
          <p:cNvPr id="2" name="Picture 1" descr="Solvera logo_no -slogan_2c.ai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16632"/>
            <a:ext cx="1008112" cy="1045449"/>
          </a:xfrm>
          <a:prstGeom prst="rect">
            <a:avLst/>
          </a:prstGeom>
        </p:spPr>
      </p:pic>
      <p:sp>
        <p:nvSpPr>
          <p:cNvPr id="10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979965" y="1633777"/>
            <a:ext cx="3036735" cy="3513602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12" name="Content Placeholder 14"/>
          <p:cNvSpPr>
            <a:spLocks noGrp="1"/>
          </p:cNvSpPr>
          <p:nvPr>
            <p:ph sz="quarter" idx="15"/>
          </p:nvPr>
        </p:nvSpPr>
        <p:spPr>
          <a:xfrm>
            <a:off x="4283968" y="1630363"/>
            <a:ext cx="3888432" cy="3517016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843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AA9F5-8C84-A342-A63E-20B4B9965A72}" type="datetime4">
              <a:rPr lang="en-CA" smtClean="0"/>
              <a:t>March-9-13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Sample PResentation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Placeholder 8"/>
          <p:cNvSpPr>
            <a:spLocks noGrp="1"/>
          </p:cNvSpPr>
          <p:nvPr>
            <p:ph type="title" hasCustomPrompt="1"/>
          </p:nvPr>
        </p:nvSpPr>
        <p:spPr>
          <a:xfrm>
            <a:off x="979488" y="908721"/>
            <a:ext cx="7192435" cy="720079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CA" dirty="0" smtClean="0"/>
              <a:t>Click to edit Master content title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107505" y="1"/>
            <a:ext cx="9036496" cy="836711"/>
          </a:xfrm>
          <a:prstGeom prst="rect">
            <a:avLst/>
          </a:prstGeom>
          <a:gradFill flip="none" rotWithShape="1">
            <a:gsLst>
              <a:gs pos="88000">
                <a:schemeClr val="bg1">
                  <a:lumMod val="65000"/>
                  <a:alpha val="82000"/>
                </a:schemeClr>
              </a:gs>
              <a:gs pos="20000">
                <a:srgbClr val="FFFFFF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pic>
        <p:nvPicPr>
          <p:cNvPr id="8" name="Picture 7" descr="grid-perspective-cropped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-459432"/>
            <a:ext cx="1453335" cy="1756242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</p:spPr>
      </p:pic>
      <p:pic>
        <p:nvPicPr>
          <p:cNvPr id="2" name="Picture 1" descr="Solvera logo_no -slogan_2c.ai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16632"/>
            <a:ext cx="1008112" cy="1045449"/>
          </a:xfrm>
          <a:prstGeom prst="rect">
            <a:avLst/>
          </a:prstGeom>
        </p:spPr>
      </p:pic>
      <p:sp>
        <p:nvSpPr>
          <p:cNvPr id="10" name="Picture Placeholder 2"/>
          <p:cNvSpPr>
            <a:spLocks noGrp="1"/>
          </p:cNvSpPr>
          <p:nvPr>
            <p:ph type="pic" idx="1"/>
          </p:nvPr>
        </p:nvSpPr>
        <p:spPr>
          <a:xfrm>
            <a:off x="4067944" y="1628800"/>
            <a:ext cx="4021645" cy="3456384"/>
          </a:xfrm>
          <a:solidFill>
            <a:schemeClr val="bg1"/>
          </a:solidFill>
          <a:ln w="79375">
            <a:noFill/>
            <a:miter lim="800000"/>
          </a:ln>
          <a:effectLst>
            <a:glow rad="88900">
              <a:schemeClr val="bg1">
                <a:lumMod val="75000"/>
                <a:alpha val="15000"/>
              </a:schemeClr>
            </a:glow>
            <a:outerShdw blurRad="50800" dist="38100" dir="5400000" algn="ctr" rotWithShape="0">
              <a:srgbClr val="000000">
                <a:alpha val="42000"/>
              </a:srgb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5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 smtClean="0"/>
              <a:t>Drag picture to placeholder or click icon to add</a:t>
            </a:r>
            <a:endParaRPr lang="en-US" dirty="0"/>
          </a:p>
        </p:txBody>
      </p:sp>
      <p:sp>
        <p:nvSpPr>
          <p:cNvPr id="12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979488" y="1628800"/>
            <a:ext cx="2800424" cy="2260388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CA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284080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CC70B-AAA2-1A4B-980F-5795C4FC07F0}" type="datetime4">
              <a:rPr lang="en-CA" smtClean="0"/>
              <a:t>March-9-13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Sample PResentation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Placeholder 8"/>
          <p:cNvSpPr>
            <a:spLocks noGrp="1"/>
          </p:cNvSpPr>
          <p:nvPr>
            <p:ph type="title" hasCustomPrompt="1"/>
          </p:nvPr>
        </p:nvSpPr>
        <p:spPr>
          <a:xfrm>
            <a:off x="979488" y="908721"/>
            <a:ext cx="7192435" cy="720079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CA" dirty="0" smtClean="0"/>
              <a:t>Click to edit Master content title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107505" y="1"/>
            <a:ext cx="9036496" cy="836711"/>
          </a:xfrm>
          <a:prstGeom prst="rect">
            <a:avLst/>
          </a:prstGeom>
          <a:gradFill flip="none" rotWithShape="1">
            <a:gsLst>
              <a:gs pos="88000">
                <a:schemeClr val="bg1">
                  <a:lumMod val="65000"/>
                  <a:alpha val="82000"/>
                </a:schemeClr>
              </a:gs>
              <a:gs pos="20000">
                <a:srgbClr val="FFFFFF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pic>
        <p:nvPicPr>
          <p:cNvPr id="8" name="Picture 7" descr="grid-perspective-cropped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-459432"/>
            <a:ext cx="1453335" cy="1756242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</p:spPr>
      </p:pic>
      <p:pic>
        <p:nvPicPr>
          <p:cNvPr id="2" name="Picture 1" descr="Solvera logo_no -slogan_2c.ai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16632"/>
            <a:ext cx="1008112" cy="1045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357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933C9-6163-F741-B0D7-A3D45CDF27BE}" type="datetime4">
              <a:rPr lang="en-CA" smtClean="0"/>
              <a:t>March-9-13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Sample PResentation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979965" y="1633777"/>
            <a:ext cx="3036735" cy="3513602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13" name="Content Placeholder 14"/>
          <p:cNvSpPr>
            <a:spLocks noGrp="1"/>
          </p:cNvSpPr>
          <p:nvPr>
            <p:ph sz="quarter" idx="15"/>
          </p:nvPr>
        </p:nvSpPr>
        <p:spPr>
          <a:xfrm>
            <a:off x="4283968" y="1630363"/>
            <a:ext cx="3888432" cy="3517016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16" name="Title Placeholder 8"/>
          <p:cNvSpPr>
            <a:spLocks noGrp="1"/>
          </p:cNvSpPr>
          <p:nvPr>
            <p:ph type="title"/>
          </p:nvPr>
        </p:nvSpPr>
        <p:spPr>
          <a:xfrm>
            <a:off x="979965" y="908720"/>
            <a:ext cx="7192435" cy="72164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107505" y="1"/>
            <a:ext cx="9036496" cy="836711"/>
          </a:xfrm>
          <a:prstGeom prst="rect">
            <a:avLst/>
          </a:prstGeom>
          <a:gradFill flip="none" rotWithShape="1">
            <a:gsLst>
              <a:gs pos="88000">
                <a:schemeClr val="bg1">
                  <a:lumMod val="65000"/>
                  <a:alpha val="82000"/>
                </a:schemeClr>
              </a:gs>
              <a:gs pos="20000">
                <a:srgbClr val="FFFFFF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pic>
        <p:nvPicPr>
          <p:cNvPr id="9" name="Picture 8" descr="grid-perspective-cropped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-459432"/>
            <a:ext cx="1453335" cy="1756242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</p:spPr>
      </p:pic>
      <p:pic>
        <p:nvPicPr>
          <p:cNvPr id="10" name="Picture 9" descr="Solvera logo_no -slogan_2c.ai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16632"/>
            <a:ext cx="1008112" cy="1045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0750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6416675"/>
            <a:ext cx="9144000" cy="441325"/>
          </a:xfrm>
          <a:prstGeom prst="rect">
            <a:avLst/>
          </a:prstGeom>
          <a:solidFill>
            <a:srgbClr val="0269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9488" y="1634495"/>
            <a:ext cx="7192435" cy="298312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0" y="6416675"/>
            <a:ext cx="1981200" cy="288000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lang="en-US" sz="900" kern="1200" cap="all" spc="110" baseline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952FD3B8-8B26-5944-8B2D-223A1203AFC1}" type="datetime4">
              <a:rPr lang="en-CA" smtClean="0"/>
              <a:t>March-9-13</a:t>
            </a:fld>
            <a:endParaRPr lang="en-US" dirty="0" err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8600" y="6416675"/>
            <a:ext cx="2895600" cy="288000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l">
              <a:defRPr sz="900" cap="all" spc="11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Sample </a:t>
            </a:r>
            <a:r>
              <a:rPr lang="en-US" dirty="0" err="1" smtClean="0"/>
              <a:t>PResentation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8200" y="6416676"/>
            <a:ext cx="457200" cy="287998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sz="1100" b="1" baseline="0">
                <a:solidFill>
                  <a:schemeClr val="bg1"/>
                </a:solidFill>
              </a:defRPr>
            </a:lvl1pPr>
          </a:lstStyle>
          <a:p>
            <a:fld id="{1D72EBF8-7CF5-44B7-B2BF-E22DE4D0703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979488" y="908721"/>
            <a:ext cx="7192435" cy="720079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CA" dirty="0" smtClean="0"/>
              <a:t>Click to edit Master section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8" r:id="rId1"/>
    <p:sldLayoutId id="2147483898" r:id="rId2"/>
    <p:sldLayoutId id="2147483905" r:id="rId3"/>
    <p:sldLayoutId id="2147483906" r:id="rId4"/>
    <p:sldLayoutId id="2147483907" r:id="rId5"/>
    <p:sldLayoutId id="2147483908" r:id="rId6"/>
    <p:sldLayoutId id="2147483909" r:id="rId7"/>
    <p:sldLayoutId id="2147483901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2800" b="1" i="0" kern="1200" cap="none" baseline="0">
          <a:solidFill>
            <a:schemeClr val="tx1"/>
          </a:solidFill>
          <a:latin typeface="Trebuchet MS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lnSpc>
          <a:spcPct val="100000"/>
        </a:lnSpc>
        <a:spcBef>
          <a:spcPts val="700"/>
        </a:spcBef>
        <a:buClr>
          <a:srgbClr val="0269A0"/>
        </a:buClr>
        <a:buSzPct val="85000"/>
        <a:buFont typeface="Wingdings 3" pitchFamily="18" charset="2"/>
        <a:buChar char=""/>
        <a:defRPr sz="2000" b="1" kern="1200" baseline="0">
          <a:solidFill>
            <a:schemeClr val="tx1"/>
          </a:solidFill>
          <a:latin typeface="Trebuchet MS"/>
          <a:ea typeface="+mn-ea"/>
          <a:cs typeface="+mn-cs"/>
        </a:defRPr>
      </a:lvl1pPr>
      <a:lvl2pPr marL="742950" indent="-274320" algn="l" defTabSz="914400" rtl="0" eaLnBrk="1" latinLnBrk="0" hangingPunct="1">
        <a:lnSpc>
          <a:spcPct val="100000"/>
        </a:lnSpc>
        <a:spcBef>
          <a:spcPts val="700"/>
        </a:spcBef>
        <a:buClr>
          <a:srgbClr val="0269A0"/>
        </a:buClr>
        <a:buSzPct val="85000"/>
        <a:buFont typeface="Wingdings 3" pitchFamily="18" charset="2"/>
        <a:buChar char=""/>
        <a:defRPr sz="1600" kern="1200" baseline="0">
          <a:solidFill>
            <a:schemeClr val="tx1"/>
          </a:solidFill>
          <a:latin typeface="Trebuchet MS"/>
          <a:ea typeface="+mn-ea"/>
          <a:cs typeface="+mn-cs"/>
        </a:defRPr>
      </a:lvl2pPr>
      <a:lvl3pPr marL="1143000" indent="-274320" algn="l" defTabSz="914400" rtl="0" eaLnBrk="1" latinLnBrk="0" hangingPunct="1">
        <a:lnSpc>
          <a:spcPct val="100000"/>
        </a:lnSpc>
        <a:spcBef>
          <a:spcPts val="700"/>
        </a:spcBef>
        <a:buClr>
          <a:srgbClr val="0269A0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Trebuchet MS"/>
          <a:ea typeface="+mn-ea"/>
          <a:cs typeface="+mn-cs"/>
        </a:defRPr>
      </a:lvl3pPr>
      <a:lvl4pPr marL="1600200" indent="-274320" algn="l" defTabSz="914400" rtl="0" eaLnBrk="1" latinLnBrk="0" hangingPunct="1">
        <a:lnSpc>
          <a:spcPct val="100000"/>
        </a:lnSpc>
        <a:spcBef>
          <a:spcPts val="700"/>
        </a:spcBef>
        <a:buClr>
          <a:srgbClr val="0269A0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Trebuchet MS"/>
          <a:ea typeface="+mn-ea"/>
          <a:cs typeface="+mn-cs"/>
        </a:defRPr>
      </a:lvl4pPr>
      <a:lvl5pPr marL="2057400" indent="-274320" algn="l" defTabSz="914400" rtl="0" eaLnBrk="1" latinLnBrk="0" hangingPunct="1">
        <a:lnSpc>
          <a:spcPct val="100000"/>
        </a:lnSpc>
        <a:spcBef>
          <a:spcPts val="700"/>
        </a:spcBef>
        <a:buClr>
          <a:srgbClr val="0269A0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Trebuchet MS"/>
          <a:ea typeface="+mn-ea"/>
          <a:cs typeface="+mn-cs"/>
        </a:defRPr>
      </a:lvl5pPr>
      <a:lvl6pPr marL="25146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edmondevents.com/virtual/login.aspx?ReturnUrl=/virtual/vslive/2012/live360/Default.aspx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%20darek.tomyn@solvera.ca" TargetMode="External"/><Relationship Id="rId5" Type="http://schemas.openxmlformats.org/officeDocument/2006/relationships/hyperlink" Target="http://html5demo1.azurewebsites.net/" TargetMode="External"/><Relationship Id="rId4" Type="http://schemas.openxmlformats.org/officeDocument/2006/relationships/hyperlink" Target="http://bit.ly/15u1FQ8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code.google.com/chrome/chromeframe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html5demo1.azurewebsites.net/Index.html" TargetMode="External"/><Relationship Id="rId5" Type="http://schemas.openxmlformats.org/officeDocument/2006/relationships/hyperlink" Target="http://caniuse.com/" TargetMode="External"/><Relationship Id="rId4" Type="http://schemas.openxmlformats.org/officeDocument/2006/relationships/hyperlink" Target="http://html5test.com/results/desktop.html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html5demo1.azurewebsites.net/Demo04-NewInputTypes.html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html5demo1.azurewebsites.net/Demo05-Multimedia.html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manage.windowsazure.com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vslive.com/" TargetMode="External"/><Relationship Id="rId7" Type="http://schemas.openxmlformats.org/officeDocument/2006/relationships/hyperlink" Target="http://www.redmondevents.com/virtual/vslive/2012/live360/virtlive360/default.aspx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redmondevents.com/virtual/vslive/2012/live360/sqllive360/default.aspx" TargetMode="External"/><Relationship Id="rId5" Type="http://schemas.openxmlformats.org/officeDocument/2006/relationships/hyperlink" Target="http://www.redmondevents.com/virtual/vslive/2012/live360/splive360/default.aspx" TargetMode="External"/><Relationship Id="rId4" Type="http://schemas.openxmlformats.org/officeDocument/2006/relationships/hyperlink" Target="http://www.redmondevents.com/virtual/vslive/2012/live360/vslive/default.aspx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pera.com/developer/tools/mobile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hyperlink" Target="file:///C:\Program%20Files%20(x86)\Opera%20Mobile%20Emulator\Launcher.exe" TargetMode="External"/><Relationship Id="rId4" Type="http://schemas.openxmlformats.org/officeDocument/2006/relationships/hyperlink" Target="http://developer.apple.com/library/ios/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manage.windowsazure.com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signalrdemo1.azurewebsites.net/ChatDemo.html" TargetMode="External"/><Relationship Id="rId4" Type="http://schemas.openxmlformats.org/officeDocument/2006/relationships/hyperlink" Target="http://signalrdemo1.azurewebsites.net/HitDemo.html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visualstudiogallery.msdn.microsoft.com/27077b70-9dad-4c64-adcf-c7cf6bc9970c" TargetMode="External"/><Relationship Id="rId7" Type="http://schemas.openxmlformats.org/officeDocument/2006/relationships/hyperlink" Target="http://www.microsoft.com/en-us/sqlserver/solutions-technologies/business-intelligence/big-data.aspx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itly.com/" TargetMode="External"/><Relationship Id="rId5" Type="http://schemas.openxmlformats.org/officeDocument/2006/relationships/hyperlink" Target="https://git.wiki.kernel.org/index.php/GitSvnComparison" TargetMode="External"/><Relationship Id="rId4" Type="http://schemas.openxmlformats.org/officeDocument/2006/relationships/hyperlink" Target="https://github.com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hatwg.or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http://www.wired.com/business/2010/01/googles-dont-be-evil-mantra-is-bullshit-adobe-is-lazy-apples-steve-jobs/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html5shirt.com/" TargetMode="External"/><Relationship Id="rId5" Type="http://schemas.openxmlformats.org/officeDocument/2006/relationships/hyperlink" Target="http://www.w3.org/html/logo/" TargetMode="External"/><Relationship Id="rId4" Type="http://schemas.openxmlformats.org/officeDocument/2006/relationships/hyperlink" Target="http://www.macrumors.com/2010/01/31/steve-jobs-at-apple-town-hall-meeting-google-adobe-next-iphone-2010-macs-and-more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Live 360! Events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Conference Review </a:t>
            </a:r>
          </a:p>
          <a:p>
            <a:endParaRPr lang="en-US" dirty="0" smtClean="0"/>
          </a:p>
          <a:p>
            <a:r>
              <a:rPr lang="en-US" dirty="0"/>
              <a:t>Follow along at: </a:t>
            </a:r>
            <a:endParaRPr lang="en-US" dirty="0" smtClean="0"/>
          </a:p>
          <a:p>
            <a:r>
              <a:rPr lang="en-US" smtClean="0">
                <a:hlinkClick r:id="rId4"/>
              </a:rPr>
              <a:t>http</a:t>
            </a:r>
            <a:r>
              <a:rPr lang="en-US">
                <a:hlinkClick r:id="rId4"/>
              </a:rPr>
              <a:t>://</a:t>
            </a:r>
            <a:r>
              <a:rPr lang="en-US" smtClean="0">
                <a:hlinkClick r:id="rId4"/>
              </a:rPr>
              <a:t>bit.ly/15u1FQ8</a:t>
            </a:r>
            <a:r>
              <a:rPr lang="en-US"/>
              <a:t> or </a:t>
            </a:r>
            <a:r>
              <a:rPr lang="en-US">
                <a:hlinkClick r:id="rId5"/>
              </a:rPr>
              <a:t>http://html5demo1.azurewebsites.net</a:t>
            </a:r>
            <a:r>
              <a:rPr lang="en-US" smtClean="0">
                <a:hlinkClick r:id="rId5"/>
              </a:rPr>
              <a:t>/</a:t>
            </a:r>
            <a:endParaRPr lang="en-US" smtClean="0"/>
          </a:p>
          <a:p>
            <a:endParaRPr lang="en-US" dirty="0"/>
          </a:p>
          <a:p>
            <a:r>
              <a:rPr lang="en-US" sz="1200" dirty="0" smtClean="0"/>
              <a:t>Presented by Darek </a:t>
            </a:r>
            <a:r>
              <a:rPr lang="en-US" sz="1200" dirty="0" err="1" smtClean="0"/>
              <a:t>Tomyn</a:t>
            </a:r>
            <a:endParaRPr lang="en-US" sz="1200" dirty="0" smtClean="0"/>
          </a:p>
          <a:p>
            <a:r>
              <a:rPr lang="en-US" sz="1200" dirty="0" smtClean="0">
                <a:hlinkClick r:id="rId6"/>
              </a:rPr>
              <a:t>Darek.Tomyn@solvera.ca</a:t>
            </a:r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2371658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HTML5 </a:t>
            </a:r>
            <a:r>
              <a:rPr lang="en-CA" dirty="0" smtClean="0"/>
              <a:t>– Simplification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979489" y="3356992"/>
            <a:ext cx="6480938" cy="2736304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en-US" dirty="0" smtClean="0"/>
              <a:t>Some others:</a:t>
            </a:r>
            <a:endParaRPr lang="en-CA" dirty="0" smtClean="0"/>
          </a:p>
          <a:p>
            <a:r>
              <a:rPr lang="en-CA" dirty="0" smtClean="0"/>
              <a:t>The </a:t>
            </a:r>
            <a:r>
              <a:rPr lang="en-CA" dirty="0"/>
              <a:t>type attribute is no longer required on &lt;style&gt; and &lt;script&gt; </a:t>
            </a:r>
            <a:r>
              <a:rPr lang="en-CA" dirty="0" smtClean="0"/>
              <a:t>tags</a:t>
            </a:r>
          </a:p>
          <a:p>
            <a:r>
              <a:rPr lang="en-CA" dirty="0" smtClean="0"/>
              <a:t>Elements that are by nature self-closing no longer need a “/”</a:t>
            </a:r>
          </a:p>
          <a:p>
            <a:pPr lvl="1"/>
            <a:r>
              <a:rPr lang="en-CA" dirty="0" err="1"/>
              <a:t>i</a:t>
            </a:r>
            <a:r>
              <a:rPr lang="en-CA" dirty="0" err="1" smtClean="0"/>
              <a:t>mg</a:t>
            </a:r>
            <a:endParaRPr lang="en-CA" dirty="0" smtClean="0"/>
          </a:p>
          <a:p>
            <a:pPr lvl="1"/>
            <a:r>
              <a:rPr lang="en-CA" dirty="0" err="1" smtClean="0"/>
              <a:t>br</a:t>
            </a:r>
            <a:endParaRPr lang="en-CA" dirty="0"/>
          </a:p>
        </p:txBody>
      </p:sp>
      <p:sp>
        <p:nvSpPr>
          <p:cNvPr id="7" name="Rectangle 6"/>
          <p:cNvSpPr/>
          <p:nvPr/>
        </p:nvSpPr>
        <p:spPr>
          <a:xfrm>
            <a:off x="979488" y="1628800"/>
            <a:ext cx="6480938" cy="50405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68580" indent="0">
              <a:buNone/>
            </a:pPr>
            <a:r>
              <a:rPr lang="en-CA" sz="1600" dirty="0"/>
              <a:t>&lt;!DOCTYPE html PUBLIC "-//W3C//DTD XHTML 1.0 Strict//EN" "http://www.w3.org/TR/xhtml1/DTD/xhtml1-strict.dtd"&gt;</a:t>
            </a:r>
          </a:p>
        </p:txBody>
      </p:sp>
      <p:sp>
        <p:nvSpPr>
          <p:cNvPr id="8" name="Rectangle 7"/>
          <p:cNvSpPr/>
          <p:nvPr/>
        </p:nvSpPr>
        <p:spPr>
          <a:xfrm>
            <a:off x="979707" y="1628800"/>
            <a:ext cx="6480720" cy="50405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68580" indent="0">
              <a:buNone/>
            </a:pPr>
            <a:r>
              <a:rPr lang="en-CA" dirty="0"/>
              <a:t>&lt;!DOCTYPE html&gt;</a:t>
            </a:r>
          </a:p>
        </p:txBody>
      </p:sp>
      <p:sp>
        <p:nvSpPr>
          <p:cNvPr id="9" name="Rectangle 8"/>
          <p:cNvSpPr/>
          <p:nvPr/>
        </p:nvSpPr>
        <p:spPr>
          <a:xfrm>
            <a:off x="979706" y="2132856"/>
            <a:ext cx="6480720" cy="50405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68580" indent="0">
              <a:buNone/>
            </a:pPr>
            <a:r>
              <a:rPr lang="en-CA" sz="1600" dirty="0"/>
              <a:t>&lt;html </a:t>
            </a:r>
            <a:r>
              <a:rPr lang="en-CA" sz="1600" dirty="0" err="1"/>
              <a:t>lang</a:t>
            </a:r>
            <a:r>
              <a:rPr lang="en-CA" sz="1600" dirty="0"/>
              <a:t>="en" </a:t>
            </a:r>
            <a:r>
              <a:rPr lang="en-CA" sz="1600" dirty="0" err="1"/>
              <a:t>xmlns</a:t>
            </a:r>
            <a:r>
              <a:rPr lang="en-CA" sz="1600" dirty="0"/>
              <a:t>="http://www.w3.org/1999/xhtml" </a:t>
            </a:r>
            <a:r>
              <a:rPr lang="en-CA" sz="1600" dirty="0" err="1"/>
              <a:t>xml:lang</a:t>
            </a:r>
            <a:r>
              <a:rPr lang="en-CA" sz="1600" dirty="0"/>
              <a:t>="en"&gt;</a:t>
            </a:r>
          </a:p>
        </p:txBody>
      </p:sp>
      <p:sp>
        <p:nvSpPr>
          <p:cNvPr id="10" name="Rectangle 9"/>
          <p:cNvSpPr/>
          <p:nvPr/>
        </p:nvSpPr>
        <p:spPr>
          <a:xfrm>
            <a:off x="979706" y="2132856"/>
            <a:ext cx="6480720" cy="50405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68580" indent="0">
              <a:buNone/>
            </a:pPr>
            <a:r>
              <a:rPr lang="en-CA" dirty="0"/>
              <a:t>&lt;html </a:t>
            </a:r>
            <a:r>
              <a:rPr lang="en-CA" dirty="0" err="1"/>
              <a:t>lang</a:t>
            </a:r>
            <a:r>
              <a:rPr lang="en-CA" dirty="0"/>
              <a:t>="en"&gt;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79706" y="2636912"/>
            <a:ext cx="6480720" cy="50405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68580" indent="0">
              <a:buNone/>
            </a:pPr>
            <a:r>
              <a:rPr lang="en-CA" sz="1600" dirty="0"/>
              <a:t>&lt;meta http-</a:t>
            </a:r>
            <a:r>
              <a:rPr lang="en-CA" sz="1600" dirty="0" err="1"/>
              <a:t>equiv</a:t>
            </a:r>
            <a:r>
              <a:rPr lang="en-CA" sz="1600" dirty="0"/>
              <a:t>="Content-Type" content="text/html; charset=utf-8" /&gt;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79706" y="2636912"/>
            <a:ext cx="6480720" cy="50405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68580" indent="0">
              <a:buNone/>
            </a:pPr>
            <a:r>
              <a:rPr lang="en-CA" dirty="0"/>
              <a:t>&lt;meta charset="utf-8"&gt;</a:t>
            </a:r>
          </a:p>
        </p:txBody>
      </p:sp>
    </p:spTree>
    <p:extLst>
      <p:ext uri="{BB962C8B-B14F-4D97-AF65-F5344CB8AC3E}">
        <p14:creationId xmlns:p14="http://schemas.microsoft.com/office/powerpoint/2010/main" val="446535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28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7" grpId="0" animBg="1"/>
      <p:bldP spid="7" grpId="1" animBg="1"/>
      <p:bldP spid="8" grpId="0" animBg="1"/>
      <p:bldP spid="9" grpId="0" animBg="1"/>
      <p:bldP spid="9" grpId="1" animBg="1"/>
      <p:bldP spid="10" grpId="0" animBg="1"/>
      <p:bldP spid="11" grpId="0" animBg="1"/>
      <p:bldP spid="11" grpId="1" animBg="1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HTML5 </a:t>
            </a:r>
            <a:r>
              <a:rPr lang="en-CA" dirty="0" smtClean="0"/>
              <a:t>– New Tags</a:t>
            </a:r>
            <a:endParaRPr lang="en-CA" dirty="0"/>
          </a:p>
        </p:txBody>
      </p:sp>
      <p:sp>
        <p:nvSpPr>
          <p:cNvPr id="4" name="Rectangle 3"/>
          <p:cNvSpPr/>
          <p:nvPr/>
        </p:nvSpPr>
        <p:spPr>
          <a:xfrm>
            <a:off x="1115616" y="1700808"/>
            <a:ext cx="6480720" cy="43204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&lt;div id=“header”&gt;</a:t>
            </a:r>
            <a:endParaRPr lang="en-CA" dirty="0"/>
          </a:p>
        </p:txBody>
      </p:sp>
      <p:sp>
        <p:nvSpPr>
          <p:cNvPr id="6" name="Rectangle 5"/>
          <p:cNvSpPr/>
          <p:nvPr/>
        </p:nvSpPr>
        <p:spPr>
          <a:xfrm>
            <a:off x="1115616" y="2276872"/>
            <a:ext cx="6480720" cy="43204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&lt;div id=“</a:t>
            </a:r>
            <a:r>
              <a:rPr lang="en-US" dirty="0" err="1" smtClean="0"/>
              <a:t>nav</a:t>
            </a:r>
            <a:r>
              <a:rPr lang="en-US" dirty="0" smtClean="0"/>
              <a:t>”&gt;</a:t>
            </a:r>
            <a:endParaRPr lang="en-CA" dirty="0"/>
          </a:p>
        </p:txBody>
      </p:sp>
      <p:sp>
        <p:nvSpPr>
          <p:cNvPr id="7" name="Rectangle 6"/>
          <p:cNvSpPr/>
          <p:nvPr/>
        </p:nvSpPr>
        <p:spPr>
          <a:xfrm>
            <a:off x="1115616" y="2852936"/>
            <a:ext cx="1440160" cy="20882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&lt;div id=“aside”&gt;</a:t>
            </a:r>
            <a:endParaRPr lang="en-CA" dirty="0"/>
          </a:p>
        </p:txBody>
      </p:sp>
      <p:sp>
        <p:nvSpPr>
          <p:cNvPr id="8" name="Rectangle 7"/>
          <p:cNvSpPr/>
          <p:nvPr/>
        </p:nvSpPr>
        <p:spPr>
          <a:xfrm>
            <a:off x="1115616" y="5085184"/>
            <a:ext cx="6480720" cy="43204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&lt;div id=“footer”&gt;</a:t>
            </a:r>
            <a:endParaRPr lang="en-CA" dirty="0"/>
          </a:p>
        </p:txBody>
      </p:sp>
      <p:sp>
        <p:nvSpPr>
          <p:cNvPr id="9" name="Rectangle 8"/>
          <p:cNvSpPr/>
          <p:nvPr/>
        </p:nvSpPr>
        <p:spPr>
          <a:xfrm>
            <a:off x="2708176" y="2852936"/>
            <a:ext cx="4888160" cy="20882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&lt;div id=“section”&gt;</a:t>
            </a:r>
          </a:p>
          <a:p>
            <a:pPr algn="ctr"/>
            <a:r>
              <a:rPr lang="en-US" dirty="0" smtClean="0"/>
              <a:t>     &lt;div id=“article”&gt;</a:t>
            </a:r>
            <a:endParaRPr lang="en-CA" dirty="0"/>
          </a:p>
        </p:txBody>
      </p:sp>
      <p:sp>
        <p:nvSpPr>
          <p:cNvPr id="10" name="Rectangle 9"/>
          <p:cNvSpPr/>
          <p:nvPr/>
        </p:nvSpPr>
        <p:spPr>
          <a:xfrm>
            <a:off x="1137429" y="1700808"/>
            <a:ext cx="6480720" cy="43204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&lt;header&gt;</a:t>
            </a:r>
            <a:endParaRPr lang="en-CA" dirty="0"/>
          </a:p>
        </p:txBody>
      </p:sp>
      <p:sp>
        <p:nvSpPr>
          <p:cNvPr id="11" name="Rectangle 10"/>
          <p:cNvSpPr/>
          <p:nvPr/>
        </p:nvSpPr>
        <p:spPr>
          <a:xfrm>
            <a:off x="1115616" y="2276872"/>
            <a:ext cx="6480720" cy="43204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</a:t>
            </a:r>
            <a:r>
              <a:rPr lang="en-US" dirty="0" err="1" smtClean="0"/>
              <a:t>nav</a:t>
            </a:r>
            <a:r>
              <a:rPr lang="en-US" dirty="0" smtClean="0"/>
              <a:t>&gt;</a:t>
            </a:r>
            <a:endParaRPr lang="en-CA" dirty="0"/>
          </a:p>
        </p:txBody>
      </p:sp>
      <p:sp>
        <p:nvSpPr>
          <p:cNvPr id="12" name="Rectangle 11"/>
          <p:cNvSpPr/>
          <p:nvPr/>
        </p:nvSpPr>
        <p:spPr>
          <a:xfrm>
            <a:off x="1115616" y="2852936"/>
            <a:ext cx="1440160" cy="20882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&lt;aside&gt;</a:t>
            </a:r>
            <a:endParaRPr lang="en-CA" dirty="0"/>
          </a:p>
        </p:txBody>
      </p:sp>
      <p:sp>
        <p:nvSpPr>
          <p:cNvPr id="13" name="Rectangle 12"/>
          <p:cNvSpPr/>
          <p:nvPr/>
        </p:nvSpPr>
        <p:spPr>
          <a:xfrm>
            <a:off x="2708176" y="2852936"/>
            <a:ext cx="4888160" cy="20882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&lt;section&gt;</a:t>
            </a:r>
          </a:p>
          <a:p>
            <a:pPr algn="ctr"/>
            <a:r>
              <a:rPr lang="en-US" dirty="0" smtClean="0"/>
              <a:t>     &lt;article&gt;</a:t>
            </a:r>
            <a:endParaRPr lang="en-CA" dirty="0"/>
          </a:p>
        </p:txBody>
      </p:sp>
      <p:sp>
        <p:nvSpPr>
          <p:cNvPr id="14" name="Rectangle 13"/>
          <p:cNvSpPr/>
          <p:nvPr/>
        </p:nvSpPr>
        <p:spPr>
          <a:xfrm>
            <a:off x="1111052" y="5085184"/>
            <a:ext cx="6480720" cy="43204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&lt;footer&gt;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06957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7" presetClass="emph" presetSubtype="0" fill="remove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3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4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5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4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2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63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64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65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66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wipe(down)">
                                      <p:cBhvr>
                                        <p:cTn id="7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7" presetClass="emph" presetSubtype="0" fill="remove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0" dur="25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81" dur="25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2" dur="25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3" dur="25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 learnt</a:t>
            </a:r>
            <a:endParaRPr lang="en-CA" dirty="0"/>
          </a:p>
        </p:txBody>
      </p:sp>
      <p:sp>
        <p:nvSpPr>
          <p:cNvPr id="5" name="Oval 4"/>
          <p:cNvSpPr/>
          <p:nvPr/>
        </p:nvSpPr>
        <p:spPr>
          <a:xfrm>
            <a:off x="2699792" y="2204864"/>
            <a:ext cx="3672408" cy="273630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TextBox 5"/>
          <p:cNvSpPr txBox="1"/>
          <p:nvPr/>
        </p:nvSpPr>
        <p:spPr>
          <a:xfrm>
            <a:off x="4031940" y="2312903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HTML5</a:t>
            </a:r>
            <a:endParaRPr lang="en-CA" dirty="0"/>
          </a:p>
        </p:txBody>
      </p:sp>
      <p:sp>
        <p:nvSpPr>
          <p:cNvPr id="7" name="Oval 6"/>
          <p:cNvSpPr/>
          <p:nvPr/>
        </p:nvSpPr>
        <p:spPr>
          <a:xfrm>
            <a:off x="3752356" y="3192765"/>
            <a:ext cx="648072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CSS3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211960" y="2754996"/>
            <a:ext cx="828092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&lt;audio&gt;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5194512" y="2769723"/>
            <a:ext cx="828092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&lt;video&gt;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2843808" y="3519964"/>
            <a:ext cx="828092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&lt;canvas&gt;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4788023" y="3861048"/>
            <a:ext cx="1080121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Tags: Simplification and Semantic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076056" y="3432041"/>
            <a:ext cx="946548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Modernizr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3347864" y="4005064"/>
            <a:ext cx="1278142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&lt;form&gt; enhancements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4378151" y="3500193"/>
            <a:ext cx="504056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svg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6372200" y="1916832"/>
            <a:ext cx="936104" cy="580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Big Data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6571328" y="3045586"/>
            <a:ext cx="1097016" cy="6543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SharePoint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6558771" y="4221089"/>
            <a:ext cx="677525" cy="3600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OAuth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5346086" y="5085184"/>
            <a:ext cx="882098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jQuery</a:t>
            </a:r>
            <a:r>
              <a:rPr lang="en-US" sz="800" dirty="0" smtClean="0">
                <a:solidFill>
                  <a:schemeClr val="tx1"/>
                </a:solidFill>
              </a:rPr>
              <a:t> mobile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2979376" y="5085184"/>
            <a:ext cx="1097016" cy="6543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SQL Server 2012 New Features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1691680" y="4361941"/>
            <a:ext cx="799444" cy="5823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</a:rPr>
              <a:t>SignalR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549700" y="1936622"/>
            <a:ext cx="1952104" cy="166620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8" name="TextBox 27"/>
          <p:cNvSpPr txBox="1"/>
          <p:nvPr/>
        </p:nvSpPr>
        <p:spPr>
          <a:xfrm>
            <a:off x="1134782" y="2112875"/>
            <a:ext cx="781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Azure</a:t>
            </a:r>
            <a:endParaRPr lang="en-CA" dirty="0"/>
          </a:p>
        </p:txBody>
      </p:sp>
      <p:sp>
        <p:nvSpPr>
          <p:cNvPr id="29" name="Oval 28"/>
          <p:cNvSpPr/>
          <p:nvPr/>
        </p:nvSpPr>
        <p:spPr>
          <a:xfrm>
            <a:off x="683568" y="2502833"/>
            <a:ext cx="1097016" cy="6543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Websites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1725897" y="2394957"/>
            <a:ext cx="677525" cy="3600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Other…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6882716" y="5052344"/>
            <a:ext cx="677525" cy="2488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VS ALM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7308212" y="3760921"/>
            <a:ext cx="720172" cy="2441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MVC 4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3256684" y="2773856"/>
            <a:ext cx="648072" cy="2717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History</a:t>
            </a:r>
            <a:endParaRPr lang="en-CA" sz="700" dirty="0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638320" y="2745704"/>
            <a:ext cx="278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Wingdings" pitchFamily="2" charset="2"/>
              </a:rPr>
              <a:t>ü</a:t>
            </a:r>
            <a:endParaRPr lang="en-CA" dirty="0">
              <a:latin typeface="Wingdings" pitchFamily="2" charset="2"/>
            </a:endParaRPr>
          </a:p>
        </p:txBody>
      </p:sp>
      <p:sp>
        <p:nvSpPr>
          <p:cNvPr id="34" name="Oval 33"/>
          <p:cNvSpPr/>
          <p:nvPr/>
        </p:nvSpPr>
        <p:spPr>
          <a:xfrm>
            <a:off x="5578700" y="5615150"/>
            <a:ext cx="649484" cy="2488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Nuget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6347211" y="5615150"/>
            <a:ext cx="649484" cy="2488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Git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7086563" y="5615149"/>
            <a:ext cx="649484" cy="2488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Bitly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4499991" y="4509120"/>
            <a:ext cx="828092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Browser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Support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482338" y="4494143"/>
            <a:ext cx="863748" cy="447025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8" name="TextBox 37"/>
          <p:cNvSpPr txBox="1"/>
          <p:nvPr/>
        </p:nvSpPr>
        <p:spPr>
          <a:xfrm>
            <a:off x="5439461" y="3873288"/>
            <a:ext cx="278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Wingdings" pitchFamily="2" charset="2"/>
              </a:rPr>
              <a:t>ü</a:t>
            </a:r>
            <a:endParaRPr lang="en-CA" dirty="0">
              <a:latin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314619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HTML5 </a:t>
            </a:r>
            <a:r>
              <a:rPr lang="en-CA" dirty="0"/>
              <a:t>- Browser Support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979488" y="1630362"/>
            <a:ext cx="6697663" cy="4606949"/>
          </a:xfrm>
        </p:spPr>
        <p:txBody>
          <a:bodyPr>
            <a:normAutofit/>
          </a:bodyPr>
          <a:lstStyle/>
          <a:p>
            <a:r>
              <a:rPr lang="en-CA" dirty="0"/>
              <a:t>Spec moves through:</a:t>
            </a:r>
          </a:p>
          <a:p>
            <a:pPr lvl="1"/>
            <a:r>
              <a:rPr lang="en-CA" dirty="0"/>
              <a:t>1</a:t>
            </a:r>
            <a:r>
              <a:rPr lang="en-CA" baseline="30000" dirty="0"/>
              <a:t>st</a:t>
            </a:r>
            <a:r>
              <a:rPr lang="en-CA" dirty="0"/>
              <a:t> Published Working Draft -&gt; Working Draft -&gt; Last Call -&gt; Candidate Recommendation -&gt; Recommendation</a:t>
            </a:r>
          </a:p>
          <a:p>
            <a:r>
              <a:rPr lang="en-CA" dirty="0"/>
              <a:t>IE goal is CR and </a:t>
            </a:r>
            <a:r>
              <a:rPr lang="en-CA" dirty="0" smtClean="0"/>
              <a:t>up </a:t>
            </a:r>
            <a:r>
              <a:rPr lang="en-CA" dirty="0"/>
              <a:t>… as a result, they “score” much </a:t>
            </a:r>
            <a:r>
              <a:rPr lang="en-CA" dirty="0" smtClean="0"/>
              <a:t>lower… but are getting better</a:t>
            </a:r>
            <a:endParaRPr lang="en-CA" baseline="30000" dirty="0"/>
          </a:p>
          <a:p>
            <a:pPr lvl="1"/>
            <a:r>
              <a:rPr lang="en-CA" dirty="0"/>
              <a:t>One easy option is </a:t>
            </a:r>
            <a:r>
              <a:rPr lang="en-CA" dirty="0">
                <a:hlinkClick r:id="rId3"/>
              </a:rPr>
              <a:t>Google Chrome Frame</a:t>
            </a:r>
            <a:r>
              <a:rPr lang="en-CA" dirty="0"/>
              <a:t> for &lt;=8</a:t>
            </a:r>
            <a:r>
              <a:rPr lang="en-CA" baseline="30000" dirty="0"/>
              <a:t>1</a:t>
            </a:r>
            <a:endParaRPr lang="en-CA" dirty="0"/>
          </a:p>
          <a:p>
            <a:r>
              <a:rPr lang="en-CA" dirty="0" smtClean="0"/>
              <a:t>Don’t “sniff” for </a:t>
            </a:r>
            <a:r>
              <a:rPr lang="en-CA" dirty="0"/>
              <a:t>browsers… test for features</a:t>
            </a:r>
          </a:p>
          <a:p>
            <a:r>
              <a:rPr lang="en-CA" dirty="0" smtClean="0">
                <a:hlinkClick r:id="rId4"/>
              </a:rPr>
              <a:t>Html5test.com</a:t>
            </a:r>
            <a:r>
              <a:rPr lang="en-CA" dirty="0"/>
              <a:t>, </a:t>
            </a:r>
            <a:r>
              <a:rPr lang="en-CA" dirty="0" smtClean="0">
                <a:hlinkClick r:id="rId5"/>
              </a:rPr>
              <a:t>CanIuse.com</a:t>
            </a:r>
            <a:r>
              <a:rPr lang="en-CA" dirty="0" smtClean="0"/>
              <a:t>, and lots of others</a:t>
            </a:r>
            <a:endParaRPr lang="en-CA" dirty="0"/>
          </a:p>
          <a:p>
            <a:r>
              <a:rPr lang="en-CA" dirty="0" smtClean="0"/>
              <a:t>Adoption </a:t>
            </a:r>
            <a:r>
              <a:rPr lang="en-CA" dirty="0"/>
              <a:t>strategies: lowest common </a:t>
            </a:r>
            <a:r>
              <a:rPr lang="en-CA" dirty="0" smtClean="0"/>
              <a:t>denominator, polyfill</a:t>
            </a:r>
            <a:r>
              <a:rPr lang="en-CA" baseline="30000" dirty="0"/>
              <a:t>2</a:t>
            </a:r>
            <a:r>
              <a:rPr lang="en-CA" dirty="0" smtClean="0"/>
              <a:t> enriched</a:t>
            </a:r>
          </a:p>
          <a:p>
            <a:r>
              <a:rPr lang="en-CA" dirty="0" smtClean="0"/>
              <a:t>DEMO 1 – </a:t>
            </a:r>
            <a:r>
              <a:rPr lang="en-CA" dirty="0" smtClean="0"/>
              <a:t>2</a:t>
            </a:r>
            <a:endParaRPr lang="en-CA" dirty="0" smtClean="0"/>
          </a:p>
          <a:p>
            <a:pPr lvl="1"/>
            <a:r>
              <a:rPr lang="en-CA" dirty="0">
                <a:hlinkClick r:id="rId6"/>
              </a:rPr>
              <a:t>http://</a:t>
            </a:r>
            <a:r>
              <a:rPr lang="en-CA" dirty="0" smtClean="0">
                <a:hlinkClick r:id="rId6"/>
              </a:rPr>
              <a:t>html5demo1.azurewebsites.net/Index.html</a:t>
            </a:r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932334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 learnt</a:t>
            </a:r>
            <a:endParaRPr lang="en-CA" dirty="0"/>
          </a:p>
        </p:txBody>
      </p:sp>
      <p:sp>
        <p:nvSpPr>
          <p:cNvPr id="5" name="Oval 4"/>
          <p:cNvSpPr/>
          <p:nvPr/>
        </p:nvSpPr>
        <p:spPr>
          <a:xfrm>
            <a:off x="2699792" y="2204864"/>
            <a:ext cx="3672408" cy="273630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TextBox 5"/>
          <p:cNvSpPr txBox="1"/>
          <p:nvPr/>
        </p:nvSpPr>
        <p:spPr>
          <a:xfrm>
            <a:off x="4031940" y="2312903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HTML5</a:t>
            </a:r>
            <a:endParaRPr lang="en-CA" dirty="0"/>
          </a:p>
        </p:txBody>
      </p:sp>
      <p:sp>
        <p:nvSpPr>
          <p:cNvPr id="7" name="Oval 6"/>
          <p:cNvSpPr/>
          <p:nvPr/>
        </p:nvSpPr>
        <p:spPr>
          <a:xfrm>
            <a:off x="3752356" y="3192765"/>
            <a:ext cx="648072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CSS3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211960" y="2754996"/>
            <a:ext cx="828092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&lt;audio&gt;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5194512" y="2769723"/>
            <a:ext cx="828092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&lt;video&gt;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2843808" y="3519964"/>
            <a:ext cx="828092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&lt;canvas&gt;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4788023" y="3861048"/>
            <a:ext cx="1080121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Tags: Simplification and Semantic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076056" y="3432041"/>
            <a:ext cx="946548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Modernizr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3347864" y="4005064"/>
            <a:ext cx="1278142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&lt;form&gt; enhancements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4378151" y="3500193"/>
            <a:ext cx="504056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svg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6372200" y="1916832"/>
            <a:ext cx="936104" cy="580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Big Data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6571328" y="3045586"/>
            <a:ext cx="1097016" cy="6543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SharePoint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6558771" y="4221089"/>
            <a:ext cx="677525" cy="3600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OAuth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5346086" y="5085184"/>
            <a:ext cx="882098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jQuery</a:t>
            </a:r>
            <a:r>
              <a:rPr lang="en-US" sz="800" dirty="0" smtClean="0">
                <a:solidFill>
                  <a:schemeClr val="tx1"/>
                </a:solidFill>
              </a:rPr>
              <a:t> mobile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2979376" y="5085184"/>
            <a:ext cx="1097016" cy="6543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SQL Server 2012 New Features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1691680" y="4361941"/>
            <a:ext cx="799444" cy="5823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</a:rPr>
              <a:t>SignalR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549700" y="1936622"/>
            <a:ext cx="1952104" cy="166620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8" name="TextBox 27"/>
          <p:cNvSpPr txBox="1"/>
          <p:nvPr/>
        </p:nvSpPr>
        <p:spPr>
          <a:xfrm>
            <a:off x="1134782" y="2112875"/>
            <a:ext cx="781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Azure</a:t>
            </a:r>
            <a:endParaRPr lang="en-CA" dirty="0"/>
          </a:p>
        </p:txBody>
      </p:sp>
      <p:sp>
        <p:nvSpPr>
          <p:cNvPr id="29" name="Oval 28"/>
          <p:cNvSpPr/>
          <p:nvPr/>
        </p:nvSpPr>
        <p:spPr>
          <a:xfrm>
            <a:off x="683568" y="2502833"/>
            <a:ext cx="1097016" cy="6543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Websites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1725897" y="2394957"/>
            <a:ext cx="677525" cy="3600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Other…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6882716" y="5052344"/>
            <a:ext cx="677525" cy="2488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VS ALM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7308212" y="3760921"/>
            <a:ext cx="720172" cy="2441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MVC 4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3256684" y="2773856"/>
            <a:ext cx="648072" cy="2717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History</a:t>
            </a:r>
            <a:endParaRPr lang="en-CA" sz="700" dirty="0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638320" y="2745704"/>
            <a:ext cx="278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Wingdings" pitchFamily="2" charset="2"/>
              </a:rPr>
              <a:t>ü</a:t>
            </a:r>
            <a:endParaRPr lang="en-CA" dirty="0">
              <a:latin typeface="Wingdings" pitchFamily="2" charset="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434653" y="3871624"/>
            <a:ext cx="278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Wingdings" pitchFamily="2" charset="2"/>
              </a:rPr>
              <a:t>ü</a:t>
            </a:r>
            <a:endParaRPr lang="en-CA" dirty="0">
              <a:latin typeface="Wingdings" pitchFamily="2" charset="2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7146286" y="4509120"/>
            <a:ext cx="882098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Mobile general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5578700" y="5615150"/>
            <a:ext cx="649484" cy="2488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Nuget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6347211" y="5615150"/>
            <a:ext cx="649484" cy="2488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Git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7086563" y="5615149"/>
            <a:ext cx="649484" cy="2488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Bitly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4499991" y="4509120"/>
            <a:ext cx="828092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Browser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Support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277498" y="3975110"/>
            <a:ext cx="1438518" cy="822042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0" name="TextBox 39"/>
          <p:cNvSpPr txBox="1"/>
          <p:nvPr/>
        </p:nvSpPr>
        <p:spPr>
          <a:xfrm>
            <a:off x="5040052" y="4520449"/>
            <a:ext cx="278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Wingdings" pitchFamily="2" charset="2"/>
              </a:rPr>
              <a:t>ü</a:t>
            </a:r>
            <a:endParaRPr lang="en-CA" dirty="0">
              <a:latin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777219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HTML5 </a:t>
            </a:r>
            <a:r>
              <a:rPr lang="en-CA" dirty="0" smtClean="0"/>
              <a:t>Form Enhancements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979488" y="1630362"/>
            <a:ext cx="6697663" cy="4462933"/>
          </a:xfrm>
        </p:spPr>
        <p:txBody>
          <a:bodyPr/>
          <a:lstStyle/>
          <a:p>
            <a:r>
              <a:rPr lang="en-CA" dirty="0"/>
              <a:t>&lt;input type=</a:t>
            </a:r>
          </a:p>
          <a:p>
            <a:pPr lvl="1"/>
            <a:r>
              <a:rPr lang="en-CA" dirty="0"/>
              <a:t>Email, </a:t>
            </a:r>
            <a:r>
              <a:rPr lang="en-CA" dirty="0" err="1" smtClean="0"/>
              <a:t>url</a:t>
            </a:r>
            <a:r>
              <a:rPr lang="en-CA" dirty="0" smtClean="0"/>
              <a:t>, </a:t>
            </a:r>
            <a:r>
              <a:rPr lang="en-CA" dirty="0"/>
              <a:t>search, number, date, </a:t>
            </a:r>
            <a:r>
              <a:rPr lang="en-CA" dirty="0" smtClean="0"/>
              <a:t>time, color</a:t>
            </a:r>
            <a:r>
              <a:rPr lang="en-CA" dirty="0"/>
              <a:t>, </a:t>
            </a:r>
            <a:r>
              <a:rPr lang="en-CA" dirty="0" err="1"/>
              <a:t>etc</a:t>
            </a:r>
            <a:endParaRPr lang="en-CA" dirty="0"/>
          </a:p>
          <a:p>
            <a:r>
              <a:rPr lang="en-CA" dirty="0"/>
              <a:t>New attributes</a:t>
            </a:r>
          </a:p>
          <a:p>
            <a:pPr lvl="1"/>
            <a:r>
              <a:rPr lang="en-CA" dirty="0"/>
              <a:t>Placeholder, autofocus</a:t>
            </a:r>
          </a:p>
          <a:p>
            <a:r>
              <a:rPr lang="en-CA" dirty="0" err="1" smtClean="0"/>
              <a:t>Contenteditable</a:t>
            </a:r>
            <a:endParaRPr lang="en-CA" dirty="0" smtClean="0"/>
          </a:p>
          <a:p>
            <a:r>
              <a:rPr lang="en-CA" dirty="0" smtClean="0"/>
              <a:t>Remember sites mentioned previously: </a:t>
            </a:r>
            <a:r>
              <a:rPr lang="en-CA" dirty="0"/>
              <a:t>Html5test.com, canIuse.com</a:t>
            </a:r>
          </a:p>
          <a:p>
            <a:r>
              <a:rPr lang="en-CA" dirty="0" smtClean="0"/>
              <a:t>Demo </a:t>
            </a:r>
            <a:r>
              <a:rPr lang="en-CA" dirty="0" smtClean="0"/>
              <a:t>3</a:t>
            </a:r>
            <a:endParaRPr lang="en-CA" dirty="0" smtClean="0"/>
          </a:p>
          <a:p>
            <a:pPr lvl="1"/>
            <a:r>
              <a:rPr lang="en-CA" dirty="0">
                <a:hlinkClick r:id="rId3"/>
              </a:rPr>
              <a:t>http://</a:t>
            </a:r>
            <a:r>
              <a:rPr lang="en-CA" dirty="0" smtClean="0">
                <a:hlinkClick r:id="rId3"/>
              </a:rPr>
              <a:t>html5demo1.azurewebsites.net/Demo03-NewInputTypes.html</a:t>
            </a:r>
            <a:endParaRPr lang="en-CA" dirty="0" smtClean="0"/>
          </a:p>
          <a:p>
            <a:pPr lvl="1"/>
            <a:endParaRPr lang="en-CA" dirty="0" smtClean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57765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 learnt</a:t>
            </a:r>
            <a:endParaRPr lang="en-CA" dirty="0"/>
          </a:p>
        </p:txBody>
      </p:sp>
      <p:sp>
        <p:nvSpPr>
          <p:cNvPr id="5" name="Oval 4"/>
          <p:cNvSpPr/>
          <p:nvPr/>
        </p:nvSpPr>
        <p:spPr>
          <a:xfrm>
            <a:off x="2699792" y="2204864"/>
            <a:ext cx="3672408" cy="273630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TextBox 5"/>
          <p:cNvSpPr txBox="1"/>
          <p:nvPr/>
        </p:nvSpPr>
        <p:spPr>
          <a:xfrm>
            <a:off x="4031940" y="2312903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HTML5</a:t>
            </a:r>
            <a:endParaRPr lang="en-CA" dirty="0"/>
          </a:p>
        </p:txBody>
      </p:sp>
      <p:sp>
        <p:nvSpPr>
          <p:cNvPr id="7" name="Oval 6"/>
          <p:cNvSpPr/>
          <p:nvPr/>
        </p:nvSpPr>
        <p:spPr>
          <a:xfrm>
            <a:off x="3752356" y="3192765"/>
            <a:ext cx="648072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CSS3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211960" y="2754996"/>
            <a:ext cx="828092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&lt;audio&gt;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5194512" y="2769723"/>
            <a:ext cx="828092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&lt;video&gt;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2843808" y="3519964"/>
            <a:ext cx="828092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&lt;canvas&gt;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4788023" y="3861048"/>
            <a:ext cx="1080121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Tags: Simplification and Semantic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076056" y="3432041"/>
            <a:ext cx="946548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Modernizr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3347864" y="4005064"/>
            <a:ext cx="1278142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&lt;form&gt; enhancements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4378151" y="3500193"/>
            <a:ext cx="504056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svg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6372200" y="1916832"/>
            <a:ext cx="936104" cy="580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Big Data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6571328" y="3045586"/>
            <a:ext cx="1097016" cy="6543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SharePoint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6558771" y="4221089"/>
            <a:ext cx="677525" cy="3600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OAuth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5346086" y="5085184"/>
            <a:ext cx="882098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jQuery</a:t>
            </a:r>
            <a:r>
              <a:rPr lang="en-US" sz="800" dirty="0" smtClean="0">
                <a:solidFill>
                  <a:schemeClr val="tx1"/>
                </a:solidFill>
              </a:rPr>
              <a:t> mobile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2979376" y="5085184"/>
            <a:ext cx="1097016" cy="6543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SQL Server 2012 New Features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1691680" y="4361941"/>
            <a:ext cx="799444" cy="5823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</a:rPr>
              <a:t>SignalR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549700" y="1936622"/>
            <a:ext cx="1952104" cy="166620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8" name="TextBox 27"/>
          <p:cNvSpPr txBox="1"/>
          <p:nvPr/>
        </p:nvSpPr>
        <p:spPr>
          <a:xfrm>
            <a:off x="1134782" y="2112875"/>
            <a:ext cx="781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Azure</a:t>
            </a:r>
            <a:endParaRPr lang="en-CA" dirty="0"/>
          </a:p>
        </p:txBody>
      </p:sp>
      <p:sp>
        <p:nvSpPr>
          <p:cNvPr id="29" name="Oval 28"/>
          <p:cNvSpPr/>
          <p:nvPr/>
        </p:nvSpPr>
        <p:spPr>
          <a:xfrm>
            <a:off x="683568" y="2502833"/>
            <a:ext cx="1097016" cy="6543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Websites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1725897" y="2394957"/>
            <a:ext cx="677525" cy="3600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Other…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6882716" y="5052344"/>
            <a:ext cx="677525" cy="2488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VS ALM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7308212" y="3760921"/>
            <a:ext cx="720172" cy="2441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MVC 4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3256684" y="2773856"/>
            <a:ext cx="648072" cy="2717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History</a:t>
            </a:r>
            <a:endParaRPr lang="en-CA" sz="700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111125" y="2710389"/>
            <a:ext cx="973043" cy="482376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3" name="TextBox 32"/>
          <p:cNvSpPr txBox="1"/>
          <p:nvPr/>
        </p:nvSpPr>
        <p:spPr>
          <a:xfrm>
            <a:off x="3638320" y="2745704"/>
            <a:ext cx="278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Wingdings" pitchFamily="2" charset="2"/>
              </a:rPr>
              <a:t>ü</a:t>
            </a:r>
            <a:endParaRPr lang="en-CA" dirty="0">
              <a:latin typeface="Wingdings" pitchFamily="2" charset="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434653" y="3871624"/>
            <a:ext cx="278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Wingdings" pitchFamily="2" charset="2"/>
              </a:rPr>
              <a:t>ü</a:t>
            </a:r>
            <a:endParaRPr lang="en-CA" dirty="0">
              <a:latin typeface="Wingdings" pitchFamily="2" charset="2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099673" y="4056290"/>
            <a:ext cx="278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Wingdings" pitchFamily="2" charset="2"/>
              </a:rPr>
              <a:t>ü</a:t>
            </a:r>
            <a:endParaRPr lang="en-CA" dirty="0">
              <a:latin typeface="Wingdings" pitchFamily="2" charset="2"/>
            </a:endParaRPr>
          </a:p>
        </p:txBody>
      </p:sp>
      <p:sp>
        <p:nvSpPr>
          <p:cNvPr id="36" name="Oval 35"/>
          <p:cNvSpPr/>
          <p:nvPr/>
        </p:nvSpPr>
        <p:spPr>
          <a:xfrm>
            <a:off x="7146286" y="4509120"/>
            <a:ext cx="882098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Mobile general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5578700" y="5615150"/>
            <a:ext cx="649484" cy="2488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Nuget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6347211" y="5615150"/>
            <a:ext cx="649484" cy="2488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Git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7086563" y="5615149"/>
            <a:ext cx="649484" cy="2488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Bitly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4499991" y="4509120"/>
            <a:ext cx="828092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Browser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Support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040052" y="4520449"/>
            <a:ext cx="278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Wingdings" pitchFamily="2" charset="2"/>
              </a:rPr>
              <a:t>ü</a:t>
            </a:r>
            <a:endParaRPr lang="en-CA" dirty="0">
              <a:latin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939086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HTML5 </a:t>
            </a:r>
            <a:r>
              <a:rPr lang="en-CA" dirty="0" err="1" smtClean="0"/>
              <a:t>MultiMedia</a:t>
            </a:r>
            <a:r>
              <a:rPr lang="en-CA" dirty="0" smtClean="0"/>
              <a:t> Enhancements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979488" y="1630362"/>
            <a:ext cx="6697663" cy="4462933"/>
          </a:xfrm>
        </p:spPr>
        <p:txBody>
          <a:bodyPr/>
          <a:lstStyle/>
          <a:p>
            <a:r>
              <a:rPr lang="en-CA" dirty="0" smtClean="0"/>
              <a:t>New “audio” and “video” tags</a:t>
            </a:r>
          </a:p>
          <a:p>
            <a:r>
              <a:rPr lang="en-CA" dirty="0" smtClean="0"/>
              <a:t>Demo </a:t>
            </a:r>
            <a:r>
              <a:rPr lang="en-CA" dirty="0" smtClean="0"/>
              <a:t>4</a:t>
            </a:r>
            <a:endParaRPr lang="en-CA" dirty="0" smtClean="0"/>
          </a:p>
          <a:p>
            <a:pPr lvl="1"/>
            <a:r>
              <a:rPr lang="en-CA" dirty="0">
                <a:hlinkClick r:id="rId3"/>
              </a:rPr>
              <a:t>http://</a:t>
            </a:r>
            <a:r>
              <a:rPr lang="en-CA" dirty="0" smtClean="0">
                <a:hlinkClick r:id="rId3"/>
              </a:rPr>
              <a:t>html5demo1.azurewebsites.net/Demo04-Multimedia.html</a:t>
            </a:r>
            <a:endParaRPr lang="en-CA" dirty="0" smtClean="0"/>
          </a:p>
          <a:p>
            <a:pPr lvl="1"/>
            <a:endParaRPr lang="en-CA" dirty="0" smtClean="0"/>
          </a:p>
          <a:p>
            <a:endParaRPr lang="en-CA" dirty="0" smtClean="0"/>
          </a:p>
          <a:p>
            <a:pPr lvl="1"/>
            <a:endParaRPr lang="en-CA" dirty="0" smtClean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96152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 learnt</a:t>
            </a:r>
            <a:endParaRPr lang="en-CA" dirty="0"/>
          </a:p>
        </p:txBody>
      </p:sp>
      <p:sp>
        <p:nvSpPr>
          <p:cNvPr id="5" name="Oval 4"/>
          <p:cNvSpPr/>
          <p:nvPr/>
        </p:nvSpPr>
        <p:spPr>
          <a:xfrm>
            <a:off x="2699792" y="2204864"/>
            <a:ext cx="3672408" cy="273630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TextBox 5"/>
          <p:cNvSpPr txBox="1"/>
          <p:nvPr/>
        </p:nvSpPr>
        <p:spPr>
          <a:xfrm>
            <a:off x="4031940" y="2312903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HTML5</a:t>
            </a:r>
            <a:endParaRPr lang="en-CA" dirty="0"/>
          </a:p>
        </p:txBody>
      </p:sp>
      <p:sp>
        <p:nvSpPr>
          <p:cNvPr id="7" name="Oval 6"/>
          <p:cNvSpPr/>
          <p:nvPr/>
        </p:nvSpPr>
        <p:spPr>
          <a:xfrm>
            <a:off x="3752356" y="3192765"/>
            <a:ext cx="648072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CSS3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211960" y="2754996"/>
            <a:ext cx="828092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&lt;audio&gt;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5194512" y="2769723"/>
            <a:ext cx="828092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&lt;video&gt;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2843808" y="3519964"/>
            <a:ext cx="828092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&lt;canvas&gt;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4788023" y="3861048"/>
            <a:ext cx="1080121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Tags: Simplification and Semantic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076056" y="3432041"/>
            <a:ext cx="946548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Modernizr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3347864" y="4005064"/>
            <a:ext cx="1278142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&lt;form&gt; enhancements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4378151" y="3500193"/>
            <a:ext cx="504056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svg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6372200" y="1916832"/>
            <a:ext cx="936104" cy="580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Big Data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6571328" y="3045586"/>
            <a:ext cx="1097016" cy="6543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SharePoint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6558771" y="4221089"/>
            <a:ext cx="677525" cy="3600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OAuth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5346086" y="5085184"/>
            <a:ext cx="882098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jQuery</a:t>
            </a:r>
            <a:r>
              <a:rPr lang="en-US" sz="800" dirty="0" smtClean="0">
                <a:solidFill>
                  <a:schemeClr val="tx1"/>
                </a:solidFill>
              </a:rPr>
              <a:t> mobile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2979376" y="5085184"/>
            <a:ext cx="1097016" cy="6543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SQL Server 2012 New Features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1691680" y="4361941"/>
            <a:ext cx="799444" cy="5823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</a:rPr>
              <a:t>SignalR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549700" y="1936622"/>
            <a:ext cx="1952104" cy="166620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8" name="TextBox 27"/>
          <p:cNvSpPr txBox="1"/>
          <p:nvPr/>
        </p:nvSpPr>
        <p:spPr>
          <a:xfrm>
            <a:off x="1134782" y="2112875"/>
            <a:ext cx="781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Azure</a:t>
            </a:r>
            <a:endParaRPr lang="en-CA" dirty="0"/>
          </a:p>
        </p:txBody>
      </p:sp>
      <p:sp>
        <p:nvSpPr>
          <p:cNvPr id="29" name="Oval 28"/>
          <p:cNvSpPr/>
          <p:nvPr/>
        </p:nvSpPr>
        <p:spPr>
          <a:xfrm>
            <a:off x="683568" y="2502833"/>
            <a:ext cx="1097016" cy="6543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Websites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1725897" y="2394957"/>
            <a:ext cx="677525" cy="3600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Other…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6882716" y="5052344"/>
            <a:ext cx="677525" cy="2488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VS ALM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7308212" y="3760921"/>
            <a:ext cx="720172" cy="2441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MVC 4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3256684" y="2773856"/>
            <a:ext cx="648072" cy="2717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History</a:t>
            </a:r>
            <a:endParaRPr lang="en-CA" sz="700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29072" y="2153769"/>
            <a:ext cx="1872732" cy="1038996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3" name="TextBox 32"/>
          <p:cNvSpPr txBox="1"/>
          <p:nvPr/>
        </p:nvSpPr>
        <p:spPr>
          <a:xfrm>
            <a:off x="3638320" y="2745704"/>
            <a:ext cx="278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Wingdings" pitchFamily="2" charset="2"/>
              </a:rPr>
              <a:t>ü</a:t>
            </a:r>
            <a:endParaRPr lang="en-CA" dirty="0">
              <a:latin typeface="Wingdings" pitchFamily="2" charset="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434653" y="3871624"/>
            <a:ext cx="278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Wingdings" pitchFamily="2" charset="2"/>
              </a:rPr>
              <a:t>ü</a:t>
            </a:r>
            <a:endParaRPr lang="en-CA" dirty="0">
              <a:latin typeface="Wingdings" pitchFamily="2" charset="2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099673" y="4056290"/>
            <a:ext cx="278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Wingdings" pitchFamily="2" charset="2"/>
              </a:rPr>
              <a:t>ü</a:t>
            </a:r>
            <a:endParaRPr lang="en-CA" dirty="0">
              <a:latin typeface="Wingdings" pitchFamily="2" charset="2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713131" y="2766370"/>
            <a:ext cx="278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Wingdings" pitchFamily="2" charset="2"/>
              </a:rPr>
              <a:t>ü</a:t>
            </a:r>
            <a:endParaRPr lang="en-CA" dirty="0">
              <a:latin typeface="Wingdings" pitchFamily="2" charset="2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7146286" y="4509120"/>
            <a:ext cx="882098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Mobile general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5578700" y="5615150"/>
            <a:ext cx="649484" cy="2488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Nuget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6347211" y="5615150"/>
            <a:ext cx="649484" cy="2488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Git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7086563" y="5615149"/>
            <a:ext cx="649484" cy="2488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Bitly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4499991" y="4509120"/>
            <a:ext cx="828092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Browser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Support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040052" y="4520449"/>
            <a:ext cx="278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Wingdings" pitchFamily="2" charset="2"/>
              </a:rPr>
              <a:t>ü</a:t>
            </a:r>
            <a:endParaRPr lang="en-CA" dirty="0">
              <a:latin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362747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Azure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979488" y="1630362"/>
            <a:ext cx="6697663" cy="4246909"/>
          </a:xfrm>
        </p:spPr>
        <p:txBody>
          <a:bodyPr>
            <a:normAutofit/>
          </a:bodyPr>
          <a:lstStyle/>
          <a:p>
            <a:r>
              <a:rPr lang="en-CA" dirty="0" smtClean="0"/>
              <a:t>What </a:t>
            </a:r>
            <a:r>
              <a:rPr lang="en-CA" dirty="0"/>
              <a:t>is it?</a:t>
            </a:r>
          </a:p>
          <a:p>
            <a:pPr lvl="1"/>
            <a:r>
              <a:rPr lang="en-CA" dirty="0"/>
              <a:t>cloud computing is really doing just-in-time provisioning and </a:t>
            </a:r>
            <a:r>
              <a:rPr lang="en-CA" dirty="0" smtClean="0"/>
              <a:t>scaling </a:t>
            </a:r>
            <a:r>
              <a:rPr lang="en-CA" dirty="0"/>
              <a:t>of services, software and solutions delivered as a service on a pool of hardware</a:t>
            </a:r>
          </a:p>
          <a:p>
            <a:pPr lvl="1"/>
            <a:r>
              <a:rPr lang="en-CA" dirty="0"/>
              <a:t>On demand provisioning</a:t>
            </a:r>
          </a:p>
          <a:p>
            <a:pPr lvl="1"/>
            <a:r>
              <a:rPr lang="en-CA" dirty="0"/>
              <a:t>scaling resources... example </a:t>
            </a:r>
            <a:r>
              <a:rPr lang="en-CA" dirty="0" smtClean="0"/>
              <a:t>“tonight </a:t>
            </a:r>
            <a:r>
              <a:rPr lang="en-CA" dirty="0"/>
              <a:t>I need 10,000 nodes for an hour until batch is </a:t>
            </a:r>
            <a:r>
              <a:rPr lang="en-CA" dirty="0" smtClean="0"/>
              <a:t>done”</a:t>
            </a:r>
            <a:endParaRPr lang="en-CA" dirty="0"/>
          </a:p>
          <a:p>
            <a:pPr lvl="1"/>
            <a:r>
              <a:rPr lang="en-CA" dirty="0"/>
              <a:t>abstraction over </a:t>
            </a:r>
            <a:r>
              <a:rPr lang="en-CA" dirty="0" smtClean="0"/>
              <a:t>resources</a:t>
            </a:r>
          </a:p>
          <a:p>
            <a:r>
              <a:rPr lang="en-CA" dirty="0"/>
              <a:t>Demo </a:t>
            </a:r>
            <a:r>
              <a:rPr lang="en-CA" dirty="0"/>
              <a:t>5</a:t>
            </a:r>
            <a:endParaRPr lang="en-CA" dirty="0"/>
          </a:p>
          <a:p>
            <a:pPr lvl="1"/>
            <a:r>
              <a:rPr lang="en-CA" dirty="0" smtClean="0">
                <a:hlinkClick r:id="rId3"/>
              </a:rPr>
              <a:t>https</a:t>
            </a:r>
            <a:r>
              <a:rPr lang="en-CA" dirty="0">
                <a:hlinkClick r:id="rId3"/>
              </a:rPr>
              <a:t>://</a:t>
            </a:r>
            <a:r>
              <a:rPr lang="en-CA" dirty="0" smtClean="0">
                <a:hlinkClick r:id="rId3"/>
              </a:rPr>
              <a:t>manage.windowsazure.com</a:t>
            </a:r>
            <a:endParaRPr lang="en-CA" dirty="0" smtClean="0"/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19882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Quick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79488" y="1630362"/>
            <a:ext cx="6697663" cy="4030885"/>
          </a:xfrm>
        </p:spPr>
        <p:txBody>
          <a:bodyPr>
            <a:normAutofit/>
          </a:bodyPr>
          <a:lstStyle/>
          <a:p>
            <a:r>
              <a:rPr lang="en-CA" dirty="0" smtClean="0"/>
              <a:t>Historically, was a </a:t>
            </a:r>
            <a:r>
              <a:rPr lang="en-CA" dirty="0">
                <a:hlinkClick r:id="rId3"/>
              </a:rPr>
              <a:t>Visual Studio Live</a:t>
            </a:r>
            <a:r>
              <a:rPr lang="en-CA" dirty="0"/>
              <a:t> annual event in Orlando</a:t>
            </a:r>
          </a:p>
          <a:p>
            <a:r>
              <a:rPr lang="en-CA" dirty="0"/>
              <a:t>1</a:t>
            </a:r>
            <a:r>
              <a:rPr lang="en-CA" baseline="30000" dirty="0"/>
              <a:t>st</a:t>
            </a:r>
            <a:r>
              <a:rPr lang="en-CA" dirty="0"/>
              <a:t> time </a:t>
            </a:r>
            <a:r>
              <a:rPr lang="en-CA" dirty="0" smtClean="0"/>
              <a:t>“combined </a:t>
            </a:r>
            <a:r>
              <a:rPr lang="en-CA" dirty="0"/>
              <a:t>4 events into </a:t>
            </a:r>
            <a:r>
              <a:rPr lang="en-CA" dirty="0" smtClean="0"/>
              <a:t>1”: </a:t>
            </a:r>
            <a:endParaRPr lang="en-CA" dirty="0"/>
          </a:p>
          <a:p>
            <a:pPr lvl="1"/>
            <a:r>
              <a:rPr lang="en-CA" dirty="0">
                <a:hlinkClick r:id="rId4"/>
              </a:rPr>
              <a:t>Visual Studio</a:t>
            </a:r>
            <a:endParaRPr lang="en-CA" dirty="0"/>
          </a:p>
          <a:p>
            <a:pPr lvl="1"/>
            <a:r>
              <a:rPr lang="en-CA" dirty="0">
                <a:hlinkClick r:id="rId5"/>
              </a:rPr>
              <a:t>SharePoint</a:t>
            </a:r>
            <a:endParaRPr lang="en-CA" dirty="0"/>
          </a:p>
          <a:p>
            <a:pPr lvl="1"/>
            <a:r>
              <a:rPr lang="en-CA" dirty="0">
                <a:hlinkClick r:id="rId6"/>
              </a:rPr>
              <a:t>SQL Server </a:t>
            </a:r>
            <a:endParaRPr lang="en-CA" dirty="0"/>
          </a:p>
          <a:p>
            <a:pPr lvl="1"/>
            <a:r>
              <a:rPr lang="en-CA" dirty="0" smtClean="0">
                <a:hlinkClick r:id="rId7"/>
              </a:rPr>
              <a:t>Cloud &amp; Virtualization </a:t>
            </a:r>
            <a:endParaRPr lang="en-CA" dirty="0"/>
          </a:p>
          <a:p>
            <a:r>
              <a:rPr lang="en-CA" dirty="0"/>
              <a:t>Often there were 16 sessions happening at </a:t>
            </a:r>
            <a:r>
              <a:rPr lang="en-CA" dirty="0" smtClean="0"/>
              <a:t>once!</a:t>
            </a:r>
            <a:endParaRPr lang="en-CA" dirty="0"/>
          </a:p>
          <a:p>
            <a:r>
              <a:rPr lang="en-CA" dirty="0" smtClean="0"/>
              <a:t>First </a:t>
            </a:r>
            <a:r>
              <a:rPr lang="en-CA" dirty="0"/>
              <a:t>and last days were “workshops”</a:t>
            </a:r>
          </a:p>
          <a:p>
            <a:r>
              <a:rPr lang="en-CA" dirty="0"/>
              <a:t>Microsoft technologies but not hosted by Microsoft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340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 learnt</a:t>
            </a:r>
            <a:endParaRPr lang="en-CA" dirty="0"/>
          </a:p>
        </p:txBody>
      </p:sp>
      <p:sp>
        <p:nvSpPr>
          <p:cNvPr id="5" name="Oval 4"/>
          <p:cNvSpPr/>
          <p:nvPr/>
        </p:nvSpPr>
        <p:spPr>
          <a:xfrm>
            <a:off x="2699792" y="2204864"/>
            <a:ext cx="3672408" cy="273630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TextBox 5"/>
          <p:cNvSpPr txBox="1"/>
          <p:nvPr/>
        </p:nvSpPr>
        <p:spPr>
          <a:xfrm>
            <a:off x="4031940" y="2312903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HTML5</a:t>
            </a:r>
            <a:endParaRPr lang="en-CA" dirty="0"/>
          </a:p>
        </p:txBody>
      </p:sp>
      <p:sp>
        <p:nvSpPr>
          <p:cNvPr id="7" name="Oval 6"/>
          <p:cNvSpPr/>
          <p:nvPr/>
        </p:nvSpPr>
        <p:spPr>
          <a:xfrm>
            <a:off x="3752356" y="3192765"/>
            <a:ext cx="648072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CSS3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211960" y="2754996"/>
            <a:ext cx="828092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&lt;audio&gt;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5194512" y="2769723"/>
            <a:ext cx="828092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&lt;video&gt;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2843808" y="3519964"/>
            <a:ext cx="828092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&lt;canvas&gt;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4788023" y="3861048"/>
            <a:ext cx="1080121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Tags: Simplification and Semantic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076056" y="3432041"/>
            <a:ext cx="946548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Modernizr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3347864" y="4005064"/>
            <a:ext cx="1278142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&lt;form&gt; enhancements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4378151" y="3500193"/>
            <a:ext cx="504056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svg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6372200" y="1916832"/>
            <a:ext cx="936104" cy="580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Big Data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6571328" y="3045586"/>
            <a:ext cx="1097016" cy="6543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SharePoint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6558771" y="4221089"/>
            <a:ext cx="677525" cy="3600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OAuth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5346086" y="5085184"/>
            <a:ext cx="882098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jQuery</a:t>
            </a:r>
            <a:r>
              <a:rPr lang="en-US" sz="800" dirty="0" smtClean="0">
                <a:solidFill>
                  <a:schemeClr val="tx1"/>
                </a:solidFill>
              </a:rPr>
              <a:t> mobile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2979376" y="5085184"/>
            <a:ext cx="1097016" cy="6543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SQL Server 2012 New Features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1691680" y="4361941"/>
            <a:ext cx="799444" cy="5823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</a:rPr>
              <a:t>SignalR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549700" y="1936622"/>
            <a:ext cx="1952104" cy="166620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8" name="TextBox 27"/>
          <p:cNvSpPr txBox="1"/>
          <p:nvPr/>
        </p:nvSpPr>
        <p:spPr>
          <a:xfrm>
            <a:off x="1134782" y="2112875"/>
            <a:ext cx="781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Azure</a:t>
            </a:r>
            <a:endParaRPr lang="en-CA" dirty="0"/>
          </a:p>
        </p:txBody>
      </p:sp>
      <p:sp>
        <p:nvSpPr>
          <p:cNvPr id="29" name="Oval 28"/>
          <p:cNvSpPr/>
          <p:nvPr/>
        </p:nvSpPr>
        <p:spPr>
          <a:xfrm>
            <a:off x="683568" y="2502833"/>
            <a:ext cx="1097016" cy="6543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Websites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1725897" y="2394957"/>
            <a:ext cx="677525" cy="3600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Other…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6882716" y="5052344"/>
            <a:ext cx="677525" cy="2488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VS ALM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7308212" y="3760921"/>
            <a:ext cx="720172" cy="2441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MVC 4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3256684" y="2773856"/>
            <a:ext cx="648072" cy="2717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History</a:t>
            </a:r>
            <a:endParaRPr lang="en-CA" sz="700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092019" y="4486191"/>
            <a:ext cx="1008374" cy="454977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3" name="TextBox 32"/>
          <p:cNvSpPr txBox="1"/>
          <p:nvPr/>
        </p:nvSpPr>
        <p:spPr>
          <a:xfrm>
            <a:off x="3638320" y="2745704"/>
            <a:ext cx="278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Wingdings" pitchFamily="2" charset="2"/>
              </a:rPr>
              <a:t>ü</a:t>
            </a:r>
            <a:endParaRPr lang="en-CA" dirty="0">
              <a:latin typeface="Wingdings" pitchFamily="2" charset="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434653" y="3871624"/>
            <a:ext cx="278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Wingdings" pitchFamily="2" charset="2"/>
              </a:rPr>
              <a:t>ü</a:t>
            </a:r>
            <a:endParaRPr lang="en-CA" dirty="0">
              <a:latin typeface="Wingdings" pitchFamily="2" charset="2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099673" y="4056290"/>
            <a:ext cx="278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Wingdings" pitchFamily="2" charset="2"/>
              </a:rPr>
              <a:t>ü</a:t>
            </a:r>
            <a:endParaRPr lang="en-CA" dirty="0">
              <a:latin typeface="Wingdings" pitchFamily="2" charset="2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713131" y="2766370"/>
            <a:ext cx="278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Wingdings" pitchFamily="2" charset="2"/>
              </a:rPr>
              <a:t>ü</a:t>
            </a:r>
            <a:endParaRPr lang="en-CA" dirty="0">
              <a:latin typeface="Wingdings" pitchFamily="2" charset="2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7146286" y="4509120"/>
            <a:ext cx="882098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Mobile general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413202" y="2645366"/>
            <a:ext cx="278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Wingdings" pitchFamily="2" charset="2"/>
              </a:rPr>
              <a:t>ü</a:t>
            </a:r>
            <a:endParaRPr lang="en-CA" dirty="0">
              <a:latin typeface="Wingdings" pitchFamily="2" charset="2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091402" y="2472351"/>
            <a:ext cx="278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effectLst>
                  <a:glow rad="127000">
                    <a:schemeClr val="accent1">
                      <a:alpha val="43000"/>
                    </a:schemeClr>
                  </a:glow>
                </a:effectLst>
                <a:latin typeface="Wingdings" pitchFamily="2" charset="2"/>
              </a:rPr>
              <a:t>ü</a:t>
            </a:r>
            <a:endParaRPr lang="en-CA" dirty="0">
              <a:effectLst>
                <a:glow rad="127000">
                  <a:schemeClr val="accent1">
                    <a:alpha val="43000"/>
                  </a:schemeClr>
                </a:glow>
              </a:effectLst>
              <a:latin typeface="Wingdings" pitchFamily="2" charset="2"/>
            </a:endParaRPr>
          </a:p>
        </p:txBody>
      </p:sp>
      <p:sp>
        <p:nvSpPr>
          <p:cNvPr id="40" name="Oval 39"/>
          <p:cNvSpPr/>
          <p:nvPr/>
        </p:nvSpPr>
        <p:spPr>
          <a:xfrm>
            <a:off x="5578700" y="5615150"/>
            <a:ext cx="649484" cy="2488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Nuget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6347211" y="5615150"/>
            <a:ext cx="649484" cy="2488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Git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7086563" y="5615149"/>
            <a:ext cx="649484" cy="2488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Bitly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4499991" y="4509120"/>
            <a:ext cx="828092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Browser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Support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040052" y="4520449"/>
            <a:ext cx="278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Wingdings" pitchFamily="2" charset="2"/>
              </a:rPr>
              <a:t>ü</a:t>
            </a:r>
            <a:endParaRPr lang="en-CA" dirty="0">
              <a:latin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016743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Mobile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979488" y="1630362"/>
            <a:ext cx="6697663" cy="4534941"/>
          </a:xfrm>
        </p:spPr>
        <p:txBody>
          <a:bodyPr>
            <a:normAutofit/>
          </a:bodyPr>
          <a:lstStyle/>
          <a:p>
            <a:r>
              <a:rPr lang="en-CA" dirty="0" smtClean="0"/>
              <a:t>Concentration </a:t>
            </a:r>
            <a:r>
              <a:rPr lang="en-CA" dirty="0"/>
              <a:t>on HTML5 including CSS3 for formatting with mobile in mind</a:t>
            </a:r>
          </a:p>
          <a:p>
            <a:r>
              <a:rPr lang="en-CA" dirty="0" smtClean="0"/>
              <a:t>3 good takeaways</a:t>
            </a:r>
          </a:p>
          <a:p>
            <a:pPr lvl="1"/>
            <a:r>
              <a:rPr lang="en-CA" dirty="0" smtClean="0"/>
              <a:t>JSON for serialized data for smaller payload</a:t>
            </a:r>
          </a:p>
          <a:p>
            <a:pPr lvl="1"/>
            <a:r>
              <a:rPr lang="en-CA" dirty="0" smtClean="0">
                <a:hlinkClick r:id="rId3"/>
              </a:rPr>
              <a:t>Opera mobile emulator</a:t>
            </a:r>
            <a:endParaRPr lang="en-CA" dirty="0" smtClean="0"/>
          </a:p>
          <a:p>
            <a:pPr lvl="1"/>
            <a:r>
              <a:rPr lang="en-CA" dirty="0" smtClean="0"/>
              <a:t>By default, add the below “</a:t>
            </a:r>
            <a:r>
              <a:rPr lang="en-CA" dirty="0" smtClean="0">
                <a:hlinkClick r:id="rId4"/>
              </a:rPr>
              <a:t>viewport</a:t>
            </a:r>
            <a:r>
              <a:rPr lang="en-CA" dirty="0" smtClean="0"/>
              <a:t>” to all web pages:</a:t>
            </a:r>
          </a:p>
          <a:p>
            <a:pPr lvl="2"/>
            <a:r>
              <a:rPr lang="en-CA" dirty="0" smtClean="0"/>
              <a:t>&lt;</a:t>
            </a:r>
            <a:r>
              <a:rPr lang="en-CA" dirty="0"/>
              <a:t>meta name="viewport" content="width=device-width, user-scalable=no"&gt;</a:t>
            </a:r>
          </a:p>
          <a:p>
            <a:r>
              <a:rPr lang="en-CA" dirty="0" smtClean="0"/>
              <a:t>Demo </a:t>
            </a:r>
            <a:r>
              <a:rPr lang="en-CA" dirty="0" smtClean="0"/>
              <a:t>6</a:t>
            </a:r>
            <a:endParaRPr lang="en-CA" dirty="0" smtClean="0"/>
          </a:p>
          <a:p>
            <a:pPr lvl="1"/>
            <a:r>
              <a:rPr lang="en-CA" dirty="0" smtClean="0">
                <a:hlinkClick r:id="rId5" action="ppaction://hlinkfile"/>
              </a:rPr>
              <a:t>Opera mobile emulator</a:t>
            </a:r>
            <a:endParaRPr lang="en-CA" dirty="0" smtClean="0"/>
          </a:p>
          <a:p>
            <a:pPr lvl="1"/>
            <a:r>
              <a:rPr lang="en-CA" dirty="0" smtClean="0"/>
              <a:t>Page with and without meta tag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03964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 learnt</a:t>
            </a:r>
            <a:endParaRPr lang="en-CA" dirty="0"/>
          </a:p>
        </p:txBody>
      </p:sp>
      <p:sp>
        <p:nvSpPr>
          <p:cNvPr id="5" name="Oval 4"/>
          <p:cNvSpPr/>
          <p:nvPr/>
        </p:nvSpPr>
        <p:spPr>
          <a:xfrm>
            <a:off x="2699792" y="2204864"/>
            <a:ext cx="3672408" cy="273630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TextBox 5"/>
          <p:cNvSpPr txBox="1"/>
          <p:nvPr/>
        </p:nvSpPr>
        <p:spPr>
          <a:xfrm>
            <a:off x="4031940" y="2312903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HTML5</a:t>
            </a:r>
            <a:endParaRPr lang="en-CA" dirty="0"/>
          </a:p>
        </p:txBody>
      </p:sp>
      <p:sp>
        <p:nvSpPr>
          <p:cNvPr id="7" name="Oval 6"/>
          <p:cNvSpPr/>
          <p:nvPr/>
        </p:nvSpPr>
        <p:spPr>
          <a:xfrm>
            <a:off x="3752356" y="3192765"/>
            <a:ext cx="648072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CSS3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211960" y="2754996"/>
            <a:ext cx="828092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&lt;audio&gt;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5194512" y="2769723"/>
            <a:ext cx="828092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&lt;video&gt;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2843808" y="3519964"/>
            <a:ext cx="828092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&lt;canvas&gt;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4788023" y="3861048"/>
            <a:ext cx="1080121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Tags: Simplification and Semantic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076056" y="3432041"/>
            <a:ext cx="946548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Modernizr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3347864" y="4005064"/>
            <a:ext cx="1278142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&lt;form&gt; enhancements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4378151" y="3500193"/>
            <a:ext cx="504056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svg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6372200" y="1916832"/>
            <a:ext cx="936104" cy="580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Big Data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6571328" y="3045586"/>
            <a:ext cx="1097016" cy="6543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SharePoint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6558771" y="4221089"/>
            <a:ext cx="677525" cy="3600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OAuth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5346086" y="5085184"/>
            <a:ext cx="882098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jQuery</a:t>
            </a:r>
            <a:r>
              <a:rPr lang="en-US" sz="800" dirty="0" smtClean="0">
                <a:solidFill>
                  <a:schemeClr val="tx1"/>
                </a:solidFill>
              </a:rPr>
              <a:t> mobile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2979376" y="5085184"/>
            <a:ext cx="1097016" cy="6543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SQL Server 2012 New Features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1691680" y="4361941"/>
            <a:ext cx="799444" cy="5823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</a:rPr>
              <a:t>SignalR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549700" y="1936622"/>
            <a:ext cx="1952104" cy="166620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8" name="TextBox 27"/>
          <p:cNvSpPr txBox="1"/>
          <p:nvPr/>
        </p:nvSpPr>
        <p:spPr>
          <a:xfrm>
            <a:off x="1134782" y="2112875"/>
            <a:ext cx="781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Azure</a:t>
            </a:r>
            <a:endParaRPr lang="en-CA" dirty="0"/>
          </a:p>
        </p:txBody>
      </p:sp>
      <p:sp>
        <p:nvSpPr>
          <p:cNvPr id="29" name="Oval 28"/>
          <p:cNvSpPr/>
          <p:nvPr/>
        </p:nvSpPr>
        <p:spPr>
          <a:xfrm>
            <a:off x="683568" y="2502833"/>
            <a:ext cx="1097016" cy="6543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Websites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1725897" y="2394957"/>
            <a:ext cx="677525" cy="3600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Other…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6882716" y="5052344"/>
            <a:ext cx="677525" cy="2488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VS ALM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7308212" y="3760921"/>
            <a:ext cx="720172" cy="2441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MVC 4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3256684" y="2773856"/>
            <a:ext cx="648072" cy="2717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History</a:t>
            </a:r>
            <a:endParaRPr lang="en-CA" sz="700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587215" y="4281631"/>
            <a:ext cx="1008374" cy="770713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3" name="TextBox 32"/>
          <p:cNvSpPr txBox="1"/>
          <p:nvPr/>
        </p:nvSpPr>
        <p:spPr>
          <a:xfrm>
            <a:off x="3638320" y="2745704"/>
            <a:ext cx="278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Wingdings" pitchFamily="2" charset="2"/>
              </a:rPr>
              <a:t>ü</a:t>
            </a:r>
            <a:endParaRPr lang="en-CA" dirty="0">
              <a:latin typeface="Wingdings" pitchFamily="2" charset="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434653" y="3871624"/>
            <a:ext cx="278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Wingdings" pitchFamily="2" charset="2"/>
              </a:rPr>
              <a:t>ü</a:t>
            </a:r>
            <a:endParaRPr lang="en-CA" dirty="0">
              <a:latin typeface="Wingdings" pitchFamily="2" charset="2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099673" y="4056290"/>
            <a:ext cx="278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Wingdings" pitchFamily="2" charset="2"/>
              </a:rPr>
              <a:t>ü</a:t>
            </a:r>
            <a:endParaRPr lang="en-CA" dirty="0">
              <a:latin typeface="Wingdings" pitchFamily="2" charset="2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713131" y="2766370"/>
            <a:ext cx="278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Wingdings" pitchFamily="2" charset="2"/>
              </a:rPr>
              <a:t>ü</a:t>
            </a:r>
            <a:endParaRPr lang="en-CA" dirty="0">
              <a:latin typeface="Wingdings" pitchFamily="2" charset="2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7146286" y="4509120"/>
            <a:ext cx="882098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Mobile general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413202" y="2645366"/>
            <a:ext cx="278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Wingdings" pitchFamily="2" charset="2"/>
              </a:rPr>
              <a:t>ü</a:t>
            </a:r>
            <a:endParaRPr lang="en-CA" dirty="0">
              <a:latin typeface="Wingdings" pitchFamily="2" charset="2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091402" y="2472351"/>
            <a:ext cx="278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effectLst>
                  <a:glow rad="127000">
                    <a:schemeClr val="accent1">
                      <a:alpha val="43000"/>
                    </a:schemeClr>
                  </a:glow>
                </a:effectLst>
                <a:latin typeface="Wingdings" pitchFamily="2" charset="2"/>
              </a:rPr>
              <a:t>ü</a:t>
            </a:r>
            <a:endParaRPr lang="en-CA" dirty="0">
              <a:effectLst>
                <a:glow rad="127000">
                  <a:schemeClr val="accent1">
                    <a:alpha val="43000"/>
                  </a:schemeClr>
                </a:glow>
              </a:effectLst>
              <a:latin typeface="Wingdings" pitchFamily="2" charset="2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668344" y="4517748"/>
            <a:ext cx="278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Wingdings" pitchFamily="2" charset="2"/>
              </a:rPr>
              <a:t>ü</a:t>
            </a:r>
            <a:endParaRPr lang="en-CA" dirty="0">
              <a:latin typeface="Wingdings" pitchFamily="2" charset="2"/>
            </a:endParaRPr>
          </a:p>
        </p:txBody>
      </p:sp>
      <p:sp>
        <p:nvSpPr>
          <p:cNvPr id="41" name="Oval 40"/>
          <p:cNvSpPr/>
          <p:nvPr/>
        </p:nvSpPr>
        <p:spPr>
          <a:xfrm>
            <a:off x="5578700" y="5615150"/>
            <a:ext cx="649484" cy="2488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Nuget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6347211" y="5615150"/>
            <a:ext cx="649484" cy="2488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Git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7086563" y="5615149"/>
            <a:ext cx="649484" cy="2488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Bitly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4499991" y="4509120"/>
            <a:ext cx="828092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Browser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Support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040052" y="4520449"/>
            <a:ext cx="278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Wingdings" pitchFamily="2" charset="2"/>
              </a:rPr>
              <a:t>ü</a:t>
            </a:r>
            <a:endParaRPr lang="en-CA" dirty="0">
              <a:latin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899497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Trends - </a:t>
            </a:r>
            <a:r>
              <a:rPr lang="en-CA" dirty="0" err="1"/>
              <a:t>SignalR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979488" y="1630362"/>
            <a:ext cx="6697663" cy="4462933"/>
          </a:xfrm>
        </p:spPr>
        <p:txBody>
          <a:bodyPr>
            <a:normAutofit/>
          </a:bodyPr>
          <a:lstStyle/>
          <a:p>
            <a:r>
              <a:rPr lang="en-CA" dirty="0" smtClean="0"/>
              <a:t>Makes </a:t>
            </a:r>
            <a:r>
              <a:rPr lang="en-CA" dirty="0"/>
              <a:t>real-time HTTP so easy it seems like “</a:t>
            </a:r>
            <a:r>
              <a:rPr lang="en-CA" dirty="0" smtClean="0"/>
              <a:t>magic”</a:t>
            </a:r>
            <a:r>
              <a:rPr lang="en-CA" baseline="30000" dirty="0"/>
              <a:t> </a:t>
            </a:r>
            <a:r>
              <a:rPr lang="en-CA" baseline="30000" dirty="0" smtClean="0"/>
              <a:t>1</a:t>
            </a:r>
            <a:endParaRPr lang="en-CA" dirty="0"/>
          </a:p>
          <a:p>
            <a:r>
              <a:rPr lang="en-CA" dirty="0" smtClean="0"/>
              <a:t>An </a:t>
            </a:r>
            <a:r>
              <a:rPr lang="en-CA" dirty="0"/>
              <a:t>open source series of libraries that provide an abstraction around persistent HTTP </a:t>
            </a:r>
            <a:r>
              <a:rPr lang="en-CA" dirty="0" smtClean="0"/>
              <a:t>connections</a:t>
            </a:r>
            <a:r>
              <a:rPr lang="en-CA" baseline="30000" dirty="0" smtClean="0"/>
              <a:t>2</a:t>
            </a:r>
            <a:endParaRPr lang="en-CA" dirty="0"/>
          </a:p>
          <a:p>
            <a:r>
              <a:rPr lang="en-CA" dirty="0" smtClean="0"/>
              <a:t>Demo </a:t>
            </a:r>
            <a:r>
              <a:rPr lang="en-CA" dirty="0" smtClean="0"/>
              <a:t>7</a:t>
            </a:r>
            <a:endParaRPr lang="en-CA" dirty="0" smtClean="0"/>
          </a:p>
          <a:p>
            <a:pPr lvl="1"/>
            <a:r>
              <a:rPr lang="en-CA" dirty="0" smtClean="0">
                <a:hlinkClick r:id="rId3"/>
              </a:rPr>
              <a:t>Start up demo site on Azure</a:t>
            </a:r>
            <a:endParaRPr lang="en-CA" dirty="0" smtClean="0"/>
          </a:p>
          <a:p>
            <a:pPr lvl="1"/>
            <a:r>
              <a:rPr lang="en-CA" dirty="0" smtClean="0"/>
              <a:t>2 different demos here:</a:t>
            </a:r>
          </a:p>
          <a:p>
            <a:pPr lvl="2"/>
            <a:r>
              <a:rPr lang="en-CA" dirty="0" err="1" smtClean="0">
                <a:hlinkClick r:id="rId4"/>
              </a:rPr>
              <a:t>HitCounter</a:t>
            </a:r>
            <a:endParaRPr lang="en-CA" dirty="0" smtClean="0"/>
          </a:p>
          <a:p>
            <a:pPr lvl="2"/>
            <a:r>
              <a:rPr lang="en-CA" dirty="0" smtClean="0">
                <a:hlinkClick r:id="rId5"/>
              </a:rPr>
              <a:t>Chat</a:t>
            </a:r>
            <a:endParaRPr lang="en-CA" dirty="0" smtClean="0"/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76493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 learnt</a:t>
            </a:r>
            <a:endParaRPr lang="en-CA" dirty="0"/>
          </a:p>
        </p:txBody>
      </p:sp>
      <p:sp>
        <p:nvSpPr>
          <p:cNvPr id="5" name="Oval 4"/>
          <p:cNvSpPr/>
          <p:nvPr/>
        </p:nvSpPr>
        <p:spPr>
          <a:xfrm>
            <a:off x="2699792" y="2204864"/>
            <a:ext cx="3672408" cy="273630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TextBox 5"/>
          <p:cNvSpPr txBox="1"/>
          <p:nvPr/>
        </p:nvSpPr>
        <p:spPr>
          <a:xfrm>
            <a:off x="4031940" y="2312903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HTML5</a:t>
            </a:r>
            <a:endParaRPr lang="en-CA" dirty="0"/>
          </a:p>
        </p:txBody>
      </p:sp>
      <p:sp>
        <p:nvSpPr>
          <p:cNvPr id="7" name="Oval 6"/>
          <p:cNvSpPr/>
          <p:nvPr/>
        </p:nvSpPr>
        <p:spPr>
          <a:xfrm>
            <a:off x="3752356" y="3192765"/>
            <a:ext cx="648072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CSS3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211960" y="2754996"/>
            <a:ext cx="828092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&lt;audio&gt;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5194512" y="2769723"/>
            <a:ext cx="828092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&lt;video&gt;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2843808" y="3519964"/>
            <a:ext cx="828092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&lt;canvas&gt;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4788023" y="3861048"/>
            <a:ext cx="1080121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Tags: Simplification and Semantic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076056" y="3432041"/>
            <a:ext cx="946548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Modernizr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3347864" y="4005064"/>
            <a:ext cx="1278142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&lt;form&gt; enhancements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4378151" y="3500193"/>
            <a:ext cx="504056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svg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6372200" y="1916832"/>
            <a:ext cx="936104" cy="580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Big Data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6571328" y="3045586"/>
            <a:ext cx="1097016" cy="6543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SharePoint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6558771" y="4221089"/>
            <a:ext cx="677525" cy="3600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OAuth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5346086" y="5085184"/>
            <a:ext cx="882098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jQuery</a:t>
            </a:r>
            <a:r>
              <a:rPr lang="en-US" sz="800" dirty="0" smtClean="0">
                <a:solidFill>
                  <a:schemeClr val="tx1"/>
                </a:solidFill>
              </a:rPr>
              <a:t> mobile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2979376" y="5085184"/>
            <a:ext cx="1097016" cy="6543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SQL Server 2012 New Features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1691680" y="4361941"/>
            <a:ext cx="799444" cy="5823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</a:rPr>
              <a:t>SignalR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549700" y="1936622"/>
            <a:ext cx="1952104" cy="166620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8" name="TextBox 27"/>
          <p:cNvSpPr txBox="1"/>
          <p:nvPr/>
        </p:nvSpPr>
        <p:spPr>
          <a:xfrm>
            <a:off x="1134782" y="2112875"/>
            <a:ext cx="781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Azure</a:t>
            </a:r>
            <a:endParaRPr lang="en-CA" dirty="0"/>
          </a:p>
        </p:txBody>
      </p:sp>
      <p:sp>
        <p:nvSpPr>
          <p:cNvPr id="29" name="Oval 28"/>
          <p:cNvSpPr/>
          <p:nvPr/>
        </p:nvSpPr>
        <p:spPr>
          <a:xfrm>
            <a:off x="683568" y="2502833"/>
            <a:ext cx="1097016" cy="6543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Websites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1725897" y="2394957"/>
            <a:ext cx="677525" cy="3600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Other…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6882716" y="5052344"/>
            <a:ext cx="677525" cy="2488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VS ALM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7308212" y="3760921"/>
            <a:ext cx="720172" cy="2441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MVC 4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3256684" y="2773856"/>
            <a:ext cx="648072" cy="2717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History</a:t>
            </a:r>
            <a:endParaRPr lang="en-CA" sz="700" dirty="0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638320" y="2745704"/>
            <a:ext cx="278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Wingdings" pitchFamily="2" charset="2"/>
              </a:rPr>
              <a:t>ü</a:t>
            </a:r>
            <a:endParaRPr lang="en-CA" dirty="0">
              <a:latin typeface="Wingdings" pitchFamily="2" charset="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434653" y="3871624"/>
            <a:ext cx="278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Wingdings" pitchFamily="2" charset="2"/>
              </a:rPr>
              <a:t>ü</a:t>
            </a:r>
            <a:endParaRPr lang="en-CA" dirty="0">
              <a:latin typeface="Wingdings" pitchFamily="2" charset="2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099673" y="4056290"/>
            <a:ext cx="278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Wingdings" pitchFamily="2" charset="2"/>
              </a:rPr>
              <a:t>ü</a:t>
            </a:r>
            <a:endParaRPr lang="en-CA" dirty="0">
              <a:latin typeface="Wingdings" pitchFamily="2" charset="2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713131" y="2766370"/>
            <a:ext cx="278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Wingdings" pitchFamily="2" charset="2"/>
              </a:rPr>
              <a:t>ü</a:t>
            </a:r>
            <a:endParaRPr lang="en-CA" dirty="0">
              <a:latin typeface="Wingdings" pitchFamily="2" charset="2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7146286" y="4509120"/>
            <a:ext cx="882098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Mobile general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413202" y="2645366"/>
            <a:ext cx="278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Wingdings" pitchFamily="2" charset="2"/>
              </a:rPr>
              <a:t>ü</a:t>
            </a:r>
            <a:endParaRPr lang="en-CA" dirty="0">
              <a:latin typeface="Wingdings" pitchFamily="2" charset="2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091402" y="2472351"/>
            <a:ext cx="278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effectLst>
                  <a:glow rad="127000">
                    <a:schemeClr val="accent1">
                      <a:alpha val="43000"/>
                    </a:schemeClr>
                  </a:glow>
                </a:effectLst>
                <a:latin typeface="Wingdings" pitchFamily="2" charset="2"/>
              </a:rPr>
              <a:t>ü</a:t>
            </a:r>
            <a:endParaRPr lang="en-CA" dirty="0">
              <a:effectLst>
                <a:glow rad="127000">
                  <a:schemeClr val="accent1">
                    <a:alpha val="43000"/>
                  </a:schemeClr>
                </a:glow>
              </a:effectLst>
              <a:latin typeface="Wingdings" pitchFamily="2" charset="2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668344" y="4517748"/>
            <a:ext cx="278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Wingdings" pitchFamily="2" charset="2"/>
              </a:rPr>
              <a:t>ü</a:t>
            </a:r>
            <a:endParaRPr lang="en-CA" dirty="0">
              <a:latin typeface="Wingdings" pitchFamily="2" charset="2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193545" y="4452955"/>
            <a:ext cx="278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Wingdings" pitchFamily="2" charset="2"/>
              </a:rPr>
              <a:t>ü</a:t>
            </a:r>
            <a:endParaRPr lang="en-CA" dirty="0">
              <a:latin typeface="Wingdings" pitchFamily="2" charset="2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5578700" y="5615150"/>
            <a:ext cx="649484" cy="2488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Nuget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6347211" y="5615150"/>
            <a:ext cx="649484" cy="2488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Git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7086563" y="5615149"/>
            <a:ext cx="649484" cy="2488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Bitly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5518417" y="5511663"/>
            <a:ext cx="2289166" cy="437617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6" name="Oval 45"/>
          <p:cNvSpPr/>
          <p:nvPr/>
        </p:nvSpPr>
        <p:spPr>
          <a:xfrm>
            <a:off x="4499991" y="4509120"/>
            <a:ext cx="828092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Browser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Support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040052" y="4520449"/>
            <a:ext cx="278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Wingdings" pitchFamily="2" charset="2"/>
              </a:rPr>
              <a:t>ü</a:t>
            </a:r>
            <a:endParaRPr lang="en-CA" dirty="0">
              <a:latin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550767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Other observations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CA" dirty="0" err="1" smtClean="0">
                <a:hlinkClick r:id="rId3"/>
              </a:rPr>
              <a:t>Nuget</a:t>
            </a:r>
            <a:endParaRPr lang="en-CA" dirty="0" smtClean="0"/>
          </a:p>
          <a:p>
            <a:pPr lvl="1"/>
            <a:r>
              <a:rPr lang="en-CA" dirty="0" smtClean="0"/>
              <a:t>Visual Studio add-in to import in external resources easily</a:t>
            </a:r>
          </a:p>
          <a:p>
            <a:r>
              <a:rPr lang="en-CA" dirty="0" smtClean="0">
                <a:hlinkClick r:id="rId4"/>
              </a:rPr>
              <a:t>Git</a:t>
            </a:r>
            <a:endParaRPr lang="en-CA" dirty="0" smtClean="0"/>
          </a:p>
          <a:p>
            <a:pPr lvl="1"/>
            <a:r>
              <a:rPr lang="en-CA" dirty="0" err="1" smtClean="0">
                <a:hlinkClick r:id="rId5"/>
              </a:rPr>
              <a:t>Cvs</a:t>
            </a:r>
            <a:r>
              <a:rPr lang="en-CA" dirty="0" smtClean="0">
                <a:hlinkClick r:id="rId5"/>
              </a:rPr>
              <a:t> -&gt; </a:t>
            </a:r>
            <a:r>
              <a:rPr lang="en-CA" dirty="0" err="1" smtClean="0">
                <a:hlinkClick r:id="rId5"/>
              </a:rPr>
              <a:t>svn</a:t>
            </a:r>
            <a:r>
              <a:rPr lang="en-CA" dirty="0" smtClean="0">
                <a:hlinkClick r:id="rId5"/>
              </a:rPr>
              <a:t> -&gt; git</a:t>
            </a:r>
            <a:endParaRPr lang="en-CA" dirty="0"/>
          </a:p>
          <a:p>
            <a:r>
              <a:rPr lang="en-CA" dirty="0" smtClean="0">
                <a:hlinkClick r:id="rId6"/>
              </a:rPr>
              <a:t>Bit.ly</a:t>
            </a:r>
            <a:endParaRPr lang="en-CA" dirty="0" smtClean="0"/>
          </a:p>
          <a:p>
            <a:pPr lvl="1"/>
            <a:r>
              <a:rPr lang="en-CA" dirty="0" smtClean="0"/>
              <a:t>Less and less people using tinyurl.com</a:t>
            </a:r>
            <a:endParaRPr lang="en-CA" dirty="0"/>
          </a:p>
          <a:p>
            <a:r>
              <a:rPr lang="en-CA" dirty="0"/>
              <a:t>“</a:t>
            </a:r>
            <a:r>
              <a:rPr lang="en-CA" dirty="0">
                <a:hlinkClick r:id="rId7"/>
              </a:rPr>
              <a:t>Big data</a:t>
            </a:r>
            <a:r>
              <a:rPr lang="en-CA" dirty="0"/>
              <a:t>” </a:t>
            </a:r>
            <a:endParaRPr lang="en-CA" dirty="0" smtClean="0"/>
          </a:p>
          <a:p>
            <a:pPr lvl="1"/>
            <a:r>
              <a:rPr lang="en-CA" dirty="0" smtClean="0"/>
              <a:t>still </a:t>
            </a:r>
            <a:r>
              <a:rPr lang="en-CA" dirty="0"/>
              <a:t>in </a:t>
            </a:r>
            <a:r>
              <a:rPr lang="en-CA" dirty="0" smtClean="0"/>
              <a:t>infancy (IMO)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08212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my objectives were…</a:t>
            </a:r>
            <a:endParaRPr lang="en-US" dirty="0">
              <a:latin typeface="Lucida Sans"/>
              <a:cs typeface="Lucida San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79488" y="1630362"/>
            <a:ext cx="6697663" cy="3958877"/>
          </a:xfrm>
        </p:spPr>
        <p:txBody>
          <a:bodyPr>
            <a:normAutofit/>
          </a:bodyPr>
          <a:lstStyle/>
          <a:p>
            <a:r>
              <a:rPr lang="en-CA" dirty="0" smtClean="0"/>
              <a:t>HTML5… </a:t>
            </a:r>
            <a:endParaRPr lang="en-CA" dirty="0" smtClean="0"/>
          </a:p>
          <a:p>
            <a:pPr lvl="1"/>
            <a:r>
              <a:rPr lang="en-CA" dirty="0" smtClean="0"/>
              <a:t>learn </a:t>
            </a:r>
            <a:r>
              <a:rPr lang="en-CA" dirty="0"/>
              <a:t>more including the “state” of it and how to get browsers to work with it</a:t>
            </a:r>
          </a:p>
          <a:p>
            <a:r>
              <a:rPr lang="en-CA" dirty="0"/>
              <a:t>Azure… </a:t>
            </a:r>
            <a:endParaRPr lang="en-CA" dirty="0" smtClean="0"/>
          </a:p>
          <a:p>
            <a:pPr lvl="1"/>
            <a:r>
              <a:rPr lang="en-CA" dirty="0" smtClean="0"/>
              <a:t>what </a:t>
            </a:r>
            <a:r>
              <a:rPr lang="en-CA" dirty="0"/>
              <a:t>“state” is it in? How to use, </a:t>
            </a:r>
            <a:r>
              <a:rPr lang="en-CA" dirty="0" err="1"/>
              <a:t>etc</a:t>
            </a:r>
            <a:endParaRPr lang="en-CA" dirty="0"/>
          </a:p>
          <a:p>
            <a:r>
              <a:rPr lang="en-CA" dirty="0"/>
              <a:t>Mobile… </a:t>
            </a:r>
            <a:endParaRPr lang="en-CA" dirty="0" smtClean="0"/>
          </a:p>
          <a:p>
            <a:pPr lvl="1"/>
            <a:r>
              <a:rPr lang="en-CA" dirty="0" smtClean="0"/>
              <a:t>Windows </a:t>
            </a:r>
            <a:r>
              <a:rPr lang="en-CA" dirty="0"/>
              <a:t>phone… </a:t>
            </a:r>
            <a:r>
              <a:rPr lang="en-CA" dirty="0" smtClean="0"/>
              <a:t>but looked like sessions were lacking</a:t>
            </a:r>
            <a:endParaRPr lang="en-CA" dirty="0"/>
          </a:p>
          <a:p>
            <a:r>
              <a:rPr lang="en-CA" dirty="0"/>
              <a:t>Any </a:t>
            </a:r>
            <a:r>
              <a:rPr lang="en-CA" dirty="0" smtClean="0"/>
              <a:t>trends?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529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 learnt</a:t>
            </a:r>
            <a:endParaRPr lang="en-CA" dirty="0"/>
          </a:p>
        </p:txBody>
      </p:sp>
      <p:sp>
        <p:nvSpPr>
          <p:cNvPr id="5" name="Oval 4"/>
          <p:cNvSpPr/>
          <p:nvPr/>
        </p:nvSpPr>
        <p:spPr>
          <a:xfrm>
            <a:off x="2699792" y="2204864"/>
            <a:ext cx="3672408" cy="273630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TextBox 5"/>
          <p:cNvSpPr txBox="1"/>
          <p:nvPr/>
        </p:nvSpPr>
        <p:spPr>
          <a:xfrm>
            <a:off x="4031940" y="2312903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HTML5</a:t>
            </a:r>
            <a:endParaRPr lang="en-CA" dirty="0"/>
          </a:p>
        </p:txBody>
      </p:sp>
      <p:sp>
        <p:nvSpPr>
          <p:cNvPr id="7" name="Oval 6"/>
          <p:cNvSpPr/>
          <p:nvPr/>
        </p:nvSpPr>
        <p:spPr>
          <a:xfrm>
            <a:off x="3752356" y="3192765"/>
            <a:ext cx="648072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CSS3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211960" y="2754996"/>
            <a:ext cx="828092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&lt;audio&gt;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5194512" y="2769723"/>
            <a:ext cx="828092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&lt;video&gt;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2843808" y="3519964"/>
            <a:ext cx="828092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&lt;canvas&gt;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4788023" y="3861048"/>
            <a:ext cx="1080121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Tags: Simplification and Semantic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076056" y="3432041"/>
            <a:ext cx="946548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Modernizr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3347864" y="4005064"/>
            <a:ext cx="1278142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&lt;form&gt; enhancements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4378151" y="3500193"/>
            <a:ext cx="504056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svg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6372200" y="1916832"/>
            <a:ext cx="936104" cy="580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Big Data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6571328" y="3045586"/>
            <a:ext cx="1097016" cy="6543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SharePoint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6558771" y="4221089"/>
            <a:ext cx="677525" cy="3600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OAuth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5346086" y="5085184"/>
            <a:ext cx="882098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jQuery</a:t>
            </a:r>
            <a:r>
              <a:rPr lang="en-US" sz="800" dirty="0" smtClean="0">
                <a:solidFill>
                  <a:schemeClr val="tx1"/>
                </a:solidFill>
              </a:rPr>
              <a:t> mobile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2979376" y="5085184"/>
            <a:ext cx="1097016" cy="6543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SQL Server 2012 New Features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1691680" y="4361941"/>
            <a:ext cx="799444" cy="5823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</a:rPr>
              <a:t>SignalR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549700" y="1936622"/>
            <a:ext cx="1952104" cy="166620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8" name="TextBox 27"/>
          <p:cNvSpPr txBox="1"/>
          <p:nvPr/>
        </p:nvSpPr>
        <p:spPr>
          <a:xfrm>
            <a:off x="1134782" y="2112875"/>
            <a:ext cx="781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Azure</a:t>
            </a:r>
            <a:endParaRPr lang="en-CA" dirty="0"/>
          </a:p>
        </p:txBody>
      </p:sp>
      <p:sp>
        <p:nvSpPr>
          <p:cNvPr id="29" name="Oval 28"/>
          <p:cNvSpPr/>
          <p:nvPr/>
        </p:nvSpPr>
        <p:spPr>
          <a:xfrm>
            <a:off x="683568" y="2502833"/>
            <a:ext cx="1097016" cy="6543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Websites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1725897" y="2394957"/>
            <a:ext cx="677525" cy="3600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Other…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6882716" y="5052344"/>
            <a:ext cx="677525" cy="2488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VS ALM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7308212" y="3760921"/>
            <a:ext cx="720172" cy="2441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MVC 4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3256684" y="2773856"/>
            <a:ext cx="648072" cy="2717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History</a:t>
            </a:r>
            <a:endParaRPr lang="en-CA" sz="700" dirty="0">
              <a:solidFill>
                <a:schemeClr val="tx1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5578700" y="5615150"/>
            <a:ext cx="649484" cy="2488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Nuget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6347211" y="5615150"/>
            <a:ext cx="649484" cy="2488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Git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7086563" y="5615149"/>
            <a:ext cx="649484" cy="2488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Bitly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4499991" y="4509120"/>
            <a:ext cx="828092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Browser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Support</a:t>
            </a:r>
            <a:endParaRPr lang="en-CA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1700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 learnt</a:t>
            </a:r>
            <a:endParaRPr lang="en-CA" dirty="0"/>
          </a:p>
        </p:txBody>
      </p:sp>
      <p:sp>
        <p:nvSpPr>
          <p:cNvPr id="5" name="Oval 4"/>
          <p:cNvSpPr/>
          <p:nvPr/>
        </p:nvSpPr>
        <p:spPr>
          <a:xfrm>
            <a:off x="2699792" y="2204864"/>
            <a:ext cx="3672408" cy="273630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TextBox 5"/>
          <p:cNvSpPr txBox="1"/>
          <p:nvPr/>
        </p:nvSpPr>
        <p:spPr>
          <a:xfrm>
            <a:off x="4031940" y="2312903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HTML5</a:t>
            </a:r>
            <a:endParaRPr lang="en-CA" dirty="0"/>
          </a:p>
        </p:txBody>
      </p:sp>
      <p:sp>
        <p:nvSpPr>
          <p:cNvPr id="7" name="Oval 6"/>
          <p:cNvSpPr/>
          <p:nvPr/>
        </p:nvSpPr>
        <p:spPr>
          <a:xfrm>
            <a:off x="3752356" y="3192765"/>
            <a:ext cx="648072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CSS3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211960" y="2754996"/>
            <a:ext cx="828092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&lt;audio&gt;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5194512" y="2769723"/>
            <a:ext cx="828092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&lt;video&gt;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2843808" y="3519964"/>
            <a:ext cx="828092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&lt;canvas&gt;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4788023" y="3861048"/>
            <a:ext cx="1080121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Tags: Simplification and Semantic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076056" y="3432041"/>
            <a:ext cx="946548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Modernizr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3347864" y="4005064"/>
            <a:ext cx="1278142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&lt;form&gt; enhancements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4378151" y="3500193"/>
            <a:ext cx="504056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svg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6372200" y="1916832"/>
            <a:ext cx="936104" cy="580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Big Data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6571328" y="3045586"/>
            <a:ext cx="1097016" cy="6543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SharePoint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6558771" y="4221089"/>
            <a:ext cx="677525" cy="3600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OAuth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5346086" y="5085184"/>
            <a:ext cx="882098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jQuery</a:t>
            </a:r>
            <a:r>
              <a:rPr lang="en-US" sz="800" dirty="0" smtClean="0">
                <a:solidFill>
                  <a:schemeClr val="tx1"/>
                </a:solidFill>
              </a:rPr>
              <a:t> mobile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2979376" y="5085184"/>
            <a:ext cx="1097016" cy="6543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SQL Server 2012 New Features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1691680" y="4361941"/>
            <a:ext cx="799444" cy="5823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</a:rPr>
              <a:t>SignalR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549700" y="1936622"/>
            <a:ext cx="1952104" cy="166620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8" name="TextBox 27"/>
          <p:cNvSpPr txBox="1"/>
          <p:nvPr/>
        </p:nvSpPr>
        <p:spPr>
          <a:xfrm>
            <a:off x="1134782" y="2112875"/>
            <a:ext cx="781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Azure</a:t>
            </a:r>
            <a:endParaRPr lang="en-CA" dirty="0"/>
          </a:p>
        </p:txBody>
      </p:sp>
      <p:sp>
        <p:nvSpPr>
          <p:cNvPr id="29" name="Oval 28"/>
          <p:cNvSpPr/>
          <p:nvPr/>
        </p:nvSpPr>
        <p:spPr>
          <a:xfrm>
            <a:off x="683568" y="2502833"/>
            <a:ext cx="1097016" cy="6543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Websites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1725897" y="2394957"/>
            <a:ext cx="677525" cy="3600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Other…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6882716" y="5052344"/>
            <a:ext cx="677525" cy="2488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VS ALM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7308212" y="3760921"/>
            <a:ext cx="720172" cy="2441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MVC 4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3256684" y="2773856"/>
            <a:ext cx="648072" cy="2717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History</a:t>
            </a:r>
            <a:endParaRPr lang="en-CA" sz="700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131840" y="2733898"/>
            <a:ext cx="944552" cy="402235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3" name="Oval 32"/>
          <p:cNvSpPr/>
          <p:nvPr/>
        </p:nvSpPr>
        <p:spPr>
          <a:xfrm>
            <a:off x="5578700" y="5615150"/>
            <a:ext cx="649484" cy="2488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Nuget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6347211" y="5615150"/>
            <a:ext cx="649484" cy="2488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Git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7086563" y="5615149"/>
            <a:ext cx="649484" cy="2488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Bitly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4499991" y="4509120"/>
            <a:ext cx="828092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Browser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Support</a:t>
            </a:r>
            <a:endParaRPr lang="en-CA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7940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HTML5 </a:t>
            </a:r>
            <a:r>
              <a:rPr lang="en-CA" dirty="0" smtClean="0"/>
              <a:t>History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979488" y="1630362"/>
            <a:ext cx="6697663" cy="4390925"/>
          </a:xfrm>
        </p:spPr>
        <p:txBody>
          <a:bodyPr>
            <a:normAutofit/>
          </a:bodyPr>
          <a:lstStyle/>
          <a:p>
            <a:r>
              <a:rPr lang="en-CA" dirty="0" smtClean="0"/>
              <a:t>Wee bit of history</a:t>
            </a:r>
            <a:r>
              <a:rPr lang="en-CA" baseline="30000" dirty="0"/>
              <a:t>1</a:t>
            </a:r>
            <a:r>
              <a:rPr lang="en-CA" dirty="0" smtClean="0"/>
              <a:t>: </a:t>
            </a:r>
          </a:p>
          <a:p>
            <a:pPr lvl="1"/>
            <a:r>
              <a:rPr lang="en-CA" dirty="0" smtClean="0"/>
              <a:t>CERN and IETF: HTML </a:t>
            </a:r>
            <a:r>
              <a:rPr lang="en-CA" dirty="0"/>
              <a:t>(1991), HTML2 (1994</a:t>
            </a:r>
            <a:r>
              <a:rPr lang="en-CA" dirty="0" smtClean="0"/>
              <a:t>)</a:t>
            </a:r>
          </a:p>
          <a:p>
            <a:pPr lvl="1"/>
            <a:r>
              <a:rPr lang="en-CA" dirty="0" smtClean="0"/>
              <a:t>W3C: HTML3 </a:t>
            </a:r>
            <a:r>
              <a:rPr lang="en-CA" dirty="0"/>
              <a:t>(1995), HTML3.2 &amp; 4 (1997</a:t>
            </a:r>
            <a:r>
              <a:rPr lang="en-CA" dirty="0" smtClean="0"/>
              <a:t>)</a:t>
            </a:r>
          </a:p>
          <a:p>
            <a:pPr lvl="1"/>
            <a:r>
              <a:rPr lang="en-CA" dirty="0" smtClean="0"/>
              <a:t>W3C decided to stop evolving “HTML” (1998)</a:t>
            </a:r>
            <a:endParaRPr lang="en-CA" dirty="0"/>
          </a:p>
          <a:p>
            <a:pPr lvl="1"/>
            <a:r>
              <a:rPr lang="en-CA" dirty="0" smtClean="0"/>
              <a:t>W3C: </a:t>
            </a:r>
            <a:r>
              <a:rPr lang="en-CA" dirty="0"/>
              <a:t>XHTML1 (2000</a:t>
            </a:r>
            <a:r>
              <a:rPr lang="en-CA" dirty="0" smtClean="0"/>
              <a:t>), XHTML 1.1 (2001)</a:t>
            </a:r>
          </a:p>
          <a:p>
            <a:r>
              <a:rPr lang="en-CA" dirty="0" smtClean="0"/>
              <a:t>W3C </a:t>
            </a:r>
            <a:r>
              <a:rPr lang="en-CA" dirty="0"/>
              <a:t>wanted XHTML </a:t>
            </a:r>
            <a:r>
              <a:rPr lang="en-CA" dirty="0" smtClean="0"/>
              <a:t>2… but was very strict standard</a:t>
            </a:r>
          </a:p>
          <a:p>
            <a:r>
              <a:rPr lang="en-CA" dirty="0" smtClean="0"/>
              <a:t>Browser group formed </a:t>
            </a:r>
            <a:r>
              <a:rPr lang="en-CA" dirty="0" smtClean="0">
                <a:hlinkClick r:id="rId3"/>
              </a:rPr>
              <a:t>WHATWG</a:t>
            </a:r>
            <a:r>
              <a:rPr lang="en-CA" baseline="30000" dirty="0" smtClean="0"/>
              <a:t>2</a:t>
            </a:r>
            <a:r>
              <a:rPr lang="en-CA" dirty="0" smtClean="0"/>
              <a:t> and created </a:t>
            </a:r>
            <a:r>
              <a:rPr lang="en-CA" dirty="0" smtClean="0"/>
              <a:t>HTML5</a:t>
            </a:r>
          </a:p>
          <a:p>
            <a:pPr lvl="1"/>
            <a:r>
              <a:rPr lang="en-CA" dirty="0" smtClean="0"/>
              <a:t>Group contained: Apple, Mozilla, Opera</a:t>
            </a:r>
            <a:endParaRPr lang="en-CA" dirty="0" smtClean="0"/>
          </a:p>
          <a:p>
            <a:r>
              <a:rPr lang="en-CA" dirty="0" smtClean="0"/>
              <a:t>W3C’s XHTML 2 ultimately died on July 2, 2009</a:t>
            </a:r>
          </a:p>
          <a:p>
            <a:r>
              <a:rPr lang="en-CA" dirty="0" smtClean="0"/>
              <a:t>WHATWG gave </a:t>
            </a:r>
            <a:r>
              <a:rPr lang="en-CA" dirty="0"/>
              <a:t>W3C permission to publish </a:t>
            </a:r>
            <a:r>
              <a:rPr lang="en-CA" dirty="0" smtClean="0"/>
              <a:t>HTML5… </a:t>
            </a:r>
            <a:r>
              <a:rPr lang="en-CA" dirty="0"/>
              <a:t>so really </a:t>
            </a:r>
            <a:r>
              <a:rPr lang="en-CA" dirty="0" smtClean="0"/>
              <a:t>there are </a:t>
            </a:r>
            <a:r>
              <a:rPr lang="en-CA" dirty="0"/>
              <a:t>2 </a:t>
            </a:r>
            <a:r>
              <a:rPr lang="en-CA" dirty="0" err="1" smtClean="0"/>
              <a:t>specifcations</a:t>
            </a:r>
            <a:r>
              <a:rPr lang="en-CA" dirty="0" smtClean="0"/>
              <a:t> </a:t>
            </a:r>
            <a:r>
              <a:rPr lang="en-CA" dirty="0"/>
              <a:t>out there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88918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HTML5 </a:t>
            </a:r>
            <a:r>
              <a:rPr lang="en-CA" dirty="0"/>
              <a:t>History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979488" y="1630362"/>
            <a:ext cx="6697663" cy="4318917"/>
          </a:xfrm>
        </p:spPr>
        <p:txBody>
          <a:bodyPr>
            <a:normAutofit/>
          </a:bodyPr>
          <a:lstStyle/>
          <a:p>
            <a:r>
              <a:rPr lang="en-CA" dirty="0"/>
              <a:t>Apple’s affect:</a:t>
            </a:r>
          </a:p>
          <a:p>
            <a:pPr lvl="1"/>
            <a:r>
              <a:rPr lang="en-CA" dirty="0"/>
              <a:t>“</a:t>
            </a:r>
            <a:r>
              <a:rPr lang="en-CA" dirty="0">
                <a:hlinkClick r:id="rId3"/>
              </a:rPr>
              <a:t>The world is moving to </a:t>
            </a:r>
            <a:r>
              <a:rPr lang="en-CA" dirty="0" smtClean="0">
                <a:hlinkClick r:id="rId3"/>
              </a:rPr>
              <a:t>HTML5</a:t>
            </a:r>
            <a:r>
              <a:rPr lang="en-CA" dirty="0" smtClean="0"/>
              <a:t>” </a:t>
            </a:r>
            <a:r>
              <a:rPr lang="en-CA" dirty="0"/>
              <a:t>– Steve </a:t>
            </a:r>
            <a:r>
              <a:rPr lang="en-CA" dirty="0" smtClean="0"/>
              <a:t>Jobs</a:t>
            </a:r>
            <a:endParaRPr lang="en-CA" dirty="0"/>
          </a:p>
          <a:p>
            <a:pPr lvl="1"/>
            <a:r>
              <a:rPr lang="en-CA" dirty="0" err="1">
                <a:hlinkClick r:id="rId4"/>
              </a:rPr>
              <a:t>iDevices</a:t>
            </a:r>
            <a:r>
              <a:rPr lang="en-CA" dirty="0">
                <a:hlinkClick r:id="rId4"/>
              </a:rPr>
              <a:t> </a:t>
            </a:r>
            <a:r>
              <a:rPr lang="en-CA" dirty="0" smtClean="0">
                <a:hlinkClick r:id="rId4"/>
              </a:rPr>
              <a:t>have no </a:t>
            </a:r>
            <a:r>
              <a:rPr lang="en-CA" dirty="0">
                <a:hlinkClick r:id="rId4"/>
              </a:rPr>
              <a:t>support for Flash</a:t>
            </a:r>
            <a:endParaRPr lang="en-CA" dirty="0"/>
          </a:p>
          <a:p>
            <a:r>
              <a:rPr lang="en-CA" dirty="0" smtClean="0">
                <a:hlinkClick r:id="rId5"/>
              </a:rPr>
              <a:t>Logo</a:t>
            </a:r>
            <a:r>
              <a:rPr lang="en-CA" dirty="0" smtClean="0"/>
              <a:t> </a:t>
            </a:r>
          </a:p>
          <a:p>
            <a:endParaRPr lang="en-CA" dirty="0" smtClean="0"/>
          </a:p>
          <a:p>
            <a:r>
              <a:rPr lang="en-CA" dirty="0" smtClean="0">
                <a:hlinkClick r:id="rId6"/>
              </a:rPr>
              <a:t>Marketing material</a:t>
            </a:r>
            <a:endParaRPr lang="en-CA" dirty="0"/>
          </a:p>
          <a:p>
            <a:endParaRPr lang="en-C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049" y="2852936"/>
            <a:ext cx="600075" cy="609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611" y="3933056"/>
            <a:ext cx="1504950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845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HTML5 </a:t>
            </a:r>
            <a:r>
              <a:rPr lang="en-CA" dirty="0"/>
              <a:t>– What is it?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979488" y="1630363"/>
            <a:ext cx="6697663" cy="430485"/>
          </a:xfrm>
        </p:spPr>
        <p:txBody>
          <a:bodyPr/>
          <a:lstStyle/>
          <a:p>
            <a:r>
              <a:rPr lang="en-CA" dirty="0"/>
              <a:t>What is it? HTML + CSS3 + JavaScript </a:t>
            </a:r>
            <a:r>
              <a:rPr lang="en-CA" dirty="0" smtClean="0"/>
              <a:t>APIs</a:t>
            </a:r>
            <a:endParaRPr lang="en-CA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488" y="2204864"/>
            <a:ext cx="7679823" cy="36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62862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 learnt</a:t>
            </a:r>
            <a:endParaRPr lang="en-CA" dirty="0"/>
          </a:p>
        </p:txBody>
      </p:sp>
      <p:sp>
        <p:nvSpPr>
          <p:cNvPr id="5" name="Oval 4"/>
          <p:cNvSpPr/>
          <p:nvPr/>
        </p:nvSpPr>
        <p:spPr>
          <a:xfrm>
            <a:off x="2699792" y="2204864"/>
            <a:ext cx="3672408" cy="273630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TextBox 5"/>
          <p:cNvSpPr txBox="1"/>
          <p:nvPr/>
        </p:nvSpPr>
        <p:spPr>
          <a:xfrm>
            <a:off x="4031940" y="2312903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HTML5</a:t>
            </a:r>
            <a:endParaRPr lang="en-CA" dirty="0"/>
          </a:p>
        </p:txBody>
      </p:sp>
      <p:sp>
        <p:nvSpPr>
          <p:cNvPr id="7" name="Oval 6"/>
          <p:cNvSpPr/>
          <p:nvPr/>
        </p:nvSpPr>
        <p:spPr>
          <a:xfrm>
            <a:off x="3752356" y="3192765"/>
            <a:ext cx="648072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CSS3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211960" y="2754996"/>
            <a:ext cx="828092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&lt;audio&gt;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5194512" y="2769723"/>
            <a:ext cx="828092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&lt;video&gt;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2843808" y="3519964"/>
            <a:ext cx="828092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&lt;canvas&gt;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4788023" y="3861048"/>
            <a:ext cx="1080121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Tags: Simplification and Semantic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076056" y="3432041"/>
            <a:ext cx="946548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Modernizr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3347864" y="4005064"/>
            <a:ext cx="1278142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&lt;form&gt; enhancements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4378151" y="3500193"/>
            <a:ext cx="504056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svg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6372200" y="1916832"/>
            <a:ext cx="936104" cy="580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Big Data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6571328" y="3045586"/>
            <a:ext cx="1097016" cy="6543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SharePoint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6558771" y="4221089"/>
            <a:ext cx="677525" cy="3600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OAuth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5346086" y="5085184"/>
            <a:ext cx="882098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jQuery</a:t>
            </a:r>
            <a:r>
              <a:rPr lang="en-US" sz="800" dirty="0" smtClean="0">
                <a:solidFill>
                  <a:schemeClr val="tx1"/>
                </a:solidFill>
              </a:rPr>
              <a:t> mobile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2979376" y="5085184"/>
            <a:ext cx="1097016" cy="6543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SQL Server 2012 New Features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1691680" y="4361941"/>
            <a:ext cx="799444" cy="5823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</a:rPr>
              <a:t>SignalR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549700" y="1936622"/>
            <a:ext cx="1952104" cy="166620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8" name="TextBox 27"/>
          <p:cNvSpPr txBox="1"/>
          <p:nvPr/>
        </p:nvSpPr>
        <p:spPr>
          <a:xfrm>
            <a:off x="1134782" y="2112875"/>
            <a:ext cx="781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Azure</a:t>
            </a:r>
            <a:endParaRPr lang="en-CA" dirty="0"/>
          </a:p>
        </p:txBody>
      </p:sp>
      <p:sp>
        <p:nvSpPr>
          <p:cNvPr id="29" name="Oval 28"/>
          <p:cNvSpPr/>
          <p:nvPr/>
        </p:nvSpPr>
        <p:spPr>
          <a:xfrm>
            <a:off x="683568" y="2502833"/>
            <a:ext cx="1097016" cy="6543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Websites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1725897" y="2394957"/>
            <a:ext cx="677525" cy="3600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Other…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6882716" y="5052344"/>
            <a:ext cx="677525" cy="2488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VS ALM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7308212" y="3760921"/>
            <a:ext cx="720172" cy="2441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MVC 4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3256684" y="2773856"/>
            <a:ext cx="648072" cy="2717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History</a:t>
            </a:r>
            <a:endParaRPr lang="en-CA" sz="700" dirty="0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638320" y="2745704"/>
            <a:ext cx="278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Wingdings" pitchFamily="2" charset="2"/>
              </a:rPr>
              <a:t>ü</a:t>
            </a:r>
            <a:endParaRPr lang="en-CA" dirty="0">
              <a:latin typeface="Wingdings" pitchFamily="2" charset="2"/>
            </a:endParaRPr>
          </a:p>
        </p:txBody>
      </p:sp>
      <p:sp>
        <p:nvSpPr>
          <p:cNvPr id="34" name="Oval 33"/>
          <p:cNvSpPr/>
          <p:nvPr/>
        </p:nvSpPr>
        <p:spPr>
          <a:xfrm>
            <a:off x="5578700" y="5615150"/>
            <a:ext cx="649484" cy="2488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Nuget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6347211" y="5615150"/>
            <a:ext cx="649484" cy="2488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Git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7086563" y="5615149"/>
            <a:ext cx="649484" cy="2488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Bitly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4499991" y="4509120"/>
            <a:ext cx="828092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Browser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Support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722236" y="3831094"/>
            <a:ext cx="1217916" cy="750034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85953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theme/theme1.xml><?xml version="1.0" encoding="utf-8"?>
<a:theme xmlns:a="http://schemas.openxmlformats.org/drawingml/2006/main" name="Solvera-Presentation">
  <a:themeElements>
    <a:clrScheme name="Urban Pop">
      <a:dk1>
        <a:srgbClr val="000000"/>
      </a:dk1>
      <a:lt1>
        <a:srgbClr val="FFFFFF"/>
      </a:lt1>
      <a:dk2>
        <a:srgbClr val="282828"/>
      </a:dk2>
      <a:lt2>
        <a:srgbClr val="D4D4D4"/>
      </a:lt2>
      <a:accent1>
        <a:srgbClr val="86CE24"/>
      </a:accent1>
      <a:accent2>
        <a:srgbClr val="00A2E6"/>
      </a:accent2>
      <a:accent3>
        <a:srgbClr val="FAC810"/>
      </a:accent3>
      <a:accent4>
        <a:srgbClr val="7D8F8C"/>
      </a:accent4>
      <a:accent5>
        <a:srgbClr val="D06B20"/>
      </a:accent5>
      <a:accent6>
        <a:srgbClr val="958B8B"/>
      </a:accent6>
      <a:hlink>
        <a:srgbClr val="FF9900"/>
      </a:hlink>
      <a:folHlink>
        <a:srgbClr val="969696"/>
      </a:folHlink>
    </a:clrScheme>
    <a:fontScheme name="Urban Pop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Urban Pop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190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58000"/>
              </a:srgbClr>
            </a:outerShdw>
          </a:effectLst>
          <a:scene3d>
            <a:camera prst="orthographicFront">
              <a:rot lat="0" lon="0" rev="0"/>
            </a:camera>
            <a:lightRig rig="flat" dir="t"/>
          </a:scene3d>
          <a:sp3d contourW="15875">
            <a:bevelT w="95250" h="1270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hade val="100000"/>
                <a:alpha val="100000"/>
                <a:satMod val="100000"/>
                <a:lumMod val="100000"/>
              </a:schemeClr>
            </a:gs>
            <a:gs pos="9000">
              <a:schemeClr val="phClr">
                <a:tint val="90000"/>
                <a:shade val="100000"/>
                <a:alpha val="100000"/>
                <a:satMod val="100000"/>
                <a:lumMod val="100000"/>
              </a:schemeClr>
            </a:gs>
            <a:gs pos="34000">
              <a:schemeClr val="phClr">
                <a:tint val="83000"/>
                <a:shade val="100000"/>
                <a:alpha val="100000"/>
                <a:satMod val="100000"/>
                <a:lumMod val="100000"/>
              </a:schemeClr>
            </a:gs>
            <a:gs pos="62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  <a:gs pos="90000">
              <a:schemeClr val="phClr">
                <a:tint val="92000"/>
                <a:shade val="100000"/>
                <a:alpha val="100000"/>
                <a:satMod val="100000"/>
                <a:lumMod val="90000"/>
              </a:schemeClr>
            </a:gs>
            <a:gs pos="100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8000"/>
              </a:schemeClr>
            </a:gs>
            <a:gs pos="100000">
              <a:schemeClr val="phClr">
                <a:tint val="95000"/>
                <a:shade val="98000"/>
                <a:lumMod val="80000"/>
              </a:schemeClr>
            </a:gs>
          </a:gsLst>
          <a:path path="circle">
            <a:fillToRect l="50000" t="100000" r="10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13102</TotalTime>
  <Words>1505</Words>
  <Application>Microsoft Office PowerPoint</Application>
  <PresentationFormat>On-screen Show (4:3)</PresentationFormat>
  <Paragraphs>511</Paragraphs>
  <Slides>25</Slides>
  <Notes>25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Solvera-Presentation</vt:lpstr>
      <vt:lpstr>Live 360! Events</vt:lpstr>
      <vt:lpstr>Quick Summary</vt:lpstr>
      <vt:lpstr>What my objectives were…</vt:lpstr>
      <vt:lpstr>What I learnt</vt:lpstr>
      <vt:lpstr>What I learnt</vt:lpstr>
      <vt:lpstr>HTML5 History</vt:lpstr>
      <vt:lpstr>HTML5 History</vt:lpstr>
      <vt:lpstr>HTML5 – What is it?</vt:lpstr>
      <vt:lpstr>What I learnt</vt:lpstr>
      <vt:lpstr>HTML5 – Simplification</vt:lpstr>
      <vt:lpstr>HTML5 – New Tags</vt:lpstr>
      <vt:lpstr>What I learnt</vt:lpstr>
      <vt:lpstr>HTML5 - Browser Support</vt:lpstr>
      <vt:lpstr>What I learnt</vt:lpstr>
      <vt:lpstr>HTML5 Form Enhancements</vt:lpstr>
      <vt:lpstr>What I learnt</vt:lpstr>
      <vt:lpstr>HTML5 MultiMedia Enhancements</vt:lpstr>
      <vt:lpstr>What I learnt</vt:lpstr>
      <vt:lpstr>Azure</vt:lpstr>
      <vt:lpstr>What I learnt</vt:lpstr>
      <vt:lpstr>Mobile</vt:lpstr>
      <vt:lpstr>What I learnt</vt:lpstr>
      <vt:lpstr>Trends - SignalR</vt:lpstr>
      <vt:lpstr>What I learnt</vt:lpstr>
      <vt:lpstr>Other observations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Darek Tomyn</dc:creator>
  <cp:lastModifiedBy>Darek Tomyn</cp:lastModifiedBy>
  <cp:revision>162</cp:revision>
  <cp:lastPrinted>2013-03-07T18:55:03Z</cp:lastPrinted>
  <dcterms:created xsi:type="dcterms:W3CDTF">2011-12-20T20:01:25Z</dcterms:created>
  <dcterms:modified xsi:type="dcterms:W3CDTF">2013-03-09T18:40:27Z</dcterms:modified>
</cp:coreProperties>
</file>