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20"/>
  </p:notesMasterIdLst>
  <p:handoutMasterIdLst>
    <p:handoutMasterId r:id="rId21"/>
  </p:handoutMasterIdLst>
  <p:sldIdLst>
    <p:sldId id="260" r:id="rId2"/>
    <p:sldId id="259" r:id="rId3"/>
    <p:sldId id="257" r:id="rId4"/>
    <p:sldId id="261" r:id="rId5"/>
    <p:sldId id="262" r:id="rId6"/>
    <p:sldId id="263" r:id="rId7"/>
    <p:sldId id="264" r:id="rId8"/>
    <p:sldId id="271" r:id="rId9"/>
    <p:sldId id="272" r:id="rId10"/>
    <p:sldId id="273" r:id="rId11"/>
    <p:sldId id="265" r:id="rId12"/>
    <p:sldId id="274" r:id="rId13"/>
    <p:sldId id="266" r:id="rId14"/>
    <p:sldId id="268" r:id="rId15"/>
    <p:sldId id="269" r:id="rId16"/>
    <p:sldId id="270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710" y="-264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5735F-B05D-4640-A99E-EDFA21E9022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2808-713F-1C4D-AF0B-AEC7B1F49BC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labs.interoperabilitybridge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mysharp.com/2010/10/08/what-is-a-polyfill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alistapart.com/articles/taking-advantage-of-html5-and-css3-with-modernizr/" TargetMode="External"/><Relationship Id="rId5" Type="http://schemas.openxmlformats.org/officeDocument/2006/relationships/hyperlink" Target="http://www.modernizr.com/" TargetMode="External"/><Relationship Id="rId4" Type="http://schemas.openxmlformats.org/officeDocument/2006/relationships/hyperlink" Target="https://github.com/Modernizr/Modernizr/wiki/HTML5-Cross-browser-Polyfill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Was</a:t>
            </a:r>
            <a:r>
              <a:rPr lang="en-CA" baseline="0" dirty="0" smtClean="0"/>
              <a:t> allowed the opportunity of attending a conference in December called Live360. This presentation had its genesis from attending this.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may access all of the mater</a:t>
            </a:r>
            <a:r>
              <a:rPr lang="en-CA" baseline="0" dirty="0" smtClean="0"/>
              <a:t>ial for the event by going to the following link</a:t>
            </a:r>
            <a:endParaRPr lang="en-CA" dirty="0" smtClean="0"/>
          </a:p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1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team has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http://html5labs.interoperabilitybridges.com/</a:t>
            </a:r>
            <a:r>
              <a:rPr lang="en-US" dirty="0" smtClean="0"/>
              <a:t> </a:t>
            </a:r>
            <a:r>
              <a:rPr lang="en-US" baseline="0" dirty="0" smtClean="0"/>
              <a:t>that tries to do better than this though</a:t>
            </a:r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US" dirty="0" smtClean="0"/>
              <a:t>Chrome browser engine in IE 6/7/8/9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chrome=1   - Always active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chrome=IE7 - Active for IE major version 7 or lower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chrome=IE8 - Active for IE major version 8 or lower</a:t>
            </a:r>
          </a:p>
          <a:p>
            <a:pPr marL="171450" indent="-17145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US" dirty="0" smtClean="0">
                <a:hlinkClick r:id="rId3"/>
              </a:rPr>
              <a:t>http://remysharp.com/2010/10/08/what-is-a-polyfill/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  <a:p>
            <a:r>
              <a:rPr lang="en-CA" baseline="30000" dirty="0" smtClean="0"/>
              <a:t>3 </a:t>
            </a:r>
            <a:r>
              <a:rPr lang="en-US" dirty="0" smtClean="0">
                <a:hlinkClick r:id="rId5"/>
              </a:rPr>
              <a:t>http://www.modernizr.com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http://www.alistapart.com/articles/taking-advantage-of-html5-and-css3-with-modernizr/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http://haz.io/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March-4-13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March-4-13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login.aspx?ReturnUrl=/virtual/vslive/2012/live360/Default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%20darek.tomyn@solvera.ca" TargetMode="External"/><Relationship Id="rId5" Type="http://schemas.openxmlformats.org/officeDocument/2006/relationships/hyperlink" Target="http://html5demo1.azurewebsites.net/" TargetMode="External"/><Relationship Id="rId4" Type="http://schemas.openxmlformats.org/officeDocument/2006/relationships/hyperlink" Target="http://bit.ly/15u1FQ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test.com/results/deskto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demo1.azurewebsites.net/Index.html" TargetMode="External"/><Relationship Id="rId5" Type="http://schemas.openxmlformats.org/officeDocument/2006/relationships/hyperlink" Target="http://code.google.com/chrome/chromeframe/" TargetMode="External"/><Relationship Id="rId4" Type="http://schemas.openxmlformats.org/officeDocument/2006/relationships/hyperlink" Target="http://canius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demo1.azurewebsites.net/Demo04-NewInputTyp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demo1.azurewebsites.net/Demo05-Multimedia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.windowsazur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slive/pdf/VST8_WhatsNewinWindowsPhone8forDevelopers_Landry.pdf" TargetMode="External"/><Relationship Id="rId2" Type="http://schemas.openxmlformats.org/officeDocument/2006/relationships/hyperlink" Target="http://www.redmondevents.com/virtual/vslive/2012/live360/vslive/pdf/VSW8_ReachtheMobileMasseswithASPNETMVC4andjQueryMobile_Burnel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%20(x86)\Opera%20Mobile%20Emulator\Launcher.exe" TargetMode="External"/><Relationship Id="rId5" Type="http://schemas.openxmlformats.org/officeDocument/2006/relationships/hyperlink" Target="http://developer.apple.com/library/ios/#documentation/AppleApplications/Reference/SafariWebContent/UsingtheViewport/UsingtheViewport.html" TargetMode="External"/><Relationship Id="rId4" Type="http://schemas.openxmlformats.org/officeDocument/2006/relationships/hyperlink" Target="http://www.opera.com/developer/tools/mobil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irtlive360/pdf/CVTH5_RealTimeCommunicationwithSignalRandWindowsAzure_Gaster.pdf" TargetMode="External"/><Relationship Id="rId7" Type="http://schemas.openxmlformats.org/officeDocument/2006/relationships/hyperlink" Target="http://signalrdemo1.azurewebsites.net/ChatDem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gnalrdemo1.azurewebsites.net/HitDemo.html" TargetMode="External"/><Relationship Id="rId5" Type="http://schemas.openxmlformats.org/officeDocument/2006/relationships/hyperlink" Target="https://manage.windowsazure.com/#Workspace/WebsiteExtension/Website/SignalRDemo1/quickstart" TargetMode="External"/><Relationship Id="rId4" Type="http://schemas.openxmlformats.org/officeDocument/2006/relationships/hyperlink" Target="http://www.asp.net/signal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27077b70-9dad-4c64-adcf-c7cf6bc9970c" TargetMode="External"/><Relationship Id="rId7" Type="http://schemas.openxmlformats.org/officeDocument/2006/relationships/hyperlink" Target="http://www.microsoft.com/en-us/sqlserver/solutions-technologies/business-intelligence/big-data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ly.com/" TargetMode="External"/><Relationship Id="rId5" Type="http://schemas.openxmlformats.org/officeDocument/2006/relationships/hyperlink" Target="https://git.wiki.kernel.org/index.php/GitSvnComparison" TargetMode="External"/><Relationship Id="rId4" Type="http://schemas.openxmlformats.org/officeDocument/2006/relationships/hyperlink" Target="https://github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5rocks.com/e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slive/default.aspx" TargetMode="External"/><Relationship Id="rId2" Type="http://schemas.openxmlformats.org/officeDocument/2006/relationships/hyperlink" Target="http://vsliv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mondevents.com/virtual/vslive/2012/live360/virtlive360/default.aspx" TargetMode="External"/><Relationship Id="rId5" Type="http://schemas.openxmlformats.org/officeDocument/2006/relationships/hyperlink" Target="http://www.redmondevents.com/virtual/vslive/2012/live360/sqllive360/default.aspx" TargetMode="External"/><Relationship Id="rId4" Type="http://schemas.openxmlformats.org/officeDocument/2006/relationships/hyperlink" Target="http://www.redmondevents.com/virtual/vslive/2012/live360/splive360/default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irtlive360/pdf/CVM3_WorkshopHTML5CloudReachEveryoneEverywhere_Boyd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hatwg.org/" TargetMode="External"/><Relationship Id="rId5" Type="http://schemas.openxmlformats.org/officeDocument/2006/relationships/hyperlink" Target="http://www.redmondevents.com/virtual/vslive/2012/live360/vslive/pdf/VSW13_MakingHTML5WorkEverywhere_Anglin.pdf" TargetMode="External"/><Relationship Id="rId4" Type="http://schemas.openxmlformats.org/officeDocument/2006/relationships/hyperlink" Target="http://www.redmondevents.com/virtual/vslive/2012/live360/vslive/pdf/VSW9_HTML5forBusinessFormsandInputValidation_Anglin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business/2010/01/googles-dont-be-evil-mantra-is-bullshit-adobe-is-lazy-apples-steve-job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shirt.com/" TargetMode="External"/><Relationship Id="rId5" Type="http://schemas.openxmlformats.org/officeDocument/2006/relationships/hyperlink" Target="http://www.w3.org/html/logo/" TargetMode="External"/><Relationship Id="rId4" Type="http://schemas.openxmlformats.org/officeDocument/2006/relationships/hyperlink" Target="http://www.macrumors.com/2010/01/31/steve-jobs-at-apple-town-hall-meeting-google-adobe-next-iphone-2010-macs-and-mo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Conference Review </a:t>
            </a:r>
          </a:p>
          <a:p>
            <a:endParaRPr lang="en-US" dirty="0" smtClean="0"/>
          </a:p>
          <a:p>
            <a:r>
              <a:rPr lang="en-US" dirty="0"/>
              <a:t>Follow along at: </a:t>
            </a:r>
            <a:endParaRPr lang="en-US" dirty="0" smtClean="0"/>
          </a:p>
          <a:p>
            <a:r>
              <a:rPr lang="en-US" smtClean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bit.ly/15u1FQ8</a:t>
            </a:r>
            <a:r>
              <a:rPr lang="en-US"/>
              <a:t> or </a:t>
            </a:r>
            <a:r>
              <a:rPr lang="en-US">
                <a:hlinkClick r:id="rId5"/>
              </a:rPr>
              <a:t>http://</a:t>
            </a:r>
            <a:r>
              <a:rPr lang="en-US">
                <a:hlinkClick r:id="rId5"/>
              </a:rPr>
              <a:t>html5demo1.azurewebsites.net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endParaRPr lang="en-US" dirty="0"/>
          </a:p>
          <a:p>
            <a:r>
              <a:rPr lang="en-US" sz="1200" dirty="0" smtClean="0"/>
              <a:t>Presented by Darek </a:t>
            </a:r>
            <a:r>
              <a:rPr lang="en-US" sz="1200" dirty="0" err="1" smtClean="0"/>
              <a:t>Tomyn</a:t>
            </a:r>
            <a:endParaRPr lang="en-US" sz="1200" dirty="0" smtClean="0"/>
          </a:p>
          <a:p>
            <a:r>
              <a:rPr lang="en-US" sz="1200" dirty="0" smtClean="0">
                <a:hlinkClick r:id="rId6"/>
              </a:rPr>
              <a:t>Darek.Tomyn@solvera.ca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60694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Before get much further though… how is browser support?</a:t>
            </a:r>
          </a:p>
          <a:p>
            <a:r>
              <a:rPr lang="en-CA" dirty="0" smtClean="0">
                <a:hlinkClick r:id="rId3"/>
              </a:rPr>
              <a:t>Html5test.com</a:t>
            </a:r>
            <a:r>
              <a:rPr lang="en-CA" dirty="0"/>
              <a:t>, </a:t>
            </a:r>
            <a:r>
              <a:rPr lang="en-CA" dirty="0" smtClean="0">
                <a:hlinkClick r:id="rId4"/>
              </a:rPr>
              <a:t>canIuse.com</a:t>
            </a:r>
            <a:r>
              <a:rPr lang="en-CA" dirty="0" smtClean="0"/>
              <a:t>, and lots of others</a:t>
            </a:r>
            <a:endParaRPr lang="en-CA" dirty="0"/>
          </a:p>
          <a:p>
            <a:r>
              <a:rPr lang="en-CA" dirty="0" smtClean="0"/>
              <a:t>Don’t </a:t>
            </a:r>
            <a:r>
              <a:rPr lang="en-CA" dirty="0"/>
              <a:t>sniff browsers… test for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WHAT ABOUT IE? One option is </a:t>
            </a:r>
            <a:r>
              <a:rPr lang="en-CA" dirty="0" smtClean="0">
                <a:hlinkClick r:id="rId5"/>
              </a:rPr>
              <a:t>Google Chrome Frame</a:t>
            </a:r>
            <a:r>
              <a:rPr lang="en-CA" dirty="0" smtClean="0"/>
              <a:t> for &lt;=8</a:t>
            </a:r>
            <a:r>
              <a:rPr lang="en-CA" baseline="30000" dirty="0"/>
              <a:t>1</a:t>
            </a:r>
            <a:endParaRPr lang="en-CA" dirty="0" smtClean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</a:t>
            </a:r>
            <a:r>
              <a:rPr lang="en-CA" dirty="0" err="1"/>
              <a:t>polyfill</a:t>
            </a:r>
            <a:r>
              <a:rPr lang="en-CA" dirty="0"/>
              <a:t> enriched</a:t>
            </a:r>
          </a:p>
          <a:p>
            <a:r>
              <a:rPr lang="en-CA" dirty="0"/>
              <a:t>What is a “Polyfill”?</a:t>
            </a:r>
            <a:r>
              <a:rPr lang="en-CA" baseline="30000" dirty="0"/>
              <a:t>2</a:t>
            </a:r>
            <a:endParaRPr lang="en-CA" dirty="0"/>
          </a:p>
          <a:p>
            <a:pPr lvl="1"/>
            <a:r>
              <a:rPr lang="en-CA" dirty="0"/>
              <a:t>JavaScript that implants HTML5 functionality in a browser that does not offer native support</a:t>
            </a:r>
          </a:p>
          <a:p>
            <a:r>
              <a:rPr lang="en-CA" dirty="0"/>
              <a:t>Modernizr</a:t>
            </a:r>
            <a:r>
              <a:rPr lang="en-CA" baseline="30000" dirty="0"/>
              <a:t>3</a:t>
            </a:r>
            <a:endParaRPr lang="en-CA" dirty="0"/>
          </a:p>
          <a:p>
            <a:pPr lvl="1"/>
            <a:r>
              <a:rPr lang="en-CA" dirty="0"/>
              <a:t>Small JavaScript library that aids backwards compatibility with </a:t>
            </a:r>
            <a:r>
              <a:rPr lang="en-CA" dirty="0" err="1"/>
              <a:t>polyfills</a:t>
            </a:r>
            <a:r>
              <a:rPr lang="en-CA" dirty="0"/>
              <a:t> for HTML5 &amp; CSS3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DEMO 1 – 3</a:t>
            </a:r>
          </a:p>
          <a:p>
            <a:pPr lvl="1"/>
            <a:r>
              <a:rPr lang="en-CA" dirty="0">
                <a:hlinkClick r:id="rId6"/>
              </a:rPr>
              <a:t>http://</a:t>
            </a:r>
            <a:r>
              <a:rPr lang="en-CA" dirty="0" smtClean="0">
                <a:hlinkClick r:id="rId6"/>
              </a:rPr>
              <a:t>html5demo1.azurewebsites.net/Index.html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Form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 smtClean="0"/>
              <a:t>url</a:t>
            </a:r>
            <a:r>
              <a:rPr lang="en-CA" dirty="0" smtClean="0"/>
              <a:t>, </a:t>
            </a:r>
            <a:r>
              <a:rPr lang="en-CA" dirty="0"/>
              <a:t>search, number, date, </a:t>
            </a:r>
            <a:r>
              <a:rPr lang="en-CA" dirty="0" smtClean="0"/>
              <a:t>time, color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4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html5demo1.azurewebsites.net/Demo04-NewInputTypes.html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err="1" smtClean="0"/>
              <a:t>MultiMedia</a:t>
            </a:r>
            <a:r>
              <a:rPr lang="en-CA" dirty="0" smtClean="0"/>
              <a:t>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 smtClean="0"/>
              <a:t>New “audio” and “video” tags</a:t>
            </a:r>
          </a:p>
          <a:p>
            <a:r>
              <a:rPr lang="en-CA" dirty="0" smtClean="0"/>
              <a:t>Demo 5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html5demo1.azurewebsites.net/Demo05-Multimedia.html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1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Sessions I attended:</a:t>
            </a:r>
            <a:endParaRPr lang="en-CA" dirty="0"/>
          </a:p>
          <a:p>
            <a:pPr lvl="1"/>
            <a:r>
              <a:rPr lang="en-CA" dirty="0"/>
              <a:t>Most made reference to it / used </a:t>
            </a:r>
            <a:r>
              <a:rPr lang="en-CA" dirty="0" smtClean="0"/>
              <a:t>it</a:t>
            </a:r>
            <a:endParaRPr lang="en-CA" dirty="0"/>
          </a:p>
          <a:p>
            <a:r>
              <a:rPr lang="en-CA" dirty="0"/>
              <a:t>What 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</a:t>
            </a:r>
            <a:r>
              <a:rPr lang="en-CA" dirty="0" smtClean="0"/>
              <a:t>“tonight </a:t>
            </a:r>
            <a:r>
              <a:rPr lang="en-CA" dirty="0"/>
              <a:t>I need 10,000 nodes for an hour until batch is </a:t>
            </a:r>
            <a:r>
              <a:rPr lang="en-CA" dirty="0" smtClean="0"/>
              <a:t>done”</a:t>
            </a:r>
            <a:endParaRPr lang="en-CA" dirty="0"/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</a:t>
            </a:r>
            <a:r>
              <a:rPr lang="en-CA" dirty="0" smtClean="0"/>
              <a:t>6</a:t>
            </a:r>
            <a:endParaRPr lang="en-CA" dirty="0"/>
          </a:p>
          <a:p>
            <a:pPr lvl="1"/>
            <a:r>
              <a:rPr lang="en-CA" dirty="0"/>
              <a:t>Create a website using </a:t>
            </a:r>
            <a:r>
              <a:rPr lang="en-CA" dirty="0" smtClean="0"/>
              <a:t>Azure… show other options here</a:t>
            </a:r>
          </a:p>
          <a:p>
            <a:pPr lvl="2"/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manage.windowsazure.com</a:t>
            </a:r>
            <a:endParaRPr lang="en-CA" dirty="0" smtClean="0"/>
          </a:p>
          <a:p>
            <a:pPr lvl="1"/>
            <a:r>
              <a:rPr lang="en-CA" dirty="0" smtClean="0"/>
              <a:t>Link </a:t>
            </a:r>
            <a:r>
              <a:rPr lang="en-CA" dirty="0"/>
              <a:t>to my </a:t>
            </a:r>
            <a:r>
              <a:rPr lang="en-CA" dirty="0" err="1"/>
              <a:t>github</a:t>
            </a:r>
            <a:r>
              <a:rPr lang="en-CA" dirty="0"/>
              <a:t> </a:t>
            </a:r>
            <a:r>
              <a:rPr lang="en-CA" dirty="0" smtClean="0"/>
              <a:t>repository</a:t>
            </a:r>
          </a:p>
          <a:p>
            <a:pPr lvl="1"/>
            <a:r>
              <a:rPr lang="en-CA" dirty="0" smtClean="0"/>
              <a:t>Create new site and download publish settings for deploying in Visual Studio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Sessions I attended:</a:t>
            </a:r>
            <a:endParaRPr lang="en-CA" dirty="0"/>
          </a:p>
          <a:p>
            <a:pPr lvl="1"/>
            <a:r>
              <a:rPr lang="en-CA" dirty="0">
                <a:hlinkClick r:id="rId2"/>
              </a:rPr>
              <a:t>VSW8 – MVC4 and </a:t>
            </a:r>
            <a:r>
              <a:rPr lang="en-CA" dirty="0" err="1">
                <a:hlinkClick r:id="rId2"/>
              </a:rPr>
              <a:t>jQuery</a:t>
            </a:r>
            <a:r>
              <a:rPr lang="en-CA" dirty="0">
                <a:hlinkClick r:id="rId2"/>
              </a:rPr>
              <a:t> mobile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VST8 – Windows Phone 8 enhancements</a:t>
            </a:r>
            <a:r>
              <a:rPr lang="en-CA" dirty="0"/>
              <a:t> (was a waste of time)</a:t>
            </a:r>
          </a:p>
          <a:p>
            <a:r>
              <a:rPr lang="en-CA" dirty="0" smtClean="0"/>
              <a:t>Unfortunately </a:t>
            </a:r>
            <a:r>
              <a:rPr lang="en-CA" dirty="0"/>
              <a:t>not the conference to learn a lot of mobile</a:t>
            </a:r>
          </a:p>
          <a:p>
            <a:r>
              <a:rPr lang="en-CA" dirty="0"/>
              <a:t>Concentration on HTML5 including CSS3 for formatting with mobile in mind</a:t>
            </a:r>
          </a:p>
          <a:p>
            <a:r>
              <a:rPr lang="en-CA" dirty="0" smtClean="0"/>
              <a:t>3 good takeaways</a:t>
            </a:r>
          </a:p>
          <a:p>
            <a:pPr lvl="1"/>
            <a:r>
              <a:rPr lang="en-CA" dirty="0" smtClean="0"/>
              <a:t>JSON for serialized data for smaller payload</a:t>
            </a:r>
          </a:p>
          <a:p>
            <a:pPr lvl="1"/>
            <a:r>
              <a:rPr lang="en-CA" dirty="0" smtClean="0">
                <a:hlinkClick r:id="rId4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By default, add the below “</a:t>
            </a:r>
            <a:r>
              <a:rPr lang="en-CA" dirty="0" smtClean="0">
                <a:hlinkClick r:id="rId5"/>
              </a:rPr>
              <a:t>viewport</a:t>
            </a:r>
            <a:r>
              <a:rPr lang="en-CA" dirty="0" smtClean="0"/>
              <a:t>” to all web 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7</a:t>
            </a:r>
          </a:p>
          <a:p>
            <a:pPr lvl="1"/>
            <a:r>
              <a:rPr lang="en-CA" dirty="0" smtClean="0">
                <a:hlinkClick r:id="rId6" action="ppaction://hlinkfile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Sessions I attended:</a:t>
            </a:r>
          </a:p>
          <a:p>
            <a:pPr lvl="1"/>
            <a:r>
              <a:rPr lang="en-CA" dirty="0" smtClean="0">
                <a:hlinkClick r:id="rId3"/>
              </a:rPr>
              <a:t>CVTH05 – Real-Time Communications with </a:t>
            </a:r>
            <a:r>
              <a:rPr lang="en-CA" dirty="0" err="1" smtClean="0">
                <a:hlinkClick r:id="rId3"/>
              </a:rPr>
              <a:t>SignalR</a:t>
            </a:r>
            <a:r>
              <a:rPr lang="en-CA" dirty="0" smtClean="0">
                <a:hlinkClick r:id="rId3"/>
              </a:rPr>
              <a:t> And Windows Azure</a:t>
            </a:r>
            <a:endParaRPr lang="en-CA" dirty="0" smtClean="0"/>
          </a:p>
          <a:p>
            <a:r>
              <a:rPr lang="en-CA" dirty="0" smtClean="0"/>
              <a:t>“</a:t>
            </a:r>
            <a:r>
              <a:rPr lang="en-CA" dirty="0"/>
              <a:t>Any sufficiently advanced technology is indistinguishable from magic” – Arthur C. </a:t>
            </a:r>
            <a:r>
              <a:rPr lang="en-CA" dirty="0" smtClean="0"/>
              <a:t>Clarke</a:t>
            </a:r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connections</a:t>
            </a:r>
          </a:p>
          <a:p>
            <a:r>
              <a:rPr lang="en-CA" dirty="0" smtClean="0"/>
              <a:t>Makes </a:t>
            </a:r>
            <a:r>
              <a:rPr lang="en-CA" dirty="0"/>
              <a:t>real-time HTTP so easy it seems like </a:t>
            </a:r>
            <a:r>
              <a:rPr lang="en-CA" dirty="0" smtClean="0"/>
              <a:t>“magic”</a:t>
            </a:r>
          </a:p>
          <a:p>
            <a:pPr lvl="1"/>
            <a:r>
              <a:rPr lang="en-CA" dirty="0" smtClean="0"/>
              <a:t>Uses HTML 5 </a:t>
            </a:r>
            <a:r>
              <a:rPr lang="en-CA" dirty="0" err="1" smtClean="0"/>
              <a:t>WebSockets</a:t>
            </a:r>
            <a:r>
              <a:rPr lang="en-CA" dirty="0" smtClean="0"/>
              <a:t> if available then does fallbacks</a:t>
            </a:r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www.asp.net/signalr/</a:t>
            </a:r>
            <a:endParaRPr lang="en-CA" dirty="0" smtClean="0"/>
          </a:p>
          <a:p>
            <a:r>
              <a:rPr lang="en-CA" dirty="0" smtClean="0"/>
              <a:t>Demo 8</a:t>
            </a:r>
          </a:p>
          <a:p>
            <a:pPr lvl="1"/>
            <a:r>
              <a:rPr lang="en-CA" dirty="0" smtClean="0">
                <a:hlinkClick r:id="rId5"/>
              </a:rPr>
              <a:t>Start up demo site on Azure</a:t>
            </a:r>
            <a:endParaRPr lang="en-CA" dirty="0" smtClean="0"/>
          </a:p>
          <a:p>
            <a:pPr lvl="1"/>
            <a:r>
              <a:rPr lang="en-CA" dirty="0" smtClean="0"/>
              <a:t>2 different demos here:</a:t>
            </a:r>
          </a:p>
          <a:p>
            <a:pPr lvl="2"/>
            <a:r>
              <a:rPr lang="en-CA" dirty="0" err="1" smtClean="0">
                <a:hlinkClick r:id="rId6"/>
              </a:rPr>
              <a:t>HitCounter</a:t>
            </a:r>
            <a:endParaRPr lang="en-CA" dirty="0" smtClean="0"/>
          </a:p>
          <a:p>
            <a:pPr lvl="2"/>
            <a:r>
              <a:rPr lang="en-CA" dirty="0" smtClean="0">
                <a:hlinkClick r:id="rId7"/>
              </a:rPr>
              <a:t>Chat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>
                <a:hlinkClick r:id="rId3"/>
              </a:rPr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</a:p>
          <a:p>
            <a:r>
              <a:rPr lang="en-CA" dirty="0" smtClean="0">
                <a:hlinkClick r:id="rId4"/>
              </a:rPr>
              <a:t>Git</a:t>
            </a:r>
            <a:endParaRPr lang="en-CA" dirty="0" smtClean="0"/>
          </a:p>
          <a:p>
            <a:pPr lvl="1"/>
            <a:r>
              <a:rPr lang="en-CA" dirty="0" err="1" smtClean="0">
                <a:hlinkClick r:id="rId5"/>
              </a:rPr>
              <a:t>Cvs</a:t>
            </a:r>
            <a:r>
              <a:rPr lang="en-CA" dirty="0" smtClean="0">
                <a:hlinkClick r:id="rId5"/>
              </a:rPr>
              <a:t> -&gt; </a:t>
            </a:r>
            <a:r>
              <a:rPr lang="en-CA" dirty="0" err="1" smtClean="0">
                <a:hlinkClick r:id="rId5"/>
              </a:rPr>
              <a:t>svn</a:t>
            </a:r>
            <a:r>
              <a:rPr lang="en-CA" dirty="0" smtClean="0">
                <a:hlinkClick r:id="rId5"/>
              </a:rPr>
              <a:t> -&gt; git</a:t>
            </a:r>
            <a:endParaRPr lang="en-CA" dirty="0"/>
          </a:p>
          <a:p>
            <a:r>
              <a:rPr lang="en-CA" dirty="0" smtClean="0">
                <a:hlinkClick r:id="rId6"/>
              </a:rPr>
              <a:t>Bit.ly</a:t>
            </a:r>
            <a:endParaRPr lang="en-CA" dirty="0" smtClean="0"/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</a:t>
            </a:r>
            <a:r>
              <a:rPr lang="en-CA" dirty="0">
                <a:hlinkClick r:id="rId7"/>
              </a:rPr>
              <a:t>Big data</a:t>
            </a:r>
            <a:r>
              <a:rPr lang="en-CA" dirty="0"/>
              <a:t>” still in </a:t>
            </a:r>
            <a:r>
              <a:rPr lang="en-CA" dirty="0" smtClean="0"/>
              <a:t>infancy (IMO)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Missing from presentation / not enough time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Azure… just touched on it</a:t>
            </a:r>
          </a:p>
          <a:p>
            <a:r>
              <a:rPr lang="en-CA" dirty="0" smtClean="0"/>
              <a:t>CSS 3... For example: media queries</a:t>
            </a:r>
          </a:p>
          <a:p>
            <a:r>
              <a:rPr lang="en-CA" dirty="0" smtClean="0"/>
              <a:t>“Big Data”</a:t>
            </a:r>
          </a:p>
          <a:p>
            <a:r>
              <a:rPr lang="en-CA" dirty="0" err="1" smtClean="0"/>
              <a:t>Modernizr</a:t>
            </a:r>
            <a:r>
              <a:rPr lang="en-CA" dirty="0" smtClean="0"/>
              <a:t>… only mentioned it, didn’t really show it</a:t>
            </a:r>
          </a:p>
          <a:p>
            <a:r>
              <a:rPr lang="en-CA" dirty="0" smtClean="0"/>
              <a:t>Other HTML 5 features</a:t>
            </a:r>
          </a:p>
          <a:p>
            <a:pPr lvl="1"/>
            <a:r>
              <a:rPr lang="en-CA" dirty="0" smtClean="0"/>
              <a:t>More </a:t>
            </a:r>
            <a:r>
              <a:rPr lang="en-CA" dirty="0" err="1" smtClean="0"/>
              <a:t>MultiMedia</a:t>
            </a:r>
            <a:r>
              <a:rPr lang="en-CA" dirty="0" smtClean="0"/>
              <a:t> capabilities (i.e. Video and Audio)</a:t>
            </a:r>
          </a:p>
          <a:p>
            <a:pPr lvl="2"/>
            <a:r>
              <a:rPr lang="en-CA" dirty="0" smtClean="0"/>
              <a:t>Ex. Closed captioning</a:t>
            </a:r>
          </a:p>
          <a:p>
            <a:pPr lvl="1"/>
            <a:r>
              <a:rPr lang="en-CA" dirty="0" smtClean="0"/>
              <a:t>Storage</a:t>
            </a:r>
          </a:p>
          <a:p>
            <a:pPr lvl="1"/>
            <a:r>
              <a:rPr lang="en-CA" dirty="0" smtClean="0"/>
              <a:t>Offline</a:t>
            </a:r>
          </a:p>
          <a:p>
            <a:pPr lvl="1"/>
            <a:r>
              <a:rPr lang="en-CA" dirty="0" err="1" smtClean="0"/>
              <a:t>Geolocation</a:t>
            </a:r>
            <a:endParaRPr lang="en-CA" dirty="0" smtClean="0"/>
          </a:p>
          <a:p>
            <a:pPr lvl="1"/>
            <a:r>
              <a:rPr lang="en-CA" dirty="0" smtClean="0"/>
              <a:t>Canvas</a:t>
            </a:r>
          </a:p>
          <a:p>
            <a:pPr lvl="1"/>
            <a:r>
              <a:rPr lang="en-CA" dirty="0" smtClean="0"/>
              <a:t>SVG</a:t>
            </a:r>
          </a:p>
          <a:p>
            <a:pPr lvl="1"/>
            <a:r>
              <a:rPr lang="en-CA" dirty="0" err="1" smtClean="0">
                <a:hlinkClick r:id="rId2"/>
              </a:rPr>
              <a:t>etc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466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Overall Opinion of Conference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/>
          <a:lstStyle/>
          <a:p>
            <a:r>
              <a:rPr lang="en-CA" dirty="0" smtClean="0"/>
              <a:t>While there… </a:t>
            </a:r>
          </a:p>
          <a:p>
            <a:pPr lvl="1"/>
            <a:r>
              <a:rPr lang="en-CA" dirty="0"/>
              <a:t>W</a:t>
            </a:r>
            <a:r>
              <a:rPr lang="en-CA" dirty="0" smtClean="0"/>
              <a:t>anted more… more HTML 5, more mobile</a:t>
            </a:r>
          </a:p>
          <a:p>
            <a:pPr lvl="1"/>
            <a:r>
              <a:rPr lang="en-CA" dirty="0" smtClean="0"/>
              <a:t>Logistics… felt could have been better</a:t>
            </a:r>
          </a:p>
          <a:p>
            <a:pPr lvl="1"/>
            <a:r>
              <a:rPr lang="en-CA" dirty="0" err="1" smtClean="0"/>
              <a:t>Accomodations</a:t>
            </a:r>
            <a:r>
              <a:rPr lang="en-CA" dirty="0" smtClean="0"/>
              <a:t>… beautiful, close to Universal Studios</a:t>
            </a:r>
          </a:p>
          <a:p>
            <a:pPr lvl="1"/>
            <a:r>
              <a:rPr lang="en-CA" dirty="0" smtClean="0"/>
              <a:t>Not a “swag” conference</a:t>
            </a:r>
          </a:p>
          <a:p>
            <a:r>
              <a:rPr lang="en-CA" dirty="0" smtClean="0"/>
              <a:t>Looking back…</a:t>
            </a:r>
          </a:p>
          <a:p>
            <a:pPr lvl="1"/>
            <a:r>
              <a:rPr lang="en-CA" dirty="0" smtClean="0"/>
              <a:t>I am surprised at how much I did actually learn… or at least spark an interest in</a:t>
            </a:r>
          </a:p>
          <a:p>
            <a:pPr lvl="1"/>
            <a:r>
              <a:rPr lang="en-CA" dirty="0" smtClean="0"/>
              <a:t>Would recommend in the future</a:t>
            </a:r>
          </a:p>
          <a:p>
            <a:pPr lvl="1"/>
            <a:r>
              <a:rPr lang="en-CA" dirty="0" smtClean="0"/>
              <a:t>Ability to jump from session to session because of so many running concurrently was a big benefit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34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Historically</a:t>
            </a:r>
            <a:r>
              <a:rPr lang="en-CA" dirty="0"/>
              <a:t>, </a:t>
            </a:r>
            <a:r>
              <a:rPr lang="en-CA" dirty="0">
                <a:hlinkClick r:id="rId2"/>
              </a:rPr>
              <a:t>Visual Studio Live</a:t>
            </a:r>
            <a:r>
              <a:rPr lang="en-CA" dirty="0"/>
              <a:t>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</a:t>
            </a:r>
            <a:r>
              <a:rPr lang="en-CA" dirty="0" smtClean="0"/>
              <a:t>“combined </a:t>
            </a:r>
            <a:r>
              <a:rPr lang="en-CA" dirty="0"/>
              <a:t>4 events into </a:t>
            </a:r>
            <a:r>
              <a:rPr lang="en-CA" dirty="0" smtClean="0"/>
              <a:t>1”: 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Visual Studio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SharePoint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SQL Server </a:t>
            </a:r>
            <a:endParaRPr lang="en-CA" dirty="0"/>
          </a:p>
          <a:p>
            <a:pPr lvl="1"/>
            <a:r>
              <a:rPr lang="en-CA" dirty="0" smtClean="0">
                <a:hlinkClick r:id="rId6"/>
              </a:rPr>
              <a:t>Cloud &amp; Virtualization </a:t>
            </a:r>
            <a:endParaRPr lang="en-CA" dirty="0"/>
          </a:p>
          <a:p>
            <a:r>
              <a:rPr lang="en-CA" dirty="0"/>
              <a:t>Often there were 16 sessions happening at </a:t>
            </a:r>
            <a:r>
              <a:rPr lang="en-CA" dirty="0" smtClean="0"/>
              <a:t>once!</a:t>
            </a:r>
            <a:endParaRPr lang="en-CA" dirty="0"/>
          </a:p>
          <a:p>
            <a:r>
              <a:rPr lang="en-CA" dirty="0"/>
              <a:t>Typical day was sessions running from 8 am to 5:30 pm</a:t>
            </a:r>
          </a:p>
          <a:p>
            <a:r>
              <a:rPr lang="en-CA" dirty="0"/>
              <a:t>First 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HTML 5… learn more including the “state” of it and how to get browsers to work with it</a:t>
            </a:r>
          </a:p>
          <a:p>
            <a:r>
              <a:rPr lang="en-CA" dirty="0"/>
              <a:t>Azure… what 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Windows phone… but knew coming in that did not seem to be a lot regarding it</a:t>
            </a:r>
          </a:p>
          <a:p>
            <a:r>
              <a:rPr lang="en-CA" dirty="0"/>
              <a:t>Any trends that I did not previously know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learnt – HTML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Sessions I attended:</a:t>
            </a:r>
          </a:p>
          <a:p>
            <a:pPr lvl="1"/>
            <a:r>
              <a:rPr lang="en-CA" dirty="0">
                <a:hlinkClick r:id="rId3"/>
              </a:rPr>
              <a:t>CVM3 – Workshop HTML5 – Cloud: Reach Everyone, Everywhere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VSW9 – HTML5 Forms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VSW13 – HTML5 Everywhere</a:t>
            </a:r>
            <a:endParaRPr lang="en-CA" dirty="0"/>
          </a:p>
          <a:p>
            <a:r>
              <a:rPr lang="en-CA" dirty="0" smtClean="0"/>
              <a:t>Wee bit of history</a:t>
            </a:r>
            <a:r>
              <a:rPr lang="en-CA" dirty="0"/>
              <a:t>: </a:t>
            </a:r>
            <a:endParaRPr lang="en-CA" dirty="0" smtClean="0"/>
          </a:p>
          <a:p>
            <a:pPr lvl="1"/>
            <a:r>
              <a:rPr lang="en-CA" dirty="0" smtClean="0"/>
              <a:t>HTML </a:t>
            </a:r>
            <a:r>
              <a:rPr lang="en-CA" dirty="0"/>
              <a:t>(1991), HTML2 (1994), HTML3 (1995), HTML3.2 &amp; 4 (1997), XHTML1 (2000), AJAX (2005), HTML5 (2007)</a:t>
            </a:r>
          </a:p>
          <a:p>
            <a:r>
              <a:rPr lang="en-CA" dirty="0"/>
              <a:t>W3C wanted XHTML 2, browser groups wanted HTML 5… so they created </a:t>
            </a:r>
            <a:r>
              <a:rPr lang="en-CA" dirty="0" smtClean="0">
                <a:hlinkClick r:id="rId6"/>
              </a:rPr>
              <a:t>WHATWG</a:t>
            </a:r>
            <a:r>
              <a:rPr lang="en-CA" baseline="30000" dirty="0" smtClean="0"/>
              <a:t>1</a:t>
            </a:r>
            <a:r>
              <a:rPr lang="en-CA" dirty="0" smtClean="0"/>
              <a:t>.</a:t>
            </a:r>
          </a:p>
          <a:p>
            <a:r>
              <a:rPr lang="en-CA" dirty="0" smtClean="0"/>
              <a:t>W3C’s XHTML 2 ultimately died on July 2, 2009</a:t>
            </a:r>
          </a:p>
          <a:p>
            <a:r>
              <a:rPr lang="en-CA" dirty="0" smtClean="0"/>
              <a:t>WHATWG survived</a:t>
            </a:r>
          </a:p>
          <a:p>
            <a:r>
              <a:rPr lang="en-CA" dirty="0" smtClean="0"/>
              <a:t>WHATWG gave </a:t>
            </a:r>
            <a:r>
              <a:rPr lang="en-CA" dirty="0"/>
              <a:t>W3C permission to publish HTML 5… so really are 2 “specs” 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(cont’d)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 fontScale="92500"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</a:t>
            </a:r>
            <a:r>
              <a:rPr lang="en-CA" dirty="0">
                <a:hlinkClick r:id="rId3"/>
              </a:rPr>
              <a:t>The world is moving to HTML 5</a:t>
            </a:r>
            <a:r>
              <a:rPr lang="en-CA" dirty="0"/>
              <a:t>” – Steve </a:t>
            </a:r>
            <a:r>
              <a:rPr lang="en-CA" dirty="0" smtClean="0"/>
              <a:t>Jobs</a:t>
            </a:r>
            <a:endParaRPr lang="en-CA" dirty="0"/>
          </a:p>
          <a:p>
            <a:pPr lvl="1"/>
            <a:r>
              <a:rPr lang="en-CA" dirty="0" err="1">
                <a:hlinkClick r:id="rId4"/>
              </a:rPr>
              <a:t>iDevices</a:t>
            </a:r>
            <a:r>
              <a:rPr lang="en-CA" dirty="0">
                <a:hlinkClick r:id="rId4"/>
              </a:rPr>
              <a:t> </a:t>
            </a:r>
            <a:r>
              <a:rPr lang="en-CA" dirty="0" smtClean="0">
                <a:hlinkClick r:id="rId4"/>
              </a:rPr>
              <a:t>have no </a:t>
            </a:r>
            <a:r>
              <a:rPr lang="en-CA" dirty="0">
                <a:hlinkClick r:id="rId4"/>
              </a:rPr>
              <a:t>support for Flash</a:t>
            </a:r>
            <a:endParaRPr lang="en-CA" dirty="0"/>
          </a:p>
          <a:p>
            <a:r>
              <a:rPr lang="en-CA" dirty="0" smtClean="0">
                <a:hlinkClick r:id="rId5"/>
              </a:rPr>
              <a:t>Logo</a:t>
            </a:r>
            <a:r>
              <a:rPr lang="en-CA" dirty="0" smtClean="0"/>
              <a:t> / </a:t>
            </a:r>
            <a:r>
              <a:rPr lang="en-CA" dirty="0">
                <a:hlinkClick r:id="rId6"/>
              </a:rPr>
              <a:t>marketing </a:t>
            </a:r>
            <a:r>
              <a:rPr lang="en-CA" dirty="0" smtClean="0">
                <a:hlinkClick r:id="rId6"/>
              </a:rPr>
              <a:t>material</a:t>
            </a:r>
            <a:r>
              <a:rPr lang="en-CA" baseline="30000" dirty="0" smtClean="0"/>
              <a:t>2 </a:t>
            </a:r>
            <a:endParaRPr lang="en-CA" dirty="0"/>
          </a:p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pPr lvl="1"/>
            <a:r>
              <a:rPr lang="en-CA" dirty="0"/>
              <a:t>IE goal is CR and </a:t>
            </a:r>
            <a:r>
              <a:rPr lang="en-CA" dirty="0" smtClean="0"/>
              <a:t>up</a:t>
            </a:r>
            <a:r>
              <a:rPr lang="en-CA" baseline="30000" dirty="0" smtClean="0"/>
              <a:t>1</a:t>
            </a:r>
            <a:r>
              <a:rPr lang="en-CA" dirty="0" smtClean="0"/>
              <a:t> … as a result, they “score” much lower</a:t>
            </a:r>
            <a:endParaRPr lang="en-CA" baseline="30000" dirty="0"/>
          </a:p>
          <a:p>
            <a:pPr lvl="1"/>
            <a:r>
              <a:rPr lang="en-CA" dirty="0" smtClean="0"/>
              <a:t>WHATWG </a:t>
            </a:r>
            <a:r>
              <a:rPr lang="en-CA" dirty="0"/>
              <a:t>said “maybe” 2022 for finalization </a:t>
            </a:r>
            <a:r>
              <a:rPr lang="en-CA" dirty="0" smtClean="0">
                <a:sym typeface="Wingdings" pitchFamily="2" charset="2"/>
              </a:rPr>
              <a:t> HOWEVER, there are sections that go through above spec movement / flow</a:t>
            </a:r>
            <a:endParaRPr lang="en-CA" dirty="0">
              <a:sym typeface="Wingdings" pitchFamily="2" charset="2"/>
            </a:endParaRPr>
          </a:p>
          <a:p>
            <a:pPr lvl="1"/>
            <a:r>
              <a:rPr lang="en-CA" dirty="0">
                <a:sym typeface="Wingdings" pitchFamily="2" charset="2"/>
              </a:rPr>
              <a:t>What does “recommendation” really mean? 2 independent browsers must implement spec 100%... That’s it. Again, it’s the </a:t>
            </a:r>
            <a:r>
              <a:rPr lang="en-CA" dirty="0" smtClean="0">
                <a:sym typeface="Wingdings" pitchFamily="2" charset="2"/>
              </a:rPr>
              <a:t>browser groups that </a:t>
            </a:r>
            <a:r>
              <a:rPr lang="en-CA" dirty="0">
                <a:sym typeface="Wingdings" pitchFamily="2" charset="2"/>
              </a:rPr>
              <a:t>are creating it and have to agree together</a:t>
            </a:r>
            <a:endParaRPr lang="en-CA" dirty="0"/>
          </a:p>
          <a:p>
            <a:pPr lvl="1"/>
            <a:r>
              <a:rPr lang="en-CA" dirty="0"/>
              <a:t>Current main browsers are: IE, Chrome, Firefox, Safari and </a:t>
            </a:r>
            <a:r>
              <a:rPr lang="en-CA" dirty="0" smtClean="0"/>
              <a:t>Opera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430485"/>
          </a:xfrm>
        </p:spPr>
        <p:txBody>
          <a:bodyPr/>
          <a:lstStyle/>
          <a:p>
            <a:r>
              <a:rPr lang="en-CA" dirty="0"/>
              <a:t>What is it? HTML + CSS3 + JavaScript </a:t>
            </a:r>
            <a:r>
              <a:rPr lang="en-CA" dirty="0" smtClean="0"/>
              <a:t>APIs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204864"/>
            <a:ext cx="767982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/>
              <a:t>new </a:t>
            </a:r>
            <a:r>
              <a:rPr lang="en-CA" dirty="0" err="1"/>
              <a:t>doctype</a:t>
            </a:r>
            <a:r>
              <a:rPr lang="en-CA" dirty="0"/>
              <a:t> is simply: &lt;!DOCTYPE HTML&gt;.</a:t>
            </a:r>
          </a:p>
          <a:p>
            <a:r>
              <a:rPr lang="en-CA" dirty="0" smtClean="0"/>
              <a:t>The </a:t>
            </a:r>
            <a:r>
              <a:rPr lang="en-CA" dirty="0"/>
              <a:t>character set is simply declared with: &lt;meta charset="UTF-8"&gt;.</a:t>
            </a:r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</a:t>
            </a:r>
            <a:r>
              <a:rPr lang="en-CA" dirty="0" smtClean="0"/>
              <a:t>tags</a:t>
            </a:r>
          </a:p>
          <a:p>
            <a:r>
              <a:rPr lang="en-CA" dirty="0" smtClean="0"/>
              <a:t>Elements that are by nature self-closing now do not need “/”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mg</a:t>
            </a:r>
            <a:endParaRPr lang="en-CA" dirty="0" smtClean="0"/>
          </a:p>
          <a:p>
            <a:pPr lvl="1"/>
            <a:r>
              <a:rPr lang="en-CA" dirty="0" err="1" smtClean="0"/>
              <a:t>br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</a:t>
            </a:r>
            <a:r>
              <a:rPr lang="en-CA" dirty="0" smtClean="0"/>
              <a:t>Semantic Markup / New Tags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502493"/>
          </a:xfrm>
        </p:spPr>
        <p:txBody>
          <a:bodyPr/>
          <a:lstStyle/>
          <a:p>
            <a:r>
              <a:rPr lang="en-CA" dirty="0" smtClean="0"/>
              <a:t>Opera did a 2 year study for common id’s used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1"/>
            <a:ext cx="4238625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New Tags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575"/>
            <a:ext cx="5480844" cy="445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12664</TotalTime>
  <Words>1221</Words>
  <Application>Microsoft Office PowerPoint</Application>
  <PresentationFormat>On-screen Show (4:3)</PresentationFormat>
  <Paragraphs>201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Solvera-Presentation</vt:lpstr>
      <vt:lpstr>Live 360! Events</vt:lpstr>
      <vt:lpstr>Quick Summary</vt:lpstr>
      <vt:lpstr>What my objectives were…</vt:lpstr>
      <vt:lpstr>What I learnt – HTML 5</vt:lpstr>
      <vt:lpstr>HTML 5 (cont’d)</vt:lpstr>
      <vt:lpstr>HTML 5 – What is it?</vt:lpstr>
      <vt:lpstr>HTML 5 – Simplification</vt:lpstr>
      <vt:lpstr>HTML 5 – Semantic Markup / New Tags</vt:lpstr>
      <vt:lpstr>HTML 5 – New Tags</vt:lpstr>
      <vt:lpstr>HTML 5 - Browser Support</vt:lpstr>
      <vt:lpstr>HTML 5 Form Enhancements</vt:lpstr>
      <vt:lpstr>HTML 5 MultiMedia Enhancements</vt:lpstr>
      <vt:lpstr>Azure</vt:lpstr>
      <vt:lpstr>Mobile</vt:lpstr>
      <vt:lpstr>Trends - SignalR</vt:lpstr>
      <vt:lpstr>Other observations</vt:lpstr>
      <vt:lpstr>Missing from presentation / not enough time</vt:lpstr>
      <vt:lpstr>Overall Opinion of Conference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Danchuk</dc:creator>
  <cp:lastModifiedBy>Darek Tomyn</cp:lastModifiedBy>
  <cp:revision>132</cp:revision>
  <dcterms:created xsi:type="dcterms:W3CDTF">2011-12-20T20:01:25Z</dcterms:created>
  <dcterms:modified xsi:type="dcterms:W3CDTF">2013-03-04T22:42:52Z</dcterms:modified>
</cp:coreProperties>
</file>