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5"/>
  </p:notesMasterIdLst>
  <p:handoutMasterIdLst>
    <p:handoutMasterId r:id="rId26"/>
  </p:handoutMasterIdLst>
  <p:sldIdLst>
    <p:sldId id="260" r:id="rId2"/>
    <p:sldId id="259" r:id="rId3"/>
    <p:sldId id="278" r:id="rId4"/>
    <p:sldId id="287" r:id="rId5"/>
    <p:sldId id="261" r:id="rId6"/>
    <p:sldId id="262" r:id="rId7"/>
    <p:sldId id="263" r:id="rId8"/>
    <p:sldId id="279" r:id="rId9"/>
    <p:sldId id="264" r:id="rId10"/>
    <p:sldId id="281" r:id="rId11"/>
    <p:sldId id="289" r:id="rId12"/>
    <p:sldId id="273" r:id="rId13"/>
    <p:sldId id="290" r:id="rId14"/>
    <p:sldId id="282" r:id="rId15"/>
    <p:sldId id="265" r:id="rId16"/>
    <p:sldId id="283" r:id="rId17"/>
    <p:sldId id="274" r:id="rId18"/>
    <p:sldId id="284" r:id="rId19"/>
    <p:sldId id="266" r:id="rId20"/>
    <p:sldId id="286" r:id="rId21"/>
    <p:sldId id="269" r:id="rId22"/>
    <p:sldId id="288" r:id="rId23"/>
    <p:sldId id="270"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4229" autoAdjust="0"/>
  </p:normalViewPr>
  <p:slideViewPr>
    <p:cSldViewPr snapToObjects="1">
      <p:cViewPr>
        <p:scale>
          <a:sx n="108" d="100"/>
          <a:sy n="108" d="100"/>
        </p:scale>
        <p:origin x="-1104" y="246"/>
      </p:cViewPr>
      <p:guideLst>
        <p:guide orient="horz" pos="4021"/>
        <p:guide pos="617"/>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3/17/2013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in="-82" max="1200" units="cm"/>
        </inkml:traceFormat>
        <inkml:channelProperties>
          <inkml:channelProperty channel="X" name="resolution" value="56.72083" units="1/cm"/>
          <inkml:channelProperty channel="Y" name="resolution" value="30.30733" units="1/cm"/>
        </inkml:channelProperties>
      </inkml:inkSource>
      <inkml:timestamp xml:id="ts0" timeString="2013-03-18T00:04:31.5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4905 10030,'0'0,"0"0,27 0,-27 0,28 0,26 0,-27 0,28 0,-1 0,1 0,-1 0,1 0,-1 0,28 0,163 27,-163-27,27 0,-27 0,27 0,-27 0,-28 0,28 0,-55 0,-27 0,55 0,-55 0,54 0,-27 0,137 0,-82 0,0-27,27-1,-28 28,-26-27,-28 0,28 0,-28 27,0-28,-190 219</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in="-82" max="1200" units="cm"/>
        </inkml:traceFormat>
        <inkml:channelProperties>
          <inkml:channelProperty channel="X" name="resolution" value="56.72083" units="1/cm"/>
          <inkml:channelProperty channel="Y" name="resolution" value="30.30733" units="1/cm"/>
        </inkml:channelProperties>
      </inkml:inkSource>
      <inkml:timestamp xml:id="ts0" timeString="2013-03-18T00:04:55.2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4905 10738,'0'0,"55"0,-1 0,-54 0,55 0,-1 0,-27 0,1 0,26 0,-27 0,28 0,54 0,-55 0,-26 27,-1-27,27 0,1 0,-28 0,28 0,-1 0,-27 0,1 0,-28 0,27 0,-27 0,27 0,0 0,-27 0,28 0,-28 0,54 28,-54-28,55 0,-28 0,-27 0,27 0,-27 0,27 0,1 0,-28 0,27 0,-27 0,27 0,0 0,1 0,-28 0,27 0,0 0,-27 0,27 0,-27 0,28 0,-28 0,27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3/17/2013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Hello,</a:t>
            </a:r>
            <a:r>
              <a:rPr lang="en-CA" baseline="0" dirty="0" smtClean="0"/>
              <a:t> for those that don’t know me, my name is Darek </a:t>
            </a:r>
            <a:r>
              <a:rPr lang="en-CA" baseline="0" dirty="0" err="1" smtClean="0"/>
              <a:t>Tomyn</a:t>
            </a:r>
            <a:r>
              <a:rPr lang="en-CA" baseline="0" dirty="0" smtClean="0"/>
              <a:t> and I am here to present on a conference I attended back in December of last year called Live 360! Events.</a:t>
            </a:r>
          </a:p>
          <a:p>
            <a:pPr defTabSz="483306">
              <a:defRPr/>
            </a:pPr>
            <a:r>
              <a:rPr lang="en-CA" baseline="0" dirty="0" smtClean="0"/>
              <a:t>I have also sub-titled </a:t>
            </a:r>
            <a:r>
              <a:rPr lang="en-CA" baseline="0" dirty="0" smtClean="0"/>
              <a:t>this presentation </a:t>
            </a:r>
            <a:r>
              <a:rPr lang="en-CA" baseline="0" dirty="0" smtClean="0"/>
              <a:t>“</a:t>
            </a:r>
            <a:r>
              <a:rPr lang="en-CA" baseline="0" dirty="0" smtClean="0"/>
              <a:t>Mini HTML 5 Overview” since I will be focusing a fair bit on this.</a:t>
            </a:r>
          </a:p>
          <a:p>
            <a:r>
              <a:rPr lang="en-CA" dirty="0" smtClean="0"/>
              <a:t>Note</a:t>
            </a:r>
            <a:r>
              <a:rPr lang="en-CA" baseline="0" dirty="0" smtClean="0"/>
              <a:t> that</a:t>
            </a:r>
            <a:r>
              <a:rPr lang="en-CA" dirty="0" smtClean="0"/>
              <a:t> you may access all of the mater</a:t>
            </a:r>
            <a:r>
              <a:rPr lang="en-CA" baseline="0" dirty="0" smtClean="0"/>
              <a:t>ial for the event by clicking on the </a:t>
            </a:r>
            <a:r>
              <a:rPr lang="en-CA" baseline="0" dirty="0" smtClean="0"/>
              <a:t>title </a:t>
            </a:r>
            <a:r>
              <a:rPr lang="en-CA" baseline="0" dirty="0" smtClean="0"/>
              <a:t>and then authenticating using information contained within this PowerPoint that will be provided</a:t>
            </a:r>
          </a:p>
          <a:p>
            <a:r>
              <a:rPr lang="en-CA" baseline="0" dirty="0" smtClean="0"/>
              <a:t>	(which will take you to </a:t>
            </a:r>
            <a:r>
              <a:rPr lang="en-CA" dirty="0" smtClean="0"/>
              <a:t>http://www.redmondevents.com/virtual/login.aspx?ReturnUrl=%2fvirtual%2fvslive%2f2012%2flive360%2fDefault.aspx)</a:t>
            </a:r>
          </a:p>
          <a:p>
            <a:r>
              <a:rPr lang="en-CA" dirty="0" smtClean="0"/>
              <a:t>	From there, you can authenticate using the following credentials:</a:t>
            </a:r>
          </a:p>
          <a:p>
            <a:r>
              <a:rPr lang="en-CA" dirty="0" smtClean="0"/>
              <a:t>	Username: LIVE!360</a:t>
            </a:r>
          </a:p>
          <a:p>
            <a:r>
              <a:rPr lang="en-CA" dirty="0" smtClean="0"/>
              <a:t>	Password:</a:t>
            </a:r>
            <a:r>
              <a:rPr lang="en-CA" baseline="0" dirty="0" smtClean="0"/>
              <a:t> Orlando4in1</a:t>
            </a:r>
          </a:p>
          <a:p>
            <a:r>
              <a:rPr lang="en-CA" dirty="0" smtClean="0"/>
              <a:t>Also,</a:t>
            </a:r>
            <a:r>
              <a:rPr lang="en-CA" baseline="0" dirty="0" smtClean="0"/>
              <a:t> for those of you with smart phones, feel free to go to one of the links mentioned </a:t>
            </a:r>
            <a:r>
              <a:rPr lang="en-CA" baseline="0" dirty="0" smtClean="0"/>
              <a:t>here </a:t>
            </a:r>
            <a:r>
              <a:rPr lang="en-CA" baseline="0" dirty="0" smtClean="0"/>
              <a:t>to access the PDF of the PowerPoint and the demos that I will be showing a bit later in the presentation</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smtClean="0"/>
              <a:t>…I will eventually put all of the information I will be presenting up onto </a:t>
            </a:r>
            <a:r>
              <a:rPr lang="en-CA" baseline="0" dirty="0" err="1" smtClean="0"/>
              <a:t>SolveIt</a:t>
            </a:r>
            <a:r>
              <a:rPr lang="en-CA" baseline="0" dirty="0" smtClean="0"/>
              <a:t> as well.</a:t>
            </a:r>
            <a:endParaRPr lang="en-CA" dirty="0" smtClean="0"/>
          </a:p>
          <a:p>
            <a:r>
              <a:rPr lang="en-CA" baseline="0" dirty="0" smtClean="0"/>
              <a:t>In regards to the demos, I do have a number of them and so although I have a lot of slides prepared, I really am hoping to concentrate more on demos and so may quickly go through some of my slides.</a:t>
            </a:r>
          </a:p>
          <a:p>
            <a:r>
              <a:rPr lang="en-CA" baseline="0" dirty="0" smtClean="0"/>
              <a:t>You can also contact me via e-mail if you have any questions regarding this presentation</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vs. an article; however, I am not going to focus on this in this presentation.</a:t>
            </a:r>
          </a:p>
          <a:p>
            <a:r>
              <a:rPr lang="en-CA" baseline="0" dirty="0" smtClean="0"/>
              <a:t>To summarize then this saves the developers time and is a standardized wording.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What about browser support, in particular for Internet Explorer? First, it is important to understand a bit about how features</a:t>
            </a:r>
            <a:r>
              <a:rPr lang="en-US" sz="1000" baseline="0" dirty="0" smtClean="0"/>
              <a:t> come about… a 5 stage process. </a:t>
            </a:r>
          </a:p>
          <a:p>
            <a:r>
              <a:rPr lang="en-US" sz="1000" baseline="0" dirty="0" smtClean="0"/>
              <a:t>What Microsoft’s IE team decided on originally was only to support “Candidate Recommendation” and up… as a result, they “score” much lower… so as a developer you need to keep this in mind and come up with solutions to this problem. </a:t>
            </a:r>
          </a:p>
          <a:p>
            <a:r>
              <a:rPr lang="en-US" sz="1000" baseline="0" dirty="0" smtClean="0"/>
              <a:t>Note that the absolute easiest way regarding this in IE is to use something called “Google Chrome Frame” which brings the “goodness” of Chrome into IE… however, this is a plugin. I will show this in a demo.</a:t>
            </a:r>
          </a:p>
          <a:p>
            <a:endParaRPr lang="en-CA" sz="1000" baseline="30000" dirty="0" smtClean="0"/>
          </a:p>
          <a:p>
            <a:r>
              <a:rPr lang="en-CA" sz="1000" baseline="30000" dirty="0" smtClean="0"/>
              <a:t>1</a:t>
            </a:r>
            <a:r>
              <a:rPr lang="en-CA" sz="1000" dirty="0" smtClean="0"/>
              <a:t> </a:t>
            </a:r>
            <a:r>
              <a:rPr lang="en-US" sz="1000" dirty="0" smtClean="0"/>
              <a:t>Chrome browser engine in IE 6/7/8/9</a:t>
            </a:r>
          </a:p>
          <a:p>
            <a:r>
              <a:rPr lang="en-US" sz="1000" dirty="0">
                <a:latin typeface="Arial" charset="0"/>
              </a:rPr>
              <a:t>chrome=1   - Always active</a:t>
            </a:r>
          </a:p>
          <a:p>
            <a:r>
              <a:rPr lang="en-US" sz="1000" dirty="0">
                <a:latin typeface="Arial" charset="0"/>
              </a:rPr>
              <a:t>chrome=IE7 - Active for IE major version 7 or lower</a:t>
            </a:r>
          </a:p>
          <a:p>
            <a:r>
              <a:rPr lang="en-US" sz="1000" dirty="0">
                <a:latin typeface="Arial" charset="0"/>
              </a:rPr>
              <a:t>chrome=IE8 - Active for IE major version 8 or lower</a:t>
            </a:r>
          </a:p>
          <a:p>
            <a:endParaRPr lang="en-CA" sz="100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To backup for a second… when I say “score” and mentioning how IE doesn’t score very well, what do I really mean by this? Well, on this slide are a couple of sites where you can see how the browsers “stack up” against one another along with an excerpt from a table from Html5test.com that has scored the various browsers out there out of 500 for what features they have implemented. Notice how far behind Internet Explorer 9 is compared to other browsers such as Chrome. Also, interestingly enough, the browser with the highest score is one called </a:t>
            </a:r>
            <a:r>
              <a:rPr lang="en-US" sz="1200" baseline="0" dirty="0" err="1" smtClean="0"/>
              <a:t>Maxthon</a:t>
            </a:r>
            <a:r>
              <a:rPr lang="en-US" sz="1200" baseline="0" dirty="0" smtClean="0"/>
              <a:t> which is not a mainstream browser at all.</a:t>
            </a:r>
          </a:p>
          <a:p>
            <a:r>
              <a:rPr lang="en-US" sz="1200" baseline="0" dirty="0" smtClean="0"/>
              <a:t>So, how to deal with? One way is to determine what the lowest common denominator might be… that is, what browsers are being used to access your site and then only use features that are common across those browsers. The next is to use something called “</a:t>
            </a:r>
            <a:r>
              <a:rPr lang="en-US" sz="1200" baseline="0" dirty="0" err="1" smtClean="0"/>
              <a:t>polyfills</a:t>
            </a:r>
            <a:r>
              <a:rPr lang="en-US" sz="1200" baseline="0" dirty="0" smtClean="0"/>
              <a:t>” to give a browser more HTML5 features. I wasn’t intending to show “</a:t>
            </a:r>
            <a:r>
              <a:rPr lang="en-US" sz="1200" baseline="0" dirty="0" err="1" smtClean="0"/>
              <a:t>polyfills</a:t>
            </a:r>
            <a:r>
              <a:rPr lang="en-US" sz="1200" baseline="0" dirty="0" smtClean="0"/>
              <a:t>” in this presentation, but it is a big topic that basically involves using JavaScript to implant HTML5 functionality into a browser that does not offer native support.</a:t>
            </a:r>
          </a:p>
          <a:p>
            <a:r>
              <a:rPr lang="en-US" sz="1200" baseline="0" dirty="0" smtClean="0"/>
              <a:t>The next 2 demos are meant to demonstrate some of the concepts discussed so far.</a:t>
            </a:r>
          </a:p>
          <a:p>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sz="1200" baseline="30000" dirty="0" smtClean="0"/>
              <a:t>1</a:t>
            </a:r>
            <a:r>
              <a:rPr lang="en-CA" sz="1200" dirty="0" smtClean="0"/>
              <a:t> Recommended</a:t>
            </a:r>
            <a:r>
              <a:rPr lang="en-CA" sz="1200" baseline="0" dirty="0" smtClean="0"/>
              <a:t> resources regarding </a:t>
            </a:r>
            <a:r>
              <a:rPr lang="en-CA" sz="1200" baseline="0" dirty="0" err="1" smtClean="0"/>
              <a:t>polyfills</a:t>
            </a:r>
            <a:r>
              <a:rPr lang="en-CA" sz="1200" dirty="0" smtClean="0"/>
              <a:t>: </a:t>
            </a:r>
            <a:r>
              <a:rPr lang="en-US" sz="1200" dirty="0" smtClean="0">
                <a:hlinkClick r:id="rId3"/>
              </a:rPr>
              <a:t>http://remysharp.com/2010/10/08/what-is-a-polyfill/</a:t>
            </a:r>
            <a:r>
              <a:rPr lang="en-US" sz="1200" dirty="0" smtClean="0"/>
              <a:t> or </a:t>
            </a:r>
            <a:r>
              <a:rPr lang="en-US" sz="1200" dirty="0" smtClean="0">
                <a:hlinkClick r:id="rId4"/>
              </a:rPr>
              <a:t>https://github.com/Modernizr/Modernizr/wiki/HTML5-Cross-browser-Polyfills</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38869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really quick summary of the</a:t>
            </a:r>
            <a:r>
              <a:rPr lang="en-CA" baseline="0" dirty="0" smtClean="0"/>
              <a:t> event…</a:t>
            </a:r>
            <a:endParaRPr lang="en-CA" dirty="0" smtClean="0"/>
          </a:p>
          <a:p>
            <a:r>
              <a:rPr lang="en-CA" dirty="0" smtClean="0"/>
              <a:t>The “Live 360! Events” name was a new one as it had historically</a:t>
            </a:r>
            <a:r>
              <a:rPr lang="en-CA" baseline="0" dirty="0" smtClean="0"/>
              <a:t> been a “</a:t>
            </a:r>
            <a:r>
              <a:rPr lang="en-CA" baseline="0" dirty="0" smtClean="0"/>
              <a:t>Visual Studio </a:t>
            </a:r>
            <a:r>
              <a:rPr lang="en-CA" baseline="0" dirty="0" smtClean="0"/>
              <a:t>Live” event… 2013 is actually its 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a:t>
            </a:r>
            <a:r>
              <a:rPr lang="en-CA" dirty="0" smtClean="0"/>
              <a:t>did</a:t>
            </a:r>
            <a:r>
              <a:rPr lang="en-CA" baseline="0" dirty="0" smtClean="0"/>
              <a:t> </a:t>
            </a:r>
            <a:r>
              <a:rPr lang="en-CA" dirty="0" smtClean="0"/>
              <a:t>I </a:t>
            </a:r>
            <a:r>
              <a:rPr lang="en-CA" dirty="0" smtClean="0"/>
              <a:t>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up, a little bit about the history of 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well other than just the browser groups creating it.</a:t>
            </a:r>
          </a:p>
          <a:p>
            <a:r>
              <a:rPr lang="en-CA" baseline="0" dirty="0" smtClean="0"/>
              <a:t>First, there was the “Steve Jobs effect”, 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a:t>
            </a:r>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HTML tags… the simplification of some of them and the creation of more “semantic” tags… that is, the creation of more tags that have some more meaning to them</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US" dirty="0" smtClean="0"/>
              <a:t>There has been a great </a:t>
            </a:r>
            <a:r>
              <a:rPr lang="en-US" dirty="0" err="1" smtClean="0"/>
              <a:t>simplication</a:t>
            </a:r>
            <a:r>
              <a:rPr lang="en-US" dirty="0" smtClean="0"/>
              <a:t> to:</a:t>
            </a:r>
          </a:p>
          <a:p>
            <a:pPr marL="171450" indent="-171450">
              <a:buFontTx/>
              <a:buChar char="-"/>
            </a:pPr>
            <a:r>
              <a:rPr lang="en-CA" dirty="0" smtClean="0"/>
              <a:t>DOCTYPE</a:t>
            </a:r>
          </a:p>
          <a:p>
            <a:pPr marL="171450" indent="-171450">
              <a:buFontTx/>
              <a:buChar char="-"/>
            </a:pPr>
            <a:r>
              <a:rPr lang="en-CA" baseline="0" dirty="0" smtClean="0"/>
              <a:t>Html</a:t>
            </a:r>
          </a:p>
          <a:p>
            <a:pPr marL="0" indent="0">
              <a:buFontTx/>
              <a:buNone/>
            </a:pPr>
            <a:r>
              <a:rPr lang="en-US" baseline="0" dirty="0" smtClean="0"/>
              <a:t>and</a:t>
            </a:r>
            <a:endParaRPr lang="en-CA" baseline="0" dirty="0" smtClean="0"/>
          </a:p>
          <a:p>
            <a:pPr marL="171450" indent="-171450">
              <a:buFontTx/>
              <a:buChar char="-"/>
            </a:pPr>
            <a:r>
              <a:rPr lang="en-CA" baseline="0" dirty="0" smtClean="0"/>
              <a:t>The main meta tag for character encoding</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focused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1520564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March-17-13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March-17-13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March-17-13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March-17-13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March-17-13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hyperlink" Target="http://html5test.com/results/desktop.html" TargetMode="External"/><Relationship Id="rId7"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html5demo1.azurewebsites.net/Index.html" TargetMode="External"/><Relationship Id="rId10" Type="http://schemas.openxmlformats.org/officeDocument/2006/relationships/image" Target="../media/image11.emf"/><Relationship Id="rId4" Type="http://schemas.openxmlformats.org/officeDocument/2006/relationships/hyperlink" Target="http://caniuse.com/" TargetMode="External"/><Relationship Id="rId9" Type="http://schemas.openxmlformats.org/officeDocument/2006/relationships/customXml" Target="../ink/ink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demo1.azurewebsites.net/Index.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gnalrdemo1.azurewebsites.net/HitDemo.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 Review</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Mini HTML 5 Overview</a:t>
            </a:r>
          </a:p>
          <a:p>
            <a:endParaRPr lang="en-US" dirty="0" smtClean="0"/>
          </a:p>
          <a:p>
            <a:r>
              <a:rPr lang="en-US" dirty="0"/>
              <a:t>Follow along at: </a:t>
            </a:r>
            <a:endParaRPr lang="en-US" dirty="0" smtClean="0"/>
          </a:p>
          <a:p>
            <a:r>
              <a:rPr lang="en-US" dirty="0" smtClean="0">
                <a:hlinkClick r:id="rId4"/>
              </a:rPr>
              <a:t>http</a:t>
            </a:r>
            <a:r>
              <a:rPr lang="en-US" dirty="0">
                <a:hlinkClick r:id="rId4"/>
              </a:rPr>
              <a:t>://</a:t>
            </a:r>
            <a:r>
              <a:rPr lang="en-US" dirty="0" smtClean="0">
                <a:hlinkClick r:id="rId4"/>
              </a:rPr>
              <a:t>bit.ly/15u1FQ8</a:t>
            </a:r>
            <a:r>
              <a:rPr lang="en-US" dirty="0"/>
              <a:t> or </a:t>
            </a:r>
            <a:r>
              <a:rPr lang="en-US" dirty="0">
                <a:hlinkClick r:id="rId5"/>
              </a:rPr>
              <a:t>http://html5demo1.azurewebsites.net</a:t>
            </a:r>
            <a:r>
              <a:rPr lang="en-US" dirty="0" smtClean="0">
                <a:hlinkClick r:id="rId5"/>
              </a:rPr>
              <a:t>/</a:t>
            </a:r>
            <a:endParaRPr lang="en-US" dirty="0"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id=“article”&gt;</a:t>
            </a:r>
          </a:p>
          <a:p>
            <a:pPr algn="ctr"/>
            <a:r>
              <a:rPr lang="en-US" dirty="0" smtClean="0"/>
              <a:t>     &lt;div id=“section”&gt;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&lt;article&gt;</a:t>
            </a:r>
          </a:p>
          <a:p>
            <a:pPr algn="ctr"/>
            <a:r>
              <a:rPr lang="en-US" dirty="0" smtClean="0"/>
              <a:t>       &lt;section&gt;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a:t>
            </a:r>
            <a:r>
              <a:rPr lang="en-CA" dirty="0" smtClean="0"/>
              <a:t>8</a:t>
            </a:r>
            <a:r>
              <a:rPr lang="en-CA" baseline="30000" dirty="0" smtClean="0"/>
              <a:t>1</a:t>
            </a:r>
            <a:endParaRPr lang="en-CA" dirty="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 5 – Browser Support (cont’d)</a:t>
            </a:r>
            <a:endParaRPr lang="en-CA" dirty="0"/>
          </a:p>
        </p:txBody>
      </p:sp>
      <p:sp>
        <p:nvSpPr>
          <p:cNvPr id="4" name="Content Placeholder 3"/>
          <p:cNvSpPr>
            <a:spLocks noGrp="1"/>
          </p:cNvSpPr>
          <p:nvPr>
            <p:ph sz="quarter" idx="13"/>
          </p:nvPr>
        </p:nvSpPr>
        <p:spPr>
          <a:xfrm>
            <a:off x="979488" y="1630363"/>
            <a:ext cx="6697663" cy="1870645"/>
          </a:xfrm>
        </p:spPr>
        <p:txBody>
          <a:bodyPr>
            <a:normAutofit/>
          </a:bodyPr>
          <a:lstStyle/>
          <a:p>
            <a:r>
              <a:rPr lang="en-CA" dirty="0" smtClean="0">
                <a:hlinkClick r:id="rId3"/>
              </a:rPr>
              <a:t>Html5test.com</a:t>
            </a:r>
            <a:r>
              <a:rPr lang="en-CA" dirty="0" smtClean="0"/>
              <a:t>, </a:t>
            </a:r>
            <a:r>
              <a:rPr lang="en-CA" dirty="0">
                <a:hlinkClick r:id="rId4"/>
              </a:rPr>
              <a:t>CanIuse.com</a:t>
            </a:r>
            <a:r>
              <a:rPr lang="en-CA" dirty="0"/>
              <a:t>, and lots of </a:t>
            </a:r>
            <a:r>
              <a:rPr lang="en-CA" dirty="0" smtClean="0"/>
              <a:t>others</a:t>
            </a:r>
          </a:p>
          <a:p>
            <a:r>
              <a:rPr lang="en-CA" dirty="0" smtClean="0"/>
              <a:t>Adoption </a:t>
            </a:r>
            <a:r>
              <a:rPr lang="en-CA" dirty="0"/>
              <a:t>strategies: lowest common denominator, </a:t>
            </a:r>
            <a:r>
              <a:rPr lang="en-CA" dirty="0" smtClean="0"/>
              <a:t>polyfill</a:t>
            </a:r>
            <a:r>
              <a:rPr lang="en-CA" baseline="30000" dirty="0" smtClean="0"/>
              <a:t>1</a:t>
            </a:r>
            <a:r>
              <a:rPr lang="en-CA" dirty="0" smtClean="0"/>
              <a:t> </a:t>
            </a:r>
            <a:r>
              <a:rPr lang="en-CA" dirty="0"/>
              <a:t>enriched</a:t>
            </a:r>
          </a:p>
          <a:p>
            <a:r>
              <a:rPr lang="en-CA" dirty="0"/>
              <a:t>DEMO 1 – </a:t>
            </a:r>
            <a:r>
              <a:rPr lang="en-CA" dirty="0" smtClean="0"/>
              <a:t>2 from</a:t>
            </a:r>
            <a:endParaRPr lang="en-CA" dirty="0"/>
          </a:p>
          <a:p>
            <a:pPr lvl="1"/>
            <a:r>
              <a:rPr lang="en-CA" dirty="0">
                <a:hlinkClick r:id="rId5"/>
              </a:rPr>
              <a:t>http://html5demo1.azurewebsites.net/Index.html</a:t>
            </a:r>
            <a:endParaRPr lang="en-CA" dirty="0"/>
          </a:p>
          <a:p>
            <a:endParaRPr lang="en-CA" dirty="0"/>
          </a:p>
        </p:txBody>
      </p:sp>
      <p:pic>
        <p:nvPicPr>
          <p:cNvPr id="1027"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63688" y="3398407"/>
            <a:ext cx="4680520" cy="2920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1765800" y="3561480"/>
              <a:ext cx="814680" cy="69120"/>
            </p14:xfrm>
          </p:contentPart>
        </mc:Choice>
        <mc:Fallback>
          <p:pic>
            <p:nvPicPr>
              <p:cNvPr id="5" name="Ink 4"/>
              <p:cNvPicPr/>
              <p:nvPr/>
            </p:nvPicPr>
            <p:blipFill>
              <a:blip r:embed="rId8"/>
              <a:stretch>
                <a:fillRect/>
              </a:stretch>
            </p:blipFill>
            <p:spPr>
              <a:xfrm>
                <a:off x="1749960" y="3498120"/>
                <a:ext cx="8463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1765800" y="3865680"/>
              <a:ext cx="540000" cy="20160"/>
            </p14:xfrm>
          </p:contentPart>
        </mc:Choice>
        <mc:Fallback>
          <p:pic>
            <p:nvPicPr>
              <p:cNvPr id="6" name="Ink 5"/>
              <p:cNvPicPr/>
              <p:nvPr/>
            </p:nvPicPr>
            <p:blipFill>
              <a:blip r:embed="rId10"/>
              <a:stretch>
                <a:fillRect/>
              </a:stretch>
            </p:blipFill>
            <p:spPr>
              <a:xfrm>
                <a:off x="1749960" y="3802320"/>
                <a:ext cx="571680" cy="146880"/>
              </a:xfrm>
              <a:prstGeom prst="rect">
                <a:avLst/>
              </a:prstGeom>
            </p:spPr>
          </p:pic>
        </mc:Fallback>
      </mc:AlternateContent>
    </p:spTree>
    <p:extLst>
      <p:ext uri="{BB962C8B-B14F-4D97-AF65-F5344CB8AC3E}">
        <p14:creationId xmlns:p14="http://schemas.microsoft.com/office/powerpoint/2010/main" val="135150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3" name="TextBox 42"/>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 from</a:t>
            </a:r>
          </a:p>
          <a:p>
            <a:pPr lvl="1"/>
            <a:r>
              <a:rPr lang="en-CA" dirty="0">
                <a:hlinkClick r:id="rId3"/>
              </a:rPr>
              <a:t>http://html5demo1.azurewebsites.net/Index.html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TextBox 44"/>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 from</a:t>
            </a:r>
          </a:p>
          <a:p>
            <a:pPr lvl="1"/>
            <a:r>
              <a:rPr lang="en-CA" dirty="0">
                <a:hlinkClick r:id="rId3"/>
              </a:rPr>
              <a:t>http://html5demo1.azurewebsites.net/Index.html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6" name="TextBox 45"/>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CA" dirty="0" smtClean="0"/>
              <a:t>Windows Azure</a:t>
            </a:r>
            <a:endParaRPr lang="en-CA" dirty="0"/>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applications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 “tonight </a:t>
            </a:r>
            <a:r>
              <a:rPr lang="en-CA" dirty="0"/>
              <a:t>I need 10,000 nodes for an hour until batch is </a:t>
            </a:r>
            <a:r>
              <a:rPr lang="en-CA" dirty="0" smtClean="0"/>
              <a:t>done”</a:t>
            </a:r>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9" name="TextBox 48"/>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6</a:t>
            </a:r>
          </a:p>
          <a:p>
            <a:pPr lvl="1"/>
            <a:r>
              <a:rPr lang="en-CA" dirty="0" err="1" smtClean="0">
                <a:hlinkClick r:id="rId3"/>
              </a:rPr>
              <a:t>HitCounter</a:t>
            </a:r>
            <a:endParaRPr lang="en-CA" dirty="0" smtClean="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51" name="TextBox 50"/>
          <p:cNvSpPr txBox="1"/>
          <p:nvPr/>
        </p:nvSpPr>
        <p:spPr>
          <a:xfrm>
            <a:off x="4099673" y="31644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smtClean="0"/>
              <a:t>specifications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13835</TotalTime>
  <Words>2973</Words>
  <Application>Microsoft Office PowerPoint</Application>
  <PresentationFormat>On-screen Show (4:3)</PresentationFormat>
  <Paragraphs>545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Solvera-Presentation</vt:lpstr>
      <vt:lpstr>Live 360! Events Review</vt:lpstr>
      <vt:lpstr>Quick Summary</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HTML 5 – Browser Support (cont’d)</vt:lpstr>
      <vt:lpstr>What I learnt</vt:lpstr>
      <vt:lpstr>HTML5 Form Enhancements</vt:lpstr>
      <vt:lpstr>What I learnt</vt:lpstr>
      <vt:lpstr>HTML5 MultiMedia Enhancements</vt:lpstr>
      <vt:lpstr>What I learnt</vt:lpstr>
      <vt:lpstr>Windows Azure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Darek Tomyn</cp:lastModifiedBy>
  <cp:revision>208</cp:revision>
  <cp:lastPrinted>2013-03-07T18:55:03Z</cp:lastPrinted>
  <dcterms:created xsi:type="dcterms:W3CDTF">2011-12-20T20:01:25Z</dcterms:created>
  <dcterms:modified xsi:type="dcterms:W3CDTF">2013-03-18T01:44:53Z</dcterms:modified>
</cp:coreProperties>
</file>