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87" r:id="rId1"/>
  </p:sldMasterIdLst>
  <p:notesMasterIdLst>
    <p:notesMasterId r:id="rId18"/>
  </p:notesMasterIdLst>
  <p:handoutMasterIdLst>
    <p:handoutMasterId r:id="rId19"/>
  </p:handoutMasterIdLst>
  <p:sldIdLst>
    <p:sldId id="260" r:id="rId2"/>
    <p:sldId id="259" r:id="rId3"/>
    <p:sldId id="257" r:id="rId4"/>
    <p:sldId id="261" r:id="rId5"/>
    <p:sldId id="262" r:id="rId6"/>
    <p:sldId id="263" r:id="rId7"/>
    <p:sldId id="264" r:id="rId8"/>
    <p:sldId id="271" r:id="rId9"/>
    <p:sldId id="272" r:id="rId10"/>
    <p:sldId id="27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9" autoAdjust="0"/>
  </p:normalViewPr>
  <p:slideViewPr>
    <p:cSldViewPr snapToObjects="1">
      <p:cViewPr>
        <p:scale>
          <a:sx n="108" d="100"/>
          <a:sy n="108" d="100"/>
        </p:scale>
        <p:origin x="-1704" y="-264"/>
      </p:cViewPr>
      <p:guideLst>
        <p:guide orient="horz" pos="4021"/>
        <p:guide pos="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-32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5735F-B05D-4640-A99E-EDFA21E90228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898D-C170-784A-A1B1-048451C0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2808-713F-1C4D-AF0B-AEC7B1F49BC4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2955-686B-EC42-828C-184319214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interoperabilitybridg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chrome/chromeframe/" TargetMode="External"/><Relationship Id="rId7" Type="http://schemas.openxmlformats.org/officeDocument/2006/relationships/hyperlink" Target="http://www.alistapart.com/articles/taking-advantage-of-html5-and-css3-with-moderniz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modernizr.com/" TargetMode="External"/><Relationship Id="rId5" Type="http://schemas.openxmlformats.org/officeDocument/2006/relationships/hyperlink" Target="https://github.com/Modernizr/Modernizr/wiki/HTML5-Cross-browser-Polyfills" TargetMode="External"/><Relationship Id="rId4" Type="http://schemas.openxmlformats.org/officeDocument/2006/relationships/hyperlink" Target="http://remysharp.com/2010/10/08/what-is-a-polyfil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http://www.redmondevents.com/virtual/login.aspx?ReturnUrl=%2fvirtual%2fvslive%2f2012%2flive360%2fDefault.aspx</a:t>
            </a:r>
          </a:p>
          <a:p>
            <a:r>
              <a:rPr lang="en-CA" dirty="0" smtClean="0"/>
              <a:t>Username: LIVE!360</a:t>
            </a:r>
          </a:p>
          <a:p>
            <a:r>
              <a:rPr lang="en-CA" dirty="0" smtClean="0"/>
              <a:t>Password:</a:t>
            </a:r>
            <a:r>
              <a:rPr lang="en-CA" baseline="0" dirty="0" smtClean="0"/>
              <a:t> Orlando4in1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8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WHATWG is</a:t>
            </a:r>
            <a:r>
              <a:rPr lang="en-CA" baseline="0" dirty="0" smtClean="0"/>
              <a:t> an acronym for the “Web Hypertext Application Technology Working Group” http://www.whatwg.org/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1</a:t>
            </a:r>
            <a:r>
              <a:rPr lang="en-CA" dirty="0" smtClean="0"/>
              <a:t> http://www.wired.com/business/2010/01/googles-dont-be-evil-mantra-is-bullshit-adobe-is-lazy-apples-steve-jobs/ …one of many, many URLs about this</a:t>
            </a:r>
            <a:endParaRPr lang="en-CA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2</a:t>
            </a:r>
            <a:r>
              <a:rPr lang="en-CA" baseline="0" dirty="0" smtClean="0"/>
              <a:t>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http://www.w3.org/html/logo/ </a:t>
            </a:r>
          </a:p>
          <a:p>
            <a:pPr marL="171450" indent="-171450">
              <a:buFont typeface="Arial" charset="0"/>
              <a:buChar char="•"/>
            </a:pPr>
            <a:r>
              <a:rPr lang="en-CA" baseline="30000" dirty="0" smtClean="0"/>
              <a:t>3 </a:t>
            </a:r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 team has</a:t>
            </a:r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http://html5labs.interoperabilitybridges.com/</a:t>
            </a:r>
            <a:r>
              <a:rPr lang="en-US" dirty="0" smtClean="0"/>
              <a:t> </a:t>
            </a:r>
            <a:r>
              <a:rPr lang="en-US" baseline="0" dirty="0" smtClean="0"/>
              <a:t>that tries to do better than this though</a:t>
            </a:r>
            <a:endParaRPr lang="en-CA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30000" dirty="0" smtClean="0"/>
              <a:t>1</a:t>
            </a:r>
            <a:r>
              <a:rPr lang="en-CA" dirty="0" smtClean="0"/>
              <a:t> Google Chrome Frame can help with this: </a:t>
            </a:r>
            <a:r>
              <a:rPr lang="en-US" dirty="0" smtClean="0">
                <a:hlinkClick r:id="rId3"/>
              </a:rPr>
              <a:t>http://code.google.com/chrome/chromeframe/</a:t>
            </a:r>
            <a:endParaRPr lang="en-US" dirty="0" smtClean="0"/>
          </a:p>
          <a:p>
            <a:r>
              <a:rPr lang="en-US" dirty="0" smtClean="0"/>
              <a:t>Let's you use Chrome browser engine in IE 6/7/8/9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chrome=1   - Always active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chrome=IE7 - Active for IE major version 7 or lower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chrome=IE8 - Active for IE major version 8 or lower</a:t>
            </a:r>
          </a:p>
          <a:p>
            <a:pPr marL="171450" indent="-171450">
              <a:buFont typeface="Arial" charset="0"/>
              <a:buChar char="•"/>
            </a:pPr>
            <a:endParaRPr lang="en-CA" baseline="0" dirty="0" smtClean="0"/>
          </a:p>
          <a:p>
            <a:r>
              <a:rPr lang="en-CA" baseline="30000" dirty="0" smtClean="0"/>
              <a:t>2</a:t>
            </a:r>
            <a:r>
              <a:rPr lang="en-CA" dirty="0" smtClean="0"/>
              <a:t> </a:t>
            </a:r>
            <a:r>
              <a:rPr lang="en-US" dirty="0" smtClean="0">
                <a:hlinkClick r:id="rId4"/>
              </a:rPr>
              <a:t>http://remysharp.com/2010/10/08/what-is-a-polyfill/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https://github.com/Modernizr/Modernizr/wiki/HTML5-Cross-browser-Polyfills</a:t>
            </a:r>
            <a:endParaRPr lang="en-US" dirty="0" smtClean="0"/>
          </a:p>
          <a:p>
            <a:endParaRPr lang="en-CA" dirty="0" smtClean="0"/>
          </a:p>
          <a:p>
            <a:r>
              <a:rPr lang="en-CA" baseline="30000" dirty="0" smtClean="0"/>
              <a:t>3 </a:t>
            </a:r>
            <a:r>
              <a:rPr lang="en-US" dirty="0" smtClean="0">
                <a:hlinkClick r:id="rId6"/>
              </a:rPr>
              <a:t>http://www.modernizr.com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http://www.alistapart.com/articles/taking-advantage-of-html5-and-css3-with-modernizr/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64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http://www.asp.net/signalr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B2955-686B-EC42-828C-184319214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ile Slide,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1"/>
            <a:ext cx="9144001" cy="2060847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9488" y="2564904"/>
            <a:ext cx="7192912" cy="79208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3000"/>
            </a:lvl1pPr>
          </a:lstStyle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489" y="3429000"/>
            <a:ext cx="7192911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76244"/>
            <a:ext cx="1981200" cy="287998"/>
          </a:xfrm>
        </p:spPr>
        <p:txBody>
          <a:bodyPr/>
          <a:lstStyle/>
          <a:p>
            <a:fld id="{EB6F4DCC-4F1E-F54C-AA63-5E9B8139A2C7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76244"/>
            <a:ext cx="2895600" cy="287999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376244"/>
            <a:ext cx="467999" cy="287999"/>
          </a:xfrm>
        </p:spPr>
        <p:txBody>
          <a:bodyPr>
            <a:normAutofit/>
          </a:bodyPr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49" y="-631498"/>
            <a:ext cx="2645104" cy="319640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9" name="Picture 8" descr="Solvera logo_slogan_2c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307"/>
            <a:ext cx="1890160" cy="15828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492500" y="4257303"/>
            <a:ext cx="2303463" cy="1655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</a:lstStyle>
          <a:p>
            <a:r>
              <a:rPr lang="en-US" dirty="0" smtClean="0"/>
              <a:t>Client logo if relevant</a:t>
            </a:r>
            <a:endParaRPr lang="en-US" dirty="0"/>
          </a:p>
        </p:txBody>
      </p:sp>
      <p:pic>
        <p:nvPicPr>
          <p:cNvPr id="12" name="Picture 11" descr="BM logo -for companies (2012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57" y="5517232"/>
            <a:ext cx="1654533" cy="679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D498-328C-DE45-9033-626F46332D1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316865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2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405F-71DA-D945-AC37-528E00489EC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0363"/>
            <a:ext cx="3501272" cy="363843"/>
          </a:xfrm>
        </p:spPr>
        <p:txBody>
          <a:bodyPr anchor="b">
            <a:noAutofit/>
          </a:bodyPr>
          <a:lstStyle>
            <a:lvl1pPr marL="0" indent="0">
              <a:buNone/>
              <a:defRPr sz="1800" b="0" baseline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5" y="1630363"/>
            <a:ext cx="3384376" cy="36384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4"/>
          </p:nvPr>
        </p:nvSpPr>
        <p:spPr>
          <a:xfrm>
            <a:off x="971600" y="1994206"/>
            <a:ext cx="3501272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788024" y="1994206"/>
            <a:ext cx="3384377" cy="340457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332-CB54-F44D-AAB8-905B7A2134BC}" type="datetime4">
              <a:rPr lang="en-CA" smtClean="0"/>
              <a:t>March-3-13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Content Placeholder 14"/>
          <p:cNvSpPr>
            <a:spLocks noGrp="1"/>
          </p:cNvSpPr>
          <p:nvPr>
            <p:ph sz="quarter" idx="15"/>
          </p:nvPr>
        </p:nvSpPr>
        <p:spPr>
          <a:xfrm>
            <a:off x="3464853" y="1630364"/>
            <a:ext cx="4752529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1600" y="1630364"/>
            <a:ext cx="2181671" cy="38770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261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548-0BB4-5443-9210-BF9E4921324F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9F5-8C84-A342-A63E-20B4B9965A72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067944" y="1628800"/>
            <a:ext cx="4021645" cy="3456384"/>
          </a:xfrm>
          <a:solidFill>
            <a:schemeClr val="bg1"/>
          </a:solidFill>
          <a:ln w="79375">
            <a:noFill/>
            <a:miter lim="800000"/>
          </a:ln>
          <a:effectLst>
            <a:glow rad="88900">
              <a:schemeClr val="bg1">
                <a:lumMod val="75000"/>
                <a:alpha val="15000"/>
              </a:schemeClr>
            </a:glow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979488" y="1628800"/>
            <a:ext cx="2800424" cy="2260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40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70B-AAA2-1A4B-980F-5795C4FC07F0}" type="datetime4">
              <a:rPr lang="en-CA" smtClean="0"/>
              <a:t>March-3-13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content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2" name="Picture 1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33C9-6163-F741-B0D7-A3D45CDF27BE}" type="datetime4">
              <a:rPr lang="en-CA" smtClean="0"/>
              <a:t>March-3-13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79965" y="1633777"/>
            <a:ext cx="3036735" cy="351360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5"/>
          </p:nvPr>
        </p:nvSpPr>
        <p:spPr>
          <a:xfrm>
            <a:off x="4283968" y="1630363"/>
            <a:ext cx="3888432" cy="351701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itle Placeholder 8"/>
          <p:cNvSpPr>
            <a:spLocks noGrp="1"/>
          </p:cNvSpPr>
          <p:nvPr>
            <p:ph type="title"/>
          </p:nvPr>
        </p:nvSpPr>
        <p:spPr>
          <a:xfrm>
            <a:off x="979965" y="908720"/>
            <a:ext cx="7192435" cy="72164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7505" y="1"/>
            <a:ext cx="9036496" cy="836711"/>
          </a:xfrm>
          <a:prstGeom prst="rect">
            <a:avLst/>
          </a:prstGeom>
          <a:gradFill flip="none" rotWithShape="1">
            <a:gsLst>
              <a:gs pos="88000">
                <a:schemeClr val="bg1">
                  <a:lumMod val="65000"/>
                  <a:alpha val="82000"/>
                </a:schemeClr>
              </a:gs>
              <a:gs pos="2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grid-perspective-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-459432"/>
            <a:ext cx="1453335" cy="175624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Picture 9" descr="Solvera logo_no -slogan_2c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6632"/>
            <a:ext cx="1008112" cy="10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6675"/>
            <a:ext cx="9144000" cy="441325"/>
          </a:xfrm>
          <a:prstGeom prst="rect">
            <a:avLst/>
          </a:prstGeom>
          <a:solidFill>
            <a:srgbClr val="0269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488" y="1634495"/>
            <a:ext cx="7192435" cy="2983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2FD3B8-8B26-5944-8B2D-223A1203AFC1}" type="datetime4">
              <a:rPr lang="en-CA" smtClean="0"/>
              <a:t>March-3-13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28800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</a:t>
            </a:r>
            <a:r>
              <a:rPr lang="en-US" dirty="0" err="1" smtClean="0"/>
              <a:t>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287998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chemeClr val="bg1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79488" y="908721"/>
            <a:ext cx="7192435" cy="7200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section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8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01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i="0" kern="1200" cap="none" baseline="0">
          <a:solidFill>
            <a:schemeClr val="tx1"/>
          </a:solidFill>
          <a:latin typeface="Trebuchet MS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2000" b="1" kern="1200" baseline="0">
          <a:solidFill>
            <a:schemeClr val="tx1"/>
          </a:solidFill>
          <a:latin typeface="Trebuchet MS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Trebuchet MS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rgbClr val="0269A0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Trebuchet MS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360!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Conference Review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5 - Browser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Html5test.com, canIuse.com</a:t>
            </a:r>
          </a:p>
          <a:p>
            <a:r>
              <a:rPr lang="en-CA" dirty="0" smtClean="0"/>
              <a:t>Don’t </a:t>
            </a:r>
            <a:r>
              <a:rPr lang="en-CA" dirty="0"/>
              <a:t>sniff browsers… test for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WHAT ABOUT IE? One option is Google Chrome Frame for &lt;=8</a:t>
            </a:r>
            <a:r>
              <a:rPr lang="en-CA" baseline="30000" dirty="0"/>
              <a:t>1</a:t>
            </a:r>
            <a:endParaRPr lang="en-CA" dirty="0" smtClean="0"/>
          </a:p>
          <a:p>
            <a:r>
              <a:rPr lang="en-CA" dirty="0" smtClean="0"/>
              <a:t>Adoption </a:t>
            </a:r>
            <a:r>
              <a:rPr lang="en-CA" dirty="0"/>
              <a:t>strategies: lowest common </a:t>
            </a:r>
            <a:r>
              <a:rPr lang="en-CA" dirty="0" smtClean="0"/>
              <a:t>denominator, </a:t>
            </a:r>
            <a:r>
              <a:rPr lang="en-CA" dirty="0" err="1"/>
              <a:t>polyfill</a:t>
            </a:r>
            <a:r>
              <a:rPr lang="en-CA" dirty="0"/>
              <a:t> enriched</a:t>
            </a:r>
          </a:p>
          <a:p>
            <a:r>
              <a:rPr lang="en-CA" dirty="0"/>
              <a:t>What is a “Polyfill”?</a:t>
            </a:r>
            <a:r>
              <a:rPr lang="en-CA" baseline="30000" dirty="0"/>
              <a:t>2</a:t>
            </a:r>
            <a:endParaRPr lang="en-CA" dirty="0"/>
          </a:p>
          <a:p>
            <a:pPr lvl="1"/>
            <a:r>
              <a:rPr lang="en-CA" dirty="0"/>
              <a:t>JavaScript that implants HTML5 functionality in a browser that does not offer native support</a:t>
            </a:r>
          </a:p>
          <a:p>
            <a:r>
              <a:rPr lang="en-CA" dirty="0"/>
              <a:t>Modernizr</a:t>
            </a:r>
            <a:r>
              <a:rPr lang="en-CA" baseline="30000" dirty="0"/>
              <a:t>3</a:t>
            </a:r>
            <a:endParaRPr lang="en-CA" dirty="0"/>
          </a:p>
          <a:p>
            <a:pPr lvl="1"/>
            <a:r>
              <a:rPr lang="en-CA" dirty="0"/>
              <a:t>Small JavaScript library that aids backwards compatibility with </a:t>
            </a:r>
            <a:r>
              <a:rPr lang="en-CA" dirty="0" err="1"/>
              <a:t>polyfills</a:t>
            </a:r>
            <a:r>
              <a:rPr lang="en-CA" dirty="0"/>
              <a:t> for HTML5 &amp; CSS3 </a:t>
            </a:r>
            <a:r>
              <a:rPr lang="en-CA" dirty="0" smtClean="0"/>
              <a:t>features</a:t>
            </a:r>
          </a:p>
          <a:p>
            <a:r>
              <a:rPr lang="en-CA" dirty="0" smtClean="0"/>
              <a:t>DEMO 1 - 3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23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&lt;input type=</a:t>
            </a:r>
          </a:p>
          <a:p>
            <a:pPr lvl="1"/>
            <a:r>
              <a:rPr lang="en-CA" dirty="0"/>
              <a:t>Email, </a:t>
            </a:r>
            <a:r>
              <a:rPr lang="en-CA" dirty="0" err="1"/>
              <a:t>url</a:t>
            </a:r>
            <a:r>
              <a:rPr lang="en-CA" dirty="0"/>
              <a:t>, search, number, date, color,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New attributes</a:t>
            </a:r>
          </a:p>
          <a:p>
            <a:pPr lvl="1"/>
            <a:r>
              <a:rPr lang="en-CA" dirty="0"/>
              <a:t>Placeholder, autofocus</a:t>
            </a:r>
          </a:p>
          <a:p>
            <a:r>
              <a:rPr lang="en-CA" dirty="0" err="1" smtClean="0"/>
              <a:t>Contenteditable</a:t>
            </a:r>
            <a:endParaRPr lang="en-CA" dirty="0" smtClean="0"/>
          </a:p>
          <a:p>
            <a:r>
              <a:rPr lang="en-CA" dirty="0" smtClean="0"/>
              <a:t>Remember sites mentioned previously: </a:t>
            </a:r>
            <a:r>
              <a:rPr lang="en-CA" dirty="0"/>
              <a:t>Html5test.com, canIuse.com</a:t>
            </a:r>
          </a:p>
          <a:p>
            <a:r>
              <a:rPr lang="en-CA" dirty="0" smtClean="0"/>
              <a:t>Demo 4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776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Most made reference to it / used it</a:t>
            </a:r>
          </a:p>
          <a:p>
            <a:r>
              <a:rPr lang="en-CA" dirty="0"/>
              <a:t>What is it?</a:t>
            </a:r>
          </a:p>
          <a:p>
            <a:pPr lvl="1"/>
            <a:r>
              <a:rPr lang="en-CA" dirty="0"/>
              <a:t>cloud computing is really doing just-in-time provisioning and </a:t>
            </a:r>
            <a:r>
              <a:rPr lang="en-CA" dirty="0" err="1"/>
              <a:t>scalling</a:t>
            </a:r>
            <a:r>
              <a:rPr lang="en-CA" dirty="0"/>
              <a:t> of services, software and solutions delivered as a service on a pool of hardware</a:t>
            </a:r>
          </a:p>
          <a:p>
            <a:pPr lvl="1"/>
            <a:r>
              <a:rPr lang="en-CA" dirty="0"/>
              <a:t>On demand provisioning</a:t>
            </a:r>
          </a:p>
          <a:p>
            <a:pPr lvl="1"/>
            <a:r>
              <a:rPr lang="en-CA" dirty="0"/>
              <a:t>scaling resources... example "tonight I need 10,000 nodes for an hour until batch is done“</a:t>
            </a:r>
          </a:p>
          <a:p>
            <a:pPr lvl="1"/>
            <a:r>
              <a:rPr lang="en-CA" dirty="0"/>
              <a:t>abstraction over resources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988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– cont’d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3 major groupings of cloud computing</a:t>
            </a:r>
          </a:p>
          <a:p>
            <a:pPr lvl="1"/>
            <a:r>
              <a:rPr lang="en-CA" dirty="0" err="1"/>
              <a:t>IaaS</a:t>
            </a:r>
            <a:r>
              <a:rPr lang="en-CA" dirty="0"/>
              <a:t> (i.e. host) – Infrastructure as a service</a:t>
            </a:r>
          </a:p>
          <a:p>
            <a:pPr lvl="1"/>
            <a:r>
              <a:rPr lang="en-CA" dirty="0" err="1"/>
              <a:t>PaaS</a:t>
            </a:r>
            <a:r>
              <a:rPr lang="en-CA" dirty="0"/>
              <a:t> (i.e. build) – Platform as a service</a:t>
            </a:r>
          </a:p>
          <a:p>
            <a:pPr lvl="1"/>
            <a:r>
              <a:rPr lang="en-CA" dirty="0" err="1"/>
              <a:t>SaaS</a:t>
            </a:r>
            <a:r>
              <a:rPr lang="en-CA" dirty="0"/>
              <a:t> (i.e. consume) – Software as a service</a:t>
            </a:r>
          </a:p>
          <a:p>
            <a:r>
              <a:rPr lang="en-CA" dirty="0"/>
              <a:t>Can build hosted websites for FREE FOREVER</a:t>
            </a:r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 smtClean="0"/>
              <a:t>Create a website using Azure</a:t>
            </a:r>
          </a:p>
          <a:p>
            <a:pPr lvl="1"/>
            <a:r>
              <a:rPr lang="en-CA" dirty="0" smtClean="0"/>
              <a:t>Link to my </a:t>
            </a:r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584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Unfortunately not the conference to learn a lot of mobile</a:t>
            </a:r>
          </a:p>
          <a:p>
            <a:r>
              <a:rPr lang="en-CA" dirty="0"/>
              <a:t>Concentration on HTML5 including CSS3 for formatting with mobile in mind</a:t>
            </a:r>
          </a:p>
          <a:p>
            <a:r>
              <a:rPr lang="en-CA" dirty="0"/>
              <a:t>Sessions:</a:t>
            </a:r>
          </a:p>
          <a:p>
            <a:pPr lvl="1"/>
            <a:r>
              <a:rPr lang="en-CA" dirty="0"/>
              <a:t>VSW8 – MVC4 and </a:t>
            </a:r>
            <a:r>
              <a:rPr lang="en-CA" dirty="0" err="1"/>
              <a:t>jQuery</a:t>
            </a:r>
            <a:r>
              <a:rPr lang="en-CA" dirty="0"/>
              <a:t> mobile</a:t>
            </a:r>
          </a:p>
          <a:p>
            <a:pPr lvl="1"/>
            <a:r>
              <a:rPr lang="en-CA" dirty="0"/>
              <a:t>VST8 – Windows Phone 8 enhancements (waste of time other than recommended JSON for serialization due to smallest size)</a:t>
            </a:r>
          </a:p>
          <a:p>
            <a:r>
              <a:rPr lang="en-CA" dirty="0"/>
              <a:t>One good takeaway… Opera </a:t>
            </a:r>
            <a:r>
              <a:rPr lang="en-CA" dirty="0" smtClean="0"/>
              <a:t>mobile emulator</a:t>
            </a:r>
          </a:p>
          <a:p>
            <a:r>
              <a:rPr lang="en-CA" dirty="0" smtClean="0"/>
              <a:t>Another… always add the below to all web pages!</a:t>
            </a:r>
          </a:p>
          <a:p>
            <a:r>
              <a:rPr lang="en-CA" dirty="0"/>
              <a:t>&lt;meta name="viewport" content="width=device-width, user-scalable=no"&gt;</a:t>
            </a:r>
            <a:endParaRPr lang="en-CA" dirty="0"/>
          </a:p>
          <a:p>
            <a:r>
              <a:rPr lang="en-CA" dirty="0" smtClean="0"/>
              <a:t>Demo 5</a:t>
            </a:r>
          </a:p>
          <a:p>
            <a:pPr lvl="1"/>
            <a:r>
              <a:rPr lang="en-CA" dirty="0" smtClean="0"/>
              <a:t>Opera mobile emulator</a:t>
            </a:r>
          </a:p>
          <a:p>
            <a:pPr lvl="1"/>
            <a:r>
              <a:rPr lang="en-CA" dirty="0" smtClean="0"/>
              <a:t>Page with and without meta tag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96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Trends - </a:t>
            </a:r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“Any sufficiently advanced technology is indistinguishable from magic” – Arthur C. Clarke</a:t>
            </a:r>
          </a:p>
          <a:p>
            <a:r>
              <a:rPr lang="en-CA" dirty="0" smtClean="0"/>
              <a:t>Demo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49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observations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Nuget</a:t>
            </a:r>
            <a:endParaRPr lang="en-CA" dirty="0" smtClean="0"/>
          </a:p>
          <a:p>
            <a:pPr lvl="1"/>
            <a:r>
              <a:rPr lang="en-CA" smtClean="0"/>
              <a:t>todo</a:t>
            </a:r>
            <a:endParaRPr lang="en-CA" dirty="0" smtClean="0"/>
          </a:p>
          <a:p>
            <a:r>
              <a:rPr lang="en-CA" dirty="0" smtClean="0"/>
              <a:t>Git</a:t>
            </a:r>
          </a:p>
          <a:p>
            <a:pPr lvl="1"/>
            <a:r>
              <a:rPr lang="en-CA" dirty="0" err="1" smtClean="0"/>
              <a:t>Cvs</a:t>
            </a:r>
            <a:r>
              <a:rPr lang="en-CA" dirty="0" smtClean="0"/>
              <a:t> -&gt; </a:t>
            </a:r>
            <a:r>
              <a:rPr lang="en-CA" dirty="0" err="1" smtClean="0"/>
              <a:t>svn</a:t>
            </a:r>
            <a:r>
              <a:rPr lang="en-CA" dirty="0" smtClean="0"/>
              <a:t> -&gt; git</a:t>
            </a:r>
            <a:endParaRPr lang="en-CA" dirty="0"/>
          </a:p>
          <a:p>
            <a:r>
              <a:rPr lang="en-CA" dirty="0" smtClean="0"/>
              <a:t>Bit.ly</a:t>
            </a:r>
          </a:p>
          <a:p>
            <a:pPr lvl="1"/>
            <a:r>
              <a:rPr lang="en-CA" dirty="0" smtClean="0"/>
              <a:t>Less and less people using tinyurl.com</a:t>
            </a:r>
            <a:endParaRPr lang="en-CA" dirty="0"/>
          </a:p>
          <a:p>
            <a:r>
              <a:rPr lang="en-CA" dirty="0"/>
              <a:t>“Big data” still in infancy</a:t>
            </a:r>
          </a:p>
          <a:p>
            <a:r>
              <a:rPr lang="en-CA" dirty="0"/>
              <a:t>Unemployed mobile developers (lots of small apps)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21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Historically</a:t>
            </a:r>
            <a:r>
              <a:rPr lang="en-CA" dirty="0"/>
              <a:t>, Visual Studio Live annual event in Orlando</a:t>
            </a:r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time combined 4 events into 1: </a:t>
            </a:r>
          </a:p>
          <a:p>
            <a:pPr lvl="1"/>
            <a:r>
              <a:rPr lang="en-CA" dirty="0"/>
              <a:t>Visual Studio</a:t>
            </a:r>
          </a:p>
          <a:p>
            <a:pPr lvl="1"/>
            <a:r>
              <a:rPr lang="en-CA" dirty="0"/>
              <a:t>SharePoint</a:t>
            </a:r>
          </a:p>
          <a:p>
            <a:pPr lvl="1"/>
            <a:r>
              <a:rPr lang="en-CA" dirty="0"/>
              <a:t>SQL Server </a:t>
            </a:r>
          </a:p>
          <a:p>
            <a:pPr lvl="1"/>
            <a:r>
              <a:rPr lang="en-CA" dirty="0"/>
              <a:t>Cloud &amp; Virtualization </a:t>
            </a:r>
          </a:p>
          <a:p>
            <a:r>
              <a:rPr lang="en-CA" dirty="0"/>
              <a:t>Often there were 16 sessions happening at once</a:t>
            </a:r>
          </a:p>
          <a:p>
            <a:r>
              <a:rPr lang="en-CA" dirty="0"/>
              <a:t>Typical day was sessions running from 8 am to 5:30 pm</a:t>
            </a:r>
          </a:p>
          <a:p>
            <a:r>
              <a:rPr lang="en-CA" dirty="0"/>
              <a:t>First and last days were “workshops”</a:t>
            </a:r>
          </a:p>
          <a:p>
            <a:r>
              <a:rPr lang="en-CA" dirty="0"/>
              <a:t>Microsoft technologies but not hosted by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my objectives were…</a:t>
            </a:r>
            <a:endParaRPr lang="en-US" dirty="0">
              <a:latin typeface="Lucida Sans"/>
              <a:cs typeface="Lucida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HTML 5… learn more including the “state” of it and how to get browsers to work with it</a:t>
            </a:r>
          </a:p>
          <a:p>
            <a:r>
              <a:rPr lang="en-CA" dirty="0"/>
              <a:t>Azure… what “state” is it in? How to use,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Mobile… Windows phone… but knew coming in that did not seem to be a lot regarding it</a:t>
            </a:r>
          </a:p>
          <a:p>
            <a:r>
              <a:rPr lang="en-CA" dirty="0"/>
              <a:t>Any trends that I did not previously know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learnt – HTML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Sessions I attended:</a:t>
            </a:r>
          </a:p>
          <a:p>
            <a:pPr lvl="1"/>
            <a:r>
              <a:rPr lang="en-CA" dirty="0"/>
              <a:t>CVM3 – Workshop HTML5 – Cloud: Reach Everyone, Everywhere</a:t>
            </a:r>
          </a:p>
          <a:p>
            <a:pPr lvl="1"/>
            <a:r>
              <a:rPr lang="en-CA" dirty="0"/>
              <a:t>VSW9 – HTML5 Forms</a:t>
            </a:r>
          </a:p>
          <a:p>
            <a:pPr lvl="1"/>
            <a:r>
              <a:rPr lang="en-CA" dirty="0"/>
              <a:t>VSW13 – HTML5 Everywhere</a:t>
            </a:r>
          </a:p>
          <a:p>
            <a:r>
              <a:rPr lang="en-CA" dirty="0"/>
              <a:t>History: HTML (1991), HTML2 (1994), HTML3 (1995), HTML3.2 &amp; 4 (1997), XHTML1 (2000), AJAX (2005), HTML5 (2007)</a:t>
            </a:r>
          </a:p>
          <a:p>
            <a:r>
              <a:rPr lang="en-CA" dirty="0"/>
              <a:t>W3C wanted XHTML 2, browser groups wanted HTML 5… so they created </a:t>
            </a:r>
            <a:r>
              <a:rPr lang="en-CA" dirty="0" smtClean="0"/>
              <a:t>WHATWG</a:t>
            </a:r>
            <a:r>
              <a:rPr lang="en-CA" baseline="30000" dirty="0" smtClean="0"/>
              <a:t>1</a:t>
            </a:r>
            <a:r>
              <a:rPr lang="en-CA" dirty="0" smtClean="0"/>
              <a:t>. </a:t>
            </a:r>
            <a:r>
              <a:rPr lang="en-CA" dirty="0"/>
              <a:t>Gave W3C permission to publish HTML 5… so really are 2 “specs” out there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91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(cont’d)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Apple’s affect:</a:t>
            </a:r>
          </a:p>
          <a:p>
            <a:pPr lvl="1"/>
            <a:r>
              <a:rPr lang="en-CA" dirty="0"/>
              <a:t>“The world is moving to HTML 5” – Steve Jobs</a:t>
            </a:r>
            <a:r>
              <a:rPr lang="en-CA" baseline="30000" dirty="0"/>
              <a:t>1</a:t>
            </a:r>
            <a:endParaRPr lang="en-CA" dirty="0"/>
          </a:p>
          <a:p>
            <a:pPr lvl="1"/>
            <a:r>
              <a:rPr lang="en-CA" dirty="0" err="1"/>
              <a:t>iDevices</a:t>
            </a:r>
            <a:r>
              <a:rPr lang="en-CA" dirty="0"/>
              <a:t> no support for Flash</a:t>
            </a:r>
          </a:p>
          <a:p>
            <a:r>
              <a:rPr lang="en-CA" dirty="0"/>
              <a:t>Logo / marketing material</a:t>
            </a:r>
            <a:r>
              <a:rPr lang="en-CA" baseline="30000" dirty="0"/>
              <a:t>2 </a:t>
            </a:r>
            <a:endParaRPr lang="en-CA" dirty="0"/>
          </a:p>
          <a:p>
            <a:r>
              <a:rPr lang="en-CA" dirty="0"/>
              <a:t>Spec moves through:</a:t>
            </a:r>
          </a:p>
          <a:p>
            <a:pPr lvl="1"/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Published Working Draft -&gt; Working Draft -&gt; Last Call -&gt; Candidate Recommendation -&gt; Recommendation</a:t>
            </a:r>
          </a:p>
          <a:p>
            <a:pPr lvl="1"/>
            <a:r>
              <a:rPr lang="en-CA" dirty="0"/>
              <a:t>IE goal is CR and up</a:t>
            </a:r>
            <a:r>
              <a:rPr lang="en-CA" baseline="30000" dirty="0"/>
              <a:t>3</a:t>
            </a:r>
          </a:p>
          <a:p>
            <a:pPr lvl="1"/>
            <a:r>
              <a:rPr lang="en-CA" dirty="0" smtClean="0"/>
              <a:t>WHATWG </a:t>
            </a:r>
            <a:r>
              <a:rPr lang="en-CA" dirty="0"/>
              <a:t>said “maybe” 2022 for finalization </a:t>
            </a:r>
            <a:r>
              <a:rPr lang="en-CA" dirty="0" smtClean="0">
                <a:sym typeface="Wingdings" pitchFamily="2" charset="2"/>
              </a:rPr>
              <a:t> HOWEVER, there are sections that go through above spec movement / flow</a:t>
            </a:r>
            <a:endParaRPr lang="en-CA" dirty="0">
              <a:sym typeface="Wingdings" pitchFamily="2" charset="2"/>
            </a:endParaRPr>
          </a:p>
          <a:p>
            <a:pPr lvl="1"/>
            <a:r>
              <a:rPr lang="en-CA" dirty="0">
                <a:sym typeface="Wingdings" pitchFamily="2" charset="2"/>
              </a:rPr>
              <a:t>What does “recommendation” really mean? 2 independent browsers must implement spec 100%... That’s it. Again, it’s the browsers people that are creating it and have to agree together</a:t>
            </a:r>
            <a:endParaRPr lang="en-CA" dirty="0"/>
          </a:p>
          <a:p>
            <a:pPr lvl="1"/>
            <a:r>
              <a:rPr lang="en-CA" dirty="0"/>
              <a:t>Current main browsers are: IE, Chrome, Firefox, Safari and Opera</a:t>
            </a:r>
            <a:endParaRPr lang="en-CA" dirty="0">
              <a:sym typeface="Wingdings" pitchFamily="2" charset="2"/>
            </a:endParaRPr>
          </a:p>
          <a:p>
            <a:endParaRPr lang="en-CA" dirty="0"/>
          </a:p>
        </p:txBody>
      </p:sp>
      <p:pic>
        <p:nvPicPr>
          <p:cNvPr id="5" name="html5-gang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13793" y="2132856"/>
            <a:ext cx="83127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What is 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What is it? HTML + CSS3 + JavaScript APIs</a:t>
            </a:r>
          </a:p>
          <a:p>
            <a:pPr lvl="1"/>
            <a:r>
              <a:rPr lang="en-CA" dirty="0"/>
              <a:t>CSS3 is an independent spec</a:t>
            </a:r>
          </a:p>
          <a:p>
            <a:r>
              <a:rPr lang="en-CA" dirty="0"/>
              <a:t>Structural improvements:</a:t>
            </a:r>
          </a:p>
          <a:p>
            <a:pPr lvl="1"/>
            <a:r>
              <a:rPr lang="en-CA" dirty="0"/>
              <a:t>More descriptive markup</a:t>
            </a:r>
          </a:p>
          <a:p>
            <a:pPr lvl="1"/>
            <a:r>
              <a:rPr lang="en-CA" dirty="0"/>
              <a:t>New elements: header, footer, </a:t>
            </a:r>
            <a:r>
              <a:rPr lang="en-CA" dirty="0" err="1"/>
              <a:t>nav</a:t>
            </a:r>
            <a:r>
              <a:rPr lang="en-CA" dirty="0"/>
              <a:t>, section, article, aside</a:t>
            </a:r>
          </a:p>
          <a:p>
            <a:r>
              <a:rPr lang="en-CA" dirty="0"/>
              <a:t>Think of HTML as having NOTHING to do with styling but instead defining what content is trying to explain </a:t>
            </a:r>
            <a:r>
              <a:rPr lang="en-CA" dirty="0" smtClean="0"/>
              <a:t>(“semantic web”)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Simplification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new </a:t>
            </a:r>
            <a:r>
              <a:rPr lang="en-CA" dirty="0" err="1"/>
              <a:t>doctype</a:t>
            </a:r>
            <a:r>
              <a:rPr lang="en-CA" dirty="0"/>
              <a:t> is simply: &lt;!DOCTYPE HTML&gt;.</a:t>
            </a:r>
          </a:p>
          <a:p>
            <a:r>
              <a:rPr lang="en-CA" dirty="0" smtClean="0"/>
              <a:t>The </a:t>
            </a:r>
            <a:r>
              <a:rPr lang="en-CA" dirty="0"/>
              <a:t>character set is simply declared with: &lt;meta charset="UTF-8"&gt;.</a:t>
            </a:r>
          </a:p>
          <a:p>
            <a:r>
              <a:rPr lang="en-CA" dirty="0" smtClean="0"/>
              <a:t>The </a:t>
            </a:r>
            <a:r>
              <a:rPr lang="en-CA" dirty="0"/>
              <a:t>type attribute is no longer required on &lt;style&gt; and &lt;script&gt; tags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5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– </a:t>
            </a:r>
            <a:r>
              <a:rPr lang="en-CA" dirty="0" smtClean="0"/>
              <a:t>Semantic Markup / New Tags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79488" y="1630363"/>
            <a:ext cx="6697663" cy="502493"/>
          </a:xfrm>
        </p:spPr>
        <p:txBody>
          <a:bodyPr/>
          <a:lstStyle/>
          <a:p>
            <a:r>
              <a:rPr lang="en-CA" dirty="0" smtClean="0"/>
              <a:t>Opera did a 2 year study for common id’s used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1"/>
            <a:ext cx="4238625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 5 </a:t>
            </a:r>
            <a:r>
              <a:rPr lang="en-CA" dirty="0" smtClean="0"/>
              <a:t>– New Tags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556575"/>
            <a:ext cx="5480844" cy="445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vera-Presentation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11908</TotalTime>
  <Words>984</Words>
  <Application>Microsoft Office PowerPoint</Application>
  <PresentationFormat>On-screen Show (4:3)</PresentationFormat>
  <Paragraphs>152</Paragraphs>
  <Slides>16</Slides>
  <Notes>10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Solvera-Presentation</vt:lpstr>
      <vt:lpstr>Live 360! Events</vt:lpstr>
      <vt:lpstr>Quick Summary</vt:lpstr>
      <vt:lpstr>What my objectives were…</vt:lpstr>
      <vt:lpstr>What I learnt – HTML 5</vt:lpstr>
      <vt:lpstr>HTML 5 (cont’d)</vt:lpstr>
      <vt:lpstr>HTML 5 – What is it?</vt:lpstr>
      <vt:lpstr>HTML 5 – Simplification</vt:lpstr>
      <vt:lpstr>HTML 5 – Semantic Markup / New Tags</vt:lpstr>
      <vt:lpstr>HTML 5 – New Tags</vt:lpstr>
      <vt:lpstr>HTML 5 - Browser Support</vt:lpstr>
      <vt:lpstr>HTML 5 Forms</vt:lpstr>
      <vt:lpstr>Azure</vt:lpstr>
      <vt:lpstr>Azure – cont’d</vt:lpstr>
      <vt:lpstr>Mobile</vt:lpstr>
      <vt:lpstr>Trends - SignalR</vt:lpstr>
      <vt:lpstr>Other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Danchuk</dc:creator>
  <cp:lastModifiedBy>Darek Tomyn</cp:lastModifiedBy>
  <cp:revision>97</cp:revision>
  <dcterms:created xsi:type="dcterms:W3CDTF">2011-12-20T20:01:25Z</dcterms:created>
  <dcterms:modified xsi:type="dcterms:W3CDTF">2013-03-04T05:07:30Z</dcterms:modified>
</cp:coreProperties>
</file>