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9" r:id="rId5"/>
    <p:sldId id="278" r:id="rId6"/>
    <p:sldId id="276" r:id="rId7"/>
    <p:sldId id="318" r:id="rId8"/>
    <p:sldId id="324" r:id="rId9"/>
    <p:sldId id="331" r:id="rId10"/>
    <p:sldId id="332" r:id="rId11"/>
    <p:sldId id="336" r:id="rId12"/>
    <p:sldId id="337" r:id="rId13"/>
    <p:sldId id="334" r:id="rId14"/>
    <p:sldId id="302" r:id="rId15"/>
    <p:sldId id="338" r:id="rId16"/>
    <p:sldId id="32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A3A"/>
    <a:srgbClr val="D9D9D9"/>
    <a:srgbClr val="25A3CD"/>
    <a:srgbClr val="E46C6C"/>
    <a:srgbClr val="FF7467"/>
    <a:srgbClr val="FF7C80"/>
    <a:srgbClr val="9BAB29"/>
    <a:srgbClr val="6D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04451-E9C3-C64F-858C-46F07D98212B}" v="521" dt="2020-09-10T09:18:2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E97E7-C079-4A02-BA5F-36212BE3AAA8}" type="datetimeFigureOut">
              <a:rPr lang="it-IT" smtClean="0"/>
              <a:t>10/09/20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3BE45-8337-4D90-B420-57704F7C8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67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2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03A9622E-3057-450E-891D-942B9A6B553E}"/>
              </a:ext>
            </a:extLst>
          </p:cNvPr>
          <p:cNvSpPr txBox="1">
            <a:spLocks/>
          </p:cNvSpPr>
          <p:nvPr/>
        </p:nvSpPr>
        <p:spPr>
          <a:xfrm>
            <a:off x="1764640" y="3346313"/>
            <a:ext cx="8037524" cy="1907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21899" tIns="60949" rIns="121899" bIns="60949" numCol="1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sz="3200" i="1" dirty="0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Wish Upon a Star: </a:t>
            </a:r>
            <a:r>
              <a:rPr lang="en-US" sz="3200" i="1" dirty="0" err="1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predirre</a:t>
            </a:r>
            <a:r>
              <a:rPr lang="en-US" sz="3200" i="1" dirty="0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 il sentiment di una review dal </a:t>
            </a:r>
            <a:r>
              <a:rPr lang="en-US" sz="3200" i="1" dirty="0" err="1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suo</a:t>
            </a:r>
            <a:r>
              <a:rPr lang="en-US" sz="3200" i="1" dirty="0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 </a:t>
            </a:r>
            <a:r>
              <a:rPr lang="en-US" sz="3200" i="1" dirty="0" err="1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contenuto</a:t>
            </a:r>
            <a:r>
              <a:rPr lang="en-US" sz="3200" i="1" dirty="0">
                <a:solidFill>
                  <a:srgbClr val="823A3A"/>
                </a:solidFill>
                <a:latin typeface="Bahnschrift" panose="020B0502040204020203" pitchFamily="34" charset="0"/>
                <a:ea typeface="Source Sans Pro Black" panose="020B0803030403020204" pitchFamily="34" charset="0"/>
                <a:cs typeface="Cracked"/>
              </a:rPr>
              <a:t>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9C97BD7-6BEA-4831-8DBD-C4D88E098A83}"/>
              </a:ext>
            </a:extLst>
          </p:cNvPr>
          <p:cNvSpPr txBox="1">
            <a:spLocks/>
          </p:cNvSpPr>
          <p:nvPr/>
        </p:nvSpPr>
        <p:spPr>
          <a:xfrm>
            <a:off x="1272276" y="5254131"/>
            <a:ext cx="9647448" cy="1201280"/>
          </a:xfrm>
          <a:prstGeom prst="rect">
            <a:avLst/>
          </a:prstGeom>
        </p:spPr>
        <p:txBody>
          <a:bodyPr lIns="91440" tIns="45720" rIns="91440" bIns="45720" numCol="1" anchor="t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  <a:ea typeface="Source Sans Pro Black"/>
              </a:rPr>
              <a:t>Lorenzo Camaione 850380 </a:t>
            </a:r>
          </a:p>
          <a:p>
            <a:pPr marL="456565" indent="-456565"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  <a:ea typeface="Source Sans Pro Black"/>
              </a:rPr>
              <a:t>Davide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  <a:ea typeface="Source Sans Pro Blac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  <a:ea typeface="Source Sans Pro Black"/>
              </a:rPr>
              <a:t>Toniolo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  <a:ea typeface="Source Sans Pro Black"/>
              </a:rPr>
              <a:t> 800458</a:t>
            </a:r>
          </a:p>
          <a:p>
            <a:pPr marL="456565" indent="-456565"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ource Sans Pro Black" panose="020B0803030403020204" pitchFamily="34" charset="0"/>
              </a:rPr>
              <a:t>Università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ource Sans Pro Black" panose="020B0803030403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ource Sans Pro Black" panose="020B0803030403020204" pitchFamily="34" charset="0"/>
              </a:rPr>
              <a:t>degli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ource Sans Pro Black" panose="020B0803030403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ource Sans Pro Black" panose="020B0803030403020204" pitchFamily="34" charset="0"/>
              </a:rPr>
              <a:t>Studi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ource Sans Pro Black" panose="020B0803030403020204" pitchFamily="34" charset="0"/>
              </a:rPr>
              <a:t> di Milano-Bicocca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11690889-8010-4D48-BD2C-36B999517757}"/>
              </a:ext>
            </a:extLst>
          </p:cNvPr>
          <p:cNvSpPr/>
          <p:nvPr/>
        </p:nvSpPr>
        <p:spPr>
          <a:xfrm>
            <a:off x="1892744" y="657494"/>
            <a:ext cx="8077200" cy="2123658"/>
          </a:xfrm>
          <a:prstGeom prst="rect">
            <a:avLst/>
          </a:prstGeom>
          <a:solidFill>
            <a:srgbClr val="823A3A"/>
          </a:solidFill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Progetto di Text Mining</a:t>
            </a:r>
            <a:endParaRPr lang="it-IT" sz="6600" dirty="0">
              <a:solidFill>
                <a:schemeClr val="bg1"/>
              </a:solidFill>
              <a:effectLst/>
              <a:highlight>
                <a:srgbClr val="823A3A"/>
              </a:highlight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31" y="199924"/>
            <a:ext cx="1800226" cy="18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BB7FDDE-B0E9-4EE8-9793-EAEF049DC338}"/>
              </a:ext>
            </a:extLst>
          </p:cNvPr>
          <p:cNvSpPr/>
          <p:nvPr/>
        </p:nvSpPr>
        <p:spPr>
          <a:xfrm>
            <a:off x="8517602" y="500062"/>
            <a:ext cx="2883823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Confronto</a:t>
            </a:r>
            <a:r>
              <a:rPr lang="en-US" sz="2000" b="1" dirty="0">
                <a:solidFill>
                  <a:prstClr val="white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tra</a:t>
            </a:r>
            <a:r>
              <a:rPr lang="en-US" sz="2000" b="1" dirty="0">
                <a:solidFill>
                  <a:prstClr val="white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modelli</a:t>
            </a:r>
            <a:endParaRPr lang="en-US" sz="16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2169EBDB-D5BB-4137-864D-FA3767E3AC32}"/>
              </a:ext>
            </a:extLst>
          </p:cNvPr>
          <p:cNvSpPr/>
          <p:nvPr/>
        </p:nvSpPr>
        <p:spPr>
          <a:xfrm>
            <a:off x="677278" y="504527"/>
            <a:ext cx="2537410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Modelli</a:t>
            </a:r>
            <a:endParaRPr lang="en-US" b="1" dirty="0">
              <a:solidFill>
                <a:prstClr val="white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920932"/>
            <a:ext cx="9872663" cy="3531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1820" y="1626129"/>
            <a:ext cx="686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Performance </a:t>
            </a:r>
            <a:r>
              <a:rPr lang="en-US" sz="2400" b="1" dirty="0" err="1"/>
              <a:t>dei</a:t>
            </a:r>
            <a:r>
              <a:rPr lang="en-US" sz="2400" b="1" dirty="0"/>
              <a:t> </a:t>
            </a:r>
            <a:r>
              <a:rPr lang="en-US" sz="2400" b="1" dirty="0" err="1"/>
              <a:t>vari</a:t>
            </a:r>
            <a:r>
              <a:rPr lang="en-US" sz="2400" b="1" dirty="0"/>
              <a:t> </a:t>
            </a:r>
            <a:r>
              <a:rPr lang="en-US" sz="2400" b="1" dirty="0" err="1"/>
              <a:t>modelli</a:t>
            </a:r>
            <a:r>
              <a:rPr lang="en-US" sz="2400" b="1" dirty="0"/>
              <a:t> </a:t>
            </a:r>
            <a:r>
              <a:rPr lang="en-US" sz="2400" b="1" dirty="0" err="1"/>
              <a:t>misurati</a:t>
            </a:r>
            <a:r>
              <a:rPr lang="en-US" sz="2400" b="1" dirty="0"/>
              <a:t> in termini di precision e recall</a:t>
            </a:r>
          </a:p>
        </p:txBody>
      </p:sp>
    </p:spTree>
    <p:extLst>
      <p:ext uri="{BB962C8B-B14F-4D97-AF65-F5344CB8AC3E}">
        <p14:creationId xmlns:p14="http://schemas.microsoft.com/office/powerpoint/2010/main" val="19961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1C16B9-4E46-4832-8171-E55AA4174A9C}"/>
              </a:ext>
            </a:extLst>
          </p:cNvPr>
          <p:cNvSpPr/>
          <p:nvPr/>
        </p:nvSpPr>
        <p:spPr>
          <a:xfrm>
            <a:off x="4687410" y="0"/>
            <a:ext cx="7504589" cy="6858000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8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Conclusioni</a:t>
            </a:r>
            <a:endParaRPr lang="en-US" sz="88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n-US" sz="88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Sviluppi</a:t>
            </a:r>
            <a:r>
              <a:rPr lang="en-US" sz="88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Futuri</a:t>
            </a:r>
            <a:r>
              <a:rPr lang="en-US" sz="88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en-US" sz="7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87"/>
            <a:ext cx="4567237" cy="45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8">
            <a:extLst>
              <a:ext uri="{FF2B5EF4-FFF2-40B4-BE49-F238E27FC236}">
                <a16:creationId xmlns:a16="http://schemas.microsoft.com/office/drawing/2014/main" id="{B652313E-38E5-47F3-9070-6177B8A9B1BF}"/>
              </a:ext>
            </a:extLst>
          </p:cNvPr>
          <p:cNvSpPr/>
          <p:nvPr/>
        </p:nvSpPr>
        <p:spPr>
          <a:xfrm>
            <a:off x="719933" y="5822664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54AC3F-3C00-4855-88CA-93C11FDE6F5D}"/>
              </a:ext>
            </a:extLst>
          </p:cNvPr>
          <p:cNvSpPr/>
          <p:nvPr/>
        </p:nvSpPr>
        <p:spPr>
          <a:xfrm>
            <a:off x="719933" y="2374143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19933" y="4077217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3DA2E-58EB-4AF7-84A1-71569D8083BD}"/>
              </a:ext>
            </a:extLst>
          </p:cNvPr>
          <p:cNvCxnSpPr>
            <a:cxnSpLocks/>
          </p:cNvCxnSpPr>
          <p:nvPr/>
        </p:nvCxnSpPr>
        <p:spPr>
          <a:xfrm>
            <a:off x="850081" y="1143261"/>
            <a:ext cx="0" cy="571473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6080" y="2281052"/>
            <a:ext cx="6086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I </a:t>
            </a:r>
            <a:r>
              <a:rPr lang="en-US" sz="2300" dirty="0" err="1"/>
              <a:t>modelli</a:t>
            </a:r>
            <a:r>
              <a:rPr lang="en-US" sz="2300" dirty="0"/>
              <a:t> di </a:t>
            </a:r>
            <a:r>
              <a:rPr lang="en-US" sz="2300" dirty="0" err="1"/>
              <a:t>tipo</a:t>
            </a:r>
            <a:r>
              <a:rPr lang="en-US" sz="2300" dirty="0"/>
              <a:t> Random Forest e Fully Connected NN </a:t>
            </a:r>
            <a:r>
              <a:rPr lang="en-US" sz="2300" dirty="0" err="1"/>
              <a:t>hanno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risultati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più</a:t>
            </a:r>
            <a:r>
              <a:rPr lang="en-US" sz="2300" dirty="0"/>
              <a:t> </a:t>
            </a:r>
            <a:r>
              <a:rPr lang="en-US" sz="2300" dirty="0" err="1"/>
              <a:t>promettenti</a:t>
            </a:r>
            <a:endParaRPr lang="en-US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0107" y="3984126"/>
            <a:ext cx="608647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dirty="0" err="1"/>
              <a:t>Utilizzare</a:t>
            </a:r>
            <a:r>
              <a:rPr lang="en-US" sz="2300" dirty="0"/>
              <a:t> </a:t>
            </a:r>
            <a:r>
              <a:rPr lang="en-US" sz="2300" dirty="0" err="1"/>
              <a:t>altre</a:t>
            </a:r>
            <a:r>
              <a:rPr lang="en-US" sz="2300" dirty="0"/>
              <a:t> </a:t>
            </a:r>
            <a:r>
              <a:rPr lang="en-US" sz="2300" dirty="0" err="1"/>
              <a:t>tecniche</a:t>
            </a:r>
            <a:r>
              <a:rPr lang="en-US" sz="2300" dirty="0"/>
              <a:t> per la </a:t>
            </a:r>
            <a:r>
              <a:rPr lang="en-US" sz="2300" dirty="0" err="1"/>
              <a:t>Fattorizzazione</a:t>
            </a:r>
            <a:endParaRPr lang="en-US" sz="2300" dirty="0"/>
          </a:p>
        </p:txBody>
      </p:sp>
      <p:sp>
        <p:nvSpPr>
          <p:cNvPr id="19" name="TextBox 18"/>
          <p:cNvSpPr txBox="1"/>
          <p:nvPr/>
        </p:nvSpPr>
        <p:spPr>
          <a:xfrm>
            <a:off x="1426078" y="5649787"/>
            <a:ext cx="608647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dirty="0" err="1"/>
              <a:t>Esplorare</a:t>
            </a:r>
            <a:r>
              <a:rPr lang="en-US" sz="2300" dirty="0"/>
              <a:t> </a:t>
            </a:r>
            <a:r>
              <a:rPr lang="en-US" sz="2300" dirty="0" err="1"/>
              <a:t>rappresentazioni</a:t>
            </a:r>
            <a:r>
              <a:rPr lang="en-US" sz="2300" dirty="0"/>
              <a:t> </a:t>
            </a:r>
            <a:r>
              <a:rPr lang="en-US" sz="2300" dirty="0" err="1"/>
              <a:t>testuali</a:t>
            </a:r>
            <a:r>
              <a:rPr lang="en-US" sz="2300" dirty="0"/>
              <a:t> </a:t>
            </a:r>
            <a:r>
              <a:rPr lang="en-US" sz="2300" dirty="0" err="1"/>
              <a:t>più</a:t>
            </a:r>
            <a:r>
              <a:rPr lang="en-US" sz="2300" dirty="0"/>
              <a:t> </a:t>
            </a:r>
            <a:r>
              <a:rPr lang="en-US" sz="2300" dirty="0" err="1"/>
              <a:t>sofisticate</a:t>
            </a:r>
            <a:endParaRPr lang="en-US" sz="23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BB7FDDE-B0E9-4EE8-9793-EAEF049DC338}"/>
              </a:ext>
            </a:extLst>
          </p:cNvPr>
          <p:cNvSpPr/>
          <p:nvPr/>
        </p:nvSpPr>
        <p:spPr>
          <a:xfrm>
            <a:off x="502687" y="492497"/>
            <a:ext cx="3666977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Conclusioni</a:t>
            </a:r>
            <a:r>
              <a:rPr lang="en-US" sz="2000" b="1" dirty="0">
                <a:solidFill>
                  <a:prstClr val="white"/>
                </a:solidFill>
                <a:latin typeface="Bahnschrift" panose="020B0502040204020203" pitchFamily="34" charset="0"/>
              </a:rPr>
              <a:t> e </a:t>
            </a:r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Sviluppi</a:t>
            </a:r>
            <a:r>
              <a:rPr lang="en-US" sz="2000" b="1" dirty="0">
                <a:solidFill>
                  <a:prstClr val="white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Futuri</a:t>
            </a:r>
            <a:endParaRPr lang="en-US" sz="16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019109.sv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071" y="3190250"/>
            <a:ext cx="1773933" cy="17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>
            <a:extLst>
              <a:ext uri="{FF2B5EF4-FFF2-40B4-BE49-F238E27FC236}">
                <a16:creationId xmlns:a16="http://schemas.microsoft.com/office/drawing/2014/main" id="{06590261-43CA-4FB8-B01A-FC150D30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98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agono 1">
            <a:extLst>
              <a:ext uri="{FF2B5EF4-FFF2-40B4-BE49-F238E27FC236}">
                <a16:creationId xmlns:a16="http://schemas.microsoft.com/office/drawing/2014/main" id="{CDE95F66-92DD-45CA-B0DD-C2D716A1F26F}"/>
              </a:ext>
            </a:extLst>
          </p:cNvPr>
          <p:cNvSpPr/>
          <p:nvPr/>
        </p:nvSpPr>
        <p:spPr>
          <a:xfrm>
            <a:off x="2557508" y="483463"/>
            <a:ext cx="6739630" cy="5891074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Esagono 10">
            <a:extLst>
              <a:ext uri="{FF2B5EF4-FFF2-40B4-BE49-F238E27FC236}">
                <a16:creationId xmlns:a16="http://schemas.microsoft.com/office/drawing/2014/main" id="{EBE02B37-7F60-415B-B40B-4D901814ADD3}"/>
              </a:ext>
            </a:extLst>
          </p:cNvPr>
          <p:cNvSpPr/>
          <p:nvPr/>
        </p:nvSpPr>
        <p:spPr>
          <a:xfrm>
            <a:off x="2642585" y="554669"/>
            <a:ext cx="6569476" cy="5748661"/>
          </a:xfrm>
          <a:prstGeom prst="hexagon">
            <a:avLst/>
          </a:prstGeom>
          <a:solidFill>
            <a:srgbClr val="82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C0F85C-04B8-4F53-8B1D-A96AB8B53DF0}"/>
              </a:ext>
            </a:extLst>
          </p:cNvPr>
          <p:cNvSpPr/>
          <p:nvPr/>
        </p:nvSpPr>
        <p:spPr>
          <a:xfrm>
            <a:off x="3352798" y="1483063"/>
            <a:ext cx="5172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Grazie</a:t>
            </a:r>
            <a:r>
              <a:rPr lang="en-US" sz="7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per </a:t>
            </a:r>
            <a:r>
              <a:rPr lang="en-US" sz="72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l’attenzione</a:t>
            </a:r>
            <a:r>
              <a:rPr lang="en-US" sz="7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!</a:t>
            </a:r>
            <a:endParaRPr lang="en-US" sz="6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3" y="3862593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25FF15B-A822-41A8-8223-73945A91BC8A}"/>
              </a:ext>
            </a:extLst>
          </p:cNvPr>
          <p:cNvSpPr txBox="1">
            <a:spLocks/>
          </p:cNvSpPr>
          <p:nvPr/>
        </p:nvSpPr>
        <p:spPr>
          <a:xfrm>
            <a:off x="-685495" y="291213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23A3A"/>
                </a:solidFill>
                <a:latin typeface="Bahnschrift" panose="020B0502040204020203" pitchFamily="34" charset="0"/>
              </a:rPr>
              <a:t>Introduzione</a:t>
            </a:r>
            <a:endParaRPr lang="it-IT" dirty="0">
              <a:solidFill>
                <a:srgbClr val="823A3A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F56DC166-A712-405A-A316-15BE924906DA}"/>
              </a:ext>
            </a:extLst>
          </p:cNvPr>
          <p:cNvCxnSpPr>
            <a:cxnSpLocks/>
          </p:cNvCxnSpPr>
          <p:nvPr/>
        </p:nvCxnSpPr>
        <p:spPr>
          <a:xfrm>
            <a:off x="7389845" y="0"/>
            <a:ext cx="0" cy="657310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8">
            <a:extLst>
              <a:ext uri="{FF2B5EF4-FFF2-40B4-BE49-F238E27FC236}">
                <a16:creationId xmlns:a16="http://schemas.microsoft.com/office/drawing/2014/main" id="{FE09B7B8-F668-41BD-A22F-B43B1DCD75D7}"/>
              </a:ext>
            </a:extLst>
          </p:cNvPr>
          <p:cNvSpPr/>
          <p:nvPr/>
        </p:nvSpPr>
        <p:spPr>
          <a:xfrm>
            <a:off x="7256081" y="3149692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lowchart: Connector 9">
            <a:extLst>
              <a:ext uri="{FF2B5EF4-FFF2-40B4-BE49-F238E27FC236}">
                <a16:creationId xmlns:a16="http://schemas.microsoft.com/office/drawing/2014/main" id="{ED13097A-AECE-41BA-AFEF-491E9C404266}"/>
              </a:ext>
            </a:extLst>
          </p:cNvPr>
          <p:cNvSpPr/>
          <p:nvPr/>
        </p:nvSpPr>
        <p:spPr>
          <a:xfrm>
            <a:off x="7265411" y="4572571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4CE15C6D-CEDC-4A34-BEE2-92CD93C22914}"/>
              </a:ext>
            </a:extLst>
          </p:cNvPr>
          <p:cNvSpPr txBox="1"/>
          <p:nvPr/>
        </p:nvSpPr>
        <p:spPr>
          <a:xfrm>
            <a:off x="7638712" y="367431"/>
            <a:ext cx="437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Gli</a:t>
            </a:r>
            <a:r>
              <a:rPr lang="en-US" altLang="ko-KR" sz="2400" b="1" dirty="0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obiettivi</a:t>
            </a:r>
            <a:endParaRPr lang="ko-KR" altLang="en-US" sz="2400" b="1" dirty="0">
              <a:solidFill>
                <a:srgbClr val="823A3A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60" name="Flowchart: Connector 8">
            <a:extLst>
              <a:ext uri="{FF2B5EF4-FFF2-40B4-BE49-F238E27FC236}">
                <a16:creationId xmlns:a16="http://schemas.microsoft.com/office/drawing/2014/main" id="{9C915645-F253-46EF-B93B-1993E99C43BE}"/>
              </a:ext>
            </a:extLst>
          </p:cNvPr>
          <p:cNvSpPr/>
          <p:nvPr/>
        </p:nvSpPr>
        <p:spPr>
          <a:xfrm>
            <a:off x="7256081" y="489989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6B497D2D-44AD-42CC-B3E4-1B0DCAD31E27}"/>
              </a:ext>
            </a:extLst>
          </p:cNvPr>
          <p:cNvSpPr txBox="1"/>
          <p:nvPr/>
        </p:nvSpPr>
        <p:spPr>
          <a:xfrm>
            <a:off x="7638712" y="1764560"/>
            <a:ext cx="437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400" b="1" dirty="0" err="1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Dataset</a:t>
            </a:r>
            <a:endParaRPr lang="ko-KR" altLang="en-US" sz="2400" b="1" dirty="0">
              <a:solidFill>
                <a:srgbClr val="823A3A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63" name="Flowchart: Connector 8">
            <a:extLst>
              <a:ext uri="{FF2B5EF4-FFF2-40B4-BE49-F238E27FC236}">
                <a16:creationId xmlns:a16="http://schemas.microsoft.com/office/drawing/2014/main" id="{3DD9AE8D-78EB-4AAC-B79F-016BD6F70484}"/>
              </a:ext>
            </a:extLst>
          </p:cNvPr>
          <p:cNvSpPr/>
          <p:nvPr/>
        </p:nvSpPr>
        <p:spPr>
          <a:xfrm>
            <a:off x="7265411" y="1876232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13">
            <a:extLst>
              <a:ext uri="{FF2B5EF4-FFF2-40B4-BE49-F238E27FC236}">
                <a16:creationId xmlns:a16="http://schemas.microsoft.com/office/drawing/2014/main" id="{51DE9E25-2824-4E4A-8BC1-F13544086A4C}"/>
              </a:ext>
            </a:extLst>
          </p:cNvPr>
          <p:cNvSpPr txBox="1"/>
          <p:nvPr/>
        </p:nvSpPr>
        <p:spPr>
          <a:xfrm>
            <a:off x="7693120" y="3046109"/>
            <a:ext cx="437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400" b="1" dirty="0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Text </a:t>
            </a:r>
            <a:r>
              <a:rPr lang="it-IT" altLang="ko-KR" sz="2400" b="1" dirty="0" err="1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preprocessing</a:t>
            </a:r>
            <a:endParaRPr lang="ko-KR" altLang="en-US" sz="2400" b="1" dirty="0">
              <a:solidFill>
                <a:srgbClr val="823A3A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8219CBFD-0C77-400D-B233-F71EB4BAE2B5}"/>
              </a:ext>
            </a:extLst>
          </p:cNvPr>
          <p:cNvSpPr txBox="1"/>
          <p:nvPr/>
        </p:nvSpPr>
        <p:spPr>
          <a:xfrm>
            <a:off x="7638712" y="4491792"/>
            <a:ext cx="437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400" b="1" dirty="0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Modelli a confronto</a:t>
            </a:r>
            <a:endParaRPr lang="ko-KR" altLang="en-US" sz="2400" b="1" dirty="0">
              <a:solidFill>
                <a:srgbClr val="823A3A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7" name="Flowchart: Connector 10">
            <a:extLst>
              <a:ext uri="{FF2B5EF4-FFF2-40B4-BE49-F238E27FC236}">
                <a16:creationId xmlns:a16="http://schemas.microsoft.com/office/drawing/2014/main" id="{6DDD4DBA-3CEA-4BD4-BD28-FB00816BBCF2}"/>
              </a:ext>
            </a:extLst>
          </p:cNvPr>
          <p:cNvSpPr/>
          <p:nvPr/>
        </p:nvSpPr>
        <p:spPr>
          <a:xfrm>
            <a:off x="7268028" y="5782401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428CAE3D-C70B-45B4-9BAA-DE397AD6E55D}"/>
              </a:ext>
            </a:extLst>
          </p:cNvPr>
          <p:cNvSpPr txBox="1"/>
          <p:nvPr/>
        </p:nvSpPr>
        <p:spPr>
          <a:xfrm>
            <a:off x="7693120" y="5681615"/>
            <a:ext cx="437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823A3A"/>
                </a:solidFill>
                <a:latin typeface="Bahnschrift" panose="020B0502040204020203" pitchFamily="34" charset="0"/>
                <a:cs typeface="Arial" pitchFamily="34" charset="0"/>
              </a:rPr>
              <a:t>Conclusioni</a:t>
            </a:r>
            <a:endParaRPr lang="ko-KR" altLang="en-US" sz="2400" b="1" dirty="0">
              <a:solidFill>
                <a:srgbClr val="823A3A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8" y="1876232"/>
            <a:ext cx="3731074" cy="37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48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25FF15B-A822-41A8-8223-73945A91BC8A}"/>
              </a:ext>
            </a:extLst>
          </p:cNvPr>
          <p:cNvSpPr txBox="1">
            <a:spLocks/>
          </p:cNvSpPr>
          <p:nvPr/>
        </p:nvSpPr>
        <p:spPr>
          <a:xfrm>
            <a:off x="1752245" y="19857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823A3A"/>
                </a:solidFill>
                <a:latin typeface="Bahnschrift" panose="020B0502040204020203" pitchFamily="34" charset="0"/>
              </a:rPr>
              <a:t>Gli</a:t>
            </a:r>
            <a:r>
              <a:rPr lang="en-US" b="1" dirty="0">
                <a:solidFill>
                  <a:srgbClr val="823A3A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823A3A"/>
                </a:solidFill>
                <a:latin typeface="Bahnschrift" panose="020B0502040204020203" pitchFamily="34" charset="0"/>
              </a:rPr>
              <a:t>obiettivi</a:t>
            </a:r>
            <a:endParaRPr lang="it-IT" dirty="0">
              <a:solidFill>
                <a:srgbClr val="823A3A"/>
              </a:solidFill>
              <a:latin typeface="Bahnschrift" panose="020B0502040204020203" pitchFamily="34" charset="0"/>
            </a:endParaRPr>
          </a:p>
        </p:txBody>
      </p:sp>
      <p:sp>
        <p:nvSpPr>
          <p:cNvPr id="87" name="Freeform 39">
            <a:extLst>
              <a:ext uri="{FF2B5EF4-FFF2-40B4-BE49-F238E27FC236}">
                <a16:creationId xmlns:a16="http://schemas.microsoft.com/office/drawing/2014/main" id="{E054AFD5-9E45-46F8-AA0A-E37CC311A84B}"/>
              </a:ext>
            </a:extLst>
          </p:cNvPr>
          <p:cNvSpPr>
            <a:spLocks noEditPoints="1"/>
          </p:cNvSpPr>
          <p:nvPr/>
        </p:nvSpPr>
        <p:spPr bwMode="auto">
          <a:xfrm>
            <a:off x="3603190" y="3924082"/>
            <a:ext cx="227643" cy="358289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3A45C466-9609-4825-B12B-C00E4222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8412">
            <a:off x="311255" y="3447832"/>
            <a:ext cx="952500" cy="9525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DDAED8-6B65-4249-AE43-09CB601205A8}"/>
              </a:ext>
            </a:extLst>
          </p:cNvPr>
          <p:cNvSpPr txBox="1"/>
          <p:nvPr/>
        </p:nvSpPr>
        <p:spPr>
          <a:xfrm>
            <a:off x="3446025" y="3708638"/>
            <a:ext cx="7753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Bahnschrift" panose="020B0502040204020203" pitchFamily="34" charset="0"/>
              </a:rPr>
              <a:t>E’ possibile </a:t>
            </a:r>
            <a:r>
              <a:rPr lang="it-IT" sz="2200" dirty="0" err="1">
                <a:latin typeface="Bahnschrift" panose="020B0502040204020203" pitchFamily="34" charset="0"/>
              </a:rPr>
              <a:t>predirre</a:t>
            </a:r>
            <a:r>
              <a:rPr lang="it-IT" sz="2200" dirty="0">
                <a:latin typeface="Bahnschrift" panose="020B0502040204020203" pitchFamily="34" charset="0"/>
              </a:rPr>
              <a:t> il </a:t>
            </a:r>
            <a:r>
              <a:rPr lang="it-IT" sz="2200" dirty="0" err="1">
                <a:latin typeface="Bahnschrift" panose="020B0502040204020203" pitchFamily="34" charset="0"/>
              </a:rPr>
              <a:t>sentiment</a:t>
            </a:r>
            <a:r>
              <a:rPr lang="it-IT" sz="2200" dirty="0">
                <a:latin typeface="Bahnschrift" panose="020B0502040204020203" pitchFamily="34" charset="0"/>
              </a:rPr>
              <a:t> di una </a:t>
            </a:r>
            <a:r>
              <a:rPr lang="it-IT" sz="2200" dirty="0" err="1">
                <a:latin typeface="Bahnschrift" panose="020B0502040204020203" pitchFamily="34" charset="0"/>
              </a:rPr>
              <a:t>review</a:t>
            </a:r>
            <a:r>
              <a:rPr lang="it-IT" sz="2200" dirty="0">
                <a:latin typeface="Bahnschrift" panose="020B0502040204020203" pitchFamily="34" charset="0"/>
              </a:rPr>
              <a:t> dal suo testo?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94" y="3468632"/>
            <a:ext cx="971551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Connector 8">
            <a:extLst>
              <a:ext uri="{FF2B5EF4-FFF2-40B4-BE49-F238E27FC236}">
                <a16:creationId xmlns:a16="http://schemas.microsoft.com/office/drawing/2014/main" id="{B652313E-38E5-47F3-9070-6177B8A9B1BF}"/>
              </a:ext>
            </a:extLst>
          </p:cNvPr>
          <p:cNvSpPr/>
          <p:nvPr/>
        </p:nvSpPr>
        <p:spPr>
          <a:xfrm>
            <a:off x="719932" y="5469337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Flowchart: Connector 8">
            <a:extLst>
              <a:ext uri="{FF2B5EF4-FFF2-40B4-BE49-F238E27FC236}">
                <a16:creationId xmlns:a16="http://schemas.microsoft.com/office/drawing/2014/main" id="{3754AC3F-3C00-4855-88CA-93C11FDE6F5D}"/>
              </a:ext>
            </a:extLst>
          </p:cNvPr>
          <p:cNvSpPr/>
          <p:nvPr/>
        </p:nvSpPr>
        <p:spPr>
          <a:xfrm>
            <a:off x="719933" y="2374143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25904" y="3916716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7530E7A5-00BB-4326-8630-E8F59933A25E}"/>
              </a:ext>
            </a:extLst>
          </p:cNvPr>
          <p:cNvSpPr/>
          <p:nvPr/>
        </p:nvSpPr>
        <p:spPr>
          <a:xfrm>
            <a:off x="453604" y="493486"/>
            <a:ext cx="2480572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Bahnschrift" panose="020B0502040204020203" pitchFamily="34" charset="0"/>
              </a:rPr>
              <a:t>Dataset</a:t>
            </a:r>
            <a:endParaRPr lang="en-US" b="1" dirty="0">
              <a:solidFill>
                <a:prstClr val="white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DA18695-33EC-4EB1-AE2F-4DD81EA06A18}"/>
              </a:ext>
            </a:extLst>
          </p:cNvPr>
          <p:cNvSpPr/>
          <p:nvPr/>
        </p:nvSpPr>
        <p:spPr>
          <a:xfrm>
            <a:off x="9491305" y="486909"/>
            <a:ext cx="2262544" cy="662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Esplorazione</a:t>
            </a:r>
            <a:endParaRPr lang="en-US" sz="16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516CE-0327-4329-8B41-171E05BDFA9C}"/>
              </a:ext>
            </a:extLst>
          </p:cNvPr>
          <p:cNvSpPr txBox="1"/>
          <p:nvPr/>
        </p:nvSpPr>
        <p:spPr>
          <a:xfrm>
            <a:off x="1219197" y="2096453"/>
            <a:ext cx="5449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Bahnschrift" panose="020B0502040204020203" pitchFamily="34" charset="0"/>
              </a:rPr>
              <a:t>280 000 </a:t>
            </a:r>
            <a:r>
              <a:rPr lang="it-IT" sz="2300" dirty="0" err="1">
                <a:latin typeface="Bahnschrift" panose="020B0502040204020203" pitchFamily="34" charset="0"/>
              </a:rPr>
              <a:t>review</a:t>
            </a:r>
            <a:r>
              <a:rPr lang="it-IT" sz="2300" dirty="0">
                <a:latin typeface="Bahnschrift" panose="020B0502040204020203" pitchFamily="34" charset="0"/>
              </a:rPr>
              <a:t> in formato JSON – Ambito </a:t>
            </a:r>
            <a:r>
              <a:rPr lang="it-IT" sz="2300" dirty="0" err="1">
                <a:latin typeface="Bahnschrift" panose="020B0502040204020203" pitchFamily="34" charset="0"/>
              </a:rPr>
              <a:t>Clothing</a:t>
            </a:r>
            <a:r>
              <a:rPr lang="it-IT" sz="2300" dirty="0">
                <a:latin typeface="Bahnschrift" panose="020B0502040204020203" pitchFamily="34" charset="0"/>
              </a:rPr>
              <a:t>, </a:t>
            </a:r>
            <a:r>
              <a:rPr lang="it-IT" sz="2300" dirty="0" err="1">
                <a:latin typeface="Bahnschrift" panose="020B0502040204020203" pitchFamily="34" charset="0"/>
              </a:rPr>
              <a:t>Shoes</a:t>
            </a:r>
            <a:r>
              <a:rPr lang="it-IT" sz="2300" dirty="0">
                <a:latin typeface="Bahnschrift" panose="020B0502040204020203" pitchFamily="34" charset="0"/>
              </a:rPr>
              <a:t> and </a:t>
            </a:r>
            <a:r>
              <a:rPr lang="it-IT" sz="2300" dirty="0" err="1">
                <a:latin typeface="Bahnschrift" panose="020B0502040204020203" pitchFamily="34" charset="0"/>
              </a:rPr>
              <a:t>Jewellery</a:t>
            </a:r>
            <a:endParaRPr lang="it-IT" sz="2300" dirty="0">
              <a:latin typeface="Bahnschrift" panose="020B0502040204020203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0C78877-ADE3-45F7-B524-4DA5220A8754}"/>
              </a:ext>
            </a:extLst>
          </p:cNvPr>
          <p:cNvSpPr txBox="1"/>
          <p:nvPr/>
        </p:nvSpPr>
        <p:spPr>
          <a:xfrm>
            <a:off x="1219197" y="3843955"/>
            <a:ext cx="105346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Bahnschrift" panose="020B0502040204020203" pitchFamily="34" charset="0"/>
              </a:rPr>
              <a:t>Filtro dei campi interessanti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361AD2-0E5F-40A8-8F2C-FF71E3A0F6C3}"/>
              </a:ext>
            </a:extLst>
          </p:cNvPr>
          <p:cNvSpPr txBox="1"/>
          <p:nvPr/>
        </p:nvSpPr>
        <p:spPr>
          <a:xfrm>
            <a:off x="1219197" y="4775323"/>
            <a:ext cx="9886952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300" dirty="0">
                <a:latin typeface="Bahnschrift"/>
              </a:rPr>
              <a:t>Discretizzazione della variabile target: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latin typeface="Bahnschrift" panose="020B0502040204020203" pitchFamily="34" charset="0"/>
              </a:rPr>
              <a:t>1-2 stelle: </a:t>
            </a:r>
            <a:r>
              <a:rPr lang="it-IT" sz="2400" dirty="0" err="1">
                <a:latin typeface="Bahnschrift" panose="020B0502040204020203" pitchFamily="34" charset="0"/>
              </a:rPr>
              <a:t>sentiment</a:t>
            </a:r>
            <a:r>
              <a:rPr lang="it-IT" sz="2400" dirty="0">
                <a:latin typeface="Bahnschrift" panose="020B0502040204020203" pitchFamily="34" charset="0"/>
              </a:rPr>
              <a:t> negativo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latin typeface="Bahnschrift" panose="020B0502040204020203" pitchFamily="34" charset="0"/>
              </a:rPr>
              <a:t>3 stelle: </a:t>
            </a:r>
            <a:r>
              <a:rPr lang="it-IT" sz="2400" dirty="0" err="1">
                <a:latin typeface="Bahnschrift" panose="020B0502040204020203" pitchFamily="34" charset="0"/>
              </a:rPr>
              <a:t>sentiment</a:t>
            </a:r>
            <a:r>
              <a:rPr lang="it-IT" sz="2400" dirty="0">
                <a:latin typeface="Bahnschrift" panose="020B0502040204020203" pitchFamily="34" charset="0"/>
              </a:rPr>
              <a:t> neutro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latin typeface="Bahnschrift" panose="020B0502040204020203" pitchFamily="34" charset="0"/>
              </a:rPr>
              <a:t>4-5 stelle: </a:t>
            </a:r>
            <a:r>
              <a:rPr lang="it-IT" sz="2400" dirty="0" err="1">
                <a:latin typeface="Bahnschrift" panose="020B0502040204020203" pitchFamily="34" charset="0"/>
              </a:rPr>
              <a:t>sentiment</a:t>
            </a:r>
            <a:r>
              <a:rPr lang="it-IT" sz="2400" dirty="0">
                <a:latin typeface="Bahnschrift" panose="020B0502040204020203" pitchFamily="34" charset="0"/>
              </a:rPr>
              <a:t> positivo</a:t>
            </a:r>
          </a:p>
          <a:p>
            <a:endParaRPr lang="it-IT" sz="2300" dirty="0">
              <a:latin typeface="Bahnschrift" panose="020B050204020402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7B764F-910E-4DCD-B6A2-04A86ECC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57" y="3288337"/>
            <a:ext cx="1776946" cy="1776946"/>
          </a:xfrm>
          <a:prstGeom prst="rect">
            <a:avLst/>
          </a:prstGeom>
        </p:spPr>
      </p:pic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F213DA2E-58EB-4AF7-84A1-71569D8083BD}"/>
              </a:ext>
            </a:extLst>
          </p:cNvPr>
          <p:cNvCxnSpPr>
            <a:cxnSpLocks/>
          </p:cNvCxnSpPr>
          <p:nvPr/>
        </p:nvCxnSpPr>
        <p:spPr>
          <a:xfrm>
            <a:off x="850081" y="1143261"/>
            <a:ext cx="0" cy="571473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9580BE08-7AFB-4CE4-8D9F-F281D1106169}"/>
              </a:ext>
            </a:extLst>
          </p:cNvPr>
          <p:cNvSpPr/>
          <p:nvPr/>
        </p:nvSpPr>
        <p:spPr>
          <a:xfrm>
            <a:off x="656460" y="464082"/>
            <a:ext cx="2532009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7530E7A5-00BB-4326-8630-E8F59933A25E}"/>
              </a:ext>
            </a:extLst>
          </p:cNvPr>
          <p:cNvSpPr/>
          <p:nvPr/>
        </p:nvSpPr>
        <p:spPr>
          <a:xfrm>
            <a:off x="9422606" y="566991"/>
            <a:ext cx="2480572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Bahnschrift" panose="020B0502040204020203" pitchFamily="34" charset="0"/>
              </a:rPr>
              <a:t>Esplorazione</a:t>
            </a:r>
            <a:endParaRPr lang="en-US" b="1" dirty="0">
              <a:solidFill>
                <a:prstClr val="white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EAE427-0439-460D-B045-86EC31CE5A90}"/>
              </a:ext>
            </a:extLst>
          </p:cNvPr>
          <p:cNvSpPr txBox="1"/>
          <p:nvPr/>
        </p:nvSpPr>
        <p:spPr>
          <a:xfrm>
            <a:off x="791192" y="566991"/>
            <a:ext cx="226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Dataset</a:t>
            </a:r>
            <a:endParaRPr lang="it-IT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6129" y="1332161"/>
            <a:ext cx="686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Esplorazione</a:t>
            </a:r>
            <a:r>
              <a:rPr lang="en-US" sz="2400" b="1" dirty="0"/>
              <a:t> </a:t>
            </a:r>
            <a:r>
              <a:rPr lang="en-US" sz="2400" b="1" dirty="0" err="1"/>
              <a:t>delle</a:t>
            </a:r>
            <a:r>
              <a:rPr lang="en-US" sz="2400" b="1" dirty="0"/>
              <a:t> review con 1 e 5 </a:t>
            </a:r>
            <a:r>
              <a:rPr lang="en-US" sz="2400" b="1" dirty="0" err="1"/>
              <a:t>stelle</a:t>
            </a:r>
            <a:r>
              <a:rPr lang="en-US" sz="2400" b="1" dirty="0"/>
              <a:t> </a:t>
            </a:r>
            <a:r>
              <a:rPr lang="en-US" sz="2400" b="1" dirty="0" err="1"/>
              <a:t>tramite</a:t>
            </a:r>
            <a:r>
              <a:rPr lang="en-US" sz="2400" b="1" dirty="0"/>
              <a:t> </a:t>
            </a:r>
            <a:r>
              <a:rPr lang="en-US" sz="2400" b="1" dirty="0" err="1"/>
              <a:t>uso</a:t>
            </a:r>
            <a:r>
              <a:rPr lang="en-US" sz="2400" b="1" dirty="0"/>
              <a:t> di word cloud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511" y="5722350"/>
            <a:ext cx="786871" cy="786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03" y="2528218"/>
            <a:ext cx="3019778" cy="3019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60" y="2544622"/>
            <a:ext cx="3003374" cy="30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44222C52-51E6-49A2-AE6A-EC5130859657}"/>
              </a:ext>
            </a:extLst>
          </p:cNvPr>
          <p:cNvSpPr/>
          <p:nvPr/>
        </p:nvSpPr>
        <p:spPr>
          <a:xfrm>
            <a:off x="590268" y="480996"/>
            <a:ext cx="2532009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Text preprocessing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3DF402C-D871-4B18-93FC-52CAA3871ED7}"/>
              </a:ext>
            </a:extLst>
          </p:cNvPr>
          <p:cNvSpPr/>
          <p:nvPr/>
        </p:nvSpPr>
        <p:spPr>
          <a:xfrm>
            <a:off x="5098062" y="476217"/>
            <a:ext cx="2702914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Text representation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8C98AE1-D9E7-4E48-827C-430182FF0532}"/>
              </a:ext>
            </a:extLst>
          </p:cNvPr>
          <p:cNvSpPr/>
          <p:nvPr/>
        </p:nvSpPr>
        <p:spPr>
          <a:xfrm>
            <a:off x="9563335" y="480997"/>
            <a:ext cx="2262544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Ottimizzazione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lowchart: Connector 8">
            <a:extLst>
              <a:ext uri="{FF2B5EF4-FFF2-40B4-BE49-F238E27FC236}">
                <a16:creationId xmlns:a16="http://schemas.microsoft.com/office/drawing/2014/main" id="{B652313E-38E5-47F3-9070-6177B8A9B1BF}"/>
              </a:ext>
            </a:extLst>
          </p:cNvPr>
          <p:cNvSpPr/>
          <p:nvPr/>
        </p:nvSpPr>
        <p:spPr>
          <a:xfrm>
            <a:off x="719933" y="5822664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54AC3F-3C00-4855-88CA-93C11FDE6F5D}"/>
              </a:ext>
            </a:extLst>
          </p:cNvPr>
          <p:cNvSpPr/>
          <p:nvPr/>
        </p:nvSpPr>
        <p:spPr>
          <a:xfrm>
            <a:off x="719933" y="2374143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13962" y="4691210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3DA2E-58EB-4AF7-84A1-71569D8083BD}"/>
              </a:ext>
            </a:extLst>
          </p:cNvPr>
          <p:cNvCxnSpPr>
            <a:cxnSpLocks/>
          </p:cNvCxnSpPr>
          <p:nvPr/>
        </p:nvCxnSpPr>
        <p:spPr>
          <a:xfrm>
            <a:off x="850081" y="1143261"/>
            <a:ext cx="0" cy="571473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6080" y="2281052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Tokenization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4136" y="4598119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Stemming o lemmatization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6078" y="5649787"/>
            <a:ext cx="608647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dirty="0"/>
              <a:t>Stop words removal</a:t>
            </a:r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8" y="3132589"/>
            <a:ext cx="2149350" cy="2149350"/>
          </a:xfrm>
          <a:prstGeom prst="rect">
            <a:avLst/>
          </a:prstGeom>
        </p:spPr>
      </p:pic>
      <p:sp>
        <p:nvSpPr>
          <p:cNvPr id="13" name="Flowchart: Connector 8">
            <a:extLst>
              <a:ext uri="{FF2B5EF4-FFF2-40B4-BE49-F238E27FC236}">
                <a16:creationId xmlns:a16="http://schemas.microsoft.com/office/drawing/2014/main" id="{B652313E-38E5-47F3-9070-6177B8A9B1BF}"/>
              </a:ext>
            </a:extLst>
          </p:cNvPr>
          <p:cNvSpPr/>
          <p:nvPr/>
        </p:nvSpPr>
        <p:spPr>
          <a:xfrm>
            <a:off x="713962" y="3580223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20107" y="3407346"/>
            <a:ext cx="608647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735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>
            <a:extLst>
              <a:ext uri="{FF2B5EF4-FFF2-40B4-BE49-F238E27FC236}">
                <a16:creationId xmlns:a16="http://schemas.microsoft.com/office/drawing/2014/main" id="{26B22F44-4E66-4C84-9853-4C31C70EECA0}"/>
              </a:ext>
            </a:extLst>
          </p:cNvPr>
          <p:cNvSpPr/>
          <p:nvPr/>
        </p:nvSpPr>
        <p:spPr>
          <a:xfrm>
            <a:off x="453603" y="464179"/>
            <a:ext cx="2675359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Text preprocessing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3DF402C-D871-4B18-93FC-52CAA3871ED7}"/>
              </a:ext>
            </a:extLst>
          </p:cNvPr>
          <p:cNvSpPr/>
          <p:nvPr/>
        </p:nvSpPr>
        <p:spPr>
          <a:xfrm>
            <a:off x="4942656" y="399406"/>
            <a:ext cx="2612198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Text representation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8C98AE1-D9E7-4E48-827C-430182FF0532}"/>
              </a:ext>
            </a:extLst>
          </p:cNvPr>
          <p:cNvSpPr/>
          <p:nvPr/>
        </p:nvSpPr>
        <p:spPr>
          <a:xfrm>
            <a:off x="9563335" y="480997"/>
            <a:ext cx="2262544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Ottimizzazione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54AC3F-3C00-4855-88CA-93C11FDE6F5D}"/>
              </a:ext>
            </a:extLst>
          </p:cNvPr>
          <p:cNvSpPr/>
          <p:nvPr/>
        </p:nvSpPr>
        <p:spPr>
          <a:xfrm>
            <a:off x="713960" y="2749619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19933" y="4616071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3DA2E-58EB-4AF7-84A1-71569D8083BD}"/>
              </a:ext>
            </a:extLst>
          </p:cNvPr>
          <p:cNvCxnSpPr>
            <a:cxnSpLocks/>
          </p:cNvCxnSpPr>
          <p:nvPr/>
        </p:nvCxnSpPr>
        <p:spPr>
          <a:xfrm>
            <a:off x="850081" y="1143261"/>
            <a:ext cx="0" cy="571473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0107" y="2656528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Bag of words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0107" y="4522980"/>
            <a:ext cx="608647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dirty="0" err="1"/>
              <a:t>Tf-idf</a:t>
            </a:r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18" y="3042644"/>
            <a:ext cx="2069145" cy="20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>
            <a:extLst>
              <a:ext uri="{FF2B5EF4-FFF2-40B4-BE49-F238E27FC236}">
                <a16:creationId xmlns:a16="http://schemas.microsoft.com/office/drawing/2014/main" id="{26B22F44-4E66-4C84-9853-4C31C70EECA0}"/>
              </a:ext>
            </a:extLst>
          </p:cNvPr>
          <p:cNvSpPr/>
          <p:nvPr/>
        </p:nvSpPr>
        <p:spPr>
          <a:xfrm>
            <a:off x="453603" y="464179"/>
            <a:ext cx="2675359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Text preprocessing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3DF402C-D871-4B18-93FC-52CAA3871ED7}"/>
              </a:ext>
            </a:extLst>
          </p:cNvPr>
          <p:cNvSpPr/>
          <p:nvPr/>
        </p:nvSpPr>
        <p:spPr>
          <a:xfrm>
            <a:off x="9017535" y="464179"/>
            <a:ext cx="2612198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latin typeface="Bahnschrift"/>
                <a:cs typeface="Arial"/>
              </a:rPr>
              <a:t>Ottimizzazione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8C98AE1-D9E7-4E48-827C-430182FF0532}"/>
              </a:ext>
            </a:extLst>
          </p:cNvPr>
          <p:cNvSpPr/>
          <p:nvPr/>
        </p:nvSpPr>
        <p:spPr>
          <a:xfrm>
            <a:off x="4642853" y="464178"/>
            <a:ext cx="2863729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Text representation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lowchart: Connector 8">
            <a:extLst>
              <a:ext uri="{FF2B5EF4-FFF2-40B4-BE49-F238E27FC236}">
                <a16:creationId xmlns:a16="http://schemas.microsoft.com/office/drawing/2014/main" id="{B652313E-38E5-47F3-9070-6177B8A9B1BF}"/>
              </a:ext>
            </a:extLst>
          </p:cNvPr>
          <p:cNvSpPr/>
          <p:nvPr/>
        </p:nvSpPr>
        <p:spPr>
          <a:xfrm>
            <a:off x="719933" y="5822664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54AC3F-3C00-4855-88CA-93C11FDE6F5D}"/>
              </a:ext>
            </a:extLst>
          </p:cNvPr>
          <p:cNvSpPr/>
          <p:nvPr/>
        </p:nvSpPr>
        <p:spPr>
          <a:xfrm>
            <a:off x="719933" y="2374143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19933" y="4077217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3DA2E-58EB-4AF7-84A1-71569D8083BD}"/>
              </a:ext>
            </a:extLst>
          </p:cNvPr>
          <p:cNvCxnSpPr>
            <a:cxnSpLocks/>
          </p:cNvCxnSpPr>
          <p:nvPr/>
        </p:nvCxnSpPr>
        <p:spPr>
          <a:xfrm>
            <a:off x="850081" y="1143261"/>
            <a:ext cx="0" cy="571473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6080" y="2281052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Ottimizzazione</a:t>
            </a:r>
            <a:r>
              <a:rPr lang="en-US" sz="2300" dirty="0"/>
              <a:t> </a:t>
            </a:r>
            <a:r>
              <a:rPr lang="en-US" sz="2300" dirty="0" err="1"/>
              <a:t>dell’utilizzo</a:t>
            </a:r>
            <a:r>
              <a:rPr lang="en-US" sz="2300" dirty="0"/>
              <a:t> di </a:t>
            </a:r>
            <a:r>
              <a:rPr lang="en-US" sz="2300" dirty="0" err="1"/>
              <a:t>memoria</a:t>
            </a:r>
            <a:endParaRPr lang="en-US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0107" y="3984126"/>
            <a:ext cx="608647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err="1">
                <a:cs typeface="Calibri"/>
              </a:rPr>
              <a:t>Matrici</a:t>
            </a:r>
            <a:r>
              <a:rPr lang="en-US" sz="2300">
                <a:cs typeface="Calibri"/>
              </a:rPr>
              <a:t> Sparse</a:t>
            </a:r>
            <a:endParaRPr lang="en-US" sz="2300" dirty="0"/>
          </a:p>
        </p:txBody>
      </p:sp>
      <p:sp>
        <p:nvSpPr>
          <p:cNvPr id="19" name="TextBox 18"/>
          <p:cNvSpPr txBox="1"/>
          <p:nvPr/>
        </p:nvSpPr>
        <p:spPr>
          <a:xfrm>
            <a:off x="1426078" y="5649787"/>
            <a:ext cx="608647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dirty="0" err="1"/>
              <a:t>Decomposizione</a:t>
            </a:r>
            <a:r>
              <a:rPr lang="en-US" sz="2300" dirty="0"/>
              <a:t> </a:t>
            </a:r>
            <a:r>
              <a:rPr lang="en-US" sz="2300" dirty="0" err="1"/>
              <a:t>usando</a:t>
            </a:r>
            <a:r>
              <a:rPr lang="en-US" sz="2300" dirty="0"/>
              <a:t> PCA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46" y="3176882"/>
            <a:ext cx="1614488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44222C52-51E6-49A2-AE6A-EC5130859657}"/>
              </a:ext>
            </a:extLst>
          </p:cNvPr>
          <p:cNvSpPr/>
          <p:nvPr/>
        </p:nvSpPr>
        <p:spPr>
          <a:xfrm>
            <a:off x="590268" y="480996"/>
            <a:ext cx="2532009" cy="662261"/>
          </a:xfrm>
          <a:prstGeom prst="rect">
            <a:avLst/>
          </a:prstGeom>
          <a:solidFill>
            <a:srgbClr val="82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Modelli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3DF402C-D871-4B18-93FC-52CAA3871ED7}"/>
              </a:ext>
            </a:extLst>
          </p:cNvPr>
          <p:cNvSpPr/>
          <p:nvPr/>
        </p:nvSpPr>
        <p:spPr>
          <a:xfrm>
            <a:off x="8498487" y="490504"/>
            <a:ext cx="2702914" cy="66226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Confronto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tra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modelli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lowchart: Connector 8">
            <a:extLst>
              <a:ext uri="{FF2B5EF4-FFF2-40B4-BE49-F238E27FC236}">
                <a16:creationId xmlns:a16="http://schemas.microsoft.com/office/drawing/2014/main" id="{B652313E-38E5-47F3-9070-6177B8A9B1BF}"/>
              </a:ext>
            </a:extLst>
          </p:cNvPr>
          <p:cNvSpPr/>
          <p:nvPr/>
        </p:nvSpPr>
        <p:spPr>
          <a:xfrm>
            <a:off x="719933" y="5822664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54AC3F-3C00-4855-88CA-93C11FDE6F5D}"/>
              </a:ext>
            </a:extLst>
          </p:cNvPr>
          <p:cNvSpPr/>
          <p:nvPr/>
        </p:nvSpPr>
        <p:spPr>
          <a:xfrm>
            <a:off x="719933" y="2374143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25904" y="3261696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3DA2E-58EB-4AF7-84A1-71569D8083BD}"/>
              </a:ext>
            </a:extLst>
          </p:cNvPr>
          <p:cNvCxnSpPr>
            <a:cxnSpLocks/>
          </p:cNvCxnSpPr>
          <p:nvPr/>
        </p:nvCxnSpPr>
        <p:spPr>
          <a:xfrm>
            <a:off x="850081" y="1143261"/>
            <a:ext cx="0" cy="571473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6080" y="2281052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Gaussian NB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6078" y="3168605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Reti</a:t>
            </a:r>
            <a:r>
              <a:rPr lang="en-US" sz="2300" dirty="0"/>
              <a:t> </a:t>
            </a:r>
            <a:r>
              <a:rPr lang="en-US" sz="2300" dirty="0" err="1"/>
              <a:t>neurali</a:t>
            </a:r>
            <a:endParaRPr lang="en-US" sz="2300" dirty="0"/>
          </a:p>
        </p:txBody>
      </p:sp>
      <p:sp>
        <p:nvSpPr>
          <p:cNvPr id="19" name="TextBox 18"/>
          <p:cNvSpPr txBox="1"/>
          <p:nvPr/>
        </p:nvSpPr>
        <p:spPr>
          <a:xfrm>
            <a:off x="1426078" y="5649787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Linear SVC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8" y="3132589"/>
            <a:ext cx="2149350" cy="2149350"/>
          </a:xfrm>
          <a:prstGeom prst="rect">
            <a:avLst/>
          </a:prstGeom>
        </p:spPr>
      </p:pic>
      <p:sp>
        <p:nvSpPr>
          <p:cNvPr id="13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19933" y="4132852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26078" y="4056158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/>
              <a:t>Knn</a:t>
            </a:r>
            <a:endParaRPr lang="en-US" sz="2300" dirty="0"/>
          </a:p>
        </p:txBody>
      </p:sp>
      <p:sp>
        <p:nvSpPr>
          <p:cNvPr id="20" name="Flowchart: Connector 8">
            <a:extLst>
              <a:ext uri="{FF2B5EF4-FFF2-40B4-BE49-F238E27FC236}">
                <a16:creationId xmlns:a16="http://schemas.microsoft.com/office/drawing/2014/main" id="{E6BE0E6D-1808-44A9-A88B-82C10777AF78}"/>
              </a:ext>
            </a:extLst>
          </p:cNvPr>
          <p:cNvSpPr/>
          <p:nvPr/>
        </p:nvSpPr>
        <p:spPr>
          <a:xfrm>
            <a:off x="725904" y="4983449"/>
            <a:ext cx="267528" cy="2600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26078" y="4890358"/>
            <a:ext cx="60864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288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1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AB2DB"/>
      </a:accent1>
      <a:accent2>
        <a:srgbClr val="FCD014"/>
      </a:accent2>
      <a:accent3>
        <a:srgbClr val="12C4A6"/>
      </a:accent3>
      <a:accent4>
        <a:srgbClr val="5F50AA"/>
      </a:accent4>
      <a:accent5>
        <a:srgbClr val="DD3A59"/>
      </a:accent5>
      <a:accent6>
        <a:srgbClr val="C2D34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AB2DB"/>
    </a:accent1>
    <a:accent2>
      <a:srgbClr val="FCD014"/>
    </a:accent2>
    <a:accent3>
      <a:srgbClr val="12C4A6"/>
    </a:accent3>
    <a:accent4>
      <a:srgbClr val="5F50AA"/>
    </a:accent4>
    <a:accent5>
      <a:srgbClr val="DD3A59"/>
    </a:accent5>
    <a:accent6>
      <a:srgbClr val="C2D348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AB2DB"/>
    </a:accent1>
    <a:accent2>
      <a:srgbClr val="FCD014"/>
    </a:accent2>
    <a:accent3>
      <a:srgbClr val="12C4A6"/>
    </a:accent3>
    <a:accent4>
      <a:srgbClr val="5F50AA"/>
    </a:accent4>
    <a:accent5>
      <a:srgbClr val="DD3A59"/>
    </a:accent5>
    <a:accent6>
      <a:srgbClr val="C2D348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617D21AF6E5B43B773E181A3340881" ma:contentTypeVersion="8" ma:contentTypeDescription="Creare un nuovo documento." ma:contentTypeScope="" ma:versionID="7a12314ca4de52d65c07f5acc1370bc1">
  <xsd:schema xmlns:xsd="http://www.w3.org/2001/XMLSchema" xmlns:xs="http://www.w3.org/2001/XMLSchema" xmlns:p="http://schemas.microsoft.com/office/2006/metadata/properties" xmlns:ns3="a17ce57f-badb-4f61-be4c-bb98b4aa4579" targetNamespace="http://schemas.microsoft.com/office/2006/metadata/properties" ma:root="true" ma:fieldsID="914a90774a4bbeae3ce88b288a2063fc" ns3:_="">
    <xsd:import namespace="a17ce57f-badb-4f61-be4c-bb98b4aa45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ce57f-badb-4f61-be4c-bb98b4aa4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D27952-3A1B-47C3-B836-E0894BFC68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8991BC-3A88-4850-AB42-7CA7413DD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7ce57f-badb-4f61-be4c-bb98b4aa4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51DBA-4808-4204-B8A9-14B5822C1C20}">
  <ds:schemaRefs>
    <ds:schemaRef ds:uri="http://schemas.openxmlformats.org/package/2006/metadata/core-properties"/>
    <ds:schemaRef ds:uri="http://schemas.microsoft.com/office/2006/documentManagement/types"/>
    <ds:schemaRef ds:uri="a17ce57f-badb-4f61-be4c-bb98b4aa4579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213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Bahnschrift</vt:lpstr>
      <vt:lpstr>Calibri</vt:lpstr>
      <vt:lpstr>1_Office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g.bini@campus.unimib.it</dc:creator>
  <cp:lastModifiedBy>d.toniolo2@campus.unimib.it</cp:lastModifiedBy>
  <cp:revision>28</cp:revision>
  <dcterms:created xsi:type="dcterms:W3CDTF">2019-07-16T08:12:57Z</dcterms:created>
  <dcterms:modified xsi:type="dcterms:W3CDTF">2020-09-10T09:18:21Z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0x01010064617D21AF6E5B43B773E181A3340881</vt:lpwstr>
  </property>
</Properties>
</file>