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7" r:id="rId2"/>
    <p:sldId id="380" r:id="rId3"/>
    <p:sldId id="258" r:id="rId4"/>
    <p:sldId id="367" r:id="rId5"/>
    <p:sldId id="377" r:id="rId6"/>
    <p:sldId id="378" r:id="rId7"/>
    <p:sldId id="373" r:id="rId8"/>
    <p:sldId id="372" r:id="rId9"/>
    <p:sldId id="374" r:id="rId10"/>
    <p:sldId id="370" r:id="rId11"/>
    <p:sldId id="261" r:id="rId12"/>
    <p:sldId id="379" r:id="rId13"/>
    <p:sldId id="361" r:id="rId14"/>
    <p:sldId id="364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A631"/>
    <a:srgbClr val="82A033"/>
    <a:srgbClr val="AF8933"/>
    <a:srgbClr val="EAEAEA"/>
    <a:srgbClr val="B13232"/>
    <a:srgbClr val="B18B32"/>
    <a:srgbClr val="C33B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23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4303E9-1A8A-406D-9DFA-FF87524EDF5C}" type="datetimeFigureOut">
              <a:rPr lang="en-US" smtClean="0"/>
              <a:t>11/10/2014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DDED31-8D23-4B68-A09D-8BA260C2B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801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658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7659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Demos should be delivered in parallel with</a:t>
            </a:r>
            <a:r>
              <a:rPr lang="en-US" baseline="0" dirty="0" smtClean="0"/>
              <a:t> slides presentation.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657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0437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476B189B-8AA0-4E7A-BBFE-5A6DA9EB8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4551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476B189B-8AA0-4E7A-BBFE-5A6DA9EB8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54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5024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47134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2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5864245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207210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12084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15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17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Dimitar.Topuzov@Telerik.com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dtopuzov/qa-academy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2"/>
          <p:cNvSpPr>
            <a:spLocks noGrp="1"/>
          </p:cNvSpPr>
          <p:nvPr/>
        </p:nvSpPr>
        <p:spPr>
          <a:xfrm>
            <a:off x="497391" y="5455189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Telerik Software Academy</a:t>
            </a:r>
          </a:p>
        </p:txBody>
      </p:sp>
      <p:sp>
        <p:nvSpPr>
          <p:cNvPr id="9" name="Text Placeholder 13"/>
          <p:cNvSpPr>
            <a:spLocks noGrp="1"/>
          </p:cNvSpPr>
          <p:nvPr/>
        </p:nvSpPr>
        <p:spPr>
          <a:xfrm>
            <a:off x="497392" y="5759989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3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1" name="Text Placeholder 14"/>
          <p:cNvSpPr>
            <a:spLocks noGrp="1"/>
          </p:cNvSpPr>
          <p:nvPr/>
        </p:nvSpPr>
        <p:spPr>
          <a:xfrm>
            <a:off x="497392" y="5080546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Software Quality Assurance</a:t>
            </a: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470096"/>
            <a:ext cx="8229600" cy="838200"/>
          </a:xfrm>
        </p:spPr>
        <p:txBody>
          <a:bodyPr/>
          <a:lstStyle/>
          <a:p>
            <a:r>
              <a:rPr lang="en-US" dirty="0" smtClean="0"/>
              <a:t>Web Service Testing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85800" y="3308296"/>
            <a:ext cx="8229600" cy="569120"/>
          </a:xfrm>
        </p:spPr>
        <p:txBody>
          <a:bodyPr/>
          <a:lstStyle/>
          <a:p>
            <a:r>
              <a:rPr lang="en-US" dirty="0" smtClean="0"/>
              <a:t>…in another way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915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04800"/>
            <a:ext cx="7086600" cy="914400"/>
          </a:xfrm>
        </p:spPr>
        <p:txBody>
          <a:bodyPr/>
          <a:lstStyle/>
          <a:p>
            <a:r>
              <a:rPr lang="en-US" dirty="0" smtClean="0"/>
              <a:t>Testing Multitier Systems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957060" y="1141909"/>
            <a:ext cx="21314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…in the right way</a:t>
            </a:r>
            <a:endParaRPr lang="en-US" b="1" dirty="0"/>
          </a:p>
        </p:txBody>
      </p:sp>
      <p:pic>
        <p:nvPicPr>
          <p:cNvPr id="14" name="Picture 2" descr="C:\Users\koleva\Desktop\Check-Mark-Guy.jpg.r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9270" y="4714790"/>
            <a:ext cx="1982998" cy="1806992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3380" y="2496459"/>
            <a:ext cx="1295400" cy="1295400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>
            <a:off x="3344168" y="2503415"/>
            <a:ext cx="732532" cy="445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3344168" y="3333994"/>
            <a:ext cx="754380" cy="419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372100" y="2097353"/>
            <a:ext cx="350519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7187" lvl="1">
              <a:lnSpc>
                <a:spcPct val="100000"/>
              </a:lnSpc>
            </a:pP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Single Code Base</a:t>
            </a:r>
          </a:p>
          <a:p>
            <a:pPr marL="357187" lvl="1">
              <a:lnSpc>
                <a:spcPct val="100000"/>
              </a:lnSpc>
            </a:pPr>
            <a:endParaRPr lang="en-US" dirty="0" smtClean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pPr marL="357187" lvl="1"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Utilize appropriate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APIs/SDKs 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for accessing Service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and UI Layers</a:t>
            </a:r>
          </a:p>
          <a:p>
            <a:pPr marL="357187" lvl="1">
              <a:lnSpc>
                <a:spcPct val="100000"/>
              </a:lnSpc>
            </a:pPr>
            <a:endParaRPr lang="en-US" dirty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pPr marL="357187" lvl="1">
              <a:lnSpc>
                <a:spcPct val="100000"/>
              </a:lnSpc>
            </a:pP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Reuse Code, CI infrastructure, Reporting Tools, etc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.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413756" y="1965044"/>
            <a:ext cx="1726857" cy="1059256"/>
          </a:xfrm>
          <a:prstGeom prst="roundRect">
            <a:avLst/>
          </a:prstGeom>
          <a:solidFill>
            <a:srgbClr val="B13232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UI Layer</a:t>
            </a:r>
            <a:endParaRPr lang="en-US" sz="2800" b="1" dirty="0">
              <a:solidFill>
                <a:srgbClr val="EAEAE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395320" y="3256420"/>
            <a:ext cx="1726857" cy="1059256"/>
          </a:xfrm>
          <a:prstGeom prst="roundRect">
            <a:avLst/>
          </a:prstGeom>
          <a:solidFill>
            <a:srgbClr val="AF8933"/>
          </a:solidFill>
          <a:ln>
            <a:solidFill>
              <a:srgbClr val="AF8933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 Layer</a:t>
            </a:r>
            <a:endParaRPr lang="en-US" sz="2800" b="1" dirty="0">
              <a:solidFill>
                <a:srgbClr val="EAEAE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413756" y="4547796"/>
            <a:ext cx="1726857" cy="1059256"/>
          </a:xfrm>
          <a:prstGeom prst="roundRect">
            <a:avLst/>
          </a:prstGeom>
          <a:solidFill>
            <a:srgbClr val="82A033"/>
          </a:solidFill>
          <a:ln>
            <a:solidFill>
              <a:srgbClr val="85A63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DB Layer</a:t>
            </a:r>
            <a:endParaRPr lang="en-US" sz="2800" b="1" dirty="0">
              <a:solidFill>
                <a:srgbClr val="EAEAE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98426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04800"/>
            <a:ext cx="7467600" cy="1066800"/>
          </a:xfrm>
        </p:spPr>
        <p:txBody>
          <a:bodyPr/>
          <a:lstStyle/>
          <a:p>
            <a:r>
              <a:rPr lang="en-US" dirty="0"/>
              <a:t>Testing Multitier </a:t>
            </a:r>
            <a:r>
              <a:rPr lang="en-US" dirty="0" smtClean="0"/>
              <a:t>Systems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536180" y="1141909"/>
            <a:ext cx="15523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…in example</a:t>
            </a:r>
            <a:endParaRPr lang="en-US" b="1" dirty="0"/>
          </a:p>
        </p:txBody>
      </p: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350520" y="1630679"/>
            <a:ext cx="8359140" cy="4782879"/>
          </a:xfrm>
        </p:spPr>
        <p:txBody>
          <a:bodyPr/>
          <a:lstStyle/>
          <a:p>
            <a:r>
              <a:rPr lang="en-US" dirty="0" smtClean="0"/>
              <a:t>System Under Test</a:t>
            </a:r>
          </a:p>
          <a:p>
            <a:pPr lvl="1"/>
            <a:r>
              <a:rPr lang="en-US" dirty="0" smtClean="0"/>
              <a:t>it-ebooks.info</a:t>
            </a:r>
          </a:p>
          <a:p>
            <a:r>
              <a:rPr lang="en-US" dirty="0" smtClean="0"/>
              <a:t>Automation Code Base and Ecosystem</a:t>
            </a:r>
          </a:p>
          <a:p>
            <a:pPr lvl="1"/>
            <a:r>
              <a:rPr lang="en-US" dirty="0" smtClean="0"/>
              <a:t>C# and .NET</a:t>
            </a:r>
          </a:p>
          <a:p>
            <a:r>
              <a:rPr lang="en-US" dirty="0" smtClean="0"/>
              <a:t>APIs </a:t>
            </a:r>
            <a:r>
              <a:rPr lang="en-US" smtClean="0"/>
              <a:t>for UI </a:t>
            </a:r>
            <a:r>
              <a:rPr lang="en-US" dirty="0" smtClean="0"/>
              <a:t>and Service Layers</a:t>
            </a:r>
            <a:endParaRPr lang="en-US" dirty="0"/>
          </a:p>
          <a:p>
            <a:pPr lvl="1"/>
            <a:r>
              <a:rPr lang="en-US" dirty="0" smtClean="0"/>
              <a:t>Telerik Testing Framework</a:t>
            </a:r>
          </a:p>
          <a:p>
            <a:pPr lvl="1"/>
            <a:r>
              <a:rPr lang="en-US" dirty="0" err="1" smtClean="0"/>
              <a:t>.Net</a:t>
            </a:r>
            <a:r>
              <a:rPr lang="en-US" dirty="0" smtClean="0"/>
              <a:t> HTTP Client and </a:t>
            </a:r>
            <a:r>
              <a:rPr lang="en-US" dirty="0" smtClean="0">
                <a:effectLst/>
              </a:rPr>
              <a:t>Json.NET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23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230729"/>
            <a:ext cx="7924800" cy="685800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285" y="2924440"/>
            <a:ext cx="3719795" cy="2346853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scene3d>
            <a:camera prst="perspectiveRight"/>
            <a:lightRig rig="threePt" dir="t"/>
          </a:scene3d>
        </p:spPr>
      </p:pic>
      <p:pic>
        <p:nvPicPr>
          <p:cNvPr id="1026" name="Picture 2" descr="http://www.specflow.org/specflownew/img/GettingStarted-RunGree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5" y="3693697"/>
            <a:ext cx="3564467" cy="2300702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scene3d>
            <a:camera prst="perspectiveLef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7491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Service Testing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748416" y="2930915"/>
            <a:ext cx="5642984" cy="1219201"/>
          </a:xfrm>
        </p:spPr>
        <p:txBody>
          <a:bodyPr wrap="none" lIns="0" tIns="0" rIns="0" bIns="0" anchor="ctr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smtClean="0"/>
              <a:t>Questions?</a:t>
            </a:r>
            <a:endParaRPr lang="en-US" sz="7200" dirty="0"/>
          </a:p>
        </p:txBody>
      </p:sp>
      <p:sp>
        <p:nvSpPr>
          <p:cNvPr id="6" name="TextBox 5"/>
          <p:cNvSpPr txBox="1"/>
          <p:nvPr/>
        </p:nvSpPr>
        <p:spPr>
          <a:xfrm rot="12041701" flipH="1">
            <a:off x="7298514" y="4335923"/>
            <a:ext cx="949687" cy="180395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 rot="2456848" flipH="1">
            <a:off x="968763" y="4533447"/>
            <a:ext cx="859648" cy="240465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4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4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9535351" flipH="1">
            <a:off x="793612" y="1933451"/>
            <a:ext cx="949687" cy="14014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 rot="19836951" flipH="1">
            <a:off x="7434275" y="1063226"/>
            <a:ext cx="949687" cy="2492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5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56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 rot="2233443" flipH="1">
            <a:off x="2277485" y="1162062"/>
            <a:ext cx="584096" cy="9243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 rot="8530737" flipH="1">
            <a:off x="4871755" y="456344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 rot="12627025" flipH="1">
            <a:off x="2726518" y="4181126"/>
            <a:ext cx="584096" cy="62616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 rot="19460650" flipH="1">
            <a:off x="3142397" y="2163174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 rot="18277140" flipH="1">
            <a:off x="438513" y="3075786"/>
            <a:ext cx="891282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43134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smtClean="0"/>
              <a:t>C# Programming </a:t>
            </a:r>
            <a:r>
              <a:rPr lang="en-US" dirty="0" smtClean="0"/>
              <a:t>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84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Lecturer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540" y="932331"/>
            <a:ext cx="8023860" cy="5764304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Dimitar Topuzov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smtClean="0"/>
              <a:t>Senior QA Engineer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smtClean="0"/>
              <a:t>@</a:t>
            </a:r>
            <a:r>
              <a:rPr lang="en-US" sz="2400" dirty="0" err="1" smtClean="0"/>
              <a:t>NativeScript</a:t>
            </a:r>
            <a:r>
              <a:rPr lang="en-US" sz="2400" dirty="0" smtClean="0"/>
              <a:t> Team</a:t>
            </a:r>
            <a:endParaRPr lang="en-US" sz="2400" dirty="0"/>
          </a:p>
          <a:p>
            <a:pPr marL="357188" lvl="1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397" y="1264920"/>
            <a:ext cx="2059046" cy="2468880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  <p:sp>
        <p:nvSpPr>
          <p:cNvPr id="10" name="Text Placeholder 12"/>
          <p:cNvSpPr>
            <a:spLocks noGrp="1"/>
          </p:cNvSpPr>
          <p:nvPr/>
        </p:nvSpPr>
        <p:spPr>
          <a:xfrm>
            <a:off x="5530407" y="5665451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Email:</a:t>
            </a:r>
            <a:endParaRPr lang="en-US" dirty="0"/>
          </a:p>
        </p:txBody>
      </p:sp>
      <p:sp>
        <p:nvSpPr>
          <p:cNvPr id="11" name="Text Placeholder 13"/>
          <p:cNvSpPr>
            <a:spLocks noGrp="1"/>
          </p:cNvSpPr>
          <p:nvPr/>
        </p:nvSpPr>
        <p:spPr>
          <a:xfrm>
            <a:off x="5530408" y="6065561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3"/>
              </a:rPr>
              <a:t>Dimitar.Topuzov@Telerik.com</a:t>
            </a:r>
            <a:endParaRPr lang="en-US" dirty="0"/>
          </a:p>
        </p:txBody>
      </p:sp>
      <p:sp>
        <p:nvSpPr>
          <p:cNvPr id="8" name="Text Placeholder 13"/>
          <p:cNvSpPr>
            <a:spLocks noGrp="1"/>
          </p:cNvSpPr>
          <p:nvPr/>
        </p:nvSpPr>
        <p:spPr>
          <a:xfrm>
            <a:off x="510540" y="6065561"/>
            <a:ext cx="4574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hlinkClick r:id="rId4"/>
              </a:rPr>
              <a:t>https://github.com/dtopuzov/qa-academy</a:t>
            </a:r>
            <a:endParaRPr lang="en-US" dirty="0"/>
          </a:p>
        </p:txBody>
      </p:sp>
      <p:sp>
        <p:nvSpPr>
          <p:cNvPr id="12" name="Text Placeholder 12"/>
          <p:cNvSpPr>
            <a:spLocks noGrp="1"/>
          </p:cNvSpPr>
          <p:nvPr/>
        </p:nvSpPr>
        <p:spPr>
          <a:xfrm>
            <a:off x="510540" y="564752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Resources: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36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Multitier architecture and software systems</a:t>
            </a:r>
          </a:p>
          <a:p>
            <a:pPr marL="568325" lvl="1" indent="-211138">
              <a:lnSpc>
                <a:spcPct val="100000"/>
              </a:lnSpc>
            </a:pPr>
            <a:r>
              <a:rPr lang="en-US" dirty="0" smtClean="0"/>
              <a:t>The multitier architecture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Testing Web Services in context of multitier architecture</a:t>
            </a:r>
            <a:endParaRPr lang="en-US" dirty="0"/>
          </a:p>
          <a:p>
            <a:pPr marL="568325" lvl="1" indent="-211138">
              <a:lnSpc>
                <a:spcPct val="100000"/>
              </a:lnSpc>
            </a:pPr>
            <a:r>
              <a:rPr lang="en-US" dirty="0" smtClean="0"/>
              <a:t>How NOT to </a:t>
            </a:r>
            <a:r>
              <a:rPr lang="en-US" dirty="0"/>
              <a:t>test multitier </a:t>
            </a:r>
            <a:r>
              <a:rPr lang="en-US" dirty="0" smtClean="0"/>
              <a:t>systems</a:t>
            </a:r>
          </a:p>
          <a:p>
            <a:pPr marL="568325" lvl="1" indent="-211138">
              <a:lnSpc>
                <a:spcPct val="100000"/>
              </a:lnSpc>
            </a:pPr>
            <a:r>
              <a:rPr lang="en-US" dirty="0" smtClean="0"/>
              <a:t>How to test multitier systems in the right way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24271" y="4697768"/>
            <a:ext cx="2686329" cy="1676400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9458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2"/>
          <p:cNvSpPr>
            <a:spLocks noGrp="1"/>
          </p:cNvSpPr>
          <p:nvPr/>
        </p:nvSpPr>
        <p:spPr>
          <a:xfrm>
            <a:off x="6113213" y="1983742"/>
            <a:ext cx="6092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iOS</a:t>
            </a:r>
            <a:endParaRPr lang="en-US" dirty="0"/>
          </a:p>
        </p:txBody>
      </p:sp>
      <p:sp>
        <p:nvSpPr>
          <p:cNvPr id="11" name="Text Placeholder 12"/>
          <p:cNvSpPr>
            <a:spLocks noGrp="1"/>
          </p:cNvSpPr>
          <p:nvPr/>
        </p:nvSpPr>
        <p:spPr>
          <a:xfrm>
            <a:off x="2199359" y="1983742"/>
            <a:ext cx="7159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Web</a:t>
            </a:r>
            <a:endParaRPr lang="en-US" dirty="0"/>
          </a:p>
        </p:txBody>
      </p:sp>
      <p:sp>
        <p:nvSpPr>
          <p:cNvPr id="12" name="Text Placeholder 12"/>
          <p:cNvSpPr>
            <a:spLocks noGrp="1"/>
          </p:cNvSpPr>
          <p:nvPr/>
        </p:nvSpPr>
        <p:spPr>
          <a:xfrm>
            <a:off x="3950282" y="1983742"/>
            <a:ext cx="10745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Android</a:t>
            </a:r>
            <a:endParaRPr lang="en-US" dirty="0"/>
          </a:p>
        </p:txBody>
      </p:sp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1981200" y="457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r>
              <a:rPr lang="en-US" dirty="0"/>
              <a:t>Multitier Architecture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1713159" y="2530869"/>
            <a:ext cx="1726857" cy="1059256"/>
          </a:xfrm>
          <a:prstGeom prst="roundRect">
            <a:avLst/>
          </a:prstGeom>
          <a:solidFill>
            <a:srgbClr val="B13232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UI Layer</a:t>
            </a:r>
            <a:endParaRPr lang="en-US" sz="2800" b="1" dirty="0">
              <a:solidFill>
                <a:srgbClr val="EAEAE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3691615" y="2530869"/>
            <a:ext cx="1726857" cy="1059256"/>
          </a:xfrm>
          <a:prstGeom prst="roundRect">
            <a:avLst/>
          </a:prstGeom>
          <a:solidFill>
            <a:srgbClr val="B13232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UI Layer</a:t>
            </a:r>
            <a:endParaRPr lang="en-US" sz="2800" b="1" dirty="0">
              <a:solidFill>
                <a:srgbClr val="EAEAE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5670072" y="2482764"/>
            <a:ext cx="1726857" cy="1059256"/>
          </a:xfrm>
          <a:prstGeom prst="roundRect">
            <a:avLst/>
          </a:prstGeom>
          <a:solidFill>
            <a:srgbClr val="B13232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UI Layer</a:t>
            </a:r>
            <a:endParaRPr lang="en-US" sz="2800" b="1" dirty="0">
              <a:solidFill>
                <a:srgbClr val="EAEAE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686121" y="3861729"/>
            <a:ext cx="1726857" cy="1059256"/>
          </a:xfrm>
          <a:prstGeom prst="roundRect">
            <a:avLst/>
          </a:prstGeom>
          <a:solidFill>
            <a:srgbClr val="AF8933"/>
          </a:solidFill>
          <a:ln>
            <a:solidFill>
              <a:srgbClr val="AF8933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 Layer</a:t>
            </a:r>
            <a:endParaRPr lang="en-US" sz="2800" b="1" dirty="0">
              <a:solidFill>
                <a:srgbClr val="EAEAE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3686121" y="5192589"/>
            <a:ext cx="1726857" cy="1059256"/>
          </a:xfrm>
          <a:prstGeom prst="roundRect">
            <a:avLst/>
          </a:prstGeom>
          <a:solidFill>
            <a:srgbClr val="82A033"/>
          </a:solidFill>
          <a:ln>
            <a:solidFill>
              <a:srgbClr val="85A63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DB Layer</a:t>
            </a:r>
            <a:endParaRPr lang="en-US" sz="2800" b="1" dirty="0">
              <a:solidFill>
                <a:srgbClr val="EAEAE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71666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981200" y="457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r>
              <a:rPr lang="en-US" dirty="0"/>
              <a:t>Multitier Architecture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3996690" y="2038595"/>
            <a:ext cx="3055620" cy="914400"/>
          </a:xfrm>
        </p:spPr>
        <p:txBody>
          <a:bodyPr/>
          <a:lstStyle/>
          <a:p>
            <a:pPr algn="l"/>
            <a:r>
              <a:rPr lang="en-US" sz="32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Presentation</a:t>
            </a:r>
            <a:endParaRPr lang="en-US" sz="32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3996690" y="3296735"/>
            <a:ext cx="305562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pPr algn="l"/>
            <a:r>
              <a:rPr lang="en-US" sz="32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Business logic</a:t>
            </a:r>
            <a:endParaRPr lang="en-US" sz="32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3996690" y="4483571"/>
            <a:ext cx="305562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pPr algn="l"/>
            <a:r>
              <a:rPr lang="en-US" sz="32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Data storage</a:t>
            </a:r>
            <a:endParaRPr lang="en-US" sz="32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413756" y="1965044"/>
            <a:ext cx="1726857" cy="1059256"/>
          </a:xfrm>
          <a:prstGeom prst="roundRect">
            <a:avLst/>
          </a:prstGeom>
          <a:solidFill>
            <a:srgbClr val="B13232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UI Layer</a:t>
            </a:r>
            <a:endParaRPr lang="en-US" sz="2800" b="1" dirty="0">
              <a:solidFill>
                <a:srgbClr val="EAEAE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395320" y="3256420"/>
            <a:ext cx="1726857" cy="1059256"/>
          </a:xfrm>
          <a:prstGeom prst="roundRect">
            <a:avLst/>
          </a:prstGeom>
          <a:solidFill>
            <a:srgbClr val="AF8933"/>
          </a:solidFill>
          <a:ln>
            <a:solidFill>
              <a:srgbClr val="AF8933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 Layer</a:t>
            </a:r>
            <a:endParaRPr lang="en-US" sz="2800" b="1" dirty="0">
              <a:solidFill>
                <a:srgbClr val="EAEAE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413756" y="4547796"/>
            <a:ext cx="1726857" cy="1059256"/>
          </a:xfrm>
          <a:prstGeom prst="roundRect">
            <a:avLst/>
          </a:prstGeom>
          <a:solidFill>
            <a:srgbClr val="82A033"/>
          </a:solidFill>
          <a:ln>
            <a:solidFill>
              <a:srgbClr val="85A63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DB Layer</a:t>
            </a:r>
            <a:endParaRPr lang="en-US" sz="2800" b="1" dirty="0">
              <a:solidFill>
                <a:srgbClr val="EAEAE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83555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>
          <a:xfrm>
            <a:off x="5074920" y="3225431"/>
            <a:ext cx="1493520" cy="914400"/>
          </a:xfrm>
        </p:spPr>
        <p:txBody>
          <a:bodyPr/>
          <a:lstStyle/>
          <a:p>
            <a:r>
              <a:rPr lang="en-US" dirty="0" smtClean="0"/>
              <a:t>How?</a:t>
            </a:r>
            <a:endParaRPr lang="en-US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981200" y="457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r>
              <a:rPr lang="en-US" dirty="0" smtClean="0"/>
              <a:t>Testing Multitier Systems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413756" y="1965044"/>
            <a:ext cx="1726857" cy="1059256"/>
          </a:xfrm>
          <a:prstGeom prst="roundRect">
            <a:avLst/>
          </a:prstGeom>
          <a:solidFill>
            <a:srgbClr val="B13232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UI Layer</a:t>
            </a:r>
            <a:endParaRPr lang="en-US" sz="2800" b="1" dirty="0">
              <a:solidFill>
                <a:srgbClr val="EAEAE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395320" y="3256420"/>
            <a:ext cx="1726857" cy="1059256"/>
          </a:xfrm>
          <a:prstGeom prst="roundRect">
            <a:avLst/>
          </a:prstGeom>
          <a:solidFill>
            <a:srgbClr val="AF8933"/>
          </a:solidFill>
          <a:ln>
            <a:solidFill>
              <a:srgbClr val="AF8933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 Layer</a:t>
            </a:r>
            <a:endParaRPr lang="en-US" sz="2800" b="1" dirty="0">
              <a:solidFill>
                <a:srgbClr val="EAEAE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413756" y="4547796"/>
            <a:ext cx="1726857" cy="1059256"/>
          </a:xfrm>
          <a:prstGeom prst="roundRect">
            <a:avLst/>
          </a:prstGeom>
          <a:solidFill>
            <a:srgbClr val="82A033"/>
          </a:solidFill>
          <a:ln>
            <a:solidFill>
              <a:srgbClr val="85A63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DB Layer</a:t>
            </a:r>
            <a:endParaRPr lang="en-US" sz="2800" b="1" dirty="0">
              <a:solidFill>
                <a:srgbClr val="EAEAE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95960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04800"/>
            <a:ext cx="7086600" cy="914400"/>
          </a:xfrm>
        </p:spPr>
        <p:txBody>
          <a:bodyPr/>
          <a:lstStyle/>
          <a:p>
            <a:r>
              <a:rPr lang="en-US" dirty="0" smtClean="0"/>
              <a:t>Testing Multitier Systems</a:t>
            </a:r>
            <a:endParaRPr lang="en-US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7526" y="4770119"/>
            <a:ext cx="1515139" cy="1508405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6867526" y="1141909"/>
            <a:ext cx="22209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…in the wrong way</a:t>
            </a:r>
            <a:endParaRPr lang="en-US" b="1" dirty="0"/>
          </a:p>
        </p:txBody>
      </p:sp>
      <p:pic>
        <p:nvPicPr>
          <p:cNvPr id="501760" name="Picture 50175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8660" y="3160386"/>
            <a:ext cx="1239838" cy="1239838"/>
          </a:xfrm>
          <a:prstGeom prst="rect">
            <a:avLst/>
          </a:prstGeom>
        </p:spPr>
      </p:pic>
      <p:cxnSp>
        <p:nvCxnSpPr>
          <p:cNvPr id="40" name="Straight Arrow Connector 39"/>
          <p:cNvCxnSpPr/>
          <p:nvPr/>
        </p:nvCxnSpPr>
        <p:spPr>
          <a:xfrm flipV="1">
            <a:off x="3353386" y="3703320"/>
            <a:ext cx="952500" cy="15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372100" y="1967291"/>
            <a:ext cx="3727776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7187" lvl="1">
              <a:lnSpc>
                <a:spcPct val="100000"/>
              </a:lnSpc>
            </a:pPr>
            <a:r>
              <a:rPr lang="en-US" sz="20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- Not testing what user actually use and see</a:t>
            </a:r>
          </a:p>
          <a:p>
            <a:pPr marL="357187" lvl="1">
              <a:lnSpc>
                <a:spcPct val="100000"/>
              </a:lnSpc>
            </a:pPr>
            <a:endParaRPr lang="en-US" sz="2000" dirty="0" smtClean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pPr marL="357187" lvl="1">
              <a:lnSpc>
                <a:spcPct val="100000"/>
              </a:lnSpc>
            </a:pPr>
            <a:r>
              <a:rPr lang="en-US" sz="20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+ Good way to test</a:t>
            </a:r>
          </a:p>
          <a:p>
            <a:pPr marL="357187" lvl="1">
              <a:lnSpc>
                <a:spcPct val="100000"/>
              </a:lnSpc>
            </a:pPr>
            <a:r>
              <a:rPr lang="en-US" sz="20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   business logic</a:t>
            </a:r>
            <a:endParaRPr lang="bg-BG" sz="2000" dirty="0" smtClean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pPr marL="357187" lvl="1">
              <a:lnSpc>
                <a:spcPct val="100000"/>
              </a:lnSpc>
            </a:pPr>
            <a:r>
              <a:rPr lang="en-US" sz="20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+ Faster tests</a:t>
            </a:r>
          </a:p>
          <a:p>
            <a:pPr marL="357187" lvl="1">
              <a:lnSpc>
                <a:spcPct val="100000"/>
              </a:lnSpc>
            </a:pPr>
            <a:r>
              <a:rPr lang="en-US" sz="20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+ Less fragile</a:t>
            </a:r>
          </a:p>
          <a:p>
            <a:pPr marL="357187" lvl="1">
              <a:lnSpc>
                <a:spcPct val="100000"/>
              </a:lnSpc>
            </a:pPr>
            <a:r>
              <a:rPr lang="en-US" sz="20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+ Lower Maintenance</a:t>
            </a:r>
          </a:p>
          <a:p>
            <a:pPr marL="642937" lvl="1" indent="-285750">
              <a:lnSpc>
                <a:spcPct val="100000"/>
              </a:lnSpc>
              <a:buFontTx/>
              <a:buChar char="-"/>
            </a:pPr>
            <a:endParaRPr lang="en-US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413756" y="1965044"/>
            <a:ext cx="1726857" cy="1059256"/>
          </a:xfrm>
          <a:prstGeom prst="roundRect">
            <a:avLst/>
          </a:prstGeom>
          <a:solidFill>
            <a:srgbClr val="B13232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UI Layer</a:t>
            </a:r>
            <a:endParaRPr lang="en-US" sz="2800" b="1" dirty="0">
              <a:solidFill>
                <a:srgbClr val="EAEAE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395320" y="3256420"/>
            <a:ext cx="1726857" cy="1059256"/>
          </a:xfrm>
          <a:prstGeom prst="roundRect">
            <a:avLst/>
          </a:prstGeom>
          <a:solidFill>
            <a:srgbClr val="AF8933"/>
          </a:solidFill>
          <a:ln>
            <a:solidFill>
              <a:srgbClr val="AF8933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 Layer</a:t>
            </a:r>
            <a:endParaRPr lang="en-US" sz="2800" b="1" dirty="0">
              <a:solidFill>
                <a:srgbClr val="EAEAE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413756" y="4547796"/>
            <a:ext cx="1726857" cy="1059256"/>
          </a:xfrm>
          <a:prstGeom prst="roundRect">
            <a:avLst/>
          </a:prstGeom>
          <a:solidFill>
            <a:srgbClr val="82A033"/>
          </a:solidFill>
          <a:ln>
            <a:solidFill>
              <a:srgbClr val="85A63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DB Layer</a:t>
            </a:r>
            <a:endParaRPr lang="en-US" sz="2800" b="1" dirty="0">
              <a:solidFill>
                <a:srgbClr val="EAEAE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27525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04800"/>
            <a:ext cx="7086600" cy="914400"/>
          </a:xfrm>
        </p:spPr>
        <p:txBody>
          <a:bodyPr/>
          <a:lstStyle/>
          <a:p>
            <a:r>
              <a:rPr lang="en-US" dirty="0" smtClean="0"/>
              <a:t>Testing Multitier Systems</a:t>
            </a:r>
            <a:endParaRPr lang="en-US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7526" y="4770119"/>
            <a:ext cx="1515139" cy="1508405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4899660" y="1141909"/>
            <a:ext cx="41888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…a bit better, but still in the wrong way</a:t>
            </a:r>
          </a:p>
        </p:txBody>
      </p:sp>
      <p:pic>
        <p:nvPicPr>
          <p:cNvPr id="501761" name="Picture 50176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8660" y="1902246"/>
            <a:ext cx="1239838" cy="1122054"/>
          </a:xfrm>
          <a:prstGeom prst="rect">
            <a:avLst/>
          </a:prstGeom>
        </p:spPr>
      </p:pic>
      <p:cxnSp>
        <p:nvCxnSpPr>
          <p:cNvPr id="501764" name="Straight Arrow Connector 501763"/>
          <p:cNvCxnSpPr/>
          <p:nvPr/>
        </p:nvCxnSpPr>
        <p:spPr>
          <a:xfrm flipV="1">
            <a:off x="3344168" y="2488175"/>
            <a:ext cx="952500" cy="15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583325" y="2348350"/>
            <a:ext cx="3505199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7187" lvl="1">
              <a:lnSpc>
                <a:spcPct val="100000"/>
              </a:lnSpc>
            </a:pPr>
            <a:r>
              <a:rPr lang="en-US" sz="20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+ Test what the user see</a:t>
            </a:r>
          </a:p>
          <a:p>
            <a:pPr marL="357187" lvl="1">
              <a:lnSpc>
                <a:spcPct val="100000"/>
              </a:lnSpc>
            </a:pPr>
            <a:endParaRPr lang="en-US" sz="2000" dirty="0" smtClean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pPr marL="357187" lvl="1">
              <a:lnSpc>
                <a:spcPct val="100000"/>
              </a:lnSpc>
            </a:pPr>
            <a:r>
              <a:rPr lang="en-US" sz="20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- Slower</a:t>
            </a:r>
          </a:p>
          <a:p>
            <a:pPr marL="357187" lvl="1">
              <a:lnSpc>
                <a:spcPct val="100000"/>
              </a:lnSpc>
            </a:pPr>
            <a:r>
              <a:rPr lang="en-US" sz="20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- More fragile</a:t>
            </a:r>
          </a:p>
          <a:p>
            <a:pPr marL="357187" lvl="1">
              <a:lnSpc>
                <a:spcPct val="100000"/>
              </a:lnSpc>
            </a:pPr>
            <a:r>
              <a:rPr lang="en-US" sz="20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- Higher Maintenance</a:t>
            </a:r>
          </a:p>
          <a:p>
            <a:pPr marL="642937" lvl="1" indent="-285750">
              <a:lnSpc>
                <a:spcPct val="100000"/>
              </a:lnSpc>
              <a:buFontTx/>
              <a:buChar char="-"/>
            </a:pPr>
            <a:endParaRPr lang="en-US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413756" y="1965044"/>
            <a:ext cx="1726857" cy="1059256"/>
          </a:xfrm>
          <a:prstGeom prst="roundRect">
            <a:avLst/>
          </a:prstGeom>
          <a:solidFill>
            <a:srgbClr val="B13232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UI Layer</a:t>
            </a:r>
            <a:endParaRPr lang="en-US" sz="2800" b="1" dirty="0">
              <a:solidFill>
                <a:srgbClr val="EAEAE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395320" y="3256420"/>
            <a:ext cx="1726857" cy="1059256"/>
          </a:xfrm>
          <a:prstGeom prst="roundRect">
            <a:avLst/>
          </a:prstGeom>
          <a:solidFill>
            <a:srgbClr val="AF8933"/>
          </a:solidFill>
          <a:ln>
            <a:solidFill>
              <a:srgbClr val="AF8933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 Layer</a:t>
            </a:r>
            <a:endParaRPr lang="en-US" sz="2800" b="1" dirty="0">
              <a:solidFill>
                <a:srgbClr val="EAEAE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413756" y="4547796"/>
            <a:ext cx="1726857" cy="1059256"/>
          </a:xfrm>
          <a:prstGeom prst="roundRect">
            <a:avLst/>
          </a:prstGeom>
          <a:solidFill>
            <a:srgbClr val="82A033"/>
          </a:solidFill>
          <a:ln>
            <a:solidFill>
              <a:srgbClr val="85A63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DB Layer</a:t>
            </a:r>
            <a:endParaRPr lang="en-US" sz="2800" b="1" dirty="0">
              <a:solidFill>
                <a:srgbClr val="EAEAE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43164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04800"/>
            <a:ext cx="7086600" cy="914400"/>
          </a:xfrm>
        </p:spPr>
        <p:txBody>
          <a:bodyPr/>
          <a:lstStyle/>
          <a:p>
            <a:r>
              <a:rPr lang="en-US" dirty="0" smtClean="0"/>
              <a:t>Testing Multitier Systems</a:t>
            </a:r>
            <a:endParaRPr lang="en-US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7526" y="4770119"/>
            <a:ext cx="1515139" cy="1508405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4899660" y="1141909"/>
            <a:ext cx="40157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dirty="0" smtClean="0"/>
              <a:t>…better</a:t>
            </a:r>
            <a:r>
              <a:rPr lang="en-US" b="1" dirty="0"/>
              <a:t>, but </a:t>
            </a:r>
            <a:r>
              <a:rPr lang="en-US" b="1" dirty="0" smtClean="0"/>
              <a:t>not in </a:t>
            </a:r>
            <a:r>
              <a:rPr lang="en-US" b="1" dirty="0"/>
              <a:t>the </a:t>
            </a:r>
            <a:r>
              <a:rPr lang="en-US" b="1" dirty="0" smtClean="0"/>
              <a:t>right </a:t>
            </a:r>
            <a:r>
              <a:rPr lang="en-US" b="1" dirty="0"/>
              <a:t>way</a:t>
            </a:r>
          </a:p>
        </p:txBody>
      </p:sp>
      <p:pic>
        <p:nvPicPr>
          <p:cNvPr id="501760" name="Picture 50175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8660" y="3160386"/>
            <a:ext cx="1239838" cy="1239838"/>
          </a:xfrm>
          <a:prstGeom prst="rect">
            <a:avLst/>
          </a:prstGeom>
        </p:spPr>
      </p:pic>
      <p:pic>
        <p:nvPicPr>
          <p:cNvPr id="501761" name="Picture 50176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8660" y="1902246"/>
            <a:ext cx="1239838" cy="1122054"/>
          </a:xfrm>
          <a:prstGeom prst="rect">
            <a:avLst/>
          </a:prstGeom>
        </p:spPr>
      </p:pic>
      <p:cxnSp>
        <p:nvCxnSpPr>
          <p:cNvPr id="501764" name="Straight Arrow Connector 501763"/>
          <p:cNvCxnSpPr/>
          <p:nvPr/>
        </p:nvCxnSpPr>
        <p:spPr>
          <a:xfrm flipV="1">
            <a:off x="3344168" y="2488175"/>
            <a:ext cx="952500" cy="15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3353386" y="3703320"/>
            <a:ext cx="952500" cy="15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583325" y="2032684"/>
            <a:ext cx="350519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7187" lvl="1">
              <a:lnSpc>
                <a:spcPct val="100000"/>
              </a:lnSpc>
            </a:pPr>
            <a:r>
              <a:rPr lang="en-US" sz="20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+ Can test on both Service and UI Layer</a:t>
            </a:r>
          </a:p>
          <a:p>
            <a:pPr marL="357187" lvl="1">
              <a:lnSpc>
                <a:spcPct val="100000"/>
              </a:lnSpc>
            </a:pPr>
            <a:endParaRPr lang="en-US" sz="2000" dirty="0" smtClean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pPr marL="357187" lvl="1">
              <a:lnSpc>
                <a:spcPct val="100000"/>
              </a:lnSpc>
            </a:pPr>
            <a:endParaRPr lang="en-US" sz="2000" dirty="0" smtClean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pPr marL="357187" lvl="1">
              <a:lnSpc>
                <a:spcPct val="100000"/>
              </a:lnSpc>
            </a:pPr>
            <a:r>
              <a:rPr lang="en-US" sz="20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- No way to reuse code, build and CI infrastructure, reporting tools, etc.</a:t>
            </a:r>
            <a:endParaRPr lang="en-US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413756" y="1965044"/>
            <a:ext cx="1726857" cy="1059256"/>
          </a:xfrm>
          <a:prstGeom prst="roundRect">
            <a:avLst/>
          </a:prstGeom>
          <a:solidFill>
            <a:srgbClr val="B13232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UI Layer</a:t>
            </a:r>
            <a:endParaRPr lang="en-US" sz="2800" b="1" dirty="0">
              <a:solidFill>
                <a:srgbClr val="EAEAE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395320" y="3256420"/>
            <a:ext cx="1726857" cy="1059256"/>
          </a:xfrm>
          <a:prstGeom prst="roundRect">
            <a:avLst/>
          </a:prstGeom>
          <a:solidFill>
            <a:srgbClr val="AF8933"/>
          </a:solidFill>
          <a:ln>
            <a:solidFill>
              <a:srgbClr val="AF8933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 Layer</a:t>
            </a:r>
            <a:endParaRPr lang="en-US" sz="2800" b="1" dirty="0">
              <a:solidFill>
                <a:srgbClr val="EAEAE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413756" y="4547796"/>
            <a:ext cx="1726857" cy="1059256"/>
          </a:xfrm>
          <a:prstGeom prst="roundRect">
            <a:avLst/>
          </a:prstGeom>
          <a:solidFill>
            <a:srgbClr val="82A033"/>
          </a:solidFill>
          <a:ln>
            <a:solidFill>
              <a:srgbClr val="85A63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DB Layer</a:t>
            </a:r>
            <a:endParaRPr lang="en-US" sz="2800" b="1" dirty="0">
              <a:solidFill>
                <a:srgbClr val="EAEAE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14883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CC62B882-3A46-4F72-8436-1D7407ADFF02}" vid="{92E024D1-C2BF-4AF7-8ED1-5C666C82BD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622</TotalTime>
  <Words>356</Words>
  <Application>Microsoft Office PowerPoint</Application>
  <PresentationFormat>On-screen Show (4:3)</PresentationFormat>
  <Paragraphs>120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Calibri</vt:lpstr>
      <vt:lpstr>Cambria</vt:lpstr>
      <vt:lpstr>Consolas</vt:lpstr>
      <vt:lpstr>Corbel</vt:lpstr>
      <vt:lpstr>Wingdings 2</vt:lpstr>
      <vt:lpstr>Telerik Academy Theme</vt:lpstr>
      <vt:lpstr>Web Service Testing</vt:lpstr>
      <vt:lpstr>The Lecturer</vt:lpstr>
      <vt:lpstr>Table of Contents</vt:lpstr>
      <vt:lpstr>PowerPoint Presentation</vt:lpstr>
      <vt:lpstr>Presentation</vt:lpstr>
      <vt:lpstr>How?</vt:lpstr>
      <vt:lpstr>Testing Multitier Systems</vt:lpstr>
      <vt:lpstr>Testing Multitier Systems</vt:lpstr>
      <vt:lpstr>Testing Multitier Systems</vt:lpstr>
      <vt:lpstr>Testing Multitier Systems</vt:lpstr>
      <vt:lpstr>Testing Multitier Systems</vt:lpstr>
      <vt:lpstr>Demo</vt:lpstr>
      <vt:lpstr>Web Service Testing</vt:lpstr>
      <vt:lpstr>Free Trainings @ Telerik Academy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Development Models</dc:title>
  <dc:creator>Asya Georgieva</dc:creator>
  <cp:lastModifiedBy>Dimitar Topuzov</cp:lastModifiedBy>
  <cp:revision>78</cp:revision>
  <dcterms:created xsi:type="dcterms:W3CDTF">2013-05-01T14:52:33Z</dcterms:created>
  <dcterms:modified xsi:type="dcterms:W3CDTF">2014-11-10T19:02:18Z</dcterms:modified>
</cp:coreProperties>
</file>