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311" r:id="rId3"/>
    <p:sldId id="309" r:id="rId4"/>
    <p:sldId id="258" r:id="rId5"/>
    <p:sldId id="310" r:id="rId6"/>
    <p:sldId id="259" r:id="rId7"/>
    <p:sldId id="260" r:id="rId8"/>
    <p:sldId id="313" r:id="rId9"/>
    <p:sldId id="316" r:id="rId10"/>
    <p:sldId id="317" r:id="rId11"/>
    <p:sldId id="320" r:id="rId12"/>
    <p:sldId id="323" r:id="rId13"/>
    <p:sldId id="322" r:id="rId14"/>
    <p:sldId id="324" r:id="rId15"/>
  </p:sldIdLst>
  <p:sldSz cx="9144000" cy="5143500" type="screen16x9"/>
  <p:notesSz cx="6858000" cy="9144000"/>
  <p:embeddedFontLst>
    <p:embeddedFont>
      <p:font typeface="IBM Plex Mono" panose="020B0509050203000203" pitchFamily="49" charset="-52"/>
      <p:regular r:id="rId17"/>
      <p:bold r:id="rId18"/>
      <p:italic r:id="rId19"/>
      <p:boldItalic r:id="rId20"/>
    </p:embeddedFont>
    <p:embeddedFont>
      <p:font typeface="Montserrat Medium" pitchFamily="2" charset="-52"/>
      <p:regular r:id="rId21"/>
      <p:italic r:id="rId22"/>
    </p:embeddedFont>
    <p:embeddedFont>
      <p:font typeface="Montserrat SemiBold" pitchFamily="2" charset="-52"/>
      <p:bold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  <p:embeddedFont>
      <p:font typeface="PT Sans" panose="020B0503020203020204" pitchFamily="34" charset="-52"/>
      <p:regular r:id="rId33"/>
      <p:bold r:id="rId34"/>
      <p:italic r:id="rId35"/>
      <p:boldItalic r:id="rId36"/>
    </p:embeddedFont>
    <p:embeddedFont>
      <p:font typeface="Source Code Pro" panose="020B0509030403020204" pitchFamily="49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32201A20-F871-4C51-AC28-95B879366EAA}">
          <p14:sldIdLst>
            <p14:sldId id="256"/>
            <p14:sldId id="311"/>
            <p14:sldId id="309"/>
            <p14:sldId id="258"/>
            <p14:sldId id="310"/>
            <p14:sldId id="259"/>
            <p14:sldId id="260"/>
            <p14:sldId id="313"/>
            <p14:sldId id="316"/>
            <p14:sldId id="317"/>
            <p14:sldId id="320"/>
            <p14:sldId id="323"/>
            <p14:sldId id="322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F9B83E-E8BD-4E75-8EBE-142960D537D0}">
  <a:tblStyle styleId="{F4F9B83E-E8BD-4E75-8EBE-142960D537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07" autoAdjust="0"/>
  </p:normalViewPr>
  <p:slideViewPr>
    <p:cSldViewPr snapToGrid="0">
      <p:cViewPr varScale="1">
        <p:scale>
          <a:sx n="146" d="100"/>
          <a:sy n="146" d="100"/>
        </p:scale>
        <p:origin x="3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Здравствуйте! Меня зовут Данила и я представляю вашему вниманию дипломную работу на тему: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«Имитация процедур управления </a:t>
            </a:r>
            <a:r>
              <a:rPr lang="ru-RU" sz="1800" b="1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спецвычислителями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радиолокатора космического базирования».</a:t>
            </a: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i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 слайде представлен внешний вид разработанного графического интерфейса пользователя.</a:t>
            </a: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GUI-приложение, созданное на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Qt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выполняет две основные функции: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Логгирование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обмена сообщениями: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Для каждого из четырех эмулируемых СВ-М ведется отдельный лог. В него в реальном времени записываются все сообщения, отправленные УВМ этому СВ-М, и все сообщения, полученные от него. Каждая запись содержит временную метку, направление, логический адрес СВ-М, тип и номер сообщения, а также детали (например, ключевые параметры из тела ответа). Это позволяет детально анализировать последовательность обмена.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Отображение статусов и ошибок: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Для каждого СВ-М отображается его текущий статус соединения с УВМ (например, "ACTIVE", "FAILED", "WARNING"), назначенный логический адрес и значение счетчика BCB. Особое внимание уделено индикации ошибок: если СВ-М имитирует ошибку контроля, сообщает о внутреннем предупреждении или происходит таймаут, это немедленно отражается в соответствующем поле статуса ошибок, что позволяет оператору быстро выявить проблемный модуль.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843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234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 результате выполнения дипломной работы был успешно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разработан и протестирован программный комплекс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имитирующий процедуры управления группой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спецвычислителей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радиолокатора космического базирования.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Реализован эмулятор СВ-М, способный работать как один процесс, но предоставляющий интерфейсы для четырех независимых экземпляров СВ-М, каждый из которых функционирует на своем сетевом порту и имеет индивидуальные настройки, включая имитацию различных сбоев.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Разработан модуль УВМ, который устанавливает и поддерживает одновременные соединения с четырьмя экземплярами СВ-М, управляет ими согласно протоколу и обладает базовой отказоустойчивостью к сбоям отдельных СВ-М.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Реализованы ключевые этапы протокола взаимодействия, включая инициализацию, самоконтроль, настройку параметров для различных режимов работы и обработку предупреждений.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Создан графический интерфейс пользователя для мониторинга состояния соединений и детального логгирования обмена сообщениями между УВМ и каждым СВ-М.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Обеспечена гибкая настройка всей системы через конфигурационные файлы.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ru-RU" sz="1800" b="1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None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Выводы: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Разработанный программный комплекс является эффективным инструментом для отладки и тестирования логики Управляющей Вычислительной Машины в условиях, приближенных к реальной эксплуатации с несколькими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спецвычислителями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Возможность имитации сбоев позволяет проверять алгоритмы отказоустойчивости УВМ. Модульная архитектура и использование стандартных технологий обеспечивают потенциал для дальнейшего развития и адаптации системы.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899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Хотя поставленные задачи были выполнены, разработанный комплекс имеет потенциал для дальнейшего совершенствования и расширения функционала. В качестве возможных направлений развития можно выделить: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Углубление механизмов отказоустойчивости УВМ: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Внедрение таймаутов ожидания ответа на конкретные команды, а также реализация логики автоматического повторного подключения к временно недоступным СВ-М.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Расширение функционала GUI: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Добавление возможности детального разбора и отображения содержимого тел всех типов сообщений, построение графиков изменения ключевых параметров (например, счетчиков СВ-М), а также, возможно, реализация функций управления СВ-М непосредственно из графического интерфейса.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3630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4ef22aa1ac_0_1749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80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Прежде чем перейти к деталям моей работы, хочу кратко рассмотреть общую концепцию системы, в рамках которой происходит взаимодействие. </a:t>
            </a:r>
            <a:r>
              <a:rPr lang="ru-RU" sz="1800" i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 слайде представлена упрощенная схема такой системы.</a:t>
            </a: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 сути, это взаимодействие нескольких компьютеров, где есть главный управляющий элемент и вычислители, что выполняют свою чётко определённую функцию.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СВ как раз является таким исполнительным звеном, вычислителем. Он отвечает за выполнение ресурсоёмких задач. Скажем, находясь на орбите, это устройство может делать снимки земли, производить их первичную обратку, а после отсылать их на землю, в Управляющую Вычислительную Машину.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УВМ является «мозгом» системы. Он инициализирует канал связи и передаёт настройки и параметры, в зависимости от которых будет действовать СВ. Причём взаимодействовать он может сразу, асинхронно с большим количеством вычислителей.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Взаимодействие между УВМ и СВ строго регламентируется протоколом обмена сообщениями, который и стал основой для разработки в рамках данной дипломной работы.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23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 разработке и отладке сложных систем, подобных описанной, возникает ряд существенных проблем. Основная из них – это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сложность отладки процедур управления группой </a:t>
            </a:r>
            <a:r>
              <a:rPr lang="ru-RU" sz="1800" b="1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спецвычислителей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без наличия реальных аппаратных устройств.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Реальные СВ-М являются дорогостоящим и зачастую уникальным оборудованием, доступ к которому может быть ограничен. Отсюда появляется потребность в наличии удобного способа тестирования и отладки взаимодействия УВМ и СВ через эмуляторы.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Актуальность решения данной проблемы и разработки программного эмулятора СВ-М и системы управления обусловлена следующими факторами: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Во-первых, это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существенное удешевление и ускорение процесса разработки и тестирования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программного обеспечения УВМ. Разработчики получают возможность проверять логику управления без аппаратной части.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Во-вторых, это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возможность имитации многоканальных систем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и отработки сценариев взаимодействия с группой СВ-М, что критически важно для сложных комплексов.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И, в-третьих, создается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гибкая и контролируемая среда для детальной отладки самого протокола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обмена данными, выявления узких мест и потенциальных ошибок в логике взаимодействия."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Исходя из обозначенной проблематики, целью данной дипломной работы являлось создание 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программного комплекса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для эмуляции поведения группы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спецвычислителей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и управления ими со стороны Управляющей Вычислительной Машины, с возможностью детального мониторинга их взаимодействия.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Для достижения этой цели были поставлены и решены следующие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задачи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Глубокое изучение протокола 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обмена сообщениями между СВ-М и УВМ, включая структуру сообщений, форматы данных и последовательности обмена.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Проектирование архитектуры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программного комплекса, обеспечивающей модульность, расширяемость и возможность имитации нескольких независимых устройств.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Реализация программного эмулятора СВ-М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способного имитировать до четырех независимых экземпляров, каждый из которых работает на своем сетевом порту.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Реализация программного модуля УВМ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способного устанавливать соединения и управлять всеми четырьмя эмулируемыми СВ-М, а также обрабатывать их отказы.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Разработка графического интерфейса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пользователя для наглядного мониторинга состояния соединений и логгирования обмена сообщениями.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Проведение комплексного тестирования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разработанного программного комплекса для проверки корректности его работы и соответствия требованиям протокола.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475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Основой взаимодействия между УВМ и СВ-М служит специализированный протокол обмена сообщениями. </a:t>
            </a:r>
            <a:r>
              <a:rPr lang="ru-RU" sz="1800" i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 слайде представлена общая структура сообщения.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Каждое сообщение состоит из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заголовка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и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тела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Заголовок включает адрес получателя, флаги управления, длину тела сообщения, порядковый номер и тип сообщения.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Тело сообщения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имеет переменную структуру и зависит от типа передаваемой команды или данных. Например, при настройке параметров работы РСА, в теле могут передаваться байты, отвечающие за режимы, пороги обнаружения, наличие помех и другие специфические параметры.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Протокол определяет несколько ключевых </a:t>
            </a: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этапов взаимодействия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Инициализация канала связи: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Установление соединения и обмен начальными параметрами.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Подготовка к сеансу наблюдения: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Включает процедуры самоконтроля СВ-М, получение их статусов и конфигурацию общих параметров.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Подготовка к сеансу съемки: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Загрузка в СВ-М специфичных параметров для выбранного режима работы (например, ОР, ДР, ОР1 или ВР).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Сеанс съемки: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Непосредственно обмен данными радиолокационной съемки.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Завершение сеанса съемки: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Корректное прекращение обмена данными и освобождение ресурсов.</a:t>
            </a:r>
          </a:p>
          <a:p>
            <a:pPr marL="15875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i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На данном слайде представлена упрощенная архитектура разработанного программного комплекса.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Комплекс состоит из трех основных частей: приложения УВМ (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приложения эмулятора СВ-М (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 и графического интерфейса пользователя (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gui_app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).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Приложение </a:t>
            </a:r>
            <a:r>
              <a:rPr lang="ru-RU" sz="1800" b="1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запускается как один процесс, но благодаря многопоточной архитектуре оно способно эмулировать до четырех независимых экземпляров СВ-М. Для каждого эмулируемого СВ-М создается отдельный поток-слушатель, работающий на уникальном TCP-порту. При установлении соединения от УВМ, этот поток-слушатель порождает два персональных рабочих потока: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Receiver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для приема команд и Processor для их обработки. Ответы от всех экземпляров СВ-М собираются в общую очередь и отправляются через единый общий поток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Sender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Приложение </a:t>
            </a:r>
            <a:r>
              <a:rPr lang="ru-RU" sz="1800" b="1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реализует логику Управляющей Вычислительной Машины. Основной поток управляет установкой соединений с каждым из эмулируемых СВ-М. Для каждого активного соединения запускается свой поток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Receiver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принимающий ответы. Общий поток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Sender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отвечает за отправку команд всем СВ-М. Критически важной частью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является встроенный TCP-сервер, который предоставляет данные о состоянии всех взаимодействий для графического интерфейса.</a:t>
            </a:r>
          </a:p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Приложение </a:t>
            </a:r>
            <a:r>
              <a:rPr lang="ru-RU" sz="1800" b="1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gui_app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разработанное с использованием фреймворка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Qt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выступает в роли TCP-клиента к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Оно получает данные о статусах соединений, последних отправленных и полученных сообщениях, а также информацию об ошибках, и отображает всё это в наглядном виде, позволяя вести лог взаимодействия.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7735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При реализации приложений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и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svm_app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были применены следующие ключевые подходы и технологии</a:t>
            </a:r>
          </a:p>
          <a:p>
            <a:pPr marL="457200" indent="0">
              <a:lnSpc>
                <a:spcPct val="107000"/>
              </a:lnSpc>
              <a:spcAft>
                <a:spcPts val="800"/>
              </a:spcAft>
              <a:buNone/>
            </a:pPr>
            <a:endParaRPr lang="ru-RU" sz="1800" dirty="0">
              <a:solidFill>
                <a:srgbClr val="1A1C1E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Модульность: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Проект разделен на логические модули –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protocol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(определения и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билдеры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сообщений),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io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(абстракция ввода-вывода),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config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(чтение конфигурации),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utils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(вспомогательные утилиты, например,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потокобезопасные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очереди), а также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svm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и 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uvm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для специфической логики каждого приложения. Такой подход значительно улучшает читаемость кода, упрощает его поддержку и дальнейшую модификацию.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Абстрактный IO-интерфейс: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Разработан интерфейс ввода-вывода, который абстрагирует конкретный способ передачи данных. В текущей реализации поддерживается TCP/IP, но архитектура позволяет легко добавить, например, работу через последовательный порт (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Serial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что обеспечивает гибкость системы.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Конфигурирование через INI-файлы: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Все ключевые параметры, такие как IP-адреса, порты для каждого экземпляра СВ-М, их логические адреса, а также параметры для имитации различных сбоев (ошибки контроля, таймауты, принудительные отключения), вынесены во внешний конфигурационный файл config.ini. Это позволяет гибко настраивать систему без необходимости перекомпиляции исходного кода.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Многопоточность: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Оба приложения активно используют многопоточность на базе библиотеки </a:t>
            </a:r>
            <a:r>
              <a:rPr lang="ru-RU" sz="180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Pthreads</a:t>
            </a:r>
            <a:r>
              <a:rPr lang="ru-RU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Как уже упоминалось, процессы эмулятора СВ-М запускаются на разных портах и логически независимы друг от друга благодаря индивидуальным потокам-слушателям и рабочим потокам для каждого соединения. Работа УВМ с несколькими СВ-М также асинхронна. Это соответствует требованиям протокола и позволяет эффективно моделировать параллельную работу компонентов.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78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5" r:id="rId6"/>
    <p:sldLayoutId id="2147483669" r:id="rId7"/>
    <p:sldLayoutId id="2147483670" r:id="rId8"/>
    <p:sldLayoutId id="2147483674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qt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5296330" cy="1192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Montserrat SemiBold" pitchFamily="2" charset="-52"/>
              </a:rPr>
              <a:t>Автор: </a:t>
            </a:r>
            <a:r>
              <a:rPr lang="ru-RU" sz="2000" dirty="0">
                <a:latin typeface="Montserrat Medium" pitchFamily="2" charset="-52"/>
              </a:rPr>
              <a:t>Торкин Д. А. (КМБО-02-21)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Montserrat SemiBold" pitchFamily="2" charset="-52"/>
              </a:rPr>
              <a:t>Научный руководитель:  </a:t>
            </a:r>
            <a:r>
              <a:rPr lang="ru-RU" sz="2000" dirty="0">
                <a:latin typeface="Montserrat Medium" pitchFamily="2" charset="-52"/>
              </a:rPr>
              <a:t>к.т.н., доцент </a:t>
            </a:r>
            <a:r>
              <a:rPr lang="ru-RU" sz="2000" dirty="0" err="1">
                <a:latin typeface="Montserrat Medium" pitchFamily="2" charset="-52"/>
              </a:rPr>
              <a:t>Черниенко</a:t>
            </a:r>
            <a:r>
              <a:rPr lang="ru-RU" sz="2000" dirty="0">
                <a:latin typeface="Montserrat Medium" pitchFamily="2" charset="-52"/>
              </a:rPr>
              <a:t> А. 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Montserrat SemiBold" pitchFamily="2" charset="-52"/>
              </a:rPr>
              <a:t>Консультант:</a:t>
            </a:r>
            <a:r>
              <a:rPr lang="ru-RU" sz="2000" dirty="0">
                <a:latin typeface="Montserrat Medium" pitchFamily="2" charset="-52"/>
              </a:rPr>
              <a:t> </a:t>
            </a:r>
            <a:r>
              <a:rPr lang="ru-RU" sz="2000" dirty="0" err="1">
                <a:latin typeface="Montserrat Medium" pitchFamily="2" charset="-52"/>
              </a:rPr>
              <a:t>Ветюгов</a:t>
            </a:r>
            <a:r>
              <a:rPr lang="ru-RU" sz="2000" dirty="0">
                <a:latin typeface="Montserrat Medium" pitchFamily="2" charset="-52"/>
              </a:rPr>
              <a:t> С. В.</a:t>
            </a:r>
            <a:endParaRPr sz="2000" dirty="0">
              <a:latin typeface="Montserrat Medium" pitchFamily="2" charset="-52"/>
            </a:endParaRP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Имитация процедур управления </a:t>
            </a:r>
            <a:r>
              <a:rPr lang="ru-RU" sz="2800" dirty="0" err="1"/>
              <a:t>спецвычислителями</a:t>
            </a:r>
            <a:r>
              <a:rPr lang="ru-RU" sz="2800" dirty="0"/>
              <a:t> </a:t>
            </a:r>
            <a:r>
              <a:rPr lang="ru-RU" sz="2800" dirty="0">
                <a:solidFill>
                  <a:schemeClr val="tx1"/>
                </a:solidFill>
              </a:rPr>
              <a:t>радиолокатора космического базирования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2;p76">
            <a:extLst>
              <a:ext uri="{FF2B5EF4-FFF2-40B4-BE49-F238E27FC236}">
                <a16:creationId xmlns:a16="http://schemas.microsoft.com/office/drawing/2014/main" id="{5710F31F-C34A-452C-AC79-BB97EE8D0951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27" name="Google Shape;10113;p76">
              <a:extLst>
                <a:ext uri="{FF2B5EF4-FFF2-40B4-BE49-F238E27FC236}">
                  <a16:creationId xmlns:a16="http://schemas.microsoft.com/office/drawing/2014/main" id="{3AED2560-0ECB-46BA-B704-86843C6B61CA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0114;p76">
              <a:extLst>
                <a:ext uri="{FF2B5EF4-FFF2-40B4-BE49-F238E27FC236}">
                  <a16:creationId xmlns:a16="http://schemas.microsoft.com/office/drawing/2014/main" id="{CFD3E231-30DF-4CF8-BEF9-A6A5B968D07E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52569A-4303-43AD-87AF-135D93BC8A55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</a:t>
            </a:r>
            <a:r>
              <a:rPr lang="en-US" dirty="0" err="1"/>
              <a:t>gui_app</a:t>
            </a:r>
            <a:endParaRPr dirty="0"/>
          </a:p>
        </p:txBody>
      </p:sp>
      <p:sp>
        <p:nvSpPr>
          <p:cNvPr id="27" name="Google Shape;1668;p42">
            <a:extLst>
              <a:ext uri="{FF2B5EF4-FFF2-40B4-BE49-F238E27FC236}">
                <a16:creationId xmlns:a16="http://schemas.microsoft.com/office/drawing/2014/main" id="{D51412E3-B69B-48AE-996E-A5A5623C65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900" y="1050696"/>
            <a:ext cx="4175758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err="1">
                <a:latin typeface="IBM Plex Mono" panose="020B0509050203000203" pitchFamily="49" charset="-52"/>
              </a:rPr>
              <a:t>Логгирование</a:t>
            </a:r>
            <a:br>
              <a:rPr lang="ru-RU" sz="1800" b="1" dirty="0">
                <a:latin typeface="IBM Plex Mono" panose="020B0509050203000203" pitchFamily="49" charset="-52"/>
              </a:rPr>
            </a:br>
            <a:r>
              <a:rPr lang="ru-RU" sz="1800" dirty="0">
                <a:latin typeface="Montserrat Medium" pitchFamily="2" charset="-52"/>
              </a:rPr>
              <a:t>Отображение полученных и отправленных сообщений</a:t>
            </a:r>
          </a:p>
        </p:txBody>
      </p:sp>
      <p:sp>
        <p:nvSpPr>
          <p:cNvPr id="29" name="Google Shape;1668;p42">
            <a:extLst>
              <a:ext uri="{FF2B5EF4-FFF2-40B4-BE49-F238E27FC236}">
                <a16:creationId xmlns:a16="http://schemas.microsoft.com/office/drawing/2014/main" id="{47E8BD50-CB3A-4FD7-AF10-F0BC1B64C3AD}"/>
              </a:ext>
            </a:extLst>
          </p:cNvPr>
          <p:cNvSpPr txBox="1">
            <a:spLocks/>
          </p:cNvSpPr>
          <p:nvPr/>
        </p:nvSpPr>
        <p:spPr>
          <a:xfrm>
            <a:off x="4488180" y="1052323"/>
            <a:ext cx="416814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sz="1800" b="1" dirty="0">
                <a:latin typeface="IBM Plex Mono" panose="020B0509050203000203" pitchFamily="49" charset="-52"/>
              </a:rPr>
              <a:t>Статусы и ошибки </a:t>
            </a:r>
            <a:br>
              <a:rPr lang="ru-RU" sz="1800" b="1" dirty="0">
                <a:latin typeface="Montserrat Medium" pitchFamily="2" charset="-52"/>
              </a:rPr>
            </a:br>
            <a:r>
              <a:rPr lang="ru-RU" sz="1800" b="1" dirty="0">
                <a:latin typeface="Montserrat Medium" pitchFamily="2" charset="-52"/>
              </a:rPr>
              <a:t>Мы сразу увидим, если что-то пошло не так и сможет отладить</a:t>
            </a:r>
            <a:endParaRPr lang="ru-RU" sz="1800" dirty="0">
              <a:latin typeface="Montserrat Medium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6E637C-4011-4FA3-B8DA-BD1A7A04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5400" y="2248300"/>
            <a:ext cx="8317785" cy="2585908"/>
          </a:xfrm>
          <a:prstGeom prst="rect">
            <a:avLst/>
          </a:prstGeom>
        </p:spPr>
      </p:pic>
      <p:grpSp>
        <p:nvGrpSpPr>
          <p:cNvPr id="6" name="Google Shape;10112;p76">
            <a:extLst>
              <a:ext uri="{FF2B5EF4-FFF2-40B4-BE49-F238E27FC236}">
                <a16:creationId xmlns:a16="http://schemas.microsoft.com/office/drawing/2014/main" id="{BA9D1250-ECEE-4E48-928E-0629C98995EB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7" name="Google Shape;10113;p76">
              <a:extLst>
                <a:ext uri="{FF2B5EF4-FFF2-40B4-BE49-F238E27FC236}">
                  <a16:creationId xmlns:a16="http://schemas.microsoft.com/office/drawing/2014/main" id="{6D196FED-2C1E-405F-8B11-06588912B104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0114;p76">
              <a:extLst>
                <a:ext uri="{FF2B5EF4-FFF2-40B4-BE49-F238E27FC236}">
                  <a16:creationId xmlns:a16="http://schemas.microsoft.com/office/drawing/2014/main" id="{552E149F-6C56-4702-92A3-7181005711F3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0C367F7-8D9A-4801-A646-2FB9A74C258F}"/>
              </a:ext>
            </a:extLst>
          </p:cNvPr>
          <p:cNvSpPr txBox="1"/>
          <p:nvPr/>
        </p:nvSpPr>
        <p:spPr>
          <a:xfrm>
            <a:off x="8656321" y="470883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0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93253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062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Результаты и развитие</a:t>
            </a:r>
            <a:endParaRPr sz="3600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112;p76">
            <a:extLst>
              <a:ext uri="{FF2B5EF4-FFF2-40B4-BE49-F238E27FC236}">
                <a16:creationId xmlns:a16="http://schemas.microsoft.com/office/drawing/2014/main" id="{9242EB73-9E8D-4248-9271-B0B530D6FAA8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45" name="Google Shape;10113;p76">
              <a:extLst>
                <a:ext uri="{FF2B5EF4-FFF2-40B4-BE49-F238E27FC236}">
                  <a16:creationId xmlns:a16="http://schemas.microsoft.com/office/drawing/2014/main" id="{3EDA8085-B587-4A49-9043-3F08915039FF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114;p76">
              <a:extLst>
                <a:ext uri="{FF2B5EF4-FFF2-40B4-BE49-F238E27FC236}">
                  <a16:creationId xmlns:a16="http://schemas.microsoft.com/office/drawing/2014/main" id="{DD73FE7C-BB21-4E29-B9BF-051140A36816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24B4108-F8E0-4EB5-8D10-1892C644E573}"/>
              </a:ext>
            </a:extLst>
          </p:cNvPr>
          <p:cNvSpPr txBox="1"/>
          <p:nvPr/>
        </p:nvSpPr>
        <p:spPr>
          <a:xfrm>
            <a:off x="8656321" y="470883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78803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/>
          <p:cNvSpPr txBox="1">
            <a:spLocks noGrp="1"/>
          </p:cNvSpPr>
          <p:nvPr>
            <p:ph type="title"/>
          </p:nvPr>
        </p:nvSpPr>
        <p:spPr>
          <a:xfrm>
            <a:off x="720000" y="443174"/>
            <a:ext cx="3145200" cy="668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1"/>
          </p:nvPr>
        </p:nvSpPr>
        <p:spPr>
          <a:xfrm>
            <a:off x="719999" y="1111910"/>
            <a:ext cx="8004901" cy="346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800" dirty="0">
                <a:solidFill>
                  <a:schemeClr val="bg2"/>
                </a:solidFill>
                <a:latin typeface="Montserrat SemiBold" pitchFamily="2" charset="-52"/>
              </a:rPr>
              <a:t>Реализован модуль СВ </a:t>
            </a:r>
            <a:r>
              <a:rPr lang="ru-RU" sz="1800" dirty="0">
                <a:latin typeface="Montserrat Medium" pitchFamily="2" charset="-52"/>
              </a:rPr>
              <a:t>позволяющий имитировать четыре независимых вычислителя с индивидуальными настройками</a:t>
            </a:r>
          </a:p>
          <a:p>
            <a:pPr marL="285750" indent="-285750"/>
            <a:r>
              <a:rPr lang="ru-RU" sz="1800" dirty="0">
                <a:solidFill>
                  <a:schemeClr val="bg2"/>
                </a:solidFill>
                <a:latin typeface="Montserrat SemiBold" pitchFamily="2" charset="-52"/>
              </a:rPr>
              <a:t>Разработан модуль УВМ</a:t>
            </a:r>
            <a:r>
              <a:rPr lang="ru-RU" sz="1800" dirty="0">
                <a:latin typeface="Montserrat Medium" pitchFamily="2" charset="-52"/>
              </a:rPr>
              <a:t>, производящий обмен сообщениями с четырьмя экземплярами СВ</a:t>
            </a:r>
          </a:p>
          <a:p>
            <a:pPr marL="285750" indent="-285750"/>
            <a:r>
              <a:rPr lang="ru-RU" sz="1800" dirty="0">
                <a:solidFill>
                  <a:schemeClr val="bg2"/>
                </a:solidFill>
                <a:latin typeface="Montserrat SemiBold" pitchFamily="2" charset="-52"/>
              </a:rPr>
              <a:t>Реализованы ключевые этапы протокола</a:t>
            </a:r>
            <a:r>
              <a:rPr lang="ru-RU" sz="1800" dirty="0">
                <a:latin typeface="Montserrat Medium" pitchFamily="2" charset="-52"/>
              </a:rPr>
              <a:t> взаимодействия, включая базовую обработку ошибок</a:t>
            </a:r>
          </a:p>
          <a:p>
            <a:pPr marL="285750" indent="-285750"/>
            <a:r>
              <a:rPr lang="ru-RU" sz="1800" dirty="0">
                <a:solidFill>
                  <a:schemeClr val="bg2"/>
                </a:solidFill>
                <a:latin typeface="Montserrat SemiBold" pitchFamily="2" charset="-52"/>
              </a:rPr>
              <a:t>Создан графический интерфейс пользователя </a:t>
            </a:r>
            <a:r>
              <a:rPr lang="ru-RU" sz="1800" dirty="0">
                <a:latin typeface="Montserrat Medium" pitchFamily="2" charset="-52"/>
              </a:rPr>
              <a:t>для мониторинга состояния соединения и детального логгирования</a:t>
            </a:r>
          </a:p>
          <a:p>
            <a:pPr marL="285750" indent="-285750"/>
            <a:r>
              <a:rPr lang="ru-RU" sz="1800" dirty="0">
                <a:solidFill>
                  <a:schemeClr val="bg2"/>
                </a:solidFill>
                <a:latin typeface="Montserrat SemiBold" pitchFamily="2" charset="-52"/>
              </a:rPr>
              <a:t>Обеспечена гибкая настройка всей системы </a:t>
            </a:r>
            <a:r>
              <a:rPr lang="ru-RU" sz="1800" dirty="0">
                <a:latin typeface="Montserrat Medium" pitchFamily="2" charset="-52"/>
              </a:rPr>
              <a:t>через конфигурационные файлы</a:t>
            </a:r>
            <a:endParaRPr sz="1800" dirty="0">
              <a:latin typeface="Montserrat Medium" pitchFamily="2" charset="-52"/>
            </a:endParaRPr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0112;p76">
            <a:extLst>
              <a:ext uri="{FF2B5EF4-FFF2-40B4-BE49-F238E27FC236}">
                <a16:creationId xmlns:a16="http://schemas.microsoft.com/office/drawing/2014/main" id="{6A6575A0-EA37-4B8D-800D-7939EA7EDA1C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13" name="Google Shape;10113;p76">
              <a:extLst>
                <a:ext uri="{FF2B5EF4-FFF2-40B4-BE49-F238E27FC236}">
                  <a16:creationId xmlns:a16="http://schemas.microsoft.com/office/drawing/2014/main" id="{C413ED1F-6F3E-4E47-82E4-61FECE02F3E0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114;p76">
              <a:extLst>
                <a:ext uri="{FF2B5EF4-FFF2-40B4-BE49-F238E27FC236}">
                  <a16:creationId xmlns:a16="http://schemas.microsoft.com/office/drawing/2014/main" id="{22811652-4414-4660-8B13-6F8C52D59A9E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38B5441-0568-4E61-8969-AA5CC87B1573}"/>
              </a:ext>
            </a:extLst>
          </p:cNvPr>
          <p:cNvSpPr txBox="1"/>
          <p:nvPr/>
        </p:nvSpPr>
        <p:spPr>
          <a:xfrm>
            <a:off x="8656321" y="470883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2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13486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Дальнейшее развитие</a:t>
            </a:r>
            <a:endParaRPr dirty="0"/>
          </a:p>
        </p:txBody>
      </p:sp>
      <p:sp>
        <p:nvSpPr>
          <p:cNvPr id="27" name="Google Shape;1668;p42">
            <a:extLst>
              <a:ext uri="{FF2B5EF4-FFF2-40B4-BE49-F238E27FC236}">
                <a16:creationId xmlns:a16="http://schemas.microsoft.com/office/drawing/2014/main" id="{D51412E3-B69B-48AE-996E-A5A5623C65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430" y="1919375"/>
            <a:ext cx="4286963" cy="2077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1800" b="1" dirty="0">
                <a:latin typeface="IBM Plex Mono" panose="020B0509050203000203" pitchFamily="49" charset="-52"/>
              </a:rPr>
              <a:t>Отказоустойчивость УВМ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ru-RU" sz="1800" b="1" dirty="0">
              <a:latin typeface="IBM Plex Mono" panose="020B0509050203000203" pitchFamily="49" charset="-52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 Medium" pitchFamily="2" charset="-52"/>
              </a:rPr>
              <a:t>Корректная обработка всех состояний ошибок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Montserrat Medium" pitchFamily="2" charset="-52"/>
              </a:rPr>
              <a:t>Возобновление работы с СВ </a:t>
            </a:r>
            <a:r>
              <a:rPr lang="ru-RU" sz="1800">
                <a:latin typeface="Montserrat Medium" pitchFamily="2" charset="-52"/>
              </a:rPr>
              <a:t>после предупреждения</a:t>
            </a:r>
            <a:endParaRPr lang="ru-RU" sz="1800" dirty="0">
              <a:latin typeface="Montserrat Medium" pitchFamily="2" charset="-52"/>
            </a:endParaRPr>
          </a:p>
        </p:txBody>
      </p:sp>
      <p:sp>
        <p:nvSpPr>
          <p:cNvPr id="29" name="Google Shape;1668;p42">
            <a:extLst>
              <a:ext uri="{FF2B5EF4-FFF2-40B4-BE49-F238E27FC236}">
                <a16:creationId xmlns:a16="http://schemas.microsoft.com/office/drawing/2014/main" id="{47E8BD50-CB3A-4FD7-AF10-F0BC1B64C3AD}"/>
              </a:ext>
            </a:extLst>
          </p:cNvPr>
          <p:cNvSpPr txBox="1">
            <a:spLocks/>
          </p:cNvSpPr>
          <p:nvPr/>
        </p:nvSpPr>
        <p:spPr>
          <a:xfrm>
            <a:off x="4494711" y="1921003"/>
            <a:ext cx="4168140" cy="207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sz="1800" b="1" dirty="0">
                <a:latin typeface="IBM Plex Mono" panose="020B0509050203000203" pitchFamily="49" charset="-52"/>
              </a:rPr>
              <a:t>Расширение функционала </a:t>
            </a:r>
            <a:r>
              <a:rPr lang="en-US" sz="1800" b="1" dirty="0">
                <a:latin typeface="IBM Plex Mono" panose="020B0509050203000203" pitchFamily="49" charset="-52"/>
              </a:rPr>
              <a:t>GUI</a:t>
            </a:r>
            <a:br>
              <a:rPr lang="ru-RU" sz="1800" b="1" dirty="0">
                <a:latin typeface="IBM Plex Mono" panose="020B0509050203000203" pitchFamily="49" charset="-52"/>
              </a:rPr>
            </a:br>
            <a:endParaRPr lang="ru-RU" sz="1800" b="1" dirty="0">
              <a:latin typeface="IBM Plex Mono" panose="020B0509050203000203" pitchFamily="49" charset="-5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Montserrat Medium" pitchFamily="2" charset="-52"/>
              </a:rPr>
              <a:t>Добавление новых полей для отслеживания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>
                <a:latin typeface="Montserrat Medium" pitchFamily="2" charset="-52"/>
              </a:rPr>
              <a:t>Возможность настройки СВ непосредственно через </a:t>
            </a:r>
            <a:r>
              <a:rPr lang="en-US" sz="1800" b="1" dirty="0">
                <a:latin typeface="Montserrat Medium" pitchFamily="2" charset="-52"/>
              </a:rPr>
              <a:t>GUI</a:t>
            </a:r>
            <a:endParaRPr lang="ru-RU" sz="1800" dirty="0">
              <a:latin typeface="Montserrat Medium" pitchFamily="2" charset="-52"/>
            </a:endParaRPr>
          </a:p>
        </p:txBody>
      </p:sp>
      <p:grpSp>
        <p:nvGrpSpPr>
          <p:cNvPr id="6" name="Google Shape;11096;p78">
            <a:extLst>
              <a:ext uri="{FF2B5EF4-FFF2-40B4-BE49-F238E27FC236}">
                <a16:creationId xmlns:a16="http://schemas.microsoft.com/office/drawing/2014/main" id="{2E410680-630B-4F1C-88A4-F8E8A45A9164}"/>
              </a:ext>
            </a:extLst>
          </p:cNvPr>
          <p:cNvGrpSpPr/>
          <p:nvPr/>
        </p:nvGrpSpPr>
        <p:grpSpPr>
          <a:xfrm>
            <a:off x="425045" y="1541272"/>
            <a:ext cx="425041" cy="377472"/>
            <a:chOff x="3584280" y="3699191"/>
            <a:chExt cx="358069" cy="317995"/>
          </a:xfrm>
          <a:solidFill>
            <a:schemeClr val="tx2"/>
          </a:solidFill>
        </p:grpSpPr>
        <p:sp>
          <p:nvSpPr>
            <p:cNvPr id="7" name="Google Shape;11097;p78">
              <a:extLst>
                <a:ext uri="{FF2B5EF4-FFF2-40B4-BE49-F238E27FC236}">
                  <a16:creationId xmlns:a16="http://schemas.microsoft.com/office/drawing/2014/main" id="{858300B6-0945-44F9-8EEC-F03B759D5FBE}"/>
                </a:ext>
              </a:extLst>
            </p:cNvPr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98;p78">
              <a:extLst>
                <a:ext uri="{FF2B5EF4-FFF2-40B4-BE49-F238E27FC236}">
                  <a16:creationId xmlns:a16="http://schemas.microsoft.com/office/drawing/2014/main" id="{5C3F1E38-A5EE-42F9-9A0B-A76D0898F832}"/>
                </a:ext>
              </a:extLst>
            </p:cNvPr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099;p78">
              <a:extLst>
                <a:ext uri="{FF2B5EF4-FFF2-40B4-BE49-F238E27FC236}">
                  <a16:creationId xmlns:a16="http://schemas.microsoft.com/office/drawing/2014/main" id="{1FC54DBE-94D0-4A31-8640-14D5655F511D}"/>
                </a:ext>
              </a:extLst>
            </p:cNvPr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00;p78">
              <a:extLst>
                <a:ext uri="{FF2B5EF4-FFF2-40B4-BE49-F238E27FC236}">
                  <a16:creationId xmlns:a16="http://schemas.microsoft.com/office/drawing/2014/main" id="{2D87E7B1-A972-457C-8E36-683213AF36AA}"/>
                </a:ext>
              </a:extLst>
            </p:cNvPr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1106;p78">
            <a:extLst>
              <a:ext uri="{FF2B5EF4-FFF2-40B4-BE49-F238E27FC236}">
                <a16:creationId xmlns:a16="http://schemas.microsoft.com/office/drawing/2014/main" id="{25AC168F-7C54-4F26-BF72-E3E1CE84C178}"/>
              </a:ext>
            </a:extLst>
          </p:cNvPr>
          <p:cNvGrpSpPr/>
          <p:nvPr/>
        </p:nvGrpSpPr>
        <p:grpSpPr>
          <a:xfrm>
            <a:off x="4583735" y="1541045"/>
            <a:ext cx="377067" cy="377472"/>
            <a:chOff x="4673540" y="3680297"/>
            <a:chExt cx="355434" cy="355815"/>
          </a:xfrm>
          <a:solidFill>
            <a:schemeClr val="tx2"/>
          </a:solidFill>
        </p:grpSpPr>
        <p:sp>
          <p:nvSpPr>
            <p:cNvPr id="12" name="Google Shape;11107;p78">
              <a:extLst>
                <a:ext uri="{FF2B5EF4-FFF2-40B4-BE49-F238E27FC236}">
                  <a16:creationId xmlns:a16="http://schemas.microsoft.com/office/drawing/2014/main" id="{BB50512A-5996-4647-9039-021D28AB757E}"/>
                </a:ext>
              </a:extLst>
            </p:cNvPr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08;p78">
              <a:extLst>
                <a:ext uri="{FF2B5EF4-FFF2-40B4-BE49-F238E27FC236}">
                  <a16:creationId xmlns:a16="http://schemas.microsoft.com/office/drawing/2014/main" id="{78268270-BA6B-4F22-A81A-5F633CA43A2E}"/>
                </a:ext>
              </a:extLst>
            </p:cNvPr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09;p78">
              <a:extLst>
                <a:ext uri="{FF2B5EF4-FFF2-40B4-BE49-F238E27FC236}">
                  <a16:creationId xmlns:a16="http://schemas.microsoft.com/office/drawing/2014/main" id="{AC0DD93C-F330-478A-9836-64FA6A6E30EE}"/>
                </a:ext>
              </a:extLst>
            </p:cNvPr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112;p76">
            <a:extLst>
              <a:ext uri="{FF2B5EF4-FFF2-40B4-BE49-F238E27FC236}">
                <a16:creationId xmlns:a16="http://schemas.microsoft.com/office/drawing/2014/main" id="{0A07522E-C4C4-40DA-8929-B0ECBB2BBF46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16" name="Google Shape;10113;p76">
              <a:extLst>
                <a:ext uri="{FF2B5EF4-FFF2-40B4-BE49-F238E27FC236}">
                  <a16:creationId xmlns:a16="http://schemas.microsoft.com/office/drawing/2014/main" id="{541BB7C5-4469-4DF1-B2C3-D9AA78E7B8BF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0114;p76">
              <a:extLst>
                <a:ext uri="{FF2B5EF4-FFF2-40B4-BE49-F238E27FC236}">
                  <a16:creationId xmlns:a16="http://schemas.microsoft.com/office/drawing/2014/main" id="{35A43EE1-283A-4194-AC5F-6CE97665487C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2BB112C-DDE7-49FD-BE87-6CBA373D8C7D}"/>
              </a:ext>
            </a:extLst>
          </p:cNvPr>
          <p:cNvSpPr txBox="1"/>
          <p:nvPr/>
        </p:nvSpPr>
        <p:spPr>
          <a:xfrm>
            <a:off x="8656321" y="470883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3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2013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DBBD6F3-793D-4AC9-A9D9-27B481DCB9F4}"/>
              </a:ext>
            </a:extLst>
          </p:cNvPr>
          <p:cNvSpPr/>
          <p:nvPr/>
        </p:nvSpPr>
        <p:spPr>
          <a:xfrm>
            <a:off x="1234025" y="3546764"/>
            <a:ext cx="5166775" cy="502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11" name="Google Shape;2411;p64"/>
          <p:cNvSpPr txBox="1">
            <a:spLocks noGrp="1"/>
          </p:cNvSpPr>
          <p:nvPr>
            <p:ph type="subTitle" idx="1"/>
          </p:nvPr>
        </p:nvSpPr>
        <p:spPr>
          <a:xfrm>
            <a:off x="1157250" y="1609574"/>
            <a:ext cx="5955578" cy="2609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ru-RU" sz="18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Источники, которые я использовал</a:t>
            </a:r>
            <a:r>
              <a:rPr lang="ru-RU" sz="1800" b="0" dirty="0">
                <a:solidFill>
                  <a:srgbClr val="000000"/>
                </a:solidFill>
                <a:latin typeface="Montserrat SemiBold" pitchFamily="2" charset="-52"/>
              </a:rPr>
              <a:t>:</a:t>
            </a:r>
          </a:p>
          <a:p>
            <a:pPr rtl="0"/>
            <a:endParaRPr lang="ru-RU" sz="600" b="0" dirty="0">
              <a:solidFill>
                <a:srgbClr val="000000"/>
              </a:solidFill>
              <a:effectLst/>
              <a:latin typeface="Montserrat SemiBold" pitchFamily="2" charset="-52"/>
            </a:endParaRPr>
          </a:p>
          <a:p>
            <a:pPr marL="139700" indent="0"/>
            <a:r>
              <a:rPr lang="en-US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1</a:t>
            </a:r>
            <a:r>
              <a:rPr lang="ru-RU" sz="1100" b="0" dirty="0">
                <a:solidFill>
                  <a:srgbClr val="000000"/>
                </a:solidFill>
                <a:latin typeface="Montserrat SemiBold" pitchFamily="2" charset="-52"/>
              </a:rPr>
              <a:t>. </a:t>
            </a: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Страуструп, Б. Язык программирования C++ (стандарт C++11). Краткий курс. / Б. Страуструп. — М.: Бином, 2019. — 176 с.</a:t>
            </a:r>
            <a:br>
              <a:rPr lang="ru-RU" sz="900" b="0" dirty="0">
                <a:solidFill>
                  <a:srgbClr val="000000"/>
                </a:solidFill>
                <a:effectLst/>
                <a:latin typeface="Montserrat Medium" pitchFamily="2" charset="-52"/>
              </a:rPr>
            </a:br>
            <a:br>
              <a:rPr lang="ru-RU" sz="1100" b="0" dirty="0">
                <a:solidFill>
                  <a:srgbClr val="000000"/>
                </a:solidFill>
                <a:effectLst/>
                <a:latin typeface="Montserrat Medium" pitchFamily="2" charset="-52"/>
              </a:rPr>
            </a:b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2. 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Montserrat SemiBold" pitchFamily="2" charset="-52"/>
              </a:rPr>
              <a:t>Стивенс</a:t>
            </a: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, У. Р., 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Montserrat SemiBold" pitchFamily="2" charset="-52"/>
              </a:rPr>
              <a:t>Раго</a:t>
            </a: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, С. А. «UNIX. Профессиональное программирование». – 3-е изд. – СПб.: «Питер», 2012.</a:t>
            </a:r>
            <a:br>
              <a:rPr lang="ru-RU" sz="1100" b="0" dirty="0">
                <a:solidFill>
                  <a:srgbClr val="000000"/>
                </a:solidFill>
                <a:effectLst/>
                <a:latin typeface="Montserrat Medium" pitchFamily="2" charset="-52"/>
              </a:rPr>
            </a:br>
            <a:br>
              <a:rPr lang="ru-RU" sz="1100" b="0" dirty="0">
                <a:solidFill>
                  <a:srgbClr val="000000"/>
                </a:solidFill>
                <a:effectLst/>
                <a:latin typeface="Montserrat Medium" pitchFamily="2" charset="-52"/>
              </a:rPr>
            </a:b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3. 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Montserrat SemiBold" pitchFamily="2" charset="-52"/>
              </a:rPr>
              <a:t>Стивенс</a:t>
            </a: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, У. Р., 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Montserrat SemiBold" pitchFamily="2" charset="-52"/>
              </a:rPr>
              <a:t>Феннер</a:t>
            </a: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, Б., </a:t>
            </a:r>
            <a:r>
              <a:rPr lang="ru-RU" sz="1100" b="0" dirty="0" err="1">
                <a:solidFill>
                  <a:srgbClr val="000000"/>
                </a:solidFill>
                <a:effectLst/>
                <a:latin typeface="Montserrat SemiBold" pitchFamily="2" charset="-52"/>
              </a:rPr>
              <a:t>Рудофф</a:t>
            </a:r>
            <a: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, Э. М. UNIX. Разработка сетевых приложений. – 3-е изд. – СПб.: Питер, 2007. – 1040 с.</a:t>
            </a:r>
            <a:br>
              <a:rPr lang="ru-RU" sz="1100" b="0" dirty="0">
                <a:solidFill>
                  <a:srgbClr val="000000"/>
                </a:solidFill>
                <a:effectLst/>
                <a:latin typeface="Montserrat SemiBold" pitchFamily="2" charset="-52"/>
              </a:rPr>
            </a:br>
            <a:endParaRPr lang="ru-RU" sz="900" b="0" dirty="0">
              <a:solidFill>
                <a:srgbClr val="000000"/>
              </a:solidFill>
              <a:latin typeface="Montserrat Medium" pitchFamily="2" charset="-52"/>
            </a:endParaRPr>
          </a:p>
          <a:p>
            <a:pPr marL="139700" indent="0">
              <a:buClr>
                <a:srgbClr val="1D1D1D"/>
              </a:buClr>
              <a:defRPr/>
            </a:pPr>
            <a:r>
              <a:rPr lang="ru-RU" sz="1100" b="0" dirty="0">
                <a:solidFill>
                  <a:srgbClr val="000000"/>
                </a:solidFill>
                <a:latin typeface="Montserrat SemiBold" pitchFamily="2" charset="-52"/>
              </a:rPr>
              <a:t>4</a:t>
            </a:r>
            <a:r>
              <a:rPr kumimoji="0" lang="ru-RU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SemiBold" pitchFamily="2" charset="-52"/>
                <a:sym typeface="IBM Plex Mono"/>
              </a:rPr>
              <a:t>. </a:t>
            </a:r>
            <a:r>
              <a:rPr lang="ru-RU" sz="105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Официальная документация </a:t>
            </a:r>
            <a:r>
              <a:rPr lang="en-US" sz="1050" b="0" dirty="0">
                <a:solidFill>
                  <a:srgbClr val="000000"/>
                </a:solidFill>
                <a:effectLst/>
                <a:latin typeface="Montserrat SemiBold" pitchFamily="2" charset="-52"/>
              </a:rPr>
              <a:t>Qt Framework</a:t>
            </a:r>
            <a:endParaRPr lang="ru-RU" sz="1050" b="0" dirty="0">
              <a:solidFill>
                <a:srgbClr val="000000"/>
              </a:solidFill>
              <a:effectLst/>
              <a:latin typeface="Montserrat SemiBold" pitchFamily="2" charset="-52"/>
            </a:endParaRPr>
          </a:p>
          <a:p>
            <a:pPr marL="139700" indent="0">
              <a:buClr>
                <a:srgbClr val="1D1D1D"/>
              </a:buClr>
              <a:defRPr/>
            </a:pPr>
            <a:r>
              <a:rPr lang="en-US" sz="900" b="0" dirty="0">
                <a:solidFill>
                  <a:srgbClr val="000000"/>
                </a:solidFill>
                <a:effectLst/>
                <a:latin typeface="Montserrat Medium" pitchFamily="2" charset="-52"/>
              </a:rPr>
              <a:t>URL: </a:t>
            </a:r>
            <a:r>
              <a:rPr lang="en-US" sz="900" b="0" dirty="0">
                <a:solidFill>
                  <a:schemeClr val="bg2"/>
                </a:solidFill>
                <a:effectLst/>
                <a:latin typeface="Montserrat Medium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https://doc.qt.io</a:t>
            </a:r>
            <a:r>
              <a:rPr lang="en-US" sz="900" b="0" dirty="0">
                <a:solidFill>
                  <a:schemeClr val="bg2"/>
                </a:solidFill>
                <a:latin typeface="Montserrat Medium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900" b="0" dirty="0">
              <a:solidFill>
                <a:schemeClr val="bg2"/>
              </a:solidFill>
              <a:effectLst/>
              <a:latin typeface="Montserrat Medium" pitchFamily="2" charset="-52"/>
            </a:endParaRPr>
          </a:p>
          <a:p>
            <a:pPr marL="1397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500"/>
              <a:buFont typeface="IBM Plex Mono"/>
              <a:buNone/>
              <a:tabLst/>
              <a:defRPr/>
            </a:pPr>
            <a:endParaRPr kumimoji="0" lang="ru-RU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Medium" pitchFamily="2" charset="-52"/>
              <a:sym typeface="IBM Plex Mono"/>
            </a:endParaRPr>
          </a:p>
        </p:txBody>
      </p:sp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</a:t>
            </a:r>
            <a:r>
              <a:rPr lang="en" dirty="0"/>
              <a:t>!</a:t>
            </a:r>
            <a:endParaRPr dirty="0"/>
          </a:p>
        </p:txBody>
      </p:sp>
      <p:sp>
        <p:nvSpPr>
          <p:cNvPr id="2413" name="Google Shape;2413;p64"/>
          <p:cNvSpPr txBox="1"/>
          <p:nvPr/>
        </p:nvSpPr>
        <p:spPr>
          <a:xfrm>
            <a:off x="1157300" y="43883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solidFill>
                  <a:schemeClr val="dk1"/>
                </a:solidFill>
                <a:latin typeface="Montserrat Medium" pitchFamily="2" charset="-52"/>
                <a:ea typeface="Poppins"/>
                <a:cs typeface="Poppins"/>
                <a:sym typeface="Poppins"/>
              </a:rPr>
              <a:t>Торкин Данила </a:t>
            </a:r>
            <a:r>
              <a:rPr lang="en-US" sz="1100" dirty="0">
                <a:solidFill>
                  <a:schemeClr val="dk1"/>
                </a:solidFill>
                <a:latin typeface="Montserrat Medium" pitchFamily="2" charset="-52"/>
                <a:ea typeface="Poppins"/>
                <a:cs typeface="Poppins"/>
                <a:sym typeface="Poppins"/>
              </a:rPr>
              <a:t>|</a:t>
            </a:r>
            <a:r>
              <a:rPr lang="ru-RU" sz="1100" dirty="0">
                <a:solidFill>
                  <a:schemeClr val="dk1"/>
                </a:solidFill>
                <a:latin typeface="Montserrat Medium" pitchFamily="2" charset="-52"/>
                <a:ea typeface="Poppins"/>
                <a:cs typeface="Poppins"/>
                <a:sym typeface="Poppins"/>
              </a:rPr>
              <a:t> КМБО-02-21 </a:t>
            </a:r>
            <a:r>
              <a:rPr lang="en-US" sz="1100" dirty="0">
                <a:solidFill>
                  <a:schemeClr val="dk1"/>
                </a:solidFill>
                <a:latin typeface="Montserrat Medium" pitchFamily="2" charset="-52"/>
                <a:ea typeface="Poppins"/>
                <a:cs typeface="Poppins"/>
                <a:sym typeface="Poppins"/>
              </a:rPr>
              <a:t>|</a:t>
            </a:r>
            <a:r>
              <a:rPr lang="ru-RU" sz="1100" dirty="0">
                <a:solidFill>
                  <a:schemeClr val="dk1"/>
                </a:solidFill>
                <a:latin typeface="Montserrat Medium" pitchFamily="2" charset="-52"/>
                <a:ea typeface="Poppins"/>
                <a:cs typeface="Poppins"/>
                <a:sym typeface="Poppins"/>
              </a:rPr>
              <a:t> 2025 год</a:t>
            </a:r>
            <a:endParaRPr sz="1100" dirty="0">
              <a:solidFill>
                <a:schemeClr val="dk1"/>
              </a:solidFill>
              <a:latin typeface="Montserrat Medium" pitchFamily="2" charset="-52"/>
              <a:ea typeface="Poppins"/>
              <a:cs typeface="Poppins"/>
              <a:sym typeface="Poppins"/>
            </a:endParaRPr>
          </a:p>
        </p:txBody>
      </p:sp>
      <p:grpSp>
        <p:nvGrpSpPr>
          <p:cNvPr id="2431" name="Google Shape;2431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2" name="Google Shape;2432;p64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7" name="Google Shape;2437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5" name="Google Shape;2445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7" name="Google Shape;2447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48" name="Google Shape;2448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0" name="Google Shape;2450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1" name="Google Shape;2451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3" name="Google Shape;2453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5" name="Google Shape;2455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59" name="Google Shape;2459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" name="Google Shape;2462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4"/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2464" name="Google Shape;2464;p6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5" name="Google Shape;2465;p6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6" name="Google Shape;2466;p6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0112;p76">
            <a:extLst>
              <a:ext uri="{FF2B5EF4-FFF2-40B4-BE49-F238E27FC236}">
                <a16:creationId xmlns:a16="http://schemas.microsoft.com/office/drawing/2014/main" id="{33E3B6D4-03E5-427B-82C7-2AE517110621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43" name="Google Shape;10113;p76">
              <a:extLst>
                <a:ext uri="{FF2B5EF4-FFF2-40B4-BE49-F238E27FC236}">
                  <a16:creationId xmlns:a16="http://schemas.microsoft.com/office/drawing/2014/main" id="{EF6BFA5E-7C6D-48C7-A22D-5B1C0460B6D8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114;p76">
              <a:extLst>
                <a:ext uri="{FF2B5EF4-FFF2-40B4-BE49-F238E27FC236}">
                  <a16:creationId xmlns:a16="http://schemas.microsoft.com/office/drawing/2014/main" id="{1DB5CF48-8713-4BFE-AF02-87FF999D7F66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0898F6-A6ED-486E-8320-B1DD49D0427D}"/>
              </a:ext>
            </a:extLst>
          </p:cNvPr>
          <p:cNvSpPr txBox="1"/>
          <p:nvPr/>
        </p:nvSpPr>
        <p:spPr>
          <a:xfrm>
            <a:off x="8656321" y="4708833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1</a:t>
            </a:r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4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112;p76">
            <a:extLst>
              <a:ext uri="{FF2B5EF4-FFF2-40B4-BE49-F238E27FC236}">
                <a16:creationId xmlns:a16="http://schemas.microsoft.com/office/drawing/2014/main" id="{EEC2448F-D73E-4EB8-B8CE-7B79288A067F}"/>
              </a:ext>
            </a:extLst>
          </p:cNvPr>
          <p:cNvGrpSpPr/>
          <p:nvPr/>
        </p:nvGrpSpPr>
        <p:grpSpPr>
          <a:xfrm>
            <a:off x="5892043" y="3499398"/>
            <a:ext cx="293891" cy="293845"/>
            <a:chOff x="6134814" y="3754290"/>
            <a:chExt cx="293891" cy="293845"/>
          </a:xfrm>
        </p:grpSpPr>
        <p:sp>
          <p:nvSpPr>
            <p:cNvPr id="45" name="Google Shape;10113;p76">
              <a:extLst>
                <a:ext uri="{FF2B5EF4-FFF2-40B4-BE49-F238E27FC236}">
                  <a16:creationId xmlns:a16="http://schemas.microsoft.com/office/drawing/2014/main" id="{7AEADE6D-0785-435E-88C9-01A5BB667A12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14;p76">
              <a:extLst>
                <a:ext uri="{FF2B5EF4-FFF2-40B4-BE49-F238E27FC236}">
                  <a16:creationId xmlns:a16="http://schemas.microsoft.com/office/drawing/2014/main" id="{C0BAFBD2-E7EB-4C13-91D7-E81D73DA63A2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10112;p76">
            <a:extLst>
              <a:ext uri="{FF2B5EF4-FFF2-40B4-BE49-F238E27FC236}">
                <a16:creationId xmlns:a16="http://schemas.microsoft.com/office/drawing/2014/main" id="{35D35A29-9CAC-4A25-8A96-9DC83A08CFF4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48" name="Google Shape;10113;p76">
              <a:extLst>
                <a:ext uri="{FF2B5EF4-FFF2-40B4-BE49-F238E27FC236}">
                  <a16:creationId xmlns:a16="http://schemas.microsoft.com/office/drawing/2014/main" id="{5DB01122-0186-4BF6-B4FC-AEAC9AD2D5A7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10114;p76">
              <a:extLst>
                <a:ext uri="{FF2B5EF4-FFF2-40B4-BE49-F238E27FC236}">
                  <a16:creationId xmlns:a16="http://schemas.microsoft.com/office/drawing/2014/main" id="{29AB9214-F8D9-4763-BB6D-7507B39FC846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B9B0A57-B03D-4107-AD59-BAEABFCDF523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2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247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237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Концепция системы УВМ – СВ</a:t>
            </a:r>
            <a:endParaRPr dirty="0"/>
          </a:p>
        </p:txBody>
      </p:sp>
      <p:grpSp>
        <p:nvGrpSpPr>
          <p:cNvPr id="13" name="Google Shape;2510;p65">
            <a:extLst>
              <a:ext uri="{FF2B5EF4-FFF2-40B4-BE49-F238E27FC236}">
                <a16:creationId xmlns:a16="http://schemas.microsoft.com/office/drawing/2014/main" id="{E561804F-84A2-4C29-ADAB-528C836E6B10}"/>
              </a:ext>
            </a:extLst>
          </p:cNvPr>
          <p:cNvGrpSpPr/>
          <p:nvPr/>
        </p:nvGrpSpPr>
        <p:grpSpPr>
          <a:xfrm>
            <a:off x="290701" y="1149872"/>
            <a:ext cx="780791" cy="648487"/>
            <a:chOff x="5554075" y="3770358"/>
            <a:chExt cx="476669" cy="395898"/>
          </a:xfrm>
        </p:grpSpPr>
        <p:sp>
          <p:nvSpPr>
            <p:cNvPr id="14" name="Google Shape;2511;p65">
              <a:extLst>
                <a:ext uri="{FF2B5EF4-FFF2-40B4-BE49-F238E27FC236}">
                  <a16:creationId xmlns:a16="http://schemas.microsoft.com/office/drawing/2014/main" id="{FD67E342-21DD-4AD4-AC04-83BFAF243ADE}"/>
                </a:ext>
              </a:extLst>
            </p:cNvPr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12;p65">
              <a:extLst>
                <a:ext uri="{FF2B5EF4-FFF2-40B4-BE49-F238E27FC236}">
                  <a16:creationId xmlns:a16="http://schemas.microsoft.com/office/drawing/2014/main" id="{19BFD69B-D0A6-4C46-8F2D-2ABC27A2527C}"/>
                </a:ext>
              </a:extLst>
            </p:cNvPr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13;p65">
              <a:extLst>
                <a:ext uri="{FF2B5EF4-FFF2-40B4-BE49-F238E27FC236}">
                  <a16:creationId xmlns:a16="http://schemas.microsoft.com/office/drawing/2014/main" id="{62DC4AB0-BB3A-405D-908A-DAF4EF48338F}"/>
                </a:ext>
              </a:extLst>
            </p:cNvPr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14;p65">
              <a:extLst>
                <a:ext uri="{FF2B5EF4-FFF2-40B4-BE49-F238E27FC236}">
                  <a16:creationId xmlns:a16="http://schemas.microsoft.com/office/drawing/2014/main" id="{DF01532A-0C82-42B5-AEEE-CE6D6290FCB1}"/>
                </a:ext>
              </a:extLst>
            </p:cNvPr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5;p65">
              <a:extLst>
                <a:ext uri="{FF2B5EF4-FFF2-40B4-BE49-F238E27FC236}">
                  <a16:creationId xmlns:a16="http://schemas.microsoft.com/office/drawing/2014/main" id="{5745262E-8704-4C15-86CF-1A0F21D142E1}"/>
                </a:ext>
              </a:extLst>
            </p:cNvPr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16;p65">
              <a:extLst>
                <a:ext uri="{FF2B5EF4-FFF2-40B4-BE49-F238E27FC236}">
                  <a16:creationId xmlns:a16="http://schemas.microsoft.com/office/drawing/2014/main" id="{99576C41-815D-4E7D-ACF7-60656B3EB83F}"/>
                </a:ext>
              </a:extLst>
            </p:cNvPr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17;p65">
              <a:extLst>
                <a:ext uri="{FF2B5EF4-FFF2-40B4-BE49-F238E27FC236}">
                  <a16:creationId xmlns:a16="http://schemas.microsoft.com/office/drawing/2014/main" id="{CAEBC242-4452-40A0-8138-F064AEF932DE}"/>
                </a:ext>
              </a:extLst>
            </p:cNvPr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18;p65">
              <a:extLst>
                <a:ext uri="{FF2B5EF4-FFF2-40B4-BE49-F238E27FC236}">
                  <a16:creationId xmlns:a16="http://schemas.microsoft.com/office/drawing/2014/main" id="{3E289314-0788-4D4D-A3D3-9B35D7CA79B9}"/>
                </a:ext>
              </a:extLst>
            </p:cNvPr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19;p65">
              <a:extLst>
                <a:ext uri="{FF2B5EF4-FFF2-40B4-BE49-F238E27FC236}">
                  <a16:creationId xmlns:a16="http://schemas.microsoft.com/office/drawing/2014/main" id="{F9C0F6C4-C78A-45D8-A1F3-3CBF89B76113}"/>
                </a:ext>
              </a:extLst>
            </p:cNvPr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20;p65">
              <a:extLst>
                <a:ext uri="{FF2B5EF4-FFF2-40B4-BE49-F238E27FC236}">
                  <a16:creationId xmlns:a16="http://schemas.microsoft.com/office/drawing/2014/main" id="{F279BE6D-0A15-40B9-A283-4E276F40369A}"/>
                </a:ext>
              </a:extLst>
            </p:cNvPr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21;p65">
              <a:extLst>
                <a:ext uri="{FF2B5EF4-FFF2-40B4-BE49-F238E27FC236}">
                  <a16:creationId xmlns:a16="http://schemas.microsoft.com/office/drawing/2014/main" id="{D31CACA8-6AB4-458C-BFD8-59F9B4AC07A6}"/>
                </a:ext>
              </a:extLst>
            </p:cNvPr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22;p65">
              <a:extLst>
                <a:ext uri="{FF2B5EF4-FFF2-40B4-BE49-F238E27FC236}">
                  <a16:creationId xmlns:a16="http://schemas.microsoft.com/office/drawing/2014/main" id="{5AADCAF4-E051-43E3-AF60-8A80F3733A7D}"/>
                </a:ext>
              </a:extLst>
            </p:cNvPr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3;p65">
              <a:extLst>
                <a:ext uri="{FF2B5EF4-FFF2-40B4-BE49-F238E27FC236}">
                  <a16:creationId xmlns:a16="http://schemas.microsoft.com/office/drawing/2014/main" id="{FDDBF8C4-742A-445A-953A-3B17953D70D0}"/>
                </a:ext>
              </a:extLst>
            </p:cNvPr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24;p65">
              <a:extLst>
                <a:ext uri="{FF2B5EF4-FFF2-40B4-BE49-F238E27FC236}">
                  <a16:creationId xmlns:a16="http://schemas.microsoft.com/office/drawing/2014/main" id="{273EA606-7C0B-47A2-97DA-C23BD15D4BED}"/>
                </a:ext>
              </a:extLst>
            </p:cNvPr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25;p65">
              <a:extLst>
                <a:ext uri="{FF2B5EF4-FFF2-40B4-BE49-F238E27FC236}">
                  <a16:creationId xmlns:a16="http://schemas.microsoft.com/office/drawing/2014/main" id="{1D815456-80BB-4F5D-A70A-96E68DB61C49}"/>
                </a:ext>
              </a:extLst>
            </p:cNvPr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26;p65">
              <a:extLst>
                <a:ext uri="{FF2B5EF4-FFF2-40B4-BE49-F238E27FC236}">
                  <a16:creationId xmlns:a16="http://schemas.microsoft.com/office/drawing/2014/main" id="{745E7726-4590-461B-B88B-59E9877DD666}"/>
                </a:ext>
              </a:extLst>
            </p:cNvPr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27;p65">
              <a:extLst>
                <a:ext uri="{FF2B5EF4-FFF2-40B4-BE49-F238E27FC236}">
                  <a16:creationId xmlns:a16="http://schemas.microsoft.com/office/drawing/2014/main" id="{8A72DB1A-D98B-4BA5-A2D8-63AFB3CB56E7}"/>
                </a:ext>
              </a:extLst>
            </p:cNvPr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28;p65">
              <a:extLst>
                <a:ext uri="{FF2B5EF4-FFF2-40B4-BE49-F238E27FC236}">
                  <a16:creationId xmlns:a16="http://schemas.microsoft.com/office/drawing/2014/main" id="{706BA736-5E91-4AD5-A1DC-1701877A556A}"/>
                </a:ext>
              </a:extLst>
            </p:cNvPr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29;p65">
              <a:extLst>
                <a:ext uri="{FF2B5EF4-FFF2-40B4-BE49-F238E27FC236}">
                  <a16:creationId xmlns:a16="http://schemas.microsoft.com/office/drawing/2014/main" id="{EF2E1311-82E4-40F2-85B7-48412B2BBDA6}"/>
                </a:ext>
              </a:extLst>
            </p:cNvPr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30;p65">
              <a:extLst>
                <a:ext uri="{FF2B5EF4-FFF2-40B4-BE49-F238E27FC236}">
                  <a16:creationId xmlns:a16="http://schemas.microsoft.com/office/drawing/2014/main" id="{B404186A-6AA3-4938-9074-20C19ABFF641}"/>
                </a:ext>
              </a:extLst>
            </p:cNvPr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31;p65">
              <a:extLst>
                <a:ext uri="{FF2B5EF4-FFF2-40B4-BE49-F238E27FC236}">
                  <a16:creationId xmlns:a16="http://schemas.microsoft.com/office/drawing/2014/main" id="{CAB8EAA5-92A6-4356-9CAB-E16A0E30B6B7}"/>
                </a:ext>
              </a:extLst>
            </p:cNvPr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32;p65">
              <a:extLst>
                <a:ext uri="{FF2B5EF4-FFF2-40B4-BE49-F238E27FC236}">
                  <a16:creationId xmlns:a16="http://schemas.microsoft.com/office/drawing/2014/main" id="{AD41B12D-7DE1-433C-9BB4-9F752E447D3F}"/>
                </a:ext>
              </a:extLst>
            </p:cNvPr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33;p65">
              <a:extLst>
                <a:ext uri="{FF2B5EF4-FFF2-40B4-BE49-F238E27FC236}">
                  <a16:creationId xmlns:a16="http://schemas.microsoft.com/office/drawing/2014/main" id="{C43BCA05-7D36-404B-8914-98DD769F9E6F}"/>
                </a:ext>
              </a:extLst>
            </p:cNvPr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34;p65">
              <a:extLst>
                <a:ext uri="{FF2B5EF4-FFF2-40B4-BE49-F238E27FC236}">
                  <a16:creationId xmlns:a16="http://schemas.microsoft.com/office/drawing/2014/main" id="{2DDCE918-6D5B-41E1-B678-1B59ABE16E0F}"/>
                </a:ext>
              </a:extLst>
            </p:cNvPr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35;p65">
              <a:extLst>
                <a:ext uri="{FF2B5EF4-FFF2-40B4-BE49-F238E27FC236}">
                  <a16:creationId xmlns:a16="http://schemas.microsoft.com/office/drawing/2014/main" id="{D23F4C13-F06D-48AB-817C-4B82A26CBD71}"/>
                </a:ext>
              </a:extLst>
            </p:cNvPr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2618;p65">
            <a:extLst>
              <a:ext uri="{FF2B5EF4-FFF2-40B4-BE49-F238E27FC236}">
                <a16:creationId xmlns:a16="http://schemas.microsoft.com/office/drawing/2014/main" id="{05EB505C-E860-4A55-AFA4-3AF40A21A17B}"/>
              </a:ext>
            </a:extLst>
          </p:cNvPr>
          <p:cNvGrpSpPr/>
          <p:nvPr/>
        </p:nvGrpSpPr>
        <p:grpSpPr>
          <a:xfrm>
            <a:off x="4777740" y="1149872"/>
            <a:ext cx="576904" cy="648488"/>
            <a:chOff x="738702" y="3729972"/>
            <a:chExt cx="424085" cy="476707"/>
          </a:xfrm>
        </p:grpSpPr>
        <p:sp>
          <p:nvSpPr>
            <p:cNvPr id="40" name="Google Shape;2619;p65">
              <a:extLst>
                <a:ext uri="{FF2B5EF4-FFF2-40B4-BE49-F238E27FC236}">
                  <a16:creationId xmlns:a16="http://schemas.microsoft.com/office/drawing/2014/main" id="{D905AB76-1793-4F04-A259-4B0715AED3CA}"/>
                </a:ext>
              </a:extLst>
            </p:cNvPr>
            <p:cNvSpPr/>
            <p:nvPr/>
          </p:nvSpPr>
          <p:spPr>
            <a:xfrm>
              <a:off x="780072" y="3759825"/>
              <a:ext cx="342405" cy="74482"/>
            </a:xfrm>
            <a:custGeom>
              <a:avLst/>
              <a:gdLst/>
              <a:ahLst/>
              <a:cxnLst/>
              <a:rect l="l" t="t" r="r" b="b"/>
              <a:pathLst>
                <a:path w="9038" h="1966" extrusionOk="0">
                  <a:moveTo>
                    <a:pt x="8067" y="359"/>
                  </a:moveTo>
                  <a:cubicBezTo>
                    <a:pt x="8362" y="359"/>
                    <a:pt x="8627" y="562"/>
                    <a:pt x="8686" y="853"/>
                  </a:cubicBezTo>
                  <a:cubicBezTo>
                    <a:pt x="8765" y="1252"/>
                    <a:pt x="8462" y="1604"/>
                    <a:pt x="8075" y="1604"/>
                  </a:cubicBezTo>
                  <a:lnTo>
                    <a:pt x="964" y="1604"/>
                  </a:lnTo>
                  <a:cubicBezTo>
                    <a:pt x="963" y="1604"/>
                    <a:pt x="962" y="1604"/>
                    <a:pt x="962" y="1604"/>
                  </a:cubicBezTo>
                  <a:cubicBezTo>
                    <a:pt x="620" y="1604"/>
                    <a:pt x="341" y="1325"/>
                    <a:pt x="341" y="982"/>
                  </a:cubicBezTo>
                  <a:cubicBezTo>
                    <a:pt x="341" y="640"/>
                    <a:pt x="620" y="359"/>
                    <a:pt x="964" y="359"/>
                  </a:cubicBezTo>
                  <a:close/>
                  <a:moveTo>
                    <a:pt x="1021" y="1"/>
                  </a:moveTo>
                  <a:cubicBezTo>
                    <a:pt x="486" y="1"/>
                    <a:pt x="32" y="420"/>
                    <a:pt x="16" y="955"/>
                  </a:cubicBezTo>
                  <a:cubicBezTo>
                    <a:pt x="0" y="1510"/>
                    <a:pt x="446" y="1966"/>
                    <a:pt x="999" y="1966"/>
                  </a:cubicBezTo>
                  <a:lnTo>
                    <a:pt x="8041" y="1966"/>
                  </a:lnTo>
                  <a:cubicBezTo>
                    <a:pt x="8592" y="1966"/>
                    <a:pt x="9038" y="1510"/>
                    <a:pt x="9023" y="955"/>
                  </a:cubicBezTo>
                  <a:cubicBezTo>
                    <a:pt x="9007" y="420"/>
                    <a:pt x="8555" y="1"/>
                    <a:pt x="8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20;p65">
              <a:extLst>
                <a:ext uri="{FF2B5EF4-FFF2-40B4-BE49-F238E27FC236}">
                  <a16:creationId xmlns:a16="http://schemas.microsoft.com/office/drawing/2014/main" id="{FB9C1184-81CC-464B-A9F0-C2DB3563C264}"/>
                </a:ext>
              </a:extLst>
            </p:cNvPr>
            <p:cNvSpPr/>
            <p:nvPr/>
          </p:nvSpPr>
          <p:spPr>
            <a:xfrm>
              <a:off x="818677" y="3786686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lnTo>
                    <a:pt x="1" y="367"/>
                  </a:lnTo>
                  <a:cubicBezTo>
                    <a:pt x="0" y="467"/>
                    <a:pt x="81" y="549"/>
                    <a:pt x="180" y="549"/>
                  </a:cubicBezTo>
                  <a:cubicBezTo>
                    <a:pt x="280" y="549"/>
                    <a:pt x="362" y="467"/>
                    <a:pt x="362" y="367"/>
                  </a:cubicBezTo>
                  <a:lnTo>
                    <a:pt x="362" y="189"/>
                  </a:lnTo>
                  <a:cubicBezTo>
                    <a:pt x="362" y="94"/>
                    <a:pt x="292" y="9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21;p65">
              <a:extLst>
                <a:ext uri="{FF2B5EF4-FFF2-40B4-BE49-F238E27FC236}">
                  <a16:creationId xmlns:a16="http://schemas.microsoft.com/office/drawing/2014/main" id="{AE8062A8-50D9-48B5-9C97-85FF55685364}"/>
                </a:ext>
              </a:extLst>
            </p:cNvPr>
            <p:cNvSpPr/>
            <p:nvPr/>
          </p:nvSpPr>
          <p:spPr>
            <a:xfrm>
              <a:off x="849705" y="3786686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3" y="0"/>
                  </a:moveTo>
                  <a:cubicBezTo>
                    <a:pt x="82" y="0"/>
                    <a:pt x="2" y="81"/>
                    <a:pt x="2" y="181"/>
                  </a:cubicBezTo>
                  <a:lnTo>
                    <a:pt x="2" y="367"/>
                  </a:lnTo>
                  <a:cubicBezTo>
                    <a:pt x="0" y="467"/>
                    <a:pt x="82" y="549"/>
                    <a:pt x="181" y="549"/>
                  </a:cubicBezTo>
                  <a:cubicBezTo>
                    <a:pt x="281" y="549"/>
                    <a:pt x="362" y="467"/>
                    <a:pt x="362" y="367"/>
                  </a:cubicBezTo>
                  <a:lnTo>
                    <a:pt x="362" y="189"/>
                  </a:lnTo>
                  <a:cubicBezTo>
                    <a:pt x="362" y="94"/>
                    <a:pt x="293" y="9"/>
                    <a:pt x="198" y="1"/>
                  </a:cubicBezTo>
                  <a:cubicBezTo>
                    <a:pt x="193" y="1"/>
                    <a:pt x="188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22;p65">
              <a:extLst>
                <a:ext uri="{FF2B5EF4-FFF2-40B4-BE49-F238E27FC236}">
                  <a16:creationId xmlns:a16="http://schemas.microsoft.com/office/drawing/2014/main" id="{CA29E1D0-3DD2-4496-B069-7B688E898AE0}"/>
                </a:ext>
              </a:extLst>
            </p:cNvPr>
            <p:cNvSpPr/>
            <p:nvPr/>
          </p:nvSpPr>
          <p:spPr>
            <a:xfrm>
              <a:off x="879520" y="3786686"/>
              <a:ext cx="13676" cy="20799"/>
            </a:xfrm>
            <a:custGeom>
              <a:avLst/>
              <a:gdLst/>
              <a:ahLst/>
              <a:cxnLst/>
              <a:rect l="l" t="t" r="r" b="b"/>
              <a:pathLst>
                <a:path w="361" h="549" extrusionOk="0">
                  <a:moveTo>
                    <a:pt x="182" y="0"/>
                  </a:moveTo>
                  <a:cubicBezTo>
                    <a:pt x="81" y="0"/>
                    <a:pt x="1" y="81"/>
                    <a:pt x="1" y="181"/>
                  </a:cubicBezTo>
                  <a:lnTo>
                    <a:pt x="1" y="367"/>
                  </a:lnTo>
                  <a:cubicBezTo>
                    <a:pt x="1" y="467"/>
                    <a:pt x="80" y="549"/>
                    <a:pt x="180" y="549"/>
                  </a:cubicBezTo>
                  <a:cubicBezTo>
                    <a:pt x="279" y="549"/>
                    <a:pt x="360" y="467"/>
                    <a:pt x="360" y="367"/>
                  </a:cubicBezTo>
                  <a:lnTo>
                    <a:pt x="360" y="189"/>
                  </a:lnTo>
                  <a:cubicBezTo>
                    <a:pt x="360" y="94"/>
                    <a:pt x="291" y="9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23;p65">
              <a:extLst>
                <a:ext uri="{FF2B5EF4-FFF2-40B4-BE49-F238E27FC236}">
                  <a16:creationId xmlns:a16="http://schemas.microsoft.com/office/drawing/2014/main" id="{0ADCFF13-8583-4167-862B-90B433F2524A}"/>
                </a:ext>
              </a:extLst>
            </p:cNvPr>
            <p:cNvSpPr/>
            <p:nvPr/>
          </p:nvSpPr>
          <p:spPr>
            <a:xfrm>
              <a:off x="738702" y="3729972"/>
              <a:ext cx="424085" cy="476707"/>
            </a:xfrm>
            <a:custGeom>
              <a:avLst/>
              <a:gdLst/>
              <a:ahLst/>
              <a:cxnLst/>
              <a:rect l="l" t="t" r="r" b="b"/>
              <a:pathLst>
                <a:path w="11194" h="12583" extrusionOk="0">
                  <a:moveTo>
                    <a:pt x="9314" y="362"/>
                  </a:moveTo>
                  <a:cubicBezTo>
                    <a:pt x="9971" y="362"/>
                    <a:pt x="10612" y="888"/>
                    <a:pt x="10717" y="1535"/>
                  </a:cubicBezTo>
                  <a:cubicBezTo>
                    <a:pt x="10862" y="2416"/>
                    <a:pt x="10182" y="3181"/>
                    <a:pt x="9329" y="3181"/>
                  </a:cubicBezTo>
                  <a:lnTo>
                    <a:pt x="1897" y="3181"/>
                  </a:lnTo>
                  <a:cubicBezTo>
                    <a:pt x="1118" y="3179"/>
                    <a:pt x="488" y="2548"/>
                    <a:pt x="488" y="1770"/>
                  </a:cubicBezTo>
                  <a:cubicBezTo>
                    <a:pt x="488" y="994"/>
                    <a:pt x="1120" y="362"/>
                    <a:pt x="1897" y="362"/>
                  </a:cubicBezTo>
                  <a:close/>
                  <a:moveTo>
                    <a:pt x="9314" y="3539"/>
                  </a:moveTo>
                  <a:cubicBezTo>
                    <a:pt x="9971" y="3539"/>
                    <a:pt x="10612" y="4066"/>
                    <a:pt x="10717" y="4712"/>
                  </a:cubicBezTo>
                  <a:cubicBezTo>
                    <a:pt x="10862" y="5593"/>
                    <a:pt x="10182" y="6358"/>
                    <a:pt x="9327" y="6358"/>
                  </a:cubicBezTo>
                  <a:lnTo>
                    <a:pt x="1911" y="6358"/>
                  </a:lnTo>
                  <a:cubicBezTo>
                    <a:pt x="1255" y="6358"/>
                    <a:pt x="614" y="5832"/>
                    <a:pt x="508" y="5185"/>
                  </a:cubicBezTo>
                  <a:cubicBezTo>
                    <a:pt x="363" y="4304"/>
                    <a:pt x="1043" y="3539"/>
                    <a:pt x="1897" y="3539"/>
                  </a:cubicBezTo>
                  <a:close/>
                  <a:moveTo>
                    <a:pt x="9327" y="6717"/>
                  </a:moveTo>
                  <a:cubicBezTo>
                    <a:pt x="10105" y="6718"/>
                    <a:pt x="10737" y="7351"/>
                    <a:pt x="10737" y="8127"/>
                  </a:cubicBezTo>
                  <a:cubicBezTo>
                    <a:pt x="10737" y="8903"/>
                    <a:pt x="10105" y="9535"/>
                    <a:pt x="9329" y="9535"/>
                  </a:cubicBezTo>
                  <a:lnTo>
                    <a:pt x="1909" y="9535"/>
                  </a:lnTo>
                  <a:cubicBezTo>
                    <a:pt x="1253" y="9535"/>
                    <a:pt x="613" y="9010"/>
                    <a:pt x="506" y="8362"/>
                  </a:cubicBezTo>
                  <a:cubicBezTo>
                    <a:pt x="362" y="7481"/>
                    <a:pt x="1042" y="6717"/>
                    <a:pt x="1896" y="6717"/>
                  </a:cubicBezTo>
                  <a:close/>
                  <a:moveTo>
                    <a:pt x="1943" y="0"/>
                  </a:moveTo>
                  <a:cubicBezTo>
                    <a:pt x="824" y="0"/>
                    <a:pt x="1" y="911"/>
                    <a:pt x="160" y="2018"/>
                  </a:cubicBezTo>
                  <a:cubicBezTo>
                    <a:pt x="244" y="2602"/>
                    <a:pt x="616" y="3095"/>
                    <a:pt x="1126" y="3350"/>
                  </a:cubicBezTo>
                  <a:cubicBezTo>
                    <a:pt x="542" y="3639"/>
                    <a:pt x="142" y="4240"/>
                    <a:pt x="142" y="4932"/>
                  </a:cubicBezTo>
                  <a:cubicBezTo>
                    <a:pt x="142" y="5624"/>
                    <a:pt x="542" y="6226"/>
                    <a:pt x="1126" y="6515"/>
                  </a:cubicBezTo>
                  <a:cubicBezTo>
                    <a:pt x="615" y="6769"/>
                    <a:pt x="244" y="7261"/>
                    <a:pt x="160" y="7847"/>
                  </a:cubicBezTo>
                  <a:cubicBezTo>
                    <a:pt x="2" y="8954"/>
                    <a:pt x="824" y="9864"/>
                    <a:pt x="1943" y="9864"/>
                  </a:cubicBezTo>
                  <a:lnTo>
                    <a:pt x="5421" y="9864"/>
                  </a:lnTo>
                  <a:lnTo>
                    <a:pt x="5421" y="10487"/>
                  </a:lnTo>
                  <a:lnTo>
                    <a:pt x="5276" y="10487"/>
                  </a:lnTo>
                  <a:cubicBezTo>
                    <a:pt x="5175" y="10487"/>
                    <a:pt x="5092" y="10570"/>
                    <a:pt x="5092" y="10671"/>
                  </a:cubicBezTo>
                  <a:lnTo>
                    <a:pt x="5092" y="11567"/>
                  </a:lnTo>
                  <a:lnTo>
                    <a:pt x="4195" y="11567"/>
                  </a:lnTo>
                  <a:cubicBezTo>
                    <a:pt x="4093" y="11567"/>
                    <a:pt x="4012" y="11650"/>
                    <a:pt x="4012" y="11750"/>
                  </a:cubicBezTo>
                  <a:lnTo>
                    <a:pt x="4012" y="11861"/>
                  </a:lnTo>
                  <a:lnTo>
                    <a:pt x="1501" y="11861"/>
                  </a:lnTo>
                  <a:cubicBezTo>
                    <a:pt x="1405" y="11861"/>
                    <a:pt x="1321" y="11932"/>
                    <a:pt x="1312" y="12026"/>
                  </a:cubicBezTo>
                  <a:cubicBezTo>
                    <a:pt x="1304" y="12133"/>
                    <a:pt x="1388" y="12222"/>
                    <a:pt x="1492" y="12222"/>
                  </a:cubicBezTo>
                  <a:lnTo>
                    <a:pt x="4012" y="12222"/>
                  </a:lnTo>
                  <a:lnTo>
                    <a:pt x="4012" y="12399"/>
                  </a:lnTo>
                  <a:cubicBezTo>
                    <a:pt x="4012" y="12500"/>
                    <a:pt x="4095" y="12582"/>
                    <a:pt x="4195" y="12582"/>
                  </a:cubicBezTo>
                  <a:lnTo>
                    <a:pt x="4789" y="12582"/>
                  </a:lnTo>
                  <a:cubicBezTo>
                    <a:pt x="4870" y="12582"/>
                    <a:pt x="4944" y="12535"/>
                    <a:pt x="4969" y="12458"/>
                  </a:cubicBezTo>
                  <a:cubicBezTo>
                    <a:pt x="5011" y="12335"/>
                    <a:pt x="4910" y="12222"/>
                    <a:pt x="4782" y="12222"/>
                  </a:cubicBezTo>
                  <a:lnTo>
                    <a:pt x="4405" y="12222"/>
                  </a:lnTo>
                  <a:lnTo>
                    <a:pt x="4405" y="11927"/>
                  </a:lnTo>
                  <a:lnTo>
                    <a:pt x="5301" y="11927"/>
                  </a:lnTo>
                  <a:cubicBezTo>
                    <a:pt x="5404" y="11927"/>
                    <a:pt x="5485" y="11845"/>
                    <a:pt x="5485" y="11744"/>
                  </a:cubicBezTo>
                  <a:lnTo>
                    <a:pt x="5485" y="10848"/>
                  </a:lnTo>
                  <a:lnTo>
                    <a:pt x="5747" y="10848"/>
                  </a:lnTo>
                  <a:lnTo>
                    <a:pt x="5747" y="11744"/>
                  </a:lnTo>
                  <a:cubicBezTo>
                    <a:pt x="5747" y="11846"/>
                    <a:pt x="5829" y="11927"/>
                    <a:pt x="5930" y="11927"/>
                  </a:cubicBezTo>
                  <a:lnTo>
                    <a:pt x="6826" y="11927"/>
                  </a:lnTo>
                  <a:lnTo>
                    <a:pt x="6826" y="12222"/>
                  </a:lnTo>
                  <a:lnTo>
                    <a:pt x="5648" y="12222"/>
                  </a:lnTo>
                  <a:cubicBezTo>
                    <a:pt x="5553" y="12222"/>
                    <a:pt x="5468" y="12291"/>
                    <a:pt x="5460" y="12385"/>
                  </a:cubicBezTo>
                  <a:cubicBezTo>
                    <a:pt x="5451" y="12493"/>
                    <a:pt x="5535" y="12582"/>
                    <a:pt x="5640" y="12582"/>
                  </a:cubicBezTo>
                  <a:lnTo>
                    <a:pt x="7004" y="12582"/>
                  </a:lnTo>
                  <a:cubicBezTo>
                    <a:pt x="7106" y="12582"/>
                    <a:pt x="7187" y="12500"/>
                    <a:pt x="7187" y="12400"/>
                  </a:cubicBezTo>
                  <a:lnTo>
                    <a:pt x="7187" y="12222"/>
                  </a:lnTo>
                  <a:lnTo>
                    <a:pt x="9698" y="12222"/>
                  </a:lnTo>
                  <a:cubicBezTo>
                    <a:pt x="9794" y="12222"/>
                    <a:pt x="9878" y="12153"/>
                    <a:pt x="9887" y="12058"/>
                  </a:cubicBezTo>
                  <a:cubicBezTo>
                    <a:pt x="9895" y="11950"/>
                    <a:pt x="9811" y="11861"/>
                    <a:pt x="9707" y="11861"/>
                  </a:cubicBezTo>
                  <a:lnTo>
                    <a:pt x="7190" y="11861"/>
                  </a:lnTo>
                  <a:lnTo>
                    <a:pt x="7190" y="11750"/>
                  </a:lnTo>
                  <a:cubicBezTo>
                    <a:pt x="7190" y="11649"/>
                    <a:pt x="7107" y="11567"/>
                    <a:pt x="7007" y="11567"/>
                  </a:cubicBezTo>
                  <a:lnTo>
                    <a:pt x="6109" y="11567"/>
                  </a:lnTo>
                  <a:lnTo>
                    <a:pt x="6109" y="10671"/>
                  </a:lnTo>
                  <a:cubicBezTo>
                    <a:pt x="6109" y="10568"/>
                    <a:pt x="6027" y="10487"/>
                    <a:pt x="5925" y="10487"/>
                  </a:cubicBezTo>
                  <a:lnTo>
                    <a:pt x="5781" y="10487"/>
                  </a:lnTo>
                  <a:lnTo>
                    <a:pt x="5781" y="9864"/>
                  </a:lnTo>
                  <a:lnTo>
                    <a:pt x="9253" y="9864"/>
                  </a:lnTo>
                  <a:cubicBezTo>
                    <a:pt x="10371" y="9864"/>
                    <a:pt x="11194" y="8953"/>
                    <a:pt x="11035" y="7847"/>
                  </a:cubicBezTo>
                  <a:cubicBezTo>
                    <a:pt x="10951" y="7263"/>
                    <a:pt x="10579" y="6769"/>
                    <a:pt x="10069" y="6515"/>
                  </a:cubicBezTo>
                  <a:cubicBezTo>
                    <a:pt x="10652" y="6226"/>
                    <a:pt x="11052" y="5624"/>
                    <a:pt x="11052" y="4932"/>
                  </a:cubicBezTo>
                  <a:cubicBezTo>
                    <a:pt x="11052" y="4240"/>
                    <a:pt x="10652" y="3639"/>
                    <a:pt x="10070" y="3350"/>
                  </a:cubicBezTo>
                  <a:cubicBezTo>
                    <a:pt x="10580" y="3095"/>
                    <a:pt x="10951" y="2603"/>
                    <a:pt x="11035" y="2018"/>
                  </a:cubicBezTo>
                  <a:cubicBezTo>
                    <a:pt x="11193" y="910"/>
                    <a:pt x="10371" y="0"/>
                    <a:pt x="9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24;p65">
              <a:extLst>
                <a:ext uri="{FF2B5EF4-FFF2-40B4-BE49-F238E27FC236}">
                  <a16:creationId xmlns:a16="http://schemas.microsoft.com/office/drawing/2014/main" id="{F31EEC11-F20F-4AF2-8CF2-2C7CAD1DA723}"/>
                </a:ext>
              </a:extLst>
            </p:cNvPr>
            <p:cNvSpPr/>
            <p:nvPr/>
          </p:nvSpPr>
          <p:spPr>
            <a:xfrm>
              <a:off x="779580" y="3880224"/>
              <a:ext cx="343465" cy="74520"/>
            </a:xfrm>
            <a:custGeom>
              <a:avLst/>
              <a:gdLst/>
              <a:ahLst/>
              <a:cxnLst/>
              <a:rect l="l" t="t" r="r" b="b"/>
              <a:pathLst>
                <a:path w="9066" h="1967" extrusionOk="0">
                  <a:moveTo>
                    <a:pt x="999" y="1"/>
                  </a:moveTo>
                  <a:cubicBezTo>
                    <a:pt x="448" y="1"/>
                    <a:pt x="1" y="457"/>
                    <a:pt x="16" y="1012"/>
                  </a:cubicBezTo>
                  <a:cubicBezTo>
                    <a:pt x="32" y="1547"/>
                    <a:pt x="485" y="1966"/>
                    <a:pt x="1022" y="1966"/>
                  </a:cubicBezTo>
                  <a:lnTo>
                    <a:pt x="8045" y="1966"/>
                  </a:lnTo>
                  <a:cubicBezTo>
                    <a:pt x="8580" y="1966"/>
                    <a:pt x="9035" y="1547"/>
                    <a:pt x="9051" y="1012"/>
                  </a:cubicBezTo>
                  <a:cubicBezTo>
                    <a:pt x="9065" y="457"/>
                    <a:pt x="8619" y="1"/>
                    <a:pt x="8067" y="1"/>
                  </a:cubicBezTo>
                  <a:lnTo>
                    <a:pt x="6772" y="1"/>
                  </a:lnTo>
                  <a:cubicBezTo>
                    <a:pt x="6676" y="1"/>
                    <a:pt x="6591" y="70"/>
                    <a:pt x="6583" y="164"/>
                  </a:cubicBezTo>
                  <a:cubicBezTo>
                    <a:pt x="6574" y="271"/>
                    <a:pt x="6658" y="360"/>
                    <a:pt x="6762" y="360"/>
                  </a:cubicBezTo>
                  <a:lnTo>
                    <a:pt x="8080" y="360"/>
                  </a:lnTo>
                  <a:cubicBezTo>
                    <a:pt x="8375" y="360"/>
                    <a:pt x="8640" y="564"/>
                    <a:pt x="8699" y="854"/>
                  </a:cubicBezTo>
                  <a:cubicBezTo>
                    <a:pt x="8778" y="1253"/>
                    <a:pt x="8475" y="1605"/>
                    <a:pt x="8088" y="1605"/>
                  </a:cubicBezTo>
                  <a:lnTo>
                    <a:pt x="986" y="1605"/>
                  </a:lnTo>
                  <a:cubicBezTo>
                    <a:pt x="691" y="1605"/>
                    <a:pt x="426" y="1402"/>
                    <a:pt x="367" y="1112"/>
                  </a:cubicBezTo>
                  <a:cubicBezTo>
                    <a:pt x="287" y="713"/>
                    <a:pt x="591" y="360"/>
                    <a:pt x="977" y="360"/>
                  </a:cubicBezTo>
                  <a:lnTo>
                    <a:pt x="5908" y="360"/>
                  </a:lnTo>
                  <a:cubicBezTo>
                    <a:pt x="6003" y="360"/>
                    <a:pt x="6088" y="291"/>
                    <a:pt x="6096" y="196"/>
                  </a:cubicBezTo>
                  <a:cubicBezTo>
                    <a:pt x="6106" y="90"/>
                    <a:pt x="6022" y="1"/>
                    <a:pt x="5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25;p65">
              <a:extLst>
                <a:ext uri="{FF2B5EF4-FFF2-40B4-BE49-F238E27FC236}">
                  <a16:creationId xmlns:a16="http://schemas.microsoft.com/office/drawing/2014/main" id="{B6F8EA1B-2F03-4FE6-BB56-148E272411CE}"/>
                </a:ext>
              </a:extLst>
            </p:cNvPr>
            <p:cNvSpPr/>
            <p:nvPr/>
          </p:nvSpPr>
          <p:spPr>
            <a:xfrm>
              <a:off x="818677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0" y="1"/>
                  </a:moveTo>
                  <a:cubicBezTo>
                    <a:pt x="81" y="1"/>
                    <a:pt x="0" y="81"/>
                    <a:pt x="0" y="180"/>
                  </a:cubicBezTo>
                  <a:lnTo>
                    <a:pt x="0" y="358"/>
                  </a:lnTo>
                  <a:cubicBezTo>
                    <a:pt x="0" y="454"/>
                    <a:pt x="69" y="539"/>
                    <a:pt x="164" y="547"/>
                  </a:cubicBezTo>
                  <a:cubicBezTo>
                    <a:pt x="169" y="547"/>
                    <a:pt x="175" y="548"/>
                    <a:pt x="180" y="548"/>
                  </a:cubicBezTo>
                  <a:cubicBezTo>
                    <a:pt x="280" y="548"/>
                    <a:pt x="361" y="467"/>
                    <a:pt x="361" y="368"/>
                  </a:cubicBezTo>
                  <a:lnTo>
                    <a:pt x="361" y="190"/>
                  </a:lnTo>
                  <a:cubicBezTo>
                    <a:pt x="361" y="93"/>
                    <a:pt x="290" y="9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26;p65">
              <a:extLst>
                <a:ext uri="{FF2B5EF4-FFF2-40B4-BE49-F238E27FC236}">
                  <a16:creationId xmlns:a16="http://schemas.microsoft.com/office/drawing/2014/main" id="{49EC3E64-88DA-43D0-B3D6-67ECF5B32AFD}"/>
                </a:ext>
              </a:extLst>
            </p:cNvPr>
            <p:cNvSpPr/>
            <p:nvPr/>
          </p:nvSpPr>
          <p:spPr>
            <a:xfrm>
              <a:off x="849705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1" y="1"/>
                  </a:moveTo>
                  <a:cubicBezTo>
                    <a:pt x="82" y="1"/>
                    <a:pt x="0" y="81"/>
                    <a:pt x="0" y="180"/>
                  </a:cubicBezTo>
                  <a:lnTo>
                    <a:pt x="0" y="358"/>
                  </a:lnTo>
                  <a:cubicBezTo>
                    <a:pt x="0" y="454"/>
                    <a:pt x="69" y="539"/>
                    <a:pt x="164" y="547"/>
                  </a:cubicBezTo>
                  <a:cubicBezTo>
                    <a:pt x="169" y="547"/>
                    <a:pt x="175" y="548"/>
                    <a:pt x="180" y="548"/>
                  </a:cubicBezTo>
                  <a:cubicBezTo>
                    <a:pt x="281" y="548"/>
                    <a:pt x="361" y="467"/>
                    <a:pt x="361" y="368"/>
                  </a:cubicBezTo>
                  <a:lnTo>
                    <a:pt x="361" y="190"/>
                  </a:lnTo>
                  <a:cubicBezTo>
                    <a:pt x="361" y="93"/>
                    <a:pt x="291" y="9"/>
                    <a:pt x="197" y="1"/>
                  </a:cubicBezTo>
                  <a:cubicBezTo>
                    <a:pt x="192" y="1"/>
                    <a:pt x="186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27;p65">
              <a:extLst>
                <a:ext uri="{FF2B5EF4-FFF2-40B4-BE49-F238E27FC236}">
                  <a16:creationId xmlns:a16="http://schemas.microsoft.com/office/drawing/2014/main" id="{3D4703BE-E4DB-4F9F-8CE3-20A70B100FBF}"/>
                </a:ext>
              </a:extLst>
            </p:cNvPr>
            <p:cNvSpPr/>
            <p:nvPr/>
          </p:nvSpPr>
          <p:spPr>
            <a:xfrm>
              <a:off x="879520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0" y="1"/>
                  </a:moveTo>
                  <a:cubicBezTo>
                    <a:pt x="81" y="1"/>
                    <a:pt x="1" y="81"/>
                    <a:pt x="1" y="180"/>
                  </a:cubicBezTo>
                  <a:lnTo>
                    <a:pt x="1" y="358"/>
                  </a:lnTo>
                  <a:cubicBezTo>
                    <a:pt x="1" y="454"/>
                    <a:pt x="70" y="539"/>
                    <a:pt x="164" y="547"/>
                  </a:cubicBezTo>
                  <a:cubicBezTo>
                    <a:pt x="170" y="547"/>
                    <a:pt x="175" y="548"/>
                    <a:pt x="181" y="548"/>
                  </a:cubicBezTo>
                  <a:cubicBezTo>
                    <a:pt x="280" y="548"/>
                    <a:pt x="360" y="467"/>
                    <a:pt x="360" y="368"/>
                  </a:cubicBezTo>
                  <a:lnTo>
                    <a:pt x="360" y="190"/>
                  </a:lnTo>
                  <a:cubicBezTo>
                    <a:pt x="360" y="93"/>
                    <a:pt x="291" y="9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28;p65">
              <a:extLst>
                <a:ext uri="{FF2B5EF4-FFF2-40B4-BE49-F238E27FC236}">
                  <a16:creationId xmlns:a16="http://schemas.microsoft.com/office/drawing/2014/main" id="{06B3530B-E4F8-4500-A994-07D777930300}"/>
                </a:ext>
              </a:extLst>
            </p:cNvPr>
            <p:cNvSpPr/>
            <p:nvPr/>
          </p:nvSpPr>
          <p:spPr>
            <a:xfrm>
              <a:off x="780072" y="4000660"/>
              <a:ext cx="342443" cy="74482"/>
            </a:xfrm>
            <a:custGeom>
              <a:avLst/>
              <a:gdLst/>
              <a:ahLst/>
              <a:cxnLst/>
              <a:rect l="l" t="t" r="r" b="b"/>
              <a:pathLst>
                <a:path w="9039" h="1966" extrusionOk="0">
                  <a:moveTo>
                    <a:pt x="8075" y="359"/>
                  </a:moveTo>
                  <a:cubicBezTo>
                    <a:pt x="8419" y="359"/>
                    <a:pt x="8698" y="639"/>
                    <a:pt x="8698" y="982"/>
                  </a:cubicBezTo>
                  <a:cubicBezTo>
                    <a:pt x="8698" y="1325"/>
                    <a:pt x="8420" y="1605"/>
                    <a:pt x="8075" y="1605"/>
                  </a:cubicBezTo>
                  <a:lnTo>
                    <a:pt x="973" y="1605"/>
                  </a:lnTo>
                  <a:cubicBezTo>
                    <a:pt x="678" y="1605"/>
                    <a:pt x="413" y="1401"/>
                    <a:pt x="354" y="1111"/>
                  </a:cubicBezTo>
                  <a:cubicBezTo>
                    <a:pt x="274" y="712"/>
                    <a:pt x="578" y="359"/>
                    <a:pt x="964" y="359"/>
                  </a:cubicBezTo>
                  <a:close/>
                  <a:moveTo>
                    <a:pt x="999" y="0"/>
                  </a:moveTo>
                  <a:cubicBezTo>
                    <a:pt x="448" y="0"/>
                    <a:pt x="0" y="457"/>
                    <a:pt x="16" y="1011"/>
                  </a:cubicBezTo>
                  <a:cubicBezTo>
                    <a:pt x="32" y="1546"/>
                    <a:pt x="485" y="1965"/>
                    <a:pt x="1021" y="1965"/>
                  </a:cubicBezTo>
                  <a:lnTo>
                    <a:pt x="8018" y="1965"/>
                  </a:lnTo>
                  <a:cubicBezTo>
                    <a:pt x="8554" y="1965"/>
                    <a:pt x="9007" y="1546"/>
                    <a:pt x="9023" y="1011"/>
                  </a:cubicBezTo>
                  <a:cubicBezTo>
                    <a:pt x="9039" y="456"/>
                    <a:pt x="8593" y="0"/>
                    <a:pt x="8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29;p65">
              <a:extLst>
                <a:ext uri="{FF2B5EF4-FFF2-40B4-BE49-F238E27FC236}">
                  <a16:creationId xmlns:a16="http://schemas.microsoft.com/office/drawing/2014/main" id="{047A0289-D810-4972-AB04-624BB7A47F74}"/>
                </a:ext>
              </a:extLst>
            </p:cNvPr>
            <p:cNvSpPr/>
            <p:nvPr/>
          </p:nvSpPr>
          <p:spPr>
            <a:xfrm>
              <a:off x="818677" y="4026915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0" y="1"/>
                  </a:moveTo>
                  <a:cubicBezTo>
                    <a:pt x="81" y="1"/>
                    <a:pt x="0" y="82"/>
                    <a:pt x="0" y="182"/>
                  </a:cubicBezTo>
                  <a:lnTo>
                    <a:pt x="0" y="360"/>
                  </a:lnTo>
                  <a:cubicBezTo>
                    <a:pt x="0" y="455"/>
                    <a:pt x="69" y="540"/>
                    <a:pt x="164" y="548"/>
                  </a:cubicBezTo>
                  <a:cubicBezTo>
                    <a:pt x="169" y="549"/>
                    <a:pt x="174" y="549"/>
                    <a:pt x="179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2" y="82"/>
                    <a:pt x="280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30;p65">
              <a:extLst>
                <a:ext uri="{FF2B5EF4-FFF2-40B4-BE49-F238E27FC236}">
                  <a16:creationId xmlns:a16="http://schemas.microsoft.com/office/drawing/2014/main" id="{CB817416-5FEF-4BD5-8443-055A34B9CF67}"/>
                </a:ext>
              </a:extLst>
            </p:cNvPr>
            <p:cNvSpPr/>
            <p:nvPr/>
          </p:nvSpPr>
          <p:spPr>
            <a:xfrm>
              <a:off x="849705" y="4026915"/>
              <a:ext cx="13676" cy="20799"/>
            </a:xfrm>
            <a:custGeom>
              <a:avLst/>
              <a:gdLst/>
              <a:ahLst/>
              <a:cxnLst/>
              <a:rect l="l" t="t" r="r" b="b"/>
              <a:pathLst>
                <a:path w="361" h="549" extrusionOk="0">
                  <a:moveTo>
                    <a:pt x="181" y="1"/>
                  </a:moveTo>
                  <a:cubicBezTo>
                    <a:pt x="82" y="1"/>
                    <a:pt x="0" y="82"/>
                    <a:pt x="0" y="182"/>
                  </a:cubicBezTo>
                  <a:lnTo>
                    <a:pt x="0" y="360"/>
                  </a:lnTo>
                  <a:cubicBezTo>
                    <a:pt x="0" y="455"/>
                    <a:pt x="70" y="540"/>
                    <a:pt x="165" y="548"/>
                  </a:cubicBezTo>
                  <a:cubicBezTo>
                    <a:pt x="170" y="549"/>
                    <a:pt x="175" y="549"/>
                    <a:pt x="179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1" y="82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31;p65">
              <a:extLst>
                <a:ext uri="{FF2B5EF4-FFF2-40B4-BE49-F238E27FC236}">
                  <a16:creationId xmlns:a16="http://schemas.microsoft.com/office/drawing/2014/main" id="{8B4611F7-FD86-4DB0-8D43-6FA6057ED81D}"/>
                </a:ext>
              </a:extLst>
            </p:cNvPr>
            <p:cNvSpPr/>
            <p:nvPr/>
          </p:nvSpPr>
          <p:spPr>
            <a:xfrm>
              <a:off x="879444" y="4026915"/>
              <a:ext cx="13752" cy="20799"/>
            </a:xfrm>
            <a:custGeom>
              <a:avLst/>
              <a:gdLst/>
              <a:ahLst/>
              <a:cxnLst/>
              <a:rect l="l" t="t" r="r" b="b"/>
              <a:pathLst>
                <a:path w="363" h="549" extrusionOk="0">
                  <a:moveTo>
                    <a:pt x="182" y="1"/>
                  </a:moveTo>
                  <a:cubicBezTo>
                    <a:pt x="82" y="1"/>
                    <a:pt x="1" y="82"/>
                    <a:pt x="1" y="182"/>
                  </a:cubicBezTo>
                  <a:lnTo>
                    <a:pt x="1" y="360"/>
                  </a:lnTo>
                  <a:cubicBezTo>
                    <a:pt x="1" y="455"/>
                    <a:pt x="71" y="540"/>
                    <a:pt x="165" y="548"/>
                  </a:cubicBezTo>
                  <a:cubicBezTo>
                    <a:pt x="170" y="549"/>
                    <a:pt x="175" y="549"/>
                    <a:pt x="180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2" y="82"/>
                    <a:pt x="281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1467;p37">
            <a:extLst>
              <a:ext uri="{FF2B5EF4-FFF2-40B4-BE49-F238E27FC236}">
                <a16:creationId xmlns:a16="http://schemas.microsoft.com/office/drawing/2014/main" id="{D0C6576D-5F21-41A6-B810-E58C8A70015A}"/>
              </a:ext>
            </a:extLst>
          </p:cNvPr>
          <p:cNvSpPr txBox="1">
            <a:spLocks/>
          </p:cNvSpPr>
          <p:nvPr/>
        </p:nvSpPr>
        <p:spPr>
          <a:xfrm>
            <a:off x="289560" y="1796946"/>
            <a:ext cx="4114800" cy="2935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200" dirty="0">
                <a:solidFill>
                  <a:schemeClr val="bg2"/>
                </a:solidFill>
                <a:latin typeface="Montserrat SemiBold" pitchFamily="2" charset="-52"/>
              </a:rPr>
              <a:t>УВМ: </a:t>
            </a:r>
            <a:r>
              <a:rPr lang="ru-RU" sz="2200" dirty="0">
                <a:latin typeface="Montserrat SemiBold" pitchFamily="2" charset="-52"/>
              </a:rPr>
              <a:t>Управляющая Вычислительная Машина</a:t>
            </a:r>
          </a:p>
          <a:p>
            <a:endParaRPr lang="ru-RU" sz="2400" dirty="0">
              <a:latin typeface="Montserrat SemiBold" pitchFamily="2" charset="-52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Montserrat Medium" pitchFamily="2" charset="-52"/>
              </a:rPr>
              <a:t>Инициализирует и настраивает соединение с СВ</a:t>
            </a:r>
            <a:endParaRPr lang="en-US" sz="1800" dirty="0">
              <a:latin typeface="Montserrat Medium" pitchFamily="2" charset="-52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Montserrat Medium" pitchFamily="2" charset="-52"/>
              </a:rPr>
              <a:t>Отправляет команды СВ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Montserrat Medium" pitchFamily="2" charset="-52"/>
              </a:rPr>
              <a:t>Принимает обработанный результат и статусы от СВ</a:t>
            </a:r>
          </a:p>
        </p:txBody>
      </p:sp>
      <p:sp>
        <p:nvSpPr>
          <p:cNvPr id="73" name="Google Shape;1467;p37">
            <a:extLst>
              <a:ext uri="{FF2B5EF4-FFF2-40B4-BE49-F238E27FC236}">
                <a16:creationId xmlns:a16="http://schemas.microsoft.com/office/drawing/2014/main" id="{8CC17481-68E9-4C2C-BFAB-F3C98498DAFB}"/>
              </a:ext>
            </a:extLst>
          </p:cNvPr>
          <p:cNvSpPr txBox="1">
            <a:spLocks/>
          </p:cNvSpPr>
          <p:nvPr/>
        </p:nvSpPr>
        <p:spPr>
          <a:xfrm>
            <a:off x="4777740" y="1796946"/>
            <a:ext cx="4168140" cy="2935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200" dirty="0">
                <a:solidFill>
                  <a:schemeClr val="bg2"/>
                </a:solidFill>
                <a:latin typeface="Montserrat SemiBold" pitchFamily="2" charset="-52"/>
              </a:rPr>
              <a:t>СВ: </a:t>
            </a:r>
            <a:br>
              <a:rPr lang="ru-RU" sz="2200" dirty="0">
                <a:solidFill>
                  <a:schemeClr val="bg2"/>
                </a:solidFill>
                <a:latin typeface="Montserrat SemiBold" pitchFamily="2" charset="-52"/>
              </a:rPr>
            </a:br>
            <a:r>
              <a:rPr lang="ru-RU" sz="2200" dirty="0" err="1">
                <a:latin typeface="Montserrat SemiBold" pitchFamily="2" charset="-52"/>
              </a:rPr>
              <a:t>Спецвычислитель</a:t>
            </a:r>
            <a:br>
              <a:rPr lang="ru-RU" sz="2200" dirty="0">
                <a:latin typeface="Montserrat SemiBold" pitchFamily="2" charset="-52"/>
              </a:rPr>
            </a:br>
            <a:endParaRPr lang="ru-RU" sz="2400" dirty="0">
              <a:latin typeface="Montserrat SemiBold" pitchFamily="2" charset="-52"/>
            </a:endParaRPr>
          </a:p>
          <a:p>
            <a:pPr marL="342900" indent="-342900">
              <a:buAutoNum type="arabicPeriod"/>
            </a:pPr>
            <a:r>
              <a:rPr lang="ru-RU" sz="1800" dirty="0">
                <a:latin typeface="Montserrat Medium" pitchFamily="2" charset="-52"/>
              </a:rPr>
              <a:t>Принимает соединение УВМ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Montserrat Medium" pitchFamily="2" charset="-52"/>
              </a:rPr>
              <a:t>Собирает и обрабатывает данные (например: сигналы радиолокатора)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Montserrat Medium" pitchFamily="2" charset="-52"/>
              </a:rPr>
              <a:t>Передаёт результат обработки УВМ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8069342-2A8C-4AC9-B351-895FB9564513}"/>
              </a:ext>
            </a:extLst>
          </p:cNvPr>
          <p:cNvSpPr/>
          <p:nvPr/>
        </p:nvSpPr>
        <p:spPr>
          <a:xfrm>
            <a:off x="1267266" y="1188269"/>
            <a:ext cx="3314700" cy="14820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Стрелка: вправо 77">
            <a:extLst>
              <a:ext uri="{FF2B5EF4-FFF2-40B4-BE49-F238E27FC236}">
                <a16:creationId xmlns:a16="http://schemas.microsoft.com/office/drawing/2014/main" id="{A8F1699F-F1A5-414B-9A3B-D2BF328D09F3}"/>
              </a:ext>
            </a:extLst>
          </p:cNvPr>
          <p:cNvSpPr/>
          <p:nvPr/>
        </p:nvSpPr>
        <p:spPr>
          <a:xfrm rot="10800000">
            <a:off x="1257300" y="1518102"/>
            <a:ext cx="3314700" cy="148205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3" name="Google Shape;10112;p76">
            <a:extLst>
              <a:ext uri="{FF2B5EF4-FFF2-40B4-BE49-F238E27FC236}">
                <a16:creationId xmlns:a16="http://schemas.microsoft.com/office/drawing/2014/main" id="{4456D149-0FBB-4325-A745-21BF541CF84F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54" name="Google Shape;10113;p76">
              <a:extLst>
                <a:ext uri="{FF2B5EF4-FFF2-40B4-BE49-F238E27FC236}">
                  <a16:creationId xmlns:a16="http://schemas.microsoft.com/office/drawing/2014/main" id="{4576D3A6-7A2A-4418-A9F0-D213CC9CCD68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114;p76">
              <a:extLst>
                <a:ext uri="{FF2B5EF4-FFF2-40B4-BE49-F238E27FC236}">
                  <a16:creationId xmlns:a16="http://schemas.microsoft.com/office/drawing/2014/main" id="{B0B3644E-A0F6-4E6C-89C2-BF36D55AC6EF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8E62765-7420-46DD-BB8E-29585AD1C127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3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6849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animClr clrSpc="rgb" dir="cw">
                                      <p:cBhvr>
                                        <p:cTn id="7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set>
                                      <p:cBhvr>
                                        <p:cTn id="8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animClr clrSpc="rgb" dir="cw">
                                      <p:cBhvr>
                                        <p:cTn id="13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set>
                                      <p:cBhvr>
                                        <p:cTn id="14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animClr clrSpc="rgb" dir="cw">
                                      <p:cBhvr>
                                        <p:cTn id="19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set>
                                      <p:cBhvr>
                                        <p:cTn id="20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animClr clrSpc="rgb" dir="cw">
                                      <p:cBhvr>
                                        <p:cTn id="25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set>
                                      <p:cBhvr>
                                        <p:cTn id="26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animClr clrSpc="rgb" dir="cw">
                                      <p:cBhvr>
                                        <p:cTn id="31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set>
                                      <p:cBhvr>
                                        <p:cTn id="32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7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animClr clrSpc="rgb" dir="cw">
                                      <p:cBhvr>
                                        <p:cTn id="37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9109"/>
                                      </p:to>
                                    </p:animClr>
                                    <p:set>
                                      <p:cBhvr>
                                        <p:cTn id="38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7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78" grpId="0" animBg="1"/>
      <p:bldP spid="78" grpId="1" animBg="1"/>
      <p:bldP spid="78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Проблематика и актуальность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4614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Проблема</a:t>
            </a:r>
            <a:endParaRPr sz="2400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1787524"/>
            <a:ext cx="3486239" cy="19419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ru-RU" sz="2000" dirty="0">
                <a:latin typeface="Montserrat Medium" pitchFamily="2" charset="-52"/>
              </a:rPr>
              <a:t>Сложность отладки процедур управления несколькими </a:t>
            </a:r>
            <a:r>
              <a:rPr lang="ru-RU" sz="2000" dirty="0" err="1">
                <a:latin typeface="Montserrat Medium" pitchFamily="2" charset="-52"/>
              </a:rPr>
              <a:t>спецвычислителями</a:t>
            </a:r>
            <a:r>
              <a:rPr lang="ru-RU" sz="2000" dirty="0">
                <a:latin typeface="Montserrat Medium" pitchFamily="2" charset="-52"/>
              </a:rPr>
              <a:t> без реальных устройств</a:t>
            </a:r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366699" y="1787524"/>
            <a:ext cx="4266759" cy="2731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rgbClr val="1A1C1E"/>
                </a:solidFill>
                <a:effectLst/>
                <a:latin typeface="Montserrat Medium" pitchFamily="2" charset="-52"/>
              </a:rPr>
              <a:t>Удешевление разработки </a:t>
            </a:r>
            <a:r>
              <a:rPr lang="ru-RU" sz="2000" b="0" i="0" dirty="0">
                <a:solidFill>
                  <a:srgbClr val="1A1C1E"/>
                </a:solidFill>
                <a:effectLst/>
                <a:latin typeface="Montserrat Medium" pitchFamily="2" charset="-52"/>
              </a:rPr>
              <a:t>и тестирования УВМ.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C1E"/>
                </a:solidFill>
                <a:effectLst/>
                <a:latin typeface="Montserrat Medium" pitchFamily="2" charset="-52"/>
              </a:rPr>
              <a:t>Имитация многоканальных систем.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C1E"/>
                </a:solidFill>
                <a:effectLst/>
                <a:latin typeface="Montserrat Medium" pitchFamily="2" charset="-52"/>
              </a:rPr>
              <a:t>Гибкая среда для отладки протокола.</a:t>
            </a:r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7" y="1461475"/>
            <a:ext cx="3939101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Актуальность решения</a:t>
            </a:r>
            <a:endParaRPr sz="2400" dirty="0"/>
          </a:p>
        </p:txBody>
      </p:sp>
      <p:grpSp>
        <p:nvGrpSpPr>
          <p:cNvPr id="7" name="Google Shape;10112;p76">
            <a:extLst>
              <a:ext uri="{FF2B5EF4-FFF2-40B4-BE49-F238E27FC236}">
                <a16:creationId xmlns:a16="http://schemas.microsoft.com/office/drawing/2014/main" id="{FECD111F-96F4-4668-ADD0-6670E6E00BC9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8" name="Google Shape;10113;p76">
              <a:extLst>
                <a:ext uri="{FF2B5EF4-FFF2-40B4-BE49-F238E27FC236}">
                  <a16:creationId xmlns:a16="http://schemas.microsoft.com/office/drawing/2014/main" id="{46E050E9-7CC5-4BE3-A08C-21C06FB07EEC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114;p76">
              <a:extLst>
                <a:ext uri="{FF2B5EF4-FFF2-40B4-BE49-F238E27FC236}">
                  <a16:creationId xmlns:a16="http://schemas.microsoft.com/office/drawing/2014/main" id="{404A0E7F-035E-4556-BF9B-7D094B32F5D1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A17C50-C820-4F1E-965C-A4D1EA0C2765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4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296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проекта</a:t>
            </a:r>
            <a:endParaRPr dirty="0"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1741080" y="1017725"/>
            <a:ext cx="6953340" cy="114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Montserrat Medium" pitchFamily="2" charset="-52"/>
              </a:rPr>
              <a:t>Создать программный комплекс для имитации поведения группы СВ и управления ими со стороны УВМ, с возможностью мониторинга взаимодействия.</a:t>
            </a:r>
            <a:endParaRPr lang="en-US" sz="1800" b="1" dirty="0">
              <a:latin typeface="Montserrat Medium" pitchFamily="2" charset="-52"/>
            </a:endParaRPr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2"/>
          </p:nvPr>
        </p:nvSpPr>
        <p:spPr>
          <a:xfrm>
            <a:off x="1741080" y="2248415"/>
            <a:ext cx="6682920" cy="2499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Montserrat Medium" pitchFamily="2" charset="-52"/>
              </a:rPr>
              <a:t>Изучить протокол обмена сообщениями между СВ и УВМ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Montserrat Medium" pitchFamily="2" charset="-52"/>
              </a:rPr>
              <a:t>Спроектировать архитектуру комплекса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Montserrat Medium" pitchFamily="2" charset="-52"/>
              </a:rPr>
              <a:t>Реализовать имитатор СВ (4 экземпляра)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Montserrat Medium" pitchFamily="2" charset="-52"/>
              </a:rPr>
              <a:t>Реализовать модуль УВМ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Montserrat Medium" pitchFamily="2" charset="-52"/>
              </a:rPr>
              <a:t>Разработать </a:t>
            </a:r>
            <a:r>
              <a:rPr lang="en-US" sz="1800" dirty="0">
                <a:latin typeface="Montserrat Medium" pitchFamily="2" charset="-52"/>
              </a:rPr>
              <a:t>GUI </a:t>
            </a:r>
            <a:r>
              <a:rPr lang="ru-RU" sz="1800" dirty="0">
                <a:latin typeface="Montserrat Medium" pitchFamily="2" charset="-52"/>
              </a:rPr>
              <a:t>для мониторинга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1800" dirty="0">
                <a:latin typeface="Montserrat Medium" pitchFamily="2" charset="-52"/>
              </a:rPr>
              <a:t>Провести тестирование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endParaRPr sz="1800" dirty="0">
              <a:latin typeface="Montserrat Medium" pitchFamily="2" charset="-52"/>
            </a:endParaRP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582840" y="960120"/>
            <a:ext cx="1158240" cy="1197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Цель</a:t>
            </a:r>
            <a:endParaRPr sz="2400" dirty="0"/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4"/>
          </p:nvPr>
        </p:nvSpPr>
        <p:spPr>
          <a:xfrm>
            <a:off x="266520" y="2157849"/>
            <a:ext cx="1474560" cy="2590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Задачи</a:t>
            </a:r>
            <a:endParaRPr sz="2400" dirty="0"/>
          </a:p>
        </p:txBody>
      </p:sp>
      <p:grpSp>
        <p:nvGrpSpPr>
          <p:cNvPr id="7" name="Google Shape;10112;p76">
            <a:extLst>
              <a:ext uri="{FF2B5EF4-FFF2-40B4-BE49-F238E27FC236}">
                <a16:creationId xmlns:a16="http://schemas.microsoft.com/office/drawing/2014/main" id="{40D4F922-8150-45D4-B36C-EC5745674DF6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8" name="Google Shape;10113;p76">
              <a:extLst>
                <a:ext uri="{FF2B5EF4-FFF2-40B4-BE49-F238E27FC236}">
                  <a16:creationId xmlns:a16="http://schemas.microsoft.com/office/drawing/2014/main" id="{33F36F9D-CF88-4E4C-8D27-81F470450DCF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114;p76">
              <a:extLst>
                <a:ext uri="{FF2B5EF4-FFF2-40B4-BE49-F238E27FC236}">
                  <a16:creationId xmlns:a16="http://schemas.microsoft.com/office/drawing/2014/main" id="{4F5B2092-47D7-40CE-A828-A7AF874BA6DC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AD474C-EA73-443D-821C-B3BB215DA03E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5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00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/>
              <a:t>Решение поставленных задач</a:t>
            </a:r>
            <a:endParaRPr sz="3600"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0112;p76">
            <a:extLst>
              <a:ext uri="{FF2B5EF4-FFF2-40B4-BE49-F238E27FC236}">
                <a16:creationId xmlns:a16="http://schemas.microsoft.com/office/drawing/2014/main" id="{94C8F2A4-A4E5-49A2-A61C-FF604DBC04AA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45" name="Google Shape;10113;p76">
              <a:extLst>
                <a:ext uri="{FF2B5EF4-FFF2-40B4-BE49-F238E27FC236}">
                  <a16:creationId xmlns:a16="http://schemas.microsoft.com/office/drawing/2014/main" id="{901F0FDD-4BA5-4F7E-AF89-9D6723E17F93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10114;p76">
              <a:extLst>
                <a:ext uri="{FF2B5EF4-FFF2-40B4-BE49-F238E27FC236}">
                  <a16:creationId xmlns:a16="http://schemas.microsoft.com/office/drawing/2014/main" id="{4CE6B5A9-3BA5-4E67-A929-0EA220D49265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AE0C5A7-B751-44DF-A4B8-137B2DBB36CA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6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Протокол взаимодействия</a:t>
            </a:r>
            <a:endParaRPr dirty="0"/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4572000" y="1177071"/>
            <a:ext cx="4178487" cy="322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400"/>
              <a:buFont typeface="Poppins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 panose="020B0509050203000203" pitchFamily="49" charset="-52"/>
                <a:cs typeface="Poppins"/>
                <a:sym typeface="Poppins"/>
              </a:rPr>
              <a:t>Этапы взаимодействия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Montserrat Medium" pitchFamily="2" charset="-52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Medium" pitchFamily="2" charset="-52"/>
              </a:rPr>
              <a:t>Инициализация канала связи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Medium" pitchFamily="2" charset="-52"/>
              </a:rPr>
              <a:t>Подготовка к сеансу наблюдения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Medium" pitchFamily="2" charset="-52"/>
              </a:rPr>
              <a:t>Подготовка к сеансу съёмки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Medium" pitchFamily="2" charset="-52"/>
              </a:rPr>
              <a:t>Сеанс съёмки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Medium" pitchFamily="2" charset="-52"/>
              </a:rPr>
              <a:t>Завершение сеанса съёмки</a:t>
            </a:r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410994" y="1177071"/>
            <a:ext cx="4064839" cy="3227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IBM Plex Mono" panose="020B0509050203000203" pitchFamily="49" charset="-52"/>
              </a:rPr>
              <a:t>Структура сообщения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Montserrat Medium" pitchFamily="2" charset="-52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SemiBold" pitchFamily="2" charset="-52"/>
              </a:rPr>
              <a:t>Заголовок: </a:t>
            </a:r>
            <a:r>
              <a:rPr lang="ru-RU" sz="1800" dirty="0">
                <a:latin typeface="Montserrat Medium" pitchFamily="2" charset="-52"/>
              </a:rPr>
              <a:t>Адрес, Флаги, Длина, Номер, Тип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800" dirty="0">
                <a:latin typeface="Montserrat SemiBold" pitchFamily="2" charset="-52"/>
              </a:rPr>
              <a:t>Тело</a:t>
            </a:r>
            <a:r>
              <a:rPr lang="ru-RU" sz="1800" dirty="0">
                <a:latin typeface="Montserrat Medium" pitchFamily="2" charset="-52"/>
              </a:rPr>
              <a:t>: зависит от типа.</a:t>
            </a:r>
            <a:br>
              <a:rPr lang="ru-RU" sz="1800" dirty="0">
                <a:latin typeface="Montserrat Medium" pitchFamily="2" charset="-52"/>
              </a:rPr>
            </a:br>
            <a:r>
              <a:rPr lang="ru-RU" sz="1800" dirty="0">
                <a:latin typeface="Montserrat Medium" pitchFamily="2" charset="-52"/>
              </a:rPr>
              <a:t>Например, здесь могут быть байты, отвечающие за наличие помех в работе РСА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" name="Google Shape;10112;p76">
            <a:extLst>
              <a:ext uri="{FF2B5EF4-FFF2-40B4-BE49-F238E27FC236}">
                <a16:creationId xmlns:a16="http://schemas.microsoft.com/office/drawing/2014/main" id="{AE11F882-78B1-49D1-8853-E8CDB6CFDEB7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14" name="Google Shape;10113;p76">
              <a:extLst>
                <a:ext uri="{FF2B5EF4-FFF2-40B4-BE49-F238E27FC236}">
                  <a16:creationId xmlns:a16="http://schemas.microsoft.com/office/drawing/2014/main" id="{8311B408-2F98-4A32-9C63-893CFE5A7204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0114;p76">
              <a:extLst>
                <a:ext uri="{FF2B5EF4-FFF2-40B4-BE49-F238E27FC236}">
                  <a16:creationId xmlns:a16="http://schemas.microsoft.com/office/drawing/2014/main" id="{ADABFBF2-DFEA-42AC-A63C-13E145AB43F7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64C0AC0-73CE-41E0-A745-157C3C8967A7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7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48"/>
          <p:cNvGrpSpPr/>
          <p:nvPr/>
        </p:nvGrpSpPr>
        <p:grpSpPr>
          <a:xfrm>
            <a:off x="7143188" y="-2762276"/>
            <a:ext cx="4470796" cy="6346320"/>
            <a:chOff x="6914588" y="-2762276"/>
            <a:chExt cx="4470796" cy="6346320"/>
          </a:xfrm>
        </p:grpSpPr>
        <p:sp>
          <p:nvSpPr>
            <p:cNvPr id="1923" name="Google Shape;1923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8232069" y="-2762276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8" name="Google Shape;1928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-1402324" y="1246898"/>
            <a:ext cx="2992224" cy="3549051"/>
            <a:chOff x="-1325699" y="1246898"/>
            <a:chExt cx="2992224" cy="3549051"/>
          </a:xfrm>
        </p:grpSpPr>
        <p:pic>
          <p:nvPicPr>
            <p:cNvPr id="1931" name="Google Shape;1931;p4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162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2" name="Google Shape;1932;p48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933" name="Google Shape;1933;p48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7" name="Google Shape;1937;p48"/>
          <p:cNvGrpSpPr/>
          <p:nvPr/>
        </p:nvGrpSpPr>
        <p:grpSpPr>
          <a:xfrm rot="10800000">
            <a:off x="-197840" y="2223754"/>
            <a:ext cx="1421047" cy="2833357"/>
            <a:chOff x="334358" y="2186737"/>
            <a:chExt cx="1421047" cy="2833357"/>
          </a:xfrm>
        </p:grpSpPr>
        <p:sp>
          <p:nvSpPr>
            <p:cNvPr id="1938" name="Google Shape;1938;p48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8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940" name="Google Shape;1940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2" name="Google Shape;1942;p48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943" name="Google Shape;1943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1530;p39">
            <a:extLst>
              <a:ext uri="{FF2B5EF4-FFF2-40B4-BE49-F238E27FC236}">
                <a16:creationId xmlns:a16="http://schemas.microsoft.com/office/drawing/2014/main" id="{5A0254F4-4A45-477B-8F18-EBCDC21BE572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42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BM Plex Mono"/>
              <a:buNone/>
              <a:defRPr sz="6000" b="1" i="0" u="none" strike="noStrike" cap="non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sz="3000" dirty="0">
                <a:latin typeface="IBM Plex Mono" panose="020B0509050203000203" pitchFamily="49" charset="-52"/>
              </a:rPr>
              <a:t>Архитектура комплекса (</a:t>
            </a:r>
            <a:r>
              <a:rPr lang="ru-RU" sz="3000" dirty="0" err="1">
                <a:latin typeface="IBM Plex Mono" panose="020B0509050203000203" pitchFamily="49" charset="-52"/>
              </a:rPr>
              <a:t>упрощ</a:t>
            </a:r>
            <a:r>
              <a:rPr lang="ru-RU" sz="3000" dirty="0">
                <a:latin typeface="IBM Plex Mono" panose="020B0509050203000203" pitchFamily="49" charset="-52"/>
              </a:rPr>
              <a:t>.)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57F3DC-FB8E-4066-9507-F2ACF22EE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51" y="1105024"/>
            <a:ext cx="8159809" cy="3858910"/>
          </a:xfrm>
          <a:prstGeom prst="rect">
            <a:avLst/>
          </a:prstGeom>
        </p:spPr>
      </p:pic>
      <p:grpSp>
        <p:nvGrpSpPr>
          <p:cNvPr id="27" name="Google Shape;10112;p76">
            <a:extLst>
              <a:ext uri="{FF2B5EF4-FFF2-40B4-BE49-F238E27FC236}">
                <a16:creationId xmlns:a16="http://schemas.microsoft.com/office/drawing/2014/main" id="{5379473E-D5EB-43F7-B62C-E265A2858693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28" name="Google Shape;10113;p76">
              <a:extLst>
                <a:ext uri="{FF2B5EF4-FFF2-40B4-BE49-F238E27FC236}">
                  <a16:creationId xmlns:a16="http://schemas.microsoft.com/office/drawing/2014/main" id="{04637959-B628-431E-B172-3D8849642238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0114;p76">
              <a:extLst>
                <a:ext uri="{FF2B5EF4-FFF2-40B4-BE49-F238E27FC236}">
                  <a16:creationId xmlns:a16="http://schemas.microsoft.com/office/drawing/2014/main" id="{0513E879-418A-42A8-83F8-A170C93AE836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B192E6F-E164-4754-8764-BBF45C9444D9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8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2084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Реализация </a:t>
            </a:r>
            <a:r>
              <a:rPr lang="en-US" dirty="0" err="1"/>
              <a:t>uvm_app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svm_app</a:t>
            </a:r>
            <a:endParaRPr dirty="0"/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6080760" y="1255225"/>
            <a:ext cx="253746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Многопоточность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720000" y="1581325"/>
            <a:ext cx="225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Medium" pitchFamily="2" charset="-52"/>
              </a:rPr>
              <a:t>Улучшает читаемость и возможность модификации</a:t>
            </a:r>
            <a:endParaRPr dirty="0">
              <a:latin typeface="Montserrat Medium" pitchFamily="2" charset="-52"/>
            </a:endParaRP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3063249" y="1581325"/>
            <a:ext cx="2654843" cy="990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Medium" pitchFamily="2" charset="-52"/>
              </a:rPr>
              <a:t>Абстракция для работы с разными транспортными протоколами (</a:t>
            </a:r>
            <a:r>
              <a:rPr lang="en-US" dirty="0">
                <a:latin typeface="Montserrat Medium" pitchFamily="2" charset="-52"/>
              </a:rPr>
              <a:t>TCP/Serial</a:t>
            </a:r>
            <a:r>
              <a:rPr lang="ru-RU" dirty="0">
                <a:latin typeface="Montserrat Medium" pitchFamily="2" charset="-52"/>
              </a:rPr>
              <a:t>)</a:t>
            </a:r>
            <a:endParaRPr dirty="0">
              <a:latin typeface="Montserrat Medium" pitchFamily="2" charset="-52"/>
            </a:endParaRP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6080760" y="1581324"/>
            <a:ext cx="2537460" cy="2129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Medium" pitchFamily="2" charset="-52"/>
              </a:rPr>
              <a:t>Процессы СВ запускаются на разных портах и независимы друг от друга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Montserrat Medium" pitchFamily="2" charset="-5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Montserrat Medium" pitchFamily="2" charset="-52"/>
              </a:rPr>
              <a:t>Их работа асинхронна, что соответствует требованию протокола.</a:t>
            </a:r>
            <a:endParaRPr dirty="0">
              <a:latin typeface="Montserrat Medium" pitchFamily="2" charset="-52"/>
            </a:endParaRPr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720000" y="125522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Модульность</a:t>
            </a:r>
            <a:endParaRPr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3063241" y="1255225"/>
            <a:ext cx="265484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</a:t>
            </a:r>
            <a:r>
              <a:rPr lang="ru-RU" dirty="0"/>
              <a:t>-интерфейс</a:t>
            </a:r>
            <a:endParaRPr dirty="0"/>
          </a:p>
        </p:txBody>
      </p:sp>
      <p:pic>
        <p:nvPicPr>
          <p:cNvPr id="64" name="Google Shape;1752;p44">
            <a:extLst>
              <a:ext uri="{FF2B5EF4-FFF2-40B4-BE49-F238E27FC236}">
                <a16:creationId xmlns:a16="http://schemas.microsoft.com/office/drawing/2014/main" id="{7A268293-2A38-4AC5-B9F0-4877876DF17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/>
          <a:srcRect t="342" b="342"/>
          <a:stretch/>
        </p:blipFill>
        <p:spPr>
          <a:xfrm>
            <a:off x="720000" y="2727320"/>
            <a:ext cx="1981800" cy="1971155"/>
          </a:xfrm>
          <a:prstGeom prst="snip1Rect">
            <a:avLst>
              <a:gd name="adj" fmla="val 16667"/>
            </a:avLst>
          </a:prstGeom>
        </p:spPr>
      </p:pic>
      <p:sp>
        <p:nvSpPr>
          <p:cNvPr id="65" name="Google Shape;1669;p42">
            <a:extLst>
              <a:ext uri="{FF2B5EF4-FFF2-40B4-BE49-F238E27FC236}">
                <a16:creationId xmlns:a16="http://schemas.microsoft.com/office/drawing/2014/main" id="{E2281B09-2185-4425-A513-22EAEB4ACDF0}"/>
              </a:ext>
            </a:extLst>
          </p:cNvPr>
          <p:cNvSpPr txBox="1">
            <a:spLocks/>
          </p:cNvSpPr>
          <p:nvPr/>
        </p:nvSpPr>
        <p:spPr>
          <a:xfrm>
            <a:off x="3063249" y="3208070"/>
            <a:ext cx="2654843" cy="1242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u-RU" dirty="0">
                <a:latin typeface="Montserrat Medium" pitchFamily="2" charset="-52"/>
              </a:rPr>
              <a:t>Гибкость настройки без перекомпиляции обеспечивает файл </a:t>
            </a:r>
            <a:r>
              <a:rPr lang="en-US" dirty="0">
                <a:latin typeface="Montserrat Medium" pitchFamily="2" charset="-52"/>
              </a:rPr>
              <a:t>config.ini</a:t>
            </a:r>
            <a:endParaRPr lang="ru-RU" dirty="0">
              <a:latin typeface="Montserrat Medium" pitchFamily="2" charset="-52"/>
            </a:endParaRPr>
          </a:p>
        </p:txBody>
      </p:sp>
      <p:sp>
        <p:nvSpPr>
          <p:cNvPr id="66" name="Google Shape;1672;p42">
            <a:extLst>
              <a:ext uri="{FF2B5EF4-FFF2-40B4-BE49-F238E27FC236}">
                <a16:creationId xmlns:a16="http://schemas.microsoft.com/office/drawing/2014/main" id="{00E525C1-C63B-48B0-8C24-B9F492230158}"/>
              </a:ext>
            </a:extLst>
          </p:cNvPr>
          <p:cNvSpPr txBox="1">
            <a:spLocks/>
          </p:cNvSpPr>
          <p:nvPr/>
        </p:nvSpPr>
        <p:spPr>
          <a:xfrm>
            <a:off x="3063241" y="2881971"/>
            <a:ext cx="265484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u-RU" dirty="0"/>
              <a:t>Конфигурация</a:t>
            </a:r>
          </a:p>
        </p:txBody>
      </p:sp>
      <p:grpSp>
        <p:nvGrpSpPr>
          <p:cNvPr id="12" name="Google Shape;10112;p76">
            <a:extLst>
              <a:ext uri="{FF2B5EF4-FFF2-40B4-BE49-F238E27FC236}">
                <a16:creationId xmlns:a16="http://schemas.microsoft.com/office/drawing/2014/main" id="{4D7A0FA8-4ADF-48DE-BE99-119F2B616DBA}"/>
              </a:ext>
            </a:extLst>
          </p:cNvPr>
          <p:cNvGrpSpPr/>
          <p:nvPr/>
        </p:nvGrpSpPr>
        <p:grpSpPr>
          <a:xfrm rot="10800000">
            <a:off x="8649349" y="4643499"/>
            <a:ext cx="500078" cy="500000"/>
            <a:chOff x="6134814" y="3754290"/>
            <a:chExt cx="293891" cy="293845"/>
          </a:xfrm>
          <a:solidFill>
            <a:schemeClr val="lt1"/>
          </a:solidFill>
        </p:grpSpPr>
        <p:sp>
          <p:nvSpPr>
            <p:cNvPr id="13" name="Google Shape;10113;p76">
              <a:extLst>
                <a:ext uri="{FF2B5EF4-FFF2-40B4-BE49-F238E27FC236}">
                  <a16:creationId xmlns:a16="http://schemas.microsoft.com/office/drawing/2014/main" id="{8F1EBB6C-FDE2-44C3-BADE-2752FA064749}"/>
                </a:ext>
              </a:extLst>
            </p:cNvPr>
            <p:cNvSpPr/>
            <p:nvPr/>
          </p:nvSpPr>
          <p:spPr>
            <a:xfrm>
              <a:off x="6134814" y="3754290"/>
              <a:ext cx="293891" cy="293845"/>
            </a:xfrm>
            <a:custGeom>
              <a:avLst/>
              <a:gdLst/>
              <a:ahLst/>
              <a:cxnLst/>
              <a:rect l="l" t="t" r="r" b="b"/>
              <a:pathLst>
                <a:path w="19240" h="19237" extrusionOk="0">
                  <a:moveTo>
                    <a:pt x="1" y="0"/>
                  </a:moveTo>
                  <a:lnTo>
                    <a:pt x="1" y="9618"/>
                  </a:lnTo>
                  <a:cubicBezTo>
                    <a:pt x="1" y="14929"/>
                    <a:pt x="4308" y="19236"/>
                    <a:pt x="9619" y="19236"/>
                  </a:cubicBezTo>
                  <a:cubicBezTo>
                    <a:pt x="14933" y="19236"/>
                    <a:pt x="19240" y="14929"/>
                    <a:pt x="19240" y="9618"/>
                  </a:cubicBezTo>
                  <a:cubicBezTo>
                    <a:pt x="19240" y="4307"/>
                    <a:pt x="14933" y="0"/>
                    <a:pt x="9619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114;p76">
              <a:extLst>
                <a:ext uri="{FF2B5EF4-FFF2-40B4-BE49-F238E27FC236}">
                  <a16:creationId xmlns:a16="http://schemas.microsoft.com/office/drawing/2014/main" id="{0FB23DC6-3DFF-47D0-B06A-754BEB804ED9}"/>
                </a:ext>
              </a:extLst>
            </p:cNvPr>
            <p:cNvSpPr/>
            <p:nvPr/>
          </p:nvSpPr>
          <p:spPr>
            <a:xfrm>
              <a:off x="6147232" y="3764860"/>
              <a:ext cx="118946" cy="107337"/>
            </a:xfrm>
            <a:custGeom>
              <a:avLst/>
              <a:gdLst/>
              <a:ahLst/>
              <a:cxnLst/>
              <a:rect l="l" t="t" r="r" b="b"/>
              <a:pathLst>
                <a:path w="7787" h="7027" extrusionOk="0">
                  <a:moveTo>
                    <a:pt x="0" y="1"/>
                  </a:moveTo>
                  <a:lnTo>
                    <a:pt x="0" y="7026"/>
                  </a:lnTo>
                  <a:lnTo>
                    <a:pt x="7787" y="1"/>
                  </a:lnTo>
                  <a:close/>
                </a:path>
              </a:pathLst>
            </a:custGeom>
            <a:grpFill/>
            <a:ln w="9525" cap="flat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B442ED3-84FA-4518-A69A-003791FCCB8C}"/>
              </a:ext>
            </a:extLst>
          </p:cNvPr>
          <p:cNvSpPr txBox="1"/>
          <p:nvPr/>
        </p:nvSpPr>
        <p:spPr>
          <a:xfrm>
            <a:off x="8737464" y="4708833"/>
            <a:ext cx="3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IBM Plex Mono" panose="020B0509050203000203" pitchFamily="49" charset="-52"/>
              </a:rPr>
              <a:t>9</a:t>
            </a:r>
            <a:endParaRPr lang="ru-RU" sz="1800" b="1" dirty="0">
              <a:solidFill>
                <a:schemeClr val="bg2"/>
              </a:solidFill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62425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2143</Words>
  <Application>Microsoft Office PowerPoint</Application>
  <PresentationFormat>Экран (16:9)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4" baseType="lpstr">
      <vt:lpstr>PT Sans</vt:lpstr>
      <vt:lpstr>Poppins</vt:lpstr>
      <vt:lpstr>Montserrat SemiBold</vt:lpstr>
      <vt:lpstr>Source Code Pro</vt:lpstr>
      <vt:lpstr>Arial</vt:lpstr>
      <vt:lpstr>IBM Plex Mono</vt:lpstr>
      <vt:lpstr>Symbol</vt:lpstr>
      <vt:lpstr>Montserrat Medium</vt:lpstr>
      <vt:lpstr>Open Sans</vt:lpstr>
      <vt:lpstr>Introduction to Coding Workshop by Slidesgo</vt:lpstr>
      <vt:lpstr>Имитация процедур управления спецвычислителями радиолокатора космического базирования</vt:lpstr>
      <vt:lpstr>01</vt:lpstr>
      <vt:lpstr>Концепция системы УВМ – СВ</vt:lpstr>
      <vt:lpstr>Проблематика и актуальность</vt:lpstr>
      <vt:lpstr>Цель и задачи проекта</vt:lpstr>
      <vt:lpstr>02</vt:lpstr>
      <vt:lpstr>Протокол взаимодействия</vt:lpstr>
      <vt:lpstr>Презентация PowerPoint</vt:lpstr>
      <vt:lpstr>Реализация uvm_app и svm_app</vt:lpstr>
      <vt:lpstr>Реализация gui_app</vt:lpstr>
      <vt:lpstr>03</vt:lpstr>
      <vt:lpstr>Результаты</vt:lpstr>
      <vt:lpstr>Дальнейшее развитие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Имитация процедур управления спецвычислителями радиолокатора космического базирования</dc:title>
  <dc:creator>Данила Торкин</dc:creator>
  <cp:lastModifiedBy>Данила Торкин</cp:lastModifiedBy>
  <cp:revision>37</cp:revision>
  <dcterms:modified xsi:type="dcterms:W3CDTF">2025-06-18T21:58:02Z</dcterms:modified>
</cp:coreProperties>
</file>