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84" r:id="rId8"/>
    <p:sldId id="269" r:id="rId9"/>
    <p:sldId id="265" r:id="rId10"/>
    <p:sldId id="266" r:id="rId11"/>
    <p:sldId id="267" r:id="rId12"/>
    <p:sldId id="274" r:id="rId13"/>
    <p:sldId id="271" r:id="rId14"/>
    <p:sldId id="270" r:id="rId15"/>
    <p:sldId id="262" r:id="rId16"/>
    <p:sldId id="275" r:id="rId17"/>
    <p:sldId id="276" r:id="rId18"/>
    <p:sldId id="277" r:id="rId19"/>
    <p:sldId id="278" r:id="rId20"/>
    <p:sldId id="279" r:id="rId21"/>
    <p:sldId id="272" r:id="rId22"/>
    <p:sldId id="280" r:id="rId23"/>
    <p:sldId id="281" r:id="rId24"/>
    <p:sldId id="282" r:id="rId25"/>
    <p:sldId id="263" r:id="rId26"/>
    <p:sldId id="283" r:id="rId27"/>
    <p:sldId id="285" r:id="rId28"/>
    <p:sldId id="273" r:id="rId29"/>
    <p:sldId id="264" r:id="rId30"/>
    <p:sldId id="28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30D0EA-7432-4A6E-955C-C4283CD5CA8F}" v="218" dt="2019-04-30T18:01:23.6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rmateja Uddandarao" userId="e6af8068e7f8a464" providerId="LiveId" clId="{5A30D0EA-7432-4A6E-955C-C4283CD5CA8F}"/>
    <pc:docChg chg="custSel mod modSld">
      <pc:chgData name="Dharmateja Uddandarao" userId="e6af8068e7f8a464" providerId="LiveId" clId="{5A30D0EA-7432-4A6E-955C-C4283CD5CA8F}" dt="2019-04-30T18:01:23.627" v="217" actId="26606"/>
      <pc:docMkLst>
        <pc:docMk/>
      </pc:docMkLst>
      <pc:sldChg chg="addSp delSp modSp">
        <pc:chgData name="Dharmateja Uddandarao" userId="e6af8068e7f8a464" providerId="LiveId" clId="{5A30D0EA-7432-4A6E-955C-C4283CD5CA8F}" dt="2019-04-30T18:01:23.627" v="217" actId="26606"/>
        <pc:sldMkLst>
          <pc:docMk/>
          <pc:sldMk cId="4200863210" sldId="259"/>
        </pc:sldMkLst>
        <pc:spChg chg="mod">
          <ac:chgData name="Dharmateja Uddandarao" userId="e6af8068e7f8a464" providerId="LiveId" clId="{5A30D0EA-7432-4A6E-955C-C4283CD5CA8F}" dt="2019-04-30T18:01:23.627" v="217" actId="26606"/>
          <ac:spMkLst>
            <pc:docMk/>
            <pc:sldMk cId="4200863210" sldId="259"/>
            <ac:spMk id="2" creationId="{87DCE1C0-C79C-4B51-8542-6EA35A023D3A}"/>
          </ac:spMkLst>
        </pc:spChg>
        <pc:spChg chg="mod">
          <ac:chgData name="Dharmateja Uddandarao" userId="e6af8068e7f8a464" providerId="LiveId" clId="{5A30D0EA-7432-4A6E-955C-C4283CD5CA8F}" dt="2019-04-30T18:01:23.627" v="217" actId="26606"/>
          <ac:spMkLst>
            <pc:docMk/>
            <pc:sldMk cId="4200863210" sldId="259"/>
            <ac:spMk id="3" creationId="{1CD4D097-869E-435F-A5D3-0EB84ACDD532}"/>
          </ac:spMkLst>
        </pc:spChg>
        <pc:spChg chg="add">
          <ac:chgData name="Dharmateja Uddandarao" userId="e6af8068e7f8a464" providerId="LiveId" clId="{5A30D0EA-7432-4A6E-955C-C4283CD5CA8F}" dt="2019-04-30T18:01:23.627" v="217" actId="26606"/>
          <ac:spMkLst>
            <pc:docMk/>
            <pc:sldMk cId="4200863210" sldId="259"/>
            <ac:spMk id="25" creationId="{58394E52-1609-430B-A7A5-BFF43EB9C92F}"/>
          </ac:spMkLst>
        </pc:spChg>
        <pc:spChg chg="add">
          <ac:chgData name="Dharmateja Uddandarao" userId="e6af8068e7f8a464" providerId="LiveId" clId="{5A30D0EA-7432-4A6E-955C-C4283CD5CA8F}" dt="2019-04-30T18:01:23.627" v="217" actId="26606"/>
          <ac:spMkLst>
            <pc:docMk/>
            <pc:sldMk cId="4200863210" sldId="259"/>
            <ac:spMk id="29" creationId="{D3697D93-D148-4A98-A3A4-98AA7C2B626C}"/>
          </ac:spMkLst>
        </pc:spChg>
        <pc:grpChg chg="del">
          <ac:chgData name="Dharmateja Uddandarao" userId="e6af8068e7f8a464" providerId="LiveId" clId="{5A30D0EA-7432-4A6E-955C-C4283CD5CA8F}" dt="2019-04-30T18:01:23.627" v="217" actId="26606"/>
          <ac:grpSpMkLst>
            <pc:docMk/>
            <pc:sldMk cId="4200863210" sldId="259"/>
            <ac:grpSpMk id="18" creationId="{7E82793B-447F-4AB0-90C7-30E98CC3A18F}"/>
          </ac:grpSpMkLst>
        </pc:grpChg>
        <pc:grpChg chg="add">
          <ac:chgData name="Dharmateja Uddandarao" userId="e6af8068e7f8a464" providerId="LiveId" clId="{5A30D0EA-7432-4A6E-955C-C4283CD5CA8F}" dt="2019-04-30T18:01:23.627" v="217" actId="26606"/>
          <ac:grpSpMkLst>
            <pc:docMk/>
            <pc:sldMk cId="4200863210" sldId="259"/>
            <ac:grpSpMk id="31" creationId="{3F354BC6-2994-4F4D-AF23-2386109F2027}"/>
          </ac:grpSpMkLst>
        </pc:grpChg>
        <pc:picChg chg="mod">
          <ac:chgData name="Dharmateja Uddandarao" userId="e6af8068e7f8a464" providerId="LiveId" clId="{5A30D0EA-7432-4A6E-955C-C4283CD5CA8F}" dt="2019-04-30T18:01:23.627" v="217" actId="26606"/>
          <ac:picMkLst>
            <pc:docMk/>
            <pc:sldMk cId="4200863210" sldId="259"/>
            <ac:picMk id="4" creationId="{B0FDD49D-3407-4AC1-A9AF-66B7A5C1FC41}"/>
          </ac:picMkLst>
        </pc:picChg>
        <pc:picChg chg="mod">
          <ac:chgData name="Dharmateja Uddandarao" userId="e6af8068e7f8a464" providerId="LiveId" clId="{5A30D0EA-7432-4A6E-955C-C4283CD5CA8F}" dt="2019-04-30T18:01:23.627" v="217" actId="26606"/>
          <ac:picMkLst>
            <pc:docMk/>
            <pc:sldMk cId="4200863210" sldId="259"/>
            <ac:picMk id="5" creationId="{5BDFED87-D674-47C3-AA58-BADF96A0BAD0}"/>
          </ac:picMkLst>
        </pc:picChg>
        <pc:picChg chg="mod ord">
          <ac:chgData name="Dharmateja Uddandarao" userId="e6af8068e7f8a464" providerId="LiveId" clId="{5A30D0EA-7432-4A6E-955C-C4283CD5CA8F}" dt="2019-04-30T18:01:23.627" v="217" actId="26606"/>
          <ac:picMkLst>
            <pc:docMk/>
            <pc:sldMk cId="4200863210" sldId="259"/>
            <ac:picMk id="6" creationId="{1162C8DF-4D3B-49B3-BAF1-3FE93F9D872C}"/>
          </ac:picMkLst>
        </pc:picChg>
        <pc:picChg chg="add mod ord">
          <ac:chgData name="Dharmateja Uddandarao" userId="e6af8068e7f8a464" providerId="LiveId" clId="{5A30D0EA-7432-4A6E-955C-C4283CD5CA8F}" dt="2019-04-30T18:01:23.627" v="217" actId="26606"/>
          <ac:picMkLst>
            <pc:docMk/>
            <pc:sldMk cId="4200863210" sldId="259"/>
            <ac:picMk id="7" creationId="{ED5ABA89-41E9-4B58-B5AB-ACF993061794}"/>
          </ac:picMkLst>
        </pc:picChg>
        <pc:picChg chg="add">
          <ac:chgData name="Dharmateja Uddandarao" userId="e6af8068e7f8a464" providerId="LiveId" clId="{5A30D0EA-7432-4A6E-955C-C4283CD5CA8F}" dt="2019-04-30T18:01:23.627" v="217" actId="26606"/>
          <ac:picMkLst>
            <pc:docMk/>
            <pc:sldMk cId="4200863210" sldId="259"/>
            <ac:picMk id="35" creationId="{F190D68A-CD84-4965-890D-4829B6C1EDCC}"/>
          </ac:picMkLst>
        </pc:picChg>
        <pc:cxnChg chg="add">
          <ac:chgData name="Dharmateja Uddandarao" userId="e6af8068e7f8a464" providerId="LiveId" clId="{5A30D0EA-7432-4A6E-955C-C4283CD5CA8F}" dt="2019-04-30T18:01:23.627" v="217" actId="26606"/>
          <ac:cxnSpMkLst>
            <pc:docMk/>
            <pc:sldMk cId="4200863210" sldId="259"/>
            <ac:cxnSpMk id="27" creationId="{8DC4616F-FBF8-4855-A506-67D86C06BBA8}"/>
          </ac:cxnSpMkLst>
        </pc:cxnChg>
        <pc:cxnChg chg="add">
          <ac:chgData name="Dharmateja Uddandarao" userId="e6af8068e7f8a464" providerId="LiveId" clId="{5A30D0EA-7432-4A6E-955C-C4283CD5CA8F}" dt="2019-04-30T18:01:23.627" v="217" actId="26606"/>
          <ac:cxnSpMkLst>
            <pc:docMk/>
            <pc:sldMk cId="4200863210" sldId="259"/>
            <ac:cxnSpMk id="37" creationId="{7588CF8F-1D58-4649-9E47-A418EB852DC1}"/>
          </ac:cxnSpMkLst>
        </pc:cxnChg>
      </pc:sldChg>
      <pc:sldChg chg="addSp delSp modSp">
        <pc:chgData name="Dharmateja Uddandarao" userId="e6af8068e7f8a464" providerId="LiveId" clId="{5A30D0EA-7432-4A6E-955C-C4283CD5CA8F}" dt="2019-04-30T17:59:50.511" v="206" actId="20577"/>
        <pc:sldMkLst>
          <pc:docMk/>
          <pc:sldMk cId="1510469480" sldId="263"/>
        </pc:sldMkLst>
        <pc:spChg chg="mod">
          <ac:chgData name="Dharmateja Uddandarao" userId="e6af8068e7f8a464" providerId="LiveId" clId="{5A30D0EA-7432-4A6E-955C-C4283CD5CA8F}" dt="2019-04-30T17:57:07.030" v="2" actId="26606"/>
          <ac:spMkLst>
            <pc:docMk/>
            <pc:sldMk cId="1510469480" sldId="263"/>
            <ac:spMk id="2" creationId="{22BCA8BD-8574-4B46-BBA5-2FB33416412E}"/>
          </ac:spMkLst>
        </pc:spChg>
        <pc:spChg chg="mod ord">
          <ac:chgData name="Dharmateja Uddandarao" userId="e6af8068e7f8a464" providerId="LiveId" clId="{5A30D0EA-7432-4A6E-955C-C4283CD5CA8F}" dt="2019-04-30T17:59:50.511" v="206" actId="20577"/>
          <ac:spMkLst>
            <pc:docMk/>
            <pc:sldMk cId="1510469480" sldId="263"/>
            <ac:spMk id="22" creationId="{231549EC-D1A6-465D-9B8B-FE45781005F8}"/>
          </ac:spMkLst>
        </pc:spChg>
        <pc:spChg chg="add">
          <ac:chgData name="Dharmateja Uddandarao" userId="e6af8068e7f8a464" providerId="LiveId" clId="{5A30D0EA-7432-4A6E-955C-C4283CD5CA8F}" dt="2019-04-30T17:57:07.030" v="2" actId="26606"/>
          <ac:spMkLst>
            <pc:docMk/>
            <pc:sldMk cId="1510469480" sldId="263"/>
            <ac:spMk id="30" creationId="{EED2B910-B28F-4A54-B17C-8B7E5893AABB}"/>
          </ac:spMkLst>
        </pc:spChg>
        <pc:spChg chg="add">
          <ac:chgData name="Dharmateja Uddandarao" userId="e6af8068e7f8a464" providerId="LiveId" clId="{5A30D0EA-7432-4A6E-955C-C4283CD5CA8F}" dt="2019-04-30T17:57:07.030" v="2" actId="26606"/>
          <ac:spMkLst>
            <pc:docMk/>
            <pc:sldMk cId="1510469480" sldId="263"/>
            <ac:spMk id="34" creationId="{7CAB7D27-148D-4082-B160-72FAD580D663}"/>
          </ac:spMkLst>
        </pc:spChg>
        <pc:grpChg chg="del">
          <ac:chgData name="Dharmateja Uddandarao" userId="e6af8068e7f8a464" providerId="LiveId" clId="{5A30D0EA-7432-4A6E-955C-C4283CD5CA8F}" dt="2019-04-30T17:57:07.030" v="2" actId="26606"/>
          <ac:grpSpMkLst>
            <pc:docMk/>
            <pc:sldMk cId="1510469480" sldId="263"/>
            <ac:grpSpMk id="23" creationId="{F7C65FA4-631C-444F-89AA-F891363CCF6E}"/>
          </ac:grpSpMkLst>
        </pc:grpChg>
        <pc:picChg chg="add mod">
          <ac:chgData name="Dharmateja Uddandarao" userId="e6af8068e7f8a464" providerId="LiveId" clId="{5A30D0EA-7432-4A6E-955C-C4283CD5CA8F}" dt="2019-04-30T17:58:06.672" v="68" actId="1076"/>
          <ac:picMkLst>
            <pc:docMk/>
            <pc:sldMk cId="1510469480" sldId="263"/>
            <ac:picMk id="3" creationId="{CC5A8B9F-B78C-4C4F-937E-6C58805EFFEE}"/>
          </ac:picMkLst>
        </pc:picChg>
        <pc:picChg chg="mod ord">
          <ac:chgData name="Dharmateja Uddandarao" userId="e6af8068e7f8a464" providerId="LiveId" clId="{5A30D0EA-7432-4A6E-955C-C4283CD5CA8F}" dt="2019-04-30T17:58:01.638" v="67" actId="1076"/>
          <ac:picMkLst>
            <pc:docMk/>
            <pc:sldMk cId="1510469480" sldId="263"/>
            <ac:picMk id="25" creationId="{B7558F36-9056-41F0-93DE-8C6A8B05AD5C}"/>
          </ac:picMkLst>
        </pc:picChg>
        <pc:picChg chg="add">
          <ac:chgData name="Dharmateja Uddandarao" userId="e6af8068e7f8a464" providerId="LiveId" clId="{5A30D0EA-7432-4A6E-955C-C4283CD5CA8F}" dt="2019-04-30T17:57:07.030" v="2" actId="26606"/>
          <ac:picMkLst>
            <pc:docMk/>
            <pc:sldMk cId="1510469480" sldId="263"/>
            <ac:picMk id="36" creationId="{CD88FC76-F691-462A-BCF9-0BA4F5DE6D71}"/>
          </ac:picMkLst>
        </pc:picChg>
        <pc:cxnChg chg="add">
          <ac:chgData name="Dharmateja Uddandarao" userId="e6af8068e7f8a464" providerId="LiveId" clId="{5A30D0EA-7432-4A6E-955C-C4283CD5CA8F}" dt="2019-04-30T17:57:07.030" v="2" actId="26606"/>
          <ac:cxnSpMkLst>
            <pc:docMk/>
            <pc:sldMk cId="1510469480" sldId="263"/>
            <ac:cxnSpMk id="32" creationId="{C545F118-1DF8-46A9-8A77-B3D9422CEA4A}"/>
          </ac:cxnSpMkLst>
        </pc:cxnChg>
        <pc:cxnChg chg="add">
          <ac:chgData name="Dharmateja Uddandarao" userId="e6af8068e7f8a464" providerId="LiveId" clId="{5A30D0EA-7432-4A6E-955C-C4283CD5CA8F}" dt="2019-04-30T17:57:07.030" v="2" actId="26606"/>
          <ac:cxnSpMkLst>
            <pc:docMk/>
            <pc:sldMk cId="1510469480" sldId="263"/>
            <ac:cxnSpMk id="38" creationId="{33204A7E-B7E9-42D0-9DC4-B82FDC8C4BCC}"/>
          </ac:cxnSpMkLst>
        </pc:cxn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ata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4" Type="http://schemas.openxmlformats.org/officeDocument/2006/relationships/image" Target="../media/image25.svg"/></Relationships>
</file>

<file path=ppt/diagrams/_rels/data7.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46.png"/><Relationship Id="rId7" Type="http://schemas.openxmlformats.org/officeDocument/2006/relationships/image" Target="../media/image48.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4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4" Type="http://schemas.openxmlformats.org/officeDocument/2006/relationships/image" Target="../media/image25.svg"/></Relationships>
</file>

<file path=ppt/diagrams/_rels/drawing7.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46.png"/><Relationship Id="rId7" Type="http://schemas.openxmlformats.org/officeDocument/2006/relationships/image" Target="../media/image48.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4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B364891E-4C95-4921-BEED-B0D6B40715A3}" type="doc">
      <dgm:prSet loTypeId="urn:microsoft.com/office/officeart/2005/8/layout/list1" loCatId="list" qsTypeId="urn:microsoft.com/office/officeart/2005/8/quickstyle/simple2" qsCatId="simple" csTypeId="urn:microsoft.com/office/officeart/2005/8/colors/accent1_2" csCatId="accent1"/>
      <dgm:spPr/>
      <dgm:t>
        <a:bodyPr/>
        <a:lstStyle/>
        <a:p>
          <a:endParaRPr lang="en-US"/>
        </a:p>
      </dgm:t>
    </dgm:pt>
    <dgm:pt modelId="{042559E0-4BAA-47E5-AA93-EF0D192EBB8E}">
      <dgm:prSet/>
      <dgm:spPr/>
      <dgm:t>
        <a:bodyPr/>
        <a:lstStyle/>
        <a:p>
          <a:r>
            <a:rPr lang="en-IN"/>
            <a:t>Project Abstract</a:t>
          </a:r>
          <a:endParaRPr lang="en-US"/>
        </a:p>
      </dgm:t>
    </dgm:pt>
    <dgm:pt modelId="{A9D4A303-49B1-49F5-80EE-E6383A954726}" type="parTrans" cxnId="{8EED1462-B05E-4C2C-BFF9-ACC8FD7E9618}">
      <dgm:prSet/>
      <dgm:spPr/>
      <dgm:t>
        <a:bodyPr/>
        <a:lstStyle/>
        <a:p>
          <a:endParaRPr lang="en-US"/>
        </a:p>
      </dgm:t>
    </dgm:pt>
    <dgm:pt modelId="{8A44DDF3-1A64-4C8A-9BC3-BBA48D6172D6}" type="sibTrans" cxnId="{8EED1462-B05E-4C2C-BFF9-ACC8FD7E9618}">
      <dgm:prSet/>
      <dgm:spPr/>
      <dgm:t>
        <a:bodyPr/>
        <a:lstStyle/>
        <a:p>
          <a:endParaRPr lang="en-US"/>
        </a:p>
      </dgm:t>
    </dgm:pt>
    <dgm:pt modelId="{257BDB08-540A-47CA-B824-D341ECE6FDC1}">
      <dgm:prSet/>
      <dgm:spPr/>
      <dgm:t>
        <a:bodyPr/>
        <a:lstStyle/>
        <a:p>
          <a:r>
            <a:rPr lang="en-IN"/>
            <a:t>Deliverables</a:t>
          </a:r>
          <a:endParaRPr lang="en-US"/>
        </a:p>
      </dgm:t>
    </dgm:pt>
    <dgm:pt modelId="{57F418A1-F709-489E-8221-5E2541559E18}" type="parTrans" cxnId="{52D700AE-EB17-4160-A17C-4210A038F00E}">
      <dgm:prSet/>
      <dgm:spPr/>
      <dgm:t>
        <a:bodyPr/>
        <a:lstStyle/>
        <a:p>
          <a:endParaRPr lang="en-US"/>
        </a:p>
      </dgm:t>
    </dgm:pt>
    <dgm:pt modelId="{67EA2802-F0F2-4BBD-83D1-ACF501D572F8}" type="sibTrans" cxnId="{52D700AE-EB17-4160-A17C-4210A038F00E}">
      <dgm:prSet/>
      <dgm:spPr/>
      <dgm:t>
        <a:bodyPr/>
        <a:lstStyle/>
        <a:p>
          <a:endParaRPr lang="en-US"/>
        </a:p>
      </dgm:t>
    </dgm:pt>
    <dgm:pt modelId="{DA3199AD-3810-4819-8D6E-2F1AA483A07A}">
      <dgm:prSet/>
      <dgm:spPr/>
      <dgm:t>
        <a:bodyPr/>
        <a:lstStyle/>
        <a:p>
          <a:r>
            <a:rPr lang="en-IN"/>
            <a:t>Project Outlines</a:t>
          </a:r>
          <a:endParaRPr lang="en-US"/>
        </a:p>
      </dgm:t>
    </dgm:pt>
    <dgm:pt modelId="{F25069BA-8D9A-4A9D-980A-B2788C5F5385}" type="parTrans" cxnId="{59631C23-5E5D-4D3C-8DE8-B9B299937EAB}">
      <dgm:prSet/>
      <dgm:spPr/>
      <dgm:t>
        <a:bodyPr/>
        <a:lstStyle/>
        <a:p>
          <a:endParaRPr lang="en-US"/>
        </a:p>
      </dgm:t>
    </dgm:pt>
    <dgm:pt modelId="{AD8E94B5-8486-4302-A7A9-FB3DD14C9263}" type="sibTrans" cxnId="{59631C23-5E5D-4D3C-8DE8-B9B299937EAB}">
      <dgm:prSet/>
      <dgm:spPr/>
      <dgm:t>
        <a:bodyPr/>
        <a:lstStyle/>
        <a:p>
          <a:endParaRPr lang="en-US"/>
        </a:p>
      </dgm:t>
    </dgm:pt>
    <dgm:pt modelId="{AD240315-5952-4EA2-A029-6BD6E39ED7AB}">
      <dgm:prSet/>
      <dgm:spPr/>
      <dgm:t>
        <a:bodyPr/>
        <a:lstStyle/>
        <a:p>
          <a:r>
            <a:rPr lang="en-IN"/>
            <a:t>Exploratory Analysis</a:t>
          </a:r>
          <a:endParaRPr lang="en-US"/>
        </a:p>
      </dgm:t>
    </dgm:pt>
    <dgm:pt modelId="{25662513-B1CE-48B6-B489-9FC3BD7ADE2C}" type="parTrans" cxnId="{313AC57E-391F-4069-9020-74E586CF3535}">
      <dgm:prSet/>
      <dgm:spPr/>
      <dgm:t>
        <a:bodyPr/>
        <a:lstStyle/>
        <a:p>
          <a:endParaRPr lang="en-US"/>
        </a:p>
      </dgm:t>
    </dgm:pt>
    <dgm:pt modelId="{24C7A5A4-617C-46F1-9CE9-458925F2159B}" type="sibTrans" cxnId="{313AC57E-391F-4069-9020-74E586CF3535}">
      <dgm:prSet/>
      <dgm:spPr/>
      <dgm:t>
        <a:bodyPr/>
        <a:lstStyle/>
        <a:p>
          <a:endParaRPr lang="en-US"/>
        </a:p>
      </dgm:t>
    </dgm:pt>
    <dgm:pt modelId="{97195322-0F29-4349-B8F6-B6C3A4C36183}">
      <dgm:prSet/>
      <dgm:spPr/>
      <dgm:t>
        <a:bodyPr/>
        <a:lstStyle/>
        <a:p>
          <a:r>
            <a:rPr lang="en-IN"/>
            <a:t>Visualizations</a:t>
          </a:r>
          <a:endParaRPr lang="en-US"/>
        </a:p>
      </dgm:t>
    </dgm:pt>
    <dgm:pt modelId="{E09689CD-D61E-42DC-BC4D-28173064B5E8}" type="parTrans" cxnId="{988D89AB-6A03-408E-82B2-6765B238BF5F}">
      <dgm:prSet/>
      <dgm:spPr/>
      <dgm:t>
        <a:bodyPr/>
        <a:lstStyle/>
        <a:p>
          <a:endParaRPr lang="en-US"/>
        </a:p>
      </dgm:t>
    </dgm:pt>
    <dgm:pt modelId="{8C6A8D0C-8631-4DA2-A8A9-70C5EDF96341}" type="sibTrans" cxnId="{988D89AB-6A03-408E-82B2-6765B238BF5F}">
      <dgm:prSet/>
      <dgm:spPr/>
      <dgm:t>
        <a:bodyPr/>
        <a:lstStyle/>
        <a:p>
          <a:endParaRPr lang="en-US"/>
        </a:p>
      </dgm:t>
    </dgm:pt>
    <dgm:pt modelId="{55D68C9B-0002-4690-817C-C30622E4EA32}">
      <dgm:prSet/>
      <dgm:spPr/>
      <dgm:t>
        <a:bodyPr/>
        <a:lstStyle/>
        <a:p>
          <a:r>
            <a:rPr lang="en-IN"/>
            <a:t>Data Modelling</a:t>
          </a:r>
          <a:endParaRPr lang="en-US"/>
        </a:p>
      </dgm:t>
    </dgm:pt>
    <dgm:pt modelId="{982A2AE6-1CDA-4925-A391-4F86DE189AF8}" type="parTrans" cxnId="{80E5338B-7379-4450-B61D-798D4E2FC6D2}">
      <dgm:prSet/>
      <dgm:spPr/>
      <dgm:t>
        <a:bodyPr/>
        <a:lstStyle/>
        <a:p>
          <a:endParaRPr lang="en-US"/>
        </a:p>
      </dgm:t>
    </dgm:pt>
    <dgm:pt modelId="{75EAC4CE-4C85-4D9C-B40F-7EF6AF0CB382}" type="sibTrans" cxnId="{80E5338B-7379-4450-B61D-798D4E2FC6D2}">
      <dgm:prSet/>
      <dgm:spPr/>
      <dgm:t>
        <a:bodyPr/>
        <a:lstStyle/>
        <a:p>
          <a:endParaRPr lang="en-US"/>
        </a:p>
      </dgm:t>
    </dgm:pt>
    <dgm:pt modelId="{0DAB48D1-0B52-4B60-921A-20796B484A49}">
      <dgm:prSet/>
      <dgm:spPr/>
      <dgm:t>
        <a:bodyPr/>
        <a:lstStyle/>
        <a:p>
          <a:r>
            <a:rPr lang="en-IN"/>
            <a:t>Predictive Analysis</a:t>
          </a:r>
          <a:endParaRPr lang="en-US"/>
        </a:p>
      </dgm:t>
    </dgm:pt>
    <dgm:pt modelId="{B002C0C7-1F88-475A-B321-B65D4C844B8D}" type="parTrans" cxnId="{DEFD6858-9AF0-4C42-B024-652631EEBD79}">
      <dgm:prSet/>
      <dgm:spPr/>
      <dgm:t>
        <a:bodyPr/>
        <a:lstStyle/>
        <a:p>
          <a:endParaRPr lang="en-US"/>
        </a:p>
      </dgm:t>
    </dgm:pt>
    <dgm:pt modelId="{4D97E667-1FE5-450A-8321-73C6A6E8E778}" type="sibTrans" cxnId="{DEFD6858-9AF0-4C42-B024-652631EEBD79}">
      <dgm:prSet/>
      <dgm:spPr/>
      <dgm:t>
        <a:bodyPr/>
        <a:lstStyle/>
        <a:p>
          <a:endParaRPr lang="en-US"/>
        </a:p>
      </dgm:t>
    </dgm:pt>
    <dgm:pt modelId="{FC07CFF9-5EA1-452C-A801-61CE3E5F96F9}">
      <dgm:prSet/>
      <dgm:spPr/>
      <dgm:t>
        <a:bodyPr/>
        <a:lstStyle/>
        <a:p>
          <a:r>
            <a:rPr lang="en-IN"/>
            <a:t>Findings and Conclusions</a:t>
          </a:r>
          <a:endParaRPr lang="en-US"/>
        </a:p>
      </dgm:t>
    </dgm:pt>
    <dgm:pt modelId="{6B8A670D-5F95-4920-8940-9F083B80FF71}" type="parTrans" cxnId="{0F0B750E-C21C-4DFD-B894-A9C3D68CDCB3}">
      <dgm:prSet/>
      <dgm:spPr/>
      <dgm:t>
        <a:bodyPr/>
        <a:lstStyle/>
        <a:p>
          <a:endParaRPr lang="en-US"/>
        </a:p>
      </dgm:t>
    </dgm:pt>
    <dgm:pt modelId="{5F03971C-9471-412B-BE40-CEC1EF434EEA}" type="sibTrans" cxnId="{0F0B750E-C21C-4DFD-B894-A9C3D68CDCB3}">
      <dgm:prSet/>
      <dgm:spPr/>
      <dgm:t>
        <a:bodyPr/>
        <a:lstStyle/>
        <a:p>
          <a:endParaRPr lang="en-US"/>
        </a:p>
      </dgm:t>
    </dgm:pt>
    <dgm:pt modelId="{615E79FF-C2FB-442E-8D6B-1615DC55D040}">
      <dgm:prSet/>
      <dgm:spPr/>
      <dgm:t>
        <a:bodyPr/>
        <a:lstStyle/>
        <a:p>
          <a:r>
            <a:rPr lang="en-IN"/>
            <a:t>Limitations of Analysis</a:t>
          </a:r>
          <a:endParaRPr lang="en-US"/>
        </a:p>
      </dgm:t>
    </dgm:pt>
    <dgm:pt modelId="{D4DA8045-9F3C-4E03-9C0B-68A0F47ADC1A}" type="parTrans" cxnId="{A3BEC4EB-F240-458F-8917-A72AD1140396}">
      <dgm:prSet/>
      <dgm:spPr/>
      <dgm:t>
        <a:bodyPr/>
        <a:lstStyle/>
        <a:p>
          <a:endParaRPr lang="en-US"/>
        </a:p>
      </dgm:t>
    </dgm:pt>
    <dgm:pt modelId="{B8A25610-7EFB-4E56-B7E1-9611D9038E87}" type="sibTrans" cxnId="{A3BEC4EB-F240-458F-8917-A72AD1140396}">
      <dgm:prSet/>
      <dgm:spPr/>
      <dgm:t>
        <a:bodyPr/>
        <a:lstStyle/>
        <a:p>
          <a:endParaRPr lang="en-US"/>
        </a:p>
      </dgm:t>
    </dgm:pt>
    <dgm:pt modelId="{72C03949-AA9A-423C-A3C9-1C553AFF6F97}">
      <dgm:prSet/>
      <dgm:spPr/>
      <dgm:t>
        <a:bodyPr/>
        <a:lstStyle/>
        <a:p>
          <a:r>
            <a:rPr lang="en-IN"/>
            <a:t>References</a:t>
          </a:r>
          <a:endParaRPr lang="en-US"/>
        </a:p>
      </dgm:t>
    </dgm:pt>
    <dgm:pt modelId="{6F9F49EC-C329-49BF-9EDD-675208C1BE64}" type="parTrans" cxnId="{3E25481C-6EFB-4FEB-8F67-4B29C396F322}">
      <dgm:prSet/>
      <dgm:spPr/>
      <dgm:t>
        <a:bodyPr/>
        <a:lstStyle/>
        <a:p>
          <a:endParaRPr lang="en-US"/>
        </a:p>
      </dgm:t>
    </dgm:pt>
    <dgm:pt modelId="{B5C87B69-F749-4A21-8DFC-0DAE9802CFAD}" type="sibTrans" cxnId="{3E25481C-6EFB-4FEB-8F67-4B29C396F322}">
      <dgm:prSet/>
      <dgm:spPr/>
      <dgm:t>
        <a:bodyPr/>
        <a:lstStyle/>
        <a:p>
          <a:endParaRPr lang="en-US"/>
        </a:p>
      </dgm:t>
    </dgm:pt>
    <dgm:pt modelId="{BED81387-C8D2-4769-BD25-C8B4AB38E273}" type="pres">
      <dgm:prSet presAssocID="{B364891E-4C95-4921-BEED-B0D6B40715A3}" presName="linear" presStyleCnt="0">
        <dgm:presLayoutVars>
          <dgm:dir/>
          <dgm:animLvl val="lvl"/>
          <dgm:resizeHandles val="exact"/>
        </dgm:presLayoutVars>
      </dgm:prSet>
      <dgm:spPr/>
    </dgm:pt>
    <dgm:pt modelId="{CA8FEC78-FAFD-416A-9B1D-55F51AF06730}" type="pres">
      <dgm:prSet presAssocID="{042559E0-4BAA-47E5-AA93-EF0D192EBB8E}" presName="parentLin" presStyleCnt="0"/>
      <dgm:spPr/>
    </dgm:pt>
    <dgm:pt modelId="{DCE09ED9-2BD1-41F5-BC47-B0F8587EB9CE}" type="pres">
      <dgm:prSet presAssocID="{042559E0-4BAA-47E5-AA93-EF0D192EBB8E}" presName="parentLeftMargin" presStyleLbl="node1" presStyleIdx="0" presStyleCnt="10"/>
      <dgm:spPr/>
    </dgm:pt>
    <dgm:pt modelId="{8C71CEC5-0E38-4E3B-8778-7331B6CF7D96}" type="pres">
      <dgm:prSet presAssocID="{042559E0-4BAA-47E5-AA93-EF0D192EBB8E}" presName="parentText" presStyleLbl="node1" presStyleIdx="0" presStyleCnt="10">
        <dgm:presLayoutVars>
          <dgm:chMax val="0"/>
          <dgm:bulletEnabled val="1"/>
        </dgm:presLayoutVars>
      </dgm:prSet>
      <dgm:spPr/>
    </dgm:pt>
    <dgm:pt modelId="{FF3CEA30-1F0D-449E-9EEA-D635EAA4E862}" type="pres">
      <dgm:prSet presAssocID="{042559E0-4BAA-47E5-AA93-EF0D192EBB8E}" presName="negativeSpace" presStyleCnt="0"/>
      <dgm:spPr/>
    </dgm:pt>
    <dgm:pt modelId="{B2F507E4-E3FE-4846-AF27-4B7092FDCD8C}" type="pres">
      <dgm:prSet presAssocID="{042559E0-4BAA-47E5-AA93-EF0D192EBB8E}" presName="childText" presStyleLbl="conFgAcc1" presStyleIdx="0" presStyleCnt="10">
        <dgm:presLayoutVars>
          <dgm:bulletEnabled val="1"/>
        </dgm:presLayoutVars>
      </dgm:prSet>
      <dgm:spPr/>
    </dgm:pt>
    <dgm:pt modelId="{9918B3FF-D84E-4297-AD30-ACD498A29429}" type="pres">
      <dgm:prSet presAssocID="{8A44DDF3-1A64-4C8A-9BC3-BBA48D6172D6}" presName="spaceBetweenRectangles" presStyleCnt="0"/>
      <dgm:spPr/>
    </dgm:pt>
    <dgm:pt modelId="{867E6EBB-A307-41AE-A88B-AFFF42587CD7}" type="pres">
      <dgm:prSet presAssocID="{257BDB08-540A-47CA-B824-D341ECE6FDC1}" presName="parentLin" presStyleCnt="0"/>
      <dgm:spPr/>
    </dgm:pt>
    <dgm:pt modelId="{8AC5AF23-E1D6-4C14-8219-967C1EE8942A}" type="pres">
      <dgm:prSet presAssocID="{257BDB08-540A-47CA-B824-D341ECE6FDC1}" presName="parentLeftMargin" presStyleLbl="node1" presStyleIdx="0" presStyleCnt="10"/>
      <dgm:spPr/>
    </dgm:pt>
    <dgm:pt modelId="{A22E18D1-AC3D-46EF-9C66-062720943202}" type="pres">
      <dgm:prSet presAssocID="{257BDB08-540A-47CA-B824-D341ECE6FDC1}" presName="parentText" presStyleLbl="node1" presStyleIdx="1" presStyleCnt="10">
        <dgm:presLayoutVars>
          <dgm:chMax val="0"/>
          <dgm:bulletEnabled val="1"/>
        </dgm:presLayoutVars>
      </dgm:prSet>
      <dgm:spPr/>
    </dgm:pt>
    <dgm:pt modelId="{3779AFC1-F1D8-4EF0-8DD4-098B05F20371}" type="pres">
      <dgm:prSet presAssocID="{257BDB08-540A-47CA-B824-D341ECE6FDC1}" presName="negativeSpace" presStyleCnt="0"/>
      <dgm:spPr/>
    </dgm:pt>
    <dgm:pt modelId="{7E55F9AB-8DFC-4E09-B35C-EA3CC5465614}" type="pres">
      <dgm:prSet presAssocID="{257BDB08-540A-47CA-B824-D341ECE6FDC1}" presName="childText" presStyleLbl="conFgAcc1" presStyleIdx="1" presStyleCnt="10">
        <dgm:presLayoutVars>
          <dgm:bulletEnabled val="1"/>
        </dgm:presLayoutVars>
      </dgm:prSet>
      <dgm:spPr/>
    </dgm:pt>
    <dgm:pt modelId="{B15EA0CB-EE0E-431C-830D-6D5A2DCCD16D}" type="pres">
      <dgm:prSet presAssocID="{67EA2802-F0F2-4BBD-83D1-ACF501D572F8}" presName="spaceBetweenRectangles" presStyleCnt="0"/>
      <dgm:spPr/>
    </dgm:pt>
    <dgm:pt modelId="{FDFE6902-6AFD-4DCD-B916-1AE1C988F96B}" type="pres">
      <dgm:prSet presAssocID="{DA3199AD-3810-4819-8D6E-2F1AA483A07A}" presName="parentLin" presStyleCnt="0"/>
      <dgm:spPr/>
    </dgm:pt>
    <dgm:pt modelId="{9A214B2D-A58C-4479-BDB2-FC26203B7F9A}" type="pres">
      <dgm:prSet presAssocID="{DA3199AD-3810-4819-8D6E-2F1AA483A07A}" presName="parentLeftMargin" presStyleLbl="node1" presStyleIdx="1" presStyleCnt="10"/>
      <dgm:spPr/>
    </dgm:pt>
    <dgm:pt modelId="{570666D8-4390-40B3-BA45-9D211C3167E6}" type="pres">
      <dgm:prSet presAssocID="{DA3199AD-3810-4819-8D6E-2F1AA483A07A}" presName="parentText" presStyleLbl="node1" presStyleIdx="2" presStyleCnt="10">
        <dgm:presLayoutVars>
          <dgm:chMax val="0"/>
          <dgm:bulletEnabled val="1"/>
        </dgm:presLayoutVars>
      </dgm:prSet>
      <dgm:spPr/>
    </dgm:pt>
    <dgm:pt modelId="{22F79C45-A805-4A70-9B5E-C7211DB2C9F0}" type="pres">
      <dgm:prSet presAssocID="{DA3199AD-3810-4819-8D6E-2F1AA483A07A}" presName="negativeSpace" presStyleCnt="0"/>
      <dgm:spPr/>
    </dgm:pt>
    <dgm:pt modelId="{C7661289-7254-4B25-8B97-FDD7141A513D}" type="pres">
      <dgm:prSet presAssocID="{DA3199AD-3810-4819-8D6E-2F1AA483A07A}" presName="childText" presStyleLbl="conFgAcc1" presStyleIdx="2" presStyleCnt="10">
        <dgm:presLayoutVars>
          <dgm:bulletEnabled val="1"/>
        </dgm:presLayoutVars>
      </dgm:prSet>
      <dgm:spPr/>
    </dgm:pt>
    <dgm:pt modelId="{A09F8275-6C18-4EB5-9D91-B8269BE04CA5}" type="pres">
      <dgm:prSet presAssocID="{AD8E94B5-8486-4302-A7A9-FB3DD14C9263}" presName="spaceBetweenRectangles" presStyleCnt="0"/>
      <dgm:spPr/>
    </dgm:pt>
    <dgm:pt modelId="{6815AAE3-FBF8-46C3-AB1C-1F3641056728}" type="pres">
      <dgm:prSet presAssocID="{AD240315-5952-4EA2-A029-6BD6E39ED7AB}" presName="parentLin" presStyleCnt="0"/>
      <dgm:spPr/>
    </dgm:pt>
    <dgm:pt modelId="{9EAA1C47-8D38-47BC-9D21-F98A530DAF93}" type="pres">
      <dgm:prSet presAssocID="{AD240315-5952-4EA2-A029-6BD6E39ED7AB}" presName="parentLeftMargin" presStyleLbl="node1" presStyleIdx="2" presStyleCnt="10"/>
      <dgm:spPr/>
    </dgm:pt>
    <dgm:pt modelId="{A3964FC5-184E-4BD3-80A9-DC124560614F}" type="pres">
      <dgm:prSet presAssocID="{AD240315-5952-4EA2-A029-6BD6E39ED7AB}" presName="parentText" presStyleLbl="node1" presStyleIdx="3" presStyleCnt="10">
        <dgm:presLayoutVars>
          <dgm:chMax val="0"/>
          <dgm:bulletEnabled val="1"/>
        </dgm:presLayoutVars>
      </dgm:prSet>
      <dgm:spPr/>
    </dgm:pt>
    <dgm:pt modelId="{09CD9D26-970F-4722-A463-262FB80F381F}" type="pres">
      <dgm:prSet presAssocID="{AD240315-5952-4EA2-A029-6BD6E39ED7AB}" presName="negativeSpace" presStyleCnt="0"/>
      <dgm:spPr/>
    </dgm:pt>
    <dgm:pt modelId="{C7ECA1B5-0BC7-41E2-88B9-DC61D8DA1E85}" type="pres">
      <dgm:prSet presAssocID="{AD240315-5952-4EA2-A029-6BD6E39ED7AB}" presName="childText" presStyleLbl="conFgAcc1" presStyleIdx="3" presStyleCnt="10">
        <dgm:presLayoutVars>
          <dgm:bulletEnabled val="1"/>
        </dgm:presLayoutVars>
      </dgm:prSet>
      <dgm:spPr/>
    </dgm:pt>
    <dgm:pt modelId="{A868D294-510F-4F3F-B4F9-F0E41CA14DCE}" type="pres">
      <dgm:prSet presAssocID="{24C7A5A4-617C-46F1-9CE9-458925F2159B}" presName="spaceBetweenRectangles" presStyleCnt="0"/>
      <dgm:spPr/>
    </dgm:pt>
    <dgm:pt modelId="{14AF84E3-F9DD-479E-97BF-C0D19D378668}" type="pres">
      <dgm:prSet presAssocID="{97195322-0F29-4349-B8F6-B6C3A4C36183}" presName="parentLin" presStyleCnt="0"/>
      <dgm:spPr/>
    </dgm:pt>
    <dgm:pt modelId="{0498E509-6802-407B-B0C5-E8A6A146AD9B}" type="pres">
      <dgm:prSet presAssocID="{97195322-0F29-4349-B8F6-B6C3A4C36183}" presName="parentLeftMargin" presStyleLbl="node1" presStyleIdx="3" presStyleCnt="10"/>
      <dgm:spPr/>
    </dgm:pt>
    <dgm:pt modelId="{083351FF-C271-4571-8145-EC976938EBBC}" type="pres">
      <dgm:prSet presAssocID="{97195322-0F29-4349-B8F6-B6C3A4C36183}" presName="parentText" presStyleLbl="node1" presStyleIdx="4" presStyleCnt="10">
        <dgm:presLayoutVars>
          <dgm:chMax val="0"/>
          <dgm:bulletEnabled val="1"/>
        </dgm:presLayoutVars>
      </dgm:prSet>
      <dgm:spPr/>
    </dgm:pt>
    <dgm:pt modelId="{6C4D4BB2-8F36-4358-B088-07B244A8E5A1}" type="pres">
      <dgm:prSet presAssocID="{97195322-0F29-4349-B8F6-B6C3A4C36183}" presName="negativeSpace" presStyleCnt="0"/>
      <dgm:spPr/>
    </dgm:pt>
    <dgm:pt modelId="{0945C016-7995-4F18-8203-0BC33B094B6A}" type="pres">
      <dgm:prSet presAssocID="{97195322-0F29-4349-B8F6-B6C3A4C36183}" presName="childText" presStyleLbl="conFgAcc1" presStyleIdx="4" presStyleCnt="10">
        <dgm:presLayoutVars>
          <dgm:bulletEnabled val="1"/>
        </dgm:presLayoutVars>
      </dgm:prSet>
      <dgm:spPr/>
    </dgm:pt>
    <dgm:pt modelId="{97978E08-BF8B-4C93-9FA4-ED66D548C087}" type="pres">
      <dgm:prSet presAssocID="{8C6A8D0C-8631-4DA2-A8A9-70C5EDF96341}" presName="spaceBetweenRectangles" presStyleCnt="0"/>
      <dgm:spPr/>
    </dgm:pt>
    <dgm:pt modelId="{A5439938-E06D-4F95-A75D-E394B751E922}" type="pres">
      <dgm:prSet presAssocID="{55D68C9B-0002-4690-817C-C30622E4EA32}" presName="parentLin" presStyleCnt="0"/>
      <dgm:spPr/>
    </dgm:pt>
    <dgm:pt modelId="{5237C627-1F68-4639-B91A-7E275D815777}" type="pres">
      <dgm:prSet presAssocID="{55D68C9B-0002-4690-817C-C30622E4EA32}" presName="parentLeftMargin" presStyleLbl="node1" presStyleIdx="4" presStyleCnt="10"/>
      <dgm:spPr/>
    </dgm:pt>
    <dgm:pt modelId="{92F3B619-45D9-4731-AF62-990EDEDFB4BC}" type="pres">
      <dgm:prSet presAssocID="{55D68C9B-0002-4690-817C-C30622E4EA32}" presName="parentText" presStyleLbl="node1" presStyleIdx="5" presStyleCnt="10">
        <dgm:presLayoutVars>
          <dgm:chMax val="0"/>
          <dgm:bulletEnabled val="1"/>
        </dgm:presLayoutVars>
      </dgm:prSet>
      <dgm:spPr/>
    </dgm:pt>
    <dgm:pt modelId="{4151E6FA-7657-4B9F-8E5D-2654E8A90FB8}" type="pres">
      <dgm:prSet presAssocID="{55D68C9B-0002-4690-817C-C30622E4EA32}" presName="negativeSpace" presStyleCnt="0"/>
      <dgm:spPr/>
    </dgm:pt>
    <dgm:pt modelId="{588FC66C-3B6A-4B8A-A5AB-4EFB5AB8E3F9}" type="pres">
      <dgm:prSet presAssocID="{55D68C9B-0002-4690-817C-C30622E4EA32}" presName="childText" presStyleLbl="conFgAcc1" presStyleIdx="5" presStyleCnt="10">
        <dgm:presLayoutVars>
          <dgm:bulletEnabled val="1"/>
        </dgm:presLayoutVars>
      </dgm:prSet>
      <dgm:spPr/>
    </dgm:pt>
    <dgm:pt modelId="{4C2B5B78-F770-4082-9C90-42D1C05F62DC}" type="pres">
      <dgm:prSet presAssocID="{75EAC4CE-4C85-4D9C-B40F-7EF6AF0CB382}" presName="spaceBetweenRectangles" presStyleCnt="0"/>
      <dgm:spPr/>
    </dgm:pt>
    <dgm:pt modelId="{9636AE2E-D21A-4A53-B459-04871B789F65}" type="pres">
      <dgm:prSet presAssocID="{0DAB48D1-0B52-4B60-921A-20796B484A49}" presName="parentLin" presStyleCnt="0"/>
      <dgm:spPr/>
    </dgm:pt>
    <dgm:pt modelId="{625E2061-3989-49AB-9428-393B056B0853}" type="pres">
      <dgm:prSet presAssocID="{0DAB48D1-0B52-4B60-921A-20796B484A49}" presName="parentLeftMargin" presStyleLbl="node1" presStyleIdx="5" presStyleCnt="10"/>
      <dgm:spPr/>
    </dgm:pt>
    <dgm:pt modelId="{D624FE41-EABF-4AE4-9B3F-393581706CB1}" type="pres">
      <dgm:prSet presAssocID="{0DAB48D1-0B52-4B60-921A-20796B484A49}" presName="parentText" presStyleLbl="node1" presStyleIdx="6" presStyleCnt="10">
        <dgm:presLayoutVars>
          <dgm:chMax val="0"/>
          <dgm:bulletEnabled val="1"/>
        </dgm:presLayoutVars>
      </dgm:prSet>
      <dgm:spPr/>
    </dgm:pt>
    <dgm:pt modelId="{C8C4AE4E-8475-4504-93D1-53379438BB99}" type="pres">
      <dgm:prSet presAssocID="{0DAB48D1-0B52-4B60-921A-20796B484A49}" presName="negativeSpace" presStyleCnt="0"/>
      <dgm:spPr/>
    </dgm:pt>
    <dgm:pt modelId="{7E901176-D1EA-4F38-B13F-9A637E245908}" type="pres">
      <dgm:prSet presAssocID="{0DAB48D1-0B52-4B60-921A-20796B484A49}" presName="childText" presStyleLbl="conFgAcc1" presStyleIdx="6" presStyleCnt="10">
        <dgm:presLayoutVars>
          <dgm:bulletEnabled val="1"/>
        </dgm:presLayoutVars>
      </dgm:prSet>
      <dgm:spPr/>
    </dgm:pt>
    <dgm:pt modelId="{0675581B-F370-447B-8209-7C893DA2E139}" type="pres">
      <dgm:prSet presAssocID="{4D97E667-1FE5-450A-8321-73C6A6E8E778}" presName="spaceBetweenRectangles" presStyleCnt="0"/>
      <dgm:spPr/>
    </dgm:pt>
    <dgm:pt modelId="{B99FA880-5DE3-4A13-AD23-242DA5ED2B2B}" type="pres">
      <dgm:prSet presAssocID="{FC07CFF9-5EA1-452C-A801-61CE3E5F96F9}" presName="parentLin" presStyleCnt="0"/>
      <dgm:spPr/>
    </dgm:pt>
    <dgm:pt modelId="{55F11924-2555-4D35-9D13-30ABCDDD7341}" type="pres">
      <dgm:prSet presAssocID="{FC07CFF9-5EA1-452C-A801-61CE3E5F96F9}" presName="parentLeftMargin" presStyleLbl="node1" presStyleIdx="6" presStyleCnt="10"/>
      <dgm:spPr/>
    </dgm:pt>
    <dgm:pt modelId="{AF415BB4-D5D0-4235-9F4E-198C29E5987C}" type="pres">
      <dgm:prSet presAssocID="{FC07CFF9-5EA1-452C-A801-61CE3E5F96F9}" presName="parentText" presStyleLbl="node1" presStyleIdx="7" presStyleCnt="10">
        <dgm:presLayoutVars>
          <dgm:chMax val="0"/>
          <dgm:bulletEnabled val="1"/>
        </dgm:presLayoutVars>
      </dgm:prSet>
      <dgm:spPr/>
    </dgm:pt>
    <dgm:pt modelId="{6B4915FE-58F6-4039-A798-FE6D62D2B03F}" type="pres">
      <dgm:prSet presAssocID="{FC07CFF9-5EA1-452C-A801-61CE3E5F96F9}" presName="negativeSpace" presStyleCnt="0"/>
      <dgm:spPr/>
    </dgm:pt>
    <dgm:pt modelId="{85AAD3B8-2768-4D5C-B3F2-A0B688DB9BF0}" type="pres">
      <dgm:prSet presAssocID="{FC07CFF9-5EA1-452C-A801-61CE3E5F96F9}" presName="childText" presStyleLbl="conFgAcc1" presStyleIdx="7" presStyleCnt="10">
        <dgm:presLayoutVars>
          <dgm:bulletEnabled val="1"/>
        </dgm:presLayoutVars>
      </dgm:prSet>
      <dgm:spPr/>
    </dgm:pt>
    <dgm:pt modelId="{5ECEB21E-C3D9-4E1C-AD38-6D6F963FDB17}" type="pres">
      <dgm:prSet presAssocID="{5F03971C-9471-412B-BE40-CEC1EF434EEA}" presName="spaceBetweenRectangles" presStyleCnt="0"/>
      <dgm:spPr/>
    </dgm:pt>
    <dgm:pt modelId="{FFC360E6-754B-439A-9335-750988E6108C}" type="pres">
      <dgm:prSet presAssocID="{615E79FF-C2FB-442E-8D6B-1615DC55D040}" presName="parentLin" presStyleCnt="0"/>
      <dgm:spPr/>
    </dgm:pt>
    <dgm:pt modelId="{2D110541-CECF-4110-8411-2E3A1226FFCB}" type="pres">
      <dgm:prSet presAssocID="{615E79FF-C2FB-442E-8D6B-1615DC55D040}" presName="parentLeftMargin" presStyleLbl="node1" presStyleIdx="7" presStyleCnt="10"/>
      <dgm:spPr/>
    </dgm:pt>
    <dgm:pt modelId="{F7CF69EE-5215-46E6-9DC5-BD4CF5FBFA2D}" type="pres">
      <dgm:prSet presAssocID="{615E79FF-C2FB-442E-8D6B-1615DC55D040}" presName="parentText" presStyleLbl="node1" presStyleIdx="8" presStyleCnt="10">
        <dgm:presLayoutVars>
          <dgm:chMax val="0"/>
          <dgm:bulletEnabled val="1"/>
        </dgm:presLayoutVars>
      </dgm:prSet>
      <dgm:spPr/>
    </dgm:pt>
    <dgm:pt modelId="{66DDA893-5487-4A20-BA0C-43DE627CD177}" type="pres">
      <dgm:prSet presAssocID="{615E79FF-C2FB-442E-8D6B-1615DC55D040}" presName="negativeSpace" presStyleCnt="0"/>
      <dgm:spPr/>
    </dgm:pt>
    <dgm:pt modelId="{B56F1D3F-C071-406A-9943-770A38E19D97}" type="pres">
      <dgm:prSet presAssocID="{615E79FF-C2FB-442E-8D6B-1615DC55D040}" presName="childText" presStyleLbl="conFgAcc1" presStyleIdx="8" presStyleCnt="10">
        <dgm:presLayoutVars>
          <dgm:bulletEnabled val="1"/>
        </dgm:presLayoutVars>
      </dgm:prSet>
      <dgm:spPr/>
    </dgm:pt>
    <dgm:pt modelId="{8BE9796D-8F58-41B6-91B5-E61848B6AAE4}" type="pres">
      <dgm:prSet presAssocID="{B8A25610-7EFB-4E56-B7E1-9611D9038E87}" presName="spaceBetweenRectangles" presStyleCnt="0"/>
      <dgm:spPr/>
    </dgm:pt>
    <dgm:pt modelId="{3687410A-6C16-41E3-985E-C0404596F57E}" type="pres">
      <dgm:prSet presAssocID="{72C03949-AA9A-423C-A3C9-1C553AFF6F97}" presName="parentLin" presStyleCnt="0"/>
      <dgm:spPr/>
    </dgm:pt>
    <dgm:pt modelId="{93F96935-9F3C-4D43-AA4F-E2475024D872}" type="pres">
      <dgm:prSet presAssocID="{72C03949-AA9A-423C-A3C9-1C553AFF6F97}" presName="parentLeftMargin" presStyleLbl="node1" presStyleIdx="8" presStyleCnt="10"/>
      <dgm:spPr/>
    </dgm:pt>
    <dgm:pt modelId="{C3E1C0CC-CBC4-4359-86C8-3BFF76929B8B}" type="pres">
      <dgm:prSet presAssocID="{72C03949-AA9A-423C-A3C9-1C553AFF6F97}" presName="parentText" presStyleLbl="node1" presStyleIdx="9" presStyleCnt="10">
        <dgm:presLayoutVars>
          <dgm:chMax val="0"/>
          <dgm:bulletEnabled val="1"/>
        </dgm:presLayoutVars>
      </dgm:prSet>
      <dgm:spPr/>
    </dgm:pt>
    <dgm:pt modelId="{A9438959-FFC1-4711-A7AF-2E48E6ECFE44}" type="pres">
      <dgm:prSet presAssocID="{72C03949-AA9A-423C-A3C9-1C553AFF6F97}" presName="negativeSpace" presStyleCnt="0"/>
      <dgm:spPr/>
    </dgm:pt>
    <dgm:pt modelId="{F76121ED-2BA1-450D-9573-B2D940DFC66F}" type="pres">
      <dgm:prSet presAssocID="{72C03949-AA9A-423C-A3C9-1C553AFF6F97}" presName="childText" presStyleLbl="conFgAcc1" presStyleIdx="9" presStyleCnt="10">
        <dgm:presLayoutVars>
          <dgm:bulletEnabled val="1"/>
        </dgm:presLayoutVars>
      </dgm:prSet>
      <dgm:spPr/>
    </dgm:pt>
  </dgm:ptLst>
  <dgm:cxnLst>
    <dgm:cxn modelId="{86A76708-4660-483F-9019-C8A32CD1E99A}" type="presOf" srcId="{0DAB48D1-0B52-4B60-921A-20796B484A49}" destId="{D624FE41-EABF-4AE4-9B3F-393581706CB1}" srcOrd="1" destOrd="0" presId="urn:microsoft.com/office/officeart/2005/8/layout/list1"/>
    <dgm:cxn modelId="{0F0B750E-C21C-4DFD-B894-A9C3D68CDCB3}" srcId="{B364891E-4C95-4921-BEED-B0D6B40715A3}" destId="{FC07CFF9-5EA1-452C-A801-61CE3E5F96F9}" srcOrd="7" destOrd="0" parTransId="{6B8A670D-5F95-4920-8940-9F083B80FF71}" sibTransId="{5F03971C-9471-412B-BE40-CEC1EF434EEA}"/>
    <dgm:cxn modelId="{EBAB5E1A-96AB-4B2D-8F56-CD0F8EBD8BA5}" type="presOf" srcId="{97195322-0F29-4349-B8F6-B6C3A4C36183}" destId="{083351FF-C271-4571-8145-EC976938EBBC}" srcOrd="1" destOrd="0" presId="urn:microsoft.com/office/officeart/2005/8/layout/list1"/>
    <dgm:cxn modelId="{3E25481C-6EFB-4FEB-8F67-4B29C396F322}" srcId="{B364891E-4C95-4921-BEED-B0D6B40715A3}" destId="{72C03949-AA9A-423C-A3C9-1C553AFF6F97}" srcOrd="9" destOrd="0" parTransId="{6F9F49EC-C329-49BF-9EDD-675208C1BE64}" sibTransId="{B5C87B69-F749-4A21-8DFC-0DAE9802CFAD}"/>
    <dgm:cxn modelId="{59631C23-5E5D-4D3C-8DE8-B9B299937EAB}" srcId="{B364891E-4C95-4921-BEED-B0D6B40715A3}" destId="{DA3199AD-3810-4819-8D6E-2F1AA483A07A}" srcOrd="2" destOrd="0" parTransId="{F25069BA-8D9A-4A9D-980A-B2788C5F5385}" sibTransId="{AD8E94B5-8486-4302-A7A9-FB3DD14C9263}"/>
    <dgm:cxn modelId="{0736E92F-4001-4EF8-81CC-776D943193DD}" type="presOf" srcId="{0DAB48D1-0B52-4B60-921A-20796B484A49}" destId="{625E2061-3989-49AB-9428-393B056B0853}" srcOrd="0" destOrd="0" presId="urn:microsoft.com/office/officeart/2005/8/layout/list1"/>
    <dgm:cxn modelId="{27464D32-285D-4226-B128-273573EBD98F}" type="presOf" srcId="{DA3199AD-3810-4819-8D6E-2F1AA483A07A}" destId="{9A214B2D-A58C-4479-BDB2-FC26203B7F9A}" srcOrd="0" destOrd="0" presId="urn:microsoft.com/office/officeart/2005/8/layout/list1"/>
    <dgm:cxn modelId="{F398A85D-61CD-408B-A9D2-F08D9E8A41A0}" type="presOf" srcId="{042559E0-4BAA-47E5-AA93-EF0D192EBB8E}" destId="{DCE09ED9-2BD1-41F5-BC47-B0F8587EB9CE}" srcOrd="0" destOrd="0" presId="urn:microsoft.com/office/officeart/2005/8/layout/list1"/>
    <dgm:cxn modelId="{8EED1462-B05E-4C2C-BFF9-ACC8FD7E9618}" srcId="{B364891E-4C95-4921-BEED-B0D6B40715A3}" destId="{042559E0-4BAA-47E5-AA93-EF0D192EBB8E}" srcOrd="0" destOrd="0" parTransId="{A9D4A303-49B1-49F5-80EE-E6383A954726}" sibTransId="{8A44DDF3-1A64-4C8A-9BC3-BBA48D6172D6}"/>
    <dgm:cxn modelId="{AD026965-3726-4445-B842-612D33F43C85}" type="presOf" srcId="{615E79FF-C2FB-442E-8D6B-1615DC55D040}" destId="{F7CF69EE-5215-46E6-9DC5-BD4CF5FBFA2D}" srcOrd="1" destOrd="0" presId="urn:microsoft.com/office/officeart/2005/8/layout/list1"/>
    <dgm:cxn modelId="{5E90444A-06C4-4D4C-B8A3-FA227168FC4E}" type="presOf" srcId="{B364891E-4C95-4921-BEED-B0D6B40715A3}" destId="{BED81387-C8D2-4769-BD25-C8B4AB38E273}" srcOrd="0" destOrd="0" presId="urn:microsoft.com/office/officeart/2005/8/layout/list1"/>
    <dgm:cxn modelId="{5EE8BA73-BCC7-4288-988B-C5EE70CAD5D0}" type="presOf" srcId="{257BDB08-540A-47CA-B824-D341ECE6FDC1}" destId="{A22E18D1-AC3D-46EF-9C66-062720943202}" srcOrd="1" destOrd="0" presId="urn:microsoft.com/office/officeart/2005/8/layout/list1"/>
    <dgm:cxn modelId="{87E49775-4DC3-4211-A71B-E9A325432FF2}" type="presOf" srcId="{AD240315-5952-4EA2-A029-6BD6E39ED7AB}" destId="{9EAA1C47-8D38-47BC-9D21-F98A530DAF93}" srcOrd="0" destOrd="0" presId="urn:microsoft.com/office/officeart/2005/8/layout/list1"/>
    <dgm:cxn modelId="{6C035076-E08A-4E3B-A12C-5B62C8699612}" type="presOf" srcId="{FC07CFF9-5EA1-452C-A801-61CE3E5F96F9}" destId="{55F11924-2555-4D35-9D13-30ABCDDD7341}" srcOrd="0" destOrd="0" presId="urn:microsoft.com/office/officeart/2005/8/layout/list1"/>
    <dgm:cxn modelId="{DEFD6858-9AF0-4C42-B024-652631EEBD79}" srcId="{B364891E-4C95-4921-BEED-B0D6B40715A3}" destId="{0DAB48D1-0B52-4B60-921A-20796B484A49}" srcOrd="6" destOrd="0" parTransId="{B002C0C7-1F88-475A-B321-B65D4C844B8D}" sibTransId="{4D97E667-1FE5-450A-8321-73C6A6E8E778}"/>
    <dgm:cxn modelId="{A65DA378-8B6A-48E6-B1A3-8F14C685CF30}" type="presOf" srcId="{72C03949-AA9A-423C-A3C9-1C553AFF6F97}" destId="{93F96935-9F3C-4D43-AA4F-E2475024D872}" srcOrd="0" destOrd="0" presId="urn:microsoft.com/office/officeart/2005/8/layout/list1"/>
    <dgm:cxn modelId="{313AC57E-391F-4069-9020-74E586CF3535}" srcId="{B364891E-4C95-4921-BEED-B0D6B40715A3}" destId="{AD240315-5952-4EA2-A029-6BD6E39ED7AB}" srcOrd="3" destOrd="0" parTransId="{25662513-B1CE-48B6-B489-9FC3BD7ADE2C}" sibTransId="{24C7A5A4-617C-46F1-9CE9-458925F2159B}"/>
    <dgm:cxn modelId="{6794EC7F-64E5-4017-8989-161FCF8066CF}" type="presOf" srcId="{AD240315-5952-4EA2-A029-6BD6E39ED7AB}" destId="{A3964FC5-184E-4BD3-80A9-DC124560614F}" srcOrd="1" destOrd="0" presId="urn:microsoft.com/office/officeart/2005/8/layout/list1"/>
    <dgm:cxn modelId="{2849D983-5AB8-447C-8C07-4D6196FC877B}" type="presOf" srcId="{615E79FF-C2FB-442E-8D6B-1615DC55D040}" destId="{2D110541-CECF-4110-8411-2E3A1226FFCB}" srcOrd="0" destOrd="0" presId="urn:microsoft.com/office/officeart/2005/8/layout/list1"/>
    <dgm:cxn modelId="{80E5338B-7379-4450-B61D-798D4E2FC6D2}" srcId="{B364891E-4C95-4921-BEED-B0D6B40715A3}" destId="{55D68C9B-0002-4690-817C-C30622E4EA32}" srcOrd="5" destOrd="0" parTransId="{982A2AE6-1CDA-4925-A391-4F86DE189AF8}" sibTransId="{75EAC4CE-4C85-4D9C-B40F-7EF6AF0CB382}"/>
    <dgm:cxn modelId="{EE5A088F-2C27-45E2-928C-3689B5151A03}" type="presOf" srcId="{042559E0-4BAA-47E5-AA93-EF0D192EBB8E}" destId="{8C71CEC5-0E38-4E3B-8778-7331B6CF7D96}" srcOrd="1" destOrd="0" presId="urn:microsoft.com/office/officeart/2005/8/layout/list1"/>
    <dgm:cxn modelId="{013B4891-03F9-4A2F-A058-D34BBFF7882C}" type="presOf" srcId="{257BDB08-540A-47CA-B824-D341ECE6FDC1}" destId="{8AC5AF23-E1D6-4C14-8219-967C1EE8942A}" srcOrd="0" destOrd="0" presId="urn:microsoft.com/office/officeart/2005/8/layout/list1"/>
    <dgm:cxn modelId="{BBE328A4-7AC9-4517-9C97-14B43E7C6026}" type="presOf" srcId="{97195322-0F29-4349-B8F6-B6C3A4C36183}" destId="{0498E509-6802-407B-B0C5-E8A6A146AD9B}" srcOrd="0" destOrd="0" presId="urn:microsoft.com/office/officeart/2005/8/layout/list1"/>
    <dgm:cxn modelId="{62A099A5-09F7-43EF-93AC-1B5CEE27A2BD}" type="presOf" srcId="{72C03949-AA9A-423C-A3C9-1C553AFF6F97}" destId="{C3E1C0CC-CBC4-4359-86C8-3BFF76929B8B}" srcOrd="1" destOrd="0" presId="urn:microsoft.com/office/officeart/2005/8/layout/list1"/>
    <dgm:cxn modelId="{D9C215A6-79E5-4BD4-B8D6-579CC42AA018}" type="presOf" srcId="{DA3199AD-3810-4819-8D6E-2F1AA483A07A}" destId="{570666D8-4390-40B3-BA45-9D211C3167E6}" srcOrd="1" destOrd="0" presId="urn:microsoft.com/office/officeart/2005/8/layout/list1"/>
    <dgm:cxn modelId="{988D89AB-6A03-408E-82B2-6765B238BF5F}" srcId="{B364891E-4C95-4921-BEED-B0D6B40715A3}" destId="{97195322-0F29-4349-B8F6-B6C3A4C36183}" srcOrd="4" destOrd="0" parTransId="{E09689CD-D61E-42DC-BC4D-28173064B5E8}" sibTransId="{8C6A8D0C-8631-4DA2-A8A9-70C5EDF96341}"/>
    <dgm:cxn modelId="{52D700AE-EB17-4160-A17C-4210A038F00E}" srcId="{B364891E-4C95-4921-BEED-B0D6B40715A3}" destId="{257BDB08-540A-47CA-B824-D341ECE6FDC1}" srcOrd="1" destOrd="0" parTransId="{57F418A1-F709-489E-8221-5E2541559E18}" sibTransId="{67EA2802-F0F2-4BBD-83D1-ACF501D572F8}"/>
    <dgm:cxn modelId="{B43C76C3-A0C6-4C5F-8F40-EF9CBC36D667}" type="presOf" srcId="{55D68C9B-0002-4690-817C-C30622E4EA32}" destId="{92F3B619-45D9-4731-AF62-990EDEDFB4BC}" srcOrd="1" destOrd="0" presId="urn:microsoft.com/office/officeart/2005/8/layout/list1"/>
    <dgm:cxn modelId="{A3BEC4EB-F240-458F-8917-A72AD1140396}" srcId="{B364891E-4C95-4921-BEED-B0D6B40715A3}" destId="{615E79FF-C2FB-442E-8D6B-1615DC55D040}" srcOrd="8" destOrd="0" parTransId="{D4DA8045-9F3C-4E03-9C0B-68A0F47ADC1A}" sibTransId="{B8A25610-7EFB-4E56-B7E1-9611D9038E87}"/>
    <dgm:cxn modelId="{96ADCCEB-8CC2-42FA-8805-81C8CAD87F70}" type="presOf" srcId="{FC07CFF9-5EA1-452C-A801-61CE3E5F96F9}" destId="{AF415BB4-D5D0-4235-9F4E-198C29E5987C}" srcOrd="1" destOrd="0" presId="urn:microsoft.com/office/officeart/2005/8/layout/list1"/>
    <dgm:cxn modelId="{192592F7-886F-4863-A40B-118B341542B7}" type="presOf" srcId="{55D68C9B-0002-4690-817C-C30622E4EA32}" destId="{5237C627-1F68-4639-B91A-7E275D815777}" srcOrd="0" destOrd="0" presId="urn:microsoft.com/office/officeart/2005/8/layout/list1"/>
    <dgm:cxn modelId="{BCFC5C96-DDE0-426A-AB7A-3C396249C8AC}" type="presParOf" srcId="{BED81387-C8D2-4769-BD25-C8B4AB38E273}" destId="{CA8FEC78-FAFD-416A-9B1D-55F51AF06730}" srcOrd="0" destOrd="0" presId="urn:microsoft.com/office/officeart/2005/8/layout/list1"/>
    <dgm:cxn modelId="{70A865EB-8169-47D6-AFBC-F8830B978BAF}" type="presParOf" srcId="{CA8FEC78-FAFD-416A-9B1D-55F51AF06730}" destId="{DCE09ED9-2BD1-41F5-BC47-B0F8587EB9CE}" srcOrd="0" destOrd="0" presId="urn:microsoft.com/office/officeart/2005/8/layout/list1"/>
    <dgm:cxn modelId="{4BE9C1F2-AC48-464D-9018-1B9EA12F9FF1}" type="presParOf" srcId="{CA8FEC78-FAFD-416A-9B1D-55F51AF06730}" destId="{8C71CEC5-0E38-4E3B-8778-7331B6CF7D96}" srcOrd="1" destOrd="0" presId="urn:microsoft.com/office/officeart/2005/8/layout/list1"/>
    <dgm:cxn modelId="{F8E23B1E-9E51-4062-B7A4-21F1A14A51A2}" type="presParOf" srcId="{BED81387-C8D2-4769-BD25-C8B4AB38E273}" destId="{FF3CEA30-1F0D-449E-9EEA-D635EAA4E862}" srcOrd="1" destOrd="0" presId="urn:microsoft.com/office/officeart/2005/8/layout/list1"/>
    <dgm:cxn modelId="{EFEB9158-F16A-46E0-8675-8F0C44ACCEE6}" type="presParOf" srcId="{BED81387-C8D2-4769-BD25-C8B4AB38E273}" destId="{B2F507E4-E3FE-4846-AF27-4B7092FDCD8C}" srcOrd="2" destOrd="0" presId="urn:microsoft.com/office/officeart/2005/8/layout/list1"/>
    <dgm:cxn modelId="{FD1CD499-F85A-4EA0-BEB6-F8BCC52F658A}" type="presParOf" srcId="{BED81387-C8D2-4769-BD25-C8B4AB38E273}" destId="{9918B3FF-D84E-4297-AD30-ACD498A29429}" srcOrd="3" destOrd="0" presId="urn:microsoft.com/office/officeart/2005/8/layout/list1"/>
    <dgm:cxn modelId="{386361E9-D808-43CA-B367-9D1190EED2B1}" type="presParOf" srcId="{BED81387-C8D2-4769-BD25-C8B4AB38E273}" destId="{867E6EBB-A307-41AE-A88B-AFFF42587CD7}" srcOrd="4" destOrd="0" presId="urn:microsoft.com/office/officeart/2005/8/layout/list1"/>
    <dgm:cxn modelId="{510CD7AD-C21E-402D-985C-81ABD353E3E6}" type="presParOf" srcId="{867E6EBB-A307-41AE-A88B-AFFF42587CD7}" destId="{8AC5AF23-E1D6-4C14-8219-967C1EE8942A}" srcOrd="0" destOrd="0" presId="urn:microsoft.com/office/officeart/2005/8/layout/list1"/>
    <dgm:cxn modelId="{95D3A2B8-97FC-4738-A9A3-A07CC25275F1}" type="presParOf" srcId="{867E6EBB-A307-41AE-A88B-AFFF42587CD7}" destId="{A22E18D1-AC3D-46EF-9C66-062720943202}" srcOrd="1" destOrd="0" presId="urn:microsoft.com/office/officeart/2005/8/layout/list1"/>
    <dgm:cxn modelId="{B762A962-2791-433F-B69C-4EA46408BD45}" type="presParOf" srcId="{BED81387-C8D2-4769-BD25-C8B4AB38E273}" destId="{3779AFC1-F1D8-4EF0-8DD4-098B05F20371}" srcOrd="5" destOrd="0" presId="urn:microsoft.com/office/officeart/2005/8/layout/list1"/>
    <dgm:cxn modelId="{99C596C7-6330-44AE-A567-BD1CE39F2D9F}" type="presParOf" srcId="{BED81387-C8D2-4769-BD25-C8B4AB38E273}" destId="{7E55F9AB-8DFC-4E09-B35C-EA3CC5465614}" srcOrd="6" destOrd="0" presId="urn:microsoft.com/office/officeart/2005/8/layout/list1"/>
    <dgm:cxn modelId="{43B3F7ED-06E6-4590-B6A2-571CA662432E}" type="presParOf" srcId="{BED81387-C8D2-4769-BD25-C8B4AB38E273}" destId="{B15EA0CB-EE0E-431C-830D-6D5A2DCCD16D}" srcOrd="7" destOrd="0" presId="urn:microsoft.com/office/officeart/2005/8/layout/list1"/>
    <dgm:cxn modelId="{50BD7AAA-D60D-4094-B197-9B8C424B6BC8}" type="presParOf" srcId="{BED81387-C8D2-4769-BD25-C8B4AB38E273}" destId="{FDFE6902-6AFD-4DCD-B916-1AE1C988F96B}" srcOrd="8" destOrd="0" presId="urn:microsoft.com/office/officeart/2005/8/layout/list1"/>
    <dgm:cxn modelId="{C6B6911E-BAD4-4514-AE7E-463B149B858D}" type="presParOf" srcId="{FDFE6902-6AFD-4DCD-B916-1AE1C988F96B}" destId="{9A214B2D-A58C-4479-BDB2-FC26203B7F9A}" srcOrd="0" destOrd="0" presId="urn:microsoft.com/office/officeart/2005/8/layout/list1"/>
    <dgm:cxn modelId="{4963A759-C9A8-4554-9709-E754C4DE85BA}" type="presParOf" srcId="{FDFE6902-6AFD-4DCD-B916-1AE1C988F96B}" destId="{570666D8-4390-40B3-BA45-9D211C3167E6}" srcOrd="1" destOrd="0" presId="urn:microsoft.com/office/officeart/2005/8/layout/list1"/>
    <dgm:cxn modelId="{ED9BEECB-D9FE-48E6-8424-AE2592DF311B}" type="presParOf" srcId="{BED81387-C8D2-4769-BD25-C8B4AB38E273}" destId="{22F79C45-A805-4A70-9B5E-C7211DB2C9F0}" srcOrd="9" destOrd="0" presId="urn:microsoft.com/office/officeart/2005/8/layout/list1"/>
    <dgm:cxn modelId="{CE8F9180-E867-4F50-B732-C602E06686F6}" type="presParOf" srcId="{BED81387-C8D2-4769-BD25-C8B4AB38E273}" destId="{C7661289-7254-4B25-8B97-FDD7141A513D}" srcOrd="10" destOrd="0" presId="urn:microsoft.com/office/officeart/2005/8/layout/list1"/>
    <dgm:cxn modelId="{AFEB0100-A9D9-4A6A-A33D-5721022256C1}" type="presParOf" srcId="{BED81387-C8D2-4769-BD25-C8B4AB38E273}" destId="{A09F8275-6C18-4EB5-9D91-B8269BE04CA5}" srcOrd="11" destOrd="0" presId="urn:microsoft.com/office/officeart/2005/8/layout/list1"/>
    <dgm:cxn modelId="{9DE59D16-3832-4092-8B72-08CF01FD0E0F}" type="presParOf" srcId="{BED81387-C8D2-4769-BD25-C8B4AB38E273}" destId="{6815AAE3-FBF8-46C3-AB1C-1F3641056728}" srcOrd="12" destOrd="0" presId="urn:microsoft.com/office/officeart/2005/8/layout/list1"/>
    <dgm:cxn modelId="{38B068AE-0538-408F-9D10-846C420EBB6F}" type="presParOf" srcId="{6815AAE3-FBF8-46C3-AB1C-1F3641056728}" destId="{9EAA1C47-8D38-47BC-9D21-F98A530DAF93}" srcOrd="0" destOrd="0" presId="urn:microsoft.com/office/officeart/2005/8/layout/list1"/>
    <dgm:cxn modelId="{EED8555A-E595-4B1E-A1B0-8203D432E9EE}" type="presParOf" srcId="{6815AAE3-FBF8-46C3-AB1C-1F3641056728}" destId="{A3964FC5-184E-4BD3-80A9-DC124560614F}" srcOrd="1" destOrd="0" presId="urn:microsoft.com/office/officeart/2005/8/layout/list1"/>
    <dgm:cxn modelId="{D8965B73-D466-4A8A-BB55-79A6748D5D17}" type="presParOf" srcId="{BED81387-C8D2-4769-BD25-C8B4AB38E273}" destId="{09CD9D26-970F-4722-A463-262FB80F381F}" srcOrd="13" destOrd="0" presId="urn:microsoft.com/office/officeart/2005/8/layout/list1"/>
    <dgm:cxn modelId="{8AD2333A-5C59-4048-938E-04D9435CBF01}" type="presParOf" srcId="{BED81387-C8D2-4769-BD25-C8B4AB38E273}" destId="{C7ECA1B5-0BC7-41E2-88B9-DC61D8DA1E85}" srcOrd="14" destOrd="0" presId="urn:microsoft.com/office/officeart/2005/8/layout/list1"/>
    <dgm:cxn modelId="{80CFBD08-6FC0-45EF-B17F-B7360DCAC3D2}" type="presParOf" srcId="{BED81387-C8D2-4769-BD25-C8B4AB38E273}" destId="{A868D294-510F-4F3F-B4F9-F0E41CA14DCE}" srcOrd="15" destOrd="0" presId="urn:microsoft.com/office/officeart/2005/8/layout/list1"/>
    <dgm:cxn modelId="{E764CA14-A92B-4CD7-A34E-E5CD276B617E}" type="presParOf" srcId="{BED81387-C8D2-4769-BD25-C8B4AB38E273}" destId="{14AF84E3-F9DD-479E-97BF-C0D19D378668}" srcOrd="16" destOrd="0" presId="urn:microsoft.com/office/officeart/2005/8/layout/list1"/>
    <dgm:cxn modelId="{C12013FB-266B-4B45-A920-CECA32AC52E2}" type="presParOf" srcId="{14AF84E3-F9DD-479E-97BF-C0D19D378668}" destId="{0498E509-6802-407B-B0C5-E8A6A146AD9B}" srcOrd="0" destOrd="0" presId="urn:microsoft.com/office/officeart/2005/8/layout/list1"/>
    <dgm:cxn modelId="{A816DBB6-2CFD-47CF-AE75-8091272B9755}" type="presParOf" srcId="{14AF84E3-F9DD-479E-97BF-C0D19D378668}" destId="{083351FF-C271-4571-8145-EC976938EBBC}" srcOrd="1" destOrd="0" presId="urn:microsoft.com/office/officeart/2005/8/layout/list1"/>
    <dgm:cxn modelId="{D2760B1D-19BA-4A31-967C-39FF59F69DC4}" type="presParOf" srcId="{BED81387-C8D2-4769-BD25-C8B4AB38E273}" destId="{6C4D4BB2-8F36-4358-B088-07B244A8E5A1}" srcOrd="17" destOrd="0" presId="urn:microsoft.com/office/officeart/2005/8/layout/list1"/>
    <dgm:cxn modelId="{797737BA-9E2C-4B2A-99E0-9BEBC195C08B}" type="presParOf" srcId="{BED81387-C8D2-4769-BD25-C8B4AB38E273}" destId="{0945C016-7995-4F18-8203-0BC33B094B6A}" srcOrd="18" destOrd="0" presId="urn:microsoft.com/office/officeart/2005/8/layout/list1"/>
    <dgm:cxn modelId="{DBB24164-6B6E-4595-88ED-0122CE9C09DB}" type="presParOf" srcId="{BED81387-C8D2-4769-BD25-C8B4AB38E273}" destId="{97978E08-BF8B-4C93-9FA4-ED66D548C087}" srcOrd="19" destOrd="0" presId="urn:microsoft.com/office/officeart/2005/8/layout/list1"/>
    <dgm:cxn modelId="{12CB26B0-B559-4CF3-B149-6152EE46BCE5}" type="presParOf" srcId="{BED81387-C8D2-4769-BD25-C8B4AB38E273}" destId="{A5439938-E06D-4F95-A75D-E394B751E922}" srcOrd="20" destOrd="0" presId="urn:microsoft.com/office/officeart/2005/8/layout/list1"/>
    <dgm:cxn modelId="{FFBD4A00-6C21-497A-889E-4878A487B573}" type="presParOf" srcId="{A5439938-E06D-4F95-A75D-E394B751E922}" destId="{5237C627-1F68-4639-B91A-7E275D815777}" srcOrd="0" destOrd="0" presId="urn:microsoft.com/office/officeart/2005/8/layout/list1"/>
    <dgm:cxn modelId="{158EB04D-5EF8-4526-A71F-79C1C600FE8B}" type="presParOf" srcId="{A5439938-E06D-4F95-A75D-E394B751E922}" destId="{92F3B619-45D9-4731-AF62-990EDEDFB4BC}" srcOrd="1" destOrd="0" presId="urn:microsoft.com/office/officeart/2005/8/layout/list1"/>
    <dgm:cxn modelId="{BCD22D18-E800-49B0-BD7F-86CBD1A3DA7E}" type="presParOf" srcId="{BED81387-C8D2-4769-BD25-C8B4AB38E273}" destId="{4151E6FA-7657-4B9F-8E5D-2654E8A90FB8}" srcOrd="21" destOrd="0" presId="urn:microsoft.com/office/officeart/2005/8/layout/list1"/>
    <dgm:cxn modelId="{0B28792B-B16E-4FCE-9111-8331E7337A09}" type="presParOf" srcId="{BED81387-C8D2-4769-BD25-C8B4AB38E273}" destId="{588FC66C-3B6A-4B8A-A5AB-4EFB5AB8E3F9}" srcOrd="22" destOrd="0" presId="urn:microsoft.com/office/officeart/2005/8/layout/list1"/>
    <dgm:cxn modelId="{58F56AD9-9D7C-4C95-9435-EC4E1B0487D6}" type="presParOf" srcId="{BED81387-C8D2-4769-BD25-C8B4AB38E273}" destId="{4C2B5B78-F770-4082-9C90-42D1C05F62DC}" srcOrd="23" destOrd="0" presId="urn:microsoft.com/office/officeart/2005/8/layout/list1"/>
    <dgm:cxn modelId="{45F32172-16F3-4564-BC9D-ED913328CE7F}" type="presParOf" srcId="{BED81387-C8D2-4769-BD25-C8B4AB38E273}" destId="{9636AE2E-D21A-4A53-B459-04871B789F65}" srcOrd="24" destOrd="0" presId="urn:microsoft.com/office/officeart/2005/8/layout/list1"/>
    <dgm:cxn modelId="{17890B00-5DD5-4745-8114-466C9860ED0E}" type="presParOf" srcId="{9636AE2E-D21A-4A53-B459-04871B789F65}" destId="{625E2061-3989-49AB-9428-393B056B0853}" srcOrd="0" destOrd="0" presId="urn:microsoft.com/office/officeart/2005/8/layout/list1"/>
    <dgm:cxn modelId="{987B3C12-A615-42FE-B83A-D6BCBA03265A}" type="presParOf" srcId="{9636AE2E-D21A-4A53-B459-04871B789F65}" destId="{D624FE41-EABF-4AE4-9B3F-393581706CB1}" srcOrd="1" destOrd="0" presId="urn:microsoft.com/office/officeart/2005/8/layout/list1"/>
    <dgm:cxn modelId="{18E79AFA-0344-4642-B7AA-D72D0FD7F575}" type="presParOf" srcId="{BED81387-C8D2-4769-BD25-C8B4AB38E273}" destId="{C8C4AE4E-8475-4504-93D1-53379438BB99}" srcOrd="25" destOrd="0" presId="urn:microsoft.com/office/officeart/2005/8/layout/list1"/>
    <dgm:cxn modelId="{0F921DDC-1937-4649-A144-2996F8AA2E4D}" type="presParOf" srcId="{BED81387-C8D2-4769-BD25-C8B4AB38E273}" destId="{7E901176-D1EA-4F38-B13F-9A637E245908}" srcOrd="26" destOrd="0" presId="urn:microsoft.com/office/officeart/2005/8/layout/list1"/>
    <dgm:cxn modelId="{2F24BD95-2E7B-45E6-933C-F647867A337F}" type="presParOf" srcId="{BED81387-C8D2-4769-BD25-C8B4AB38E273}" destId="{0675581B-F370-447B-8209-7C893DA2E139}" srcOrd="27" destOrd="0" presId="urn:microsoft.com/office/officeart/2005/8/layout/list1"/>
    <dgm:cxn modelId="{20994D67-EAF5-48CA-850D-79EB023F49DD}" type="presParOf" srcId="{BED81387-C8D2-4769-BD25-C8B4AB38E273}" destId="{B99FA880-5DE3-4A13-AD23-242DA5ED2B2B}" srcOrd="28" destOrd="0" presId="urn:microsoft.com/office/officeart/2005/8/layout/list1"/>
    <dgm:cxn modelId="{78CD0A0F-466D-47D3-855B-60F8B660D1DB}" type="presParOf" srcId="{B99FA880-5DE3-4A13-AD23-242DA5ED2B2B}" destId="{55F11924-2555-4D35-9D13-30ABCDDD7341}" srcOrd="0" destOrd="0" presId="urn:microsoft.com/office/officeart/2005/8/layout/list1"/>
    <dgm:cxn modelId="{038BB95E-457B-4FAE-AE84-81FC89C22544}" type="presParOf" srcId="{B99FA880-5DE3-4A13-AD23-242DA5ED2B2B}" destId="{AF415BB4-D5D0-4235-9F4E-198C29E5987C}" srcOrd="1" destOrd="0" presId="urn:microsoft.com/office/officeart/2005/8/layout/list1"/>
    <dgm:cxn modelId="{40E1AA42-9500-4BD6-A3EA-5AD8D81A05C9}" type="presParOf" srcId="{BED81387-C8D2-4769-BD25-C8B4AB38E273}" destId="{6B4915FE-58F6-4039-A798-FE6D62D2B03F}" srcOrd="29" destOrd="0" presId="urn:microsoft.com/office/officeart/2005/8/layout/list1"/>
    <dgm:cxn modelId="{72B5BA7F-E7C1-45B3-9AF3-F87B9EB1B789}" type="presParOf" srcId="{BED81387-C8D2-4769-BD25-C8B4AB38E273}" destId="{85AAD3B8-2768-4D5C-B3F2-A0B688DB9BF0}" srcOrd="30" destOrd="0" presId="urn:microsoft.com/office/officeart/2005/8/layout/list1"/>
    <dgm:cxn modelId="{33DE169C-22C0-4C26-8C04-8EB90679E2F8}" type="presParOf" srcId="{BED81387-C8D2-4769-BD25-C8B4AB38E273}" destId="{5ECEB21E-C3D9-4E1C-AD38-6D6F963FDB17}" srcOrd="31" destOrd="0" presId="urn:microsoft.com/office/officeart/2005/8/layout/list1"/>
    <dgm:cxn modelId="{AD4E9D28-5AEE-4275-AE88-25EA95DEE0DC}" type="presParOf" srcId="{BED81387-C8D2-4769-BD25-C8B4AB38E273}" destId="{FFC360E6-754B-439A-9335-750988E6108C}" srcOrd="32" destOrd="0" presId="urn:microsoft.com/office/officeart/2005/8/layout/list1"/>
    <dgm:cxn modelId="{203D386E-5BA5-4787-9925-88FD65520F21}" type="presParOf" srcId="{FFC360E6-754B-439A-9335-750988E6108C}" destId="{2D110541-CECF-4110-8411-2E3A1226FFCB}" srcOrd="0" destOrd="0" presId="urn:microsoft.com/office/officeart/2005/8/layout/list1"/>
    <dgm:cxn modelId="{FFDA4E13-CA47-419E-B60F-5CB5B1092ECD}" type="presParOf" srcId="{FFC360E6-754B-439A-9335-750988E6108C}" destId="{F7CF69EE-5215-46E6-9DC5-BD4CF5FBFA2D}" srcOrd="1" destOrd="0" presId="urn:microsoft.com/office/officeart/2005/8/layout/list1"/>
    <dgm:cxn modelId="{0784675A-5418-4FA7-B646-D3CE5DD4FBB0}" type="presParOf" srcId="{BED81387-C8D2-4769-BD25-C8B4AB38E273}" destId="{66DDA893-5487-4A20-BA0C-43DE627CD177}" srcOrd="33" destOrd="0" presId="urn:microsoft.com/office/officeart/2005/8/layout/list1"/>
    <dgm:cxn modelId="{85F55510-9606-4545-8421-CF2B1CE8233A}" type="presParOf" srcId="{BED81387-C8D2-4769-BD25-C8B4AB38E273}" destId="{B56F1D3F-C071-406A-9943-770A38E19D97}" srcOrd="34" destOrd="0" presId="urn:microsoft.com/office/officeart/2005/8/layout/list1"/>
    <dgm:cxn modelId="{EBDF4D84-8306-4826-9E6F-C79BBF7335D4}" type="presParOf" srcId="{BED81387-C8D2-4769-BD25-C8B4AB38E273}" destId="{8BE9796D-8F58-41B6-91B5-E61848B6AAE4}" srcOrd="35" destOrd="0" presId="urn:microsoft.com/office/officeart/2005/8/layout/list1"/>
    <dgm:cxn modelId="{78BBD84B-C235-4B35-A856-C8BF3C0CEA74}" type="presParOf" srcId="{BED81387-C8D2-4769-BD25-C8B4AB38E273}" destId="{3687410A-6C16-41E3-985E-C0404596F57E}" srcOrd="36" destOrd="0" presId="urn:microsoft.com/office/officeart/2005/8/layout/list1"/>
    <dgm:cxn modelId="{483FF624-3294-4451-B7CB-6ECEFDD58C52}" type="presParOf" srcId="{3687410A-6C16-41E3-985E-C0404596F57E}" destId="{93F96935-9F3C-4D43-AA4F-E2475024D872}" srcOrd="0" destOrd="0" presId="urn:microsoft.com/office/officeart/2005/8/layout/list1"/>
    <dgm:cxn modelId="{C462D81E-F24A-47F4-84D3-427B496FF7BD}" type="presParOf" srcId="{3687410A-6C16-41E3-985E-C0404596F57E}" destId="{C3E1C0CC-CBC4-4359-86C8-3BFF76929B8B}" srcOrd="1" destOrd="0" presId="urn:microsoft.com/office/officeart/2005/8/layout/list1"/>
    <dgm:cxn modelId="{8BE9E183-6CAC-4932-A55E-A58D8041FF64}" type="presParOf" srcId="{BED81387-C8D2-4769-BD25-C8B4AB38E273}" destId="{A9438959-FFC1-4711-A7AF-2E48E6ECFE44}" srcOrd="37" destOrd="0" presId="urn:microsoft.com/office/officeart/2005/8/layout/list1"/>
    <dgm:cxn modelId="{F5C54F93-1C29-42BF-96C7-31ED1AABEF1F}" type="presParOf" srcId="{BED81387-C8D2-4769-BD25-C8B4AB38E273}" destId="{F76121ED-2BA1-450D-9573-B2D940DFC66F}" srcOrd="3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92EDB4-A9C2-4E03-8FE8-7041B1396BF3}" type="doc">
      <dgm:prSet loTypeId="urn:microsoft.com/office/officeart/2018/5/layout/CenteredIconLabelDescriptionList" loCatId="icon" qsTypeId="urn:microsoft.com/office/officeart/2005/8/quickstyle/simple4" qsCatId="simple" csTypeId="urn:microsoft.com/office/officeart/2018/5/colors/Iconchunking_neutralbg_colorful1" csCatId="colorful" phldr="1"/>
      <dgm:spPr/>
      <dgm:t>
        <a:bodyPr/>
        <a:lstStyle/>
        <a:p>
          <a:endParaRPr lang="en-US"/>
        </a:p>
      </dgm:t>
    </dgm:pt>
    <dgm:pt modelId="{7F3A15E9-466F-4785-AE16-A3B8585B9CF9}">
      <dgm:prSet/>
      <dgm:spPr/>
      <dgm:t>
        <a:bodyPr/>
        <a:lstStyle/>
        <a:p>
          <a:pPr>
            <a:defRPr b="1"/>
          </a:pPr>
          <a:r>
            <a:rPr lang="en-IN"/>
            <a:t>Hypothesis:</a:t>
          </a:r>
          <a:endParaRPr lang="en-US"/>
        </a:p>
      </dgm:t>
    </dgm:pt>
    <dgm:pt modelId="{C820F0F5-5BC2-4F37-BDAF-E18E30044FD5}" type="parTrans" cxnId="{4AB2B6B9-A53C-4035-B5D7-8EF84FEF2183}">
      <dgm:prSet/>
      <dgm:spPr/>
      <dgm:t>
        <a:bodyPr/>
        <a:lstStyle/>
        <a:p>
          <a:endParaRPr lang="en-US"/>
        </a:p>
      </dgm:t>
    </dgm:pt>
    <dgm:pt modelId="{7C7CB9A6-A0E1-44C6-BD24-A20A3DEE5CA1}" type="sibTrans" cxnId="{4AB2B6B9-A53C-4035-B5D7-8EF84FEF2183}">
      <dgm:prSet/>
      <dgm:spPr/>
      <dgm:t>
        <a:bodyPr/>
        <a:lstStyle/>
        <a:p>
          <a:endParaRPr lang="en-US"/>
        </a:p>
      </dgm:t>
    </dgm:pt>
    <dgm:pt modelId="{2526A63A-149D-4B46-9AED-4353DF39CA6D}">
      <dgm:prSet/>
      <dgm:spPr/>
      <dgm:t>
        <a:bodyPr/>
        <a:lstStyle/>
        <a:p>
          <a:r>
            <a:rPr lang="en-IN"/>
            <a:t>Offering a next perfect demographic location for L.L Bean which means to increase the brand value for L.L.Bean and profitable for the company </a:t>
          </a:r>
          <a:endParaRPr lang="en-US"/>
        </a:p>
      </dgm:t>
    </dgm:pt>
    <dgm:pt modelId="{F0224350-48D1-48F4-9618-5D25E2A5A2B2}" type="parTrans" cxnId="{3CD64221-7809-455F-9265-6ACB562F0F28}">
      <dgm:prSet/>
      <dgm:spPr/>
      <dgm:t>
        <a:bodyPr/>
        <a:lstStyle/>
        <a:p>
          <a:endParaRPr lang="en-US"/>
        </a:p>
      </dgm:t>
    </dgm:pt>
    <dgm:pt modelId="{A3CB9A94-85B1-4446-B601-9DDE7DC904B5}" type="sibTrans" cxnId="{3CD64221-7809-455F-9265-6ACB562F0F28}">
      <dgm:prSet/>
      <dgm:spPr/>
      <dgm:t>
        <a:bodyPr/>
        <a:lstStyle/>
        <a:p>
          <a:endParaRPr lang="en-US"/>
        </a:p>
      </dgm:t>
    </dgm:pt>
    <dgm:pt modelId="{E9CC37F9-B040-4A4D-8A9F-CCAB586948F2}">
      <dgm:prSet/>
      <dgm:spPr/>
      <dgm:t>
        <a:bodyPr/>
        <a:lstStyle/>
        <a:p>
          <a:pPr>
            <a:defRPr b="1"/>
          </a:pPr>
          <a:r>
            <a:rPr lang="en-IN"/>
            <a:t>Conclusion:</a:t>
          </a:r>
          <a:endParaRPr lang="en-US"/>
        </a:p>
      </dgm:t>
    </dgm:pt>
    <dgm:pt modelId="{8509A38B-F4E8-4B8B-96BA-E8CF15D1A474}" type="parTrans" cxnId="{184DBD6A-A558-4079-A4CC-D9BACA5E174E}">
      <dgm:prSet/>
      <dgm:spPr/>
      <dgm:t>
        <a:bodyPr/>
        <a:lstStyle/>
        <a:p>
          <a:endParaRPr lang="en-US"/>
        </a:p>
      </dgm:t>
    </dgm:pt>
    <dgm:pt modelId="{095EBCFD-484E-4AFE-821C-369CABEDA9CB}" type="sibTrans" cxnId="{184DBD6A-A558-4079-A4CC-D9BACA5E174E}">
      <dgm:prSet/>
      <dgm:spPr/>
      <dgm:t>
        <a:bodyPr/>
        <a:lstStyle/>
        <a:p>
          <a:endParaRPr lang="en-US"/>
        </a:p>
      </dgm:t>
    </dgm:pt>
    <dgm:pt modelId="{860EE9CE-D35E-4A82-8311-F7B8CCB27144}">
      <dgm:prSet/>
      <dgm:spPr/>
      <dgm:t>
        <a:bodyPr/>
        <a:lstStyle/>
        <a:p>
          <a:r>
            <a:rPr lang="en-IN"/>
            <a:t>Massachusetts is the best place to plan next L.L Bean store for next year due to its Brand awareness and increased Demand in the state.</a:t>
          </a:r>
          <a:endParaRPr lang="en-US"/>
        </a:p>
      </dgm:t>
    </dgm:pt>
    <dgm:pt modelId="{028FC302-CF95-46DA-9FBA-90102C9FCB47}" type="parTrans" cxnId="{A201A726-3A75-48E7-AE1E-FD16B6CBFF44}">
      <dgm:prSet/>
      <dgm:spPr/>
      <dgm:t>
        <a:bodyPr/>
        <a:lstStyle/>
        <a:p>
          <a:endParaRPr lang="en-US"/>
        </a:p>
      </dgm:t>
    </dgm:pt>
    <dgm:pt modelId="{BF8A0542-A2C4-4100-BF62-83C45FAE1A44}" type="sibTrans" cxnId="{A201A726-3A75-48E7-AE1E-FD16B6CBFF44}">
      <dgm:prSet/>
      <dgm:spPr/>
      <dgm:t>
        <a:bodyPr/>
        <a:lstStyle/>
        <a:p>
          <a:endParaRPr lang="en-US"/>
        </a:p>
      </dgm:t>
    </dgm:pt>
    <dgm:pt modelId="{9BBDACCC-AC04-4045-A344-EAA4B3252A34}" type="pres">
      <dgm:prSet presAssocID="{A792EDB4-A9C2-4E03-8FE8-7041B1396BF3}" presName="root" presStyleCnt="0">
        <dgm:presLayoutVars>
          <dgm:dir/>
          <dgm:resizeHandles val="exact"/>
        </dgm:presLayoutVars>
      </dgm:prSet>
      <dgm:spPr/>
    </dgm:pt>
    <dgm:pt modelId="{35C7AFC4-2F68-4D68-B2AF-F3F4A5272D25}" type="pres">
      <dgm:prSet presAssocID="{7F3A15E9-466F-4785-AE16-A3B8585B9CF9}" presName="compNode" presStyleCnt="0"/>
      <dgm:spPr/>
    </dgm:pt>
    <dgm:pt modelId="{27A88CEE-FEF2-4AE0-891C-7827A170A44D}" type="pres">
      <dgm:prSet presAssocID="{7F3A15E9-466F-4785-AE16-A3B8585B9CF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ED7C7725-A08E-44FE-AE06-438DC53C6931}" type="pres">
      <dgm:prSet presAssocID="{7F3A15E9-466F-4785-AE16-A3B8585B9CF9}" presName="iconSpace" presStyleCnt="0"/>
      <dgm:spPr/>
    </dgm:pt>
    <dgm:pt modelId="{113F0CB1-D8B7-4519-9B0A-90124BC0ABD9}" type="pres">
      <dgm:prSet presAssocID="{7F3A15E9-466F-4785-AE16-A3B8585B9CF9}" presName="parTx" presStyleLbl="revTx" presStyleIdx="0" presStyleCnt="4">
        <dgm:presLayoutVars>
          <dgm:chMax val="0"/>
          <dgm:chPref val="0"/>
        </dgm:presLayoutVars>
      </dgm:prSet>
      <dgm:spPr/>
    </dgm:pt>
    <dgm:pt modelId="{FB140DC1-F69A-4A63-9EDB-2BF28CFF68E9}" type="pres">
      <dgm:prSet presAssocID="{7F3A15E9-466F-4785-AE16-A3B8585B9CF9}" presName="txSpace" presStyleCnt="0"/>
      <dgm:spPr/>
    </dgm:pt>
    <dgm:pt modelId="{3861B1D2-132E-40B0-9553-F10245E5DA7E}" type="pres">
      <dgm:prSet presAssocID="{7F3A15E9-466F-4785-AE16-A3B8585B9CF9}" presName="desTx" presStyleLbl="revTx" presStyleIdx="1" presStyleCnt="4">
        <dgm:presLayoutVars/>
      </dgm:prSet>
      <dgm:spPr/>
    </dgm:pt>
    <dgm:pt modelId="{0169EDB2-9B41-423F-BD9B-21672C5CE50A}" type="pres">
      <dgm:prSet presAssocID="{7C7CB9A6-A0E1-44C6-BD24-A20A3DEE5CA1}" presName="sibTrans" presStyleCnt="0"/>
      <dgm:spPr/>
    </dgm:pt>
    <dgm:pt modelId="{CCD9D448-CEFA-40CF-B013-223BE0A808CB}" type="pres">
      <dgm:prSet presAssocID="{E9CC37F9-B040-4A4D-8A9F-CCAB586948F2}" presName="compNode" presStyleCnt="0"/>
      <dgm:spPr/>
    </dgm:pt>
    <dgm:pt modelId="{40D2242D-9519-46C7-9673-D04FA509CB1F}" type="pres">
      <dgm:prSet presAssocID="{E9CC37F9-B040-4A4D-8A9F-CCAB586948F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33BD1EE0-6582-4D44-9DDA-2EC17EDAC551}" type="pres">
      <dgm:prSet presAssocID="{E9CC37F9-B040-4A4D-8A9F-CCAB586948F2}" presName="iconSpace" presStyleCnt="0"/>
      <dgm:spPr/>
    </dgm:pt>
    <dgm:pt modelId="{C87E77E6-A369-4F3B-B69C-664406E00FED}" type="pres">
      <dgm:prSet presAssocID="{E9CC37F9-B040-4A4D-8A9F-CCAB586948F2}" presName="parTx" presStyleLbl="revTx" presStyleIdx="2" presStyleCnt="4">
        <dgm:presLayoutVars>
          <dgm:chMax val="0"/>
          <dgm:chPref val="0"/>
        </dgm:presLayoutVars>
      </dgm:prSet>
      <dgm:spPr/>
    </dgm:pt>
    <dgm:pt modelId="{C61110E7-035F-4882-9192-B526B4014682}" type="pres">
      <dgm:prSet presAssocID="{E9CC37F9-B040-4A4D-8A9F-CCAB586948F2}" presName="txSpace" presStyleCnt="0"/>
      <dgm:spPr/>
    </dgm:pt>
    <dgm:pt modelId="{C1C18BB3-12A4-47EA-9791-63CA55FB378E}" type="pres">
      <dgm:prSet presAssocID="{E9CC37F9-B040-4A4D-8A9F-CCAB586948F2}" presName="desTx" presStyleLbl="revTx" presStyleIdx="3" presStyleCnt="4">
        <dgm:presLayoutVars/>
      </dgm:prSet>
      <dgm:spPr/>
    </dgm:pt>
  </dgm:ptLst>
  <dgm:cxnLst>
    <dgm:cxn modelId="{2AF41213-7400-4C43-8E82-D550EB9BC292}" type="presOf" srcId="{7F3A15E9-466F-4785-AE16-A3B8585B9CF9}" destId="{113F0CB1-D8B7-4519-9B0A-90124BC0ABD9}" srcOrd="0" destOrd="0" presId="urn:microsoft.com/office/officeart/2018/5/layout/CenteredIconLabelDescriptionList"/>
    <dgm:cxn modelId="{5A19FF1E-AE76-481E-AA38-961883763EE1}" type="presOf" srcId="{860EE9CE-D35E-4A82-8311-F7B8CCB27144}" destId="{C1C18BB3-12A4-47EA-9791-63CA55FB378E}" srcOrd="0" destOrd="0" presId="urn:microsoft.com/office/officeart/2018/5/layout/CenteredIconLabelDescriptionList"/>
    <dgm:cxn modelId="{3CD64221-7809-455F-9265-6ACB562F0F28}" srcId="{7F3A15E9-466F-4785-AE16-A3B8585B9CF9}" destId="{2526A63A-149D-4B46-9AED-4353DF39CA6D}" srcOrd="0" destOrd="0" parTransId="{F0224350-48D1-48F4-9618-5D25E2A5A2B2}" sibTransId="{A3CB9A94-85B1-4446-B601-9DDE7DC904B5}"/>
    <dgm:cxn modelId="{A201A726-3A75-48E7-AE1E-FD16B6CBFF44}" srcId="{E9CC37F9-B040-4A4D-8A9F-CCAB586948F2}" destId="{860EE9CE-D35E-4A82-8311-F7B8CCB27144}" srcOrd="0" destOrd="0" parTransId="{028FC302-CF95-46DA-9FBA-90102C9FCB47}" sibTransId="{BF8A0542-A2C4-4100-BF62-83C45FAE1A44}"/>
    <dgm:cxn modelId="{C2BC9D2F-1E2E-4D2B-91C1-DB7B4D59C545}" type="presOf" srcId="{2526A63A-149D-4B46-9AED-4353DF39CA6D}" destId="{3861B1D2-132E-40B0-9553-F10245E5DA7E}" srcOrd="0" destOrd="0" presId="urn:microsoft.com/office/officeart/2018/5/layout/CenteredIconLabelDescriptionList"/>
    <dgm:cxn modelId="{184DBD6A-A558-4079-A4CC-D9BACA5E174E}" srcId="{A792EDB4-A9C2-4E03-8FE8-7041B1396BF3}" destId="{E9CC37F9-B040-4A4D-8A9F-CCAB586948F2}" srcOrd="1" destOrd="0" parTransId="{8509A38B-F4E8-4B8B-96BA-E8CF15D1A474}" sibTransId="{095EBCFD-484E-4AFE-821C-369CABEDA9CB}"/>
    <dgm:cxn modelId="{2EDCFC79-31AA-457F-B631-53F2704A93DA}" type="presOf" srcId="{E9CC37F9-B040-4A4D-8A9F-CCAB586948F2}" destId="{C87E77E6-A369-4F3B-B69C-664406E00FED}" srcOrd="0" destOrd="0" presId="urn:microsoft.com/office/officeart/2018/5/layout/CenteredIconLabelDescriptionList"/>
    <dgm:cxn modelId="{D89C098D-C646-4175-BFFE-18B963B221CE}" type="presOf" srcId="{A792EDB4-A9C2-4E03-8FE8-7041B1396BF3}" destId="{9BBDACCC-AC04-4045-A344-EAA4B3252A34}" srcOrd="0" destOrd="0" presId="urn:microsoft.com/office/officeart/2018/5/layout/CenteredIconLabelDescriptionList"/>
    <dgm:cxn modelId="{4AB2B6B9-A53C-4035-B5D7-8EF84FEF2183}" srcId="{A792EDB4-A9C2-4E03-8FE8-7041B1396BF3}" destId="{7F3A15E9-466F-4785-AE16-A3B8585B9CF9}" srcOrd="0" destOrd="0" parTransId="{C820F0F5-5BC2-4F37-BDAF-E18E30044FD5}" sibTransId="{7C7CB9A6-A0E1-44C6-BD24-A20A3DEE5CA1}"/>
    <dgm:cxn modelId="{EE705462-2D9F-40DB-B849-48D8CD9295E0}" type="presParOf" srcId="{9BBDACCC-AC04-4045-A344-EAA4B3252A34}" destId="{35C7AFC4-2F68-4D68-B2AF-F3F4A5272D25}" srcOrd="0" destOrd="0" presId="urn:microsoft.com/office/officeart/2018/5/layout/CenteredIconLabelDescriptionList"/>
    <dgm:cxn modelId="{9B42B427-CA0A-4FB0-8E93-45EB0E2CF1C0}" type="presParOf" srcId="{35C7AFC4-2F68-4D68-B2AF-F3F4A5272D25}" destId="{27A88CEE-FEF2-4AE0-891C-7827A170A44D}" srcOrd="0" destOrd="0" presId="urn:microsoft.com/office/officeart/2018/5/layout/CenteredIconLabelDescriptionList"/>
    <dgm:cxn modelId="{E033A286-5510-40E2-92C8-1B02C614EA8A}" type="presParOf" srcId="{35C7AFC4-2F68-4D68-B2AF-F3F4A5272D25}" destId="{ED7C7725-A08E-44FE-AE06-438DC53C6931}" srcOrd="1" destOrd="0" presId="urn:microsoft.com/office/officeart/2018/5/layout/CenteredIconLabelDescriptionList"/>
    <dgm:cxn modelId="{D0A0F196-7966-4C3B-9022-5F0721B335F3}" type="presParOf" srcId="{35C7AFC4-2F68-4D68-B2AF-F3F4A5272D25}" destId="{113F0CB1-D8B7-4519-9B0A-90124BC0ABD9}" srcOrd="2" destOrd="0" presId="urn:microsoft.com/office/officeart/2018/5/layout/CenteredIconLabelDescriptionList"/>
    <dgm:cxn modelId="{D4A3F0A0-2E33-431C-A90E-CC86A2091982}" type="presParOf" srcId="{35C7AFC4-2F68-4D68-B2AF-F3F4A5272D25}" destId="{FB140DC1-F69A-4A63-9EDB-2BF28CFF68E9}" srcOrd="3" destOrd="0" presId="urn:microsoft.com/office/officeart/2018/5/layout/CenteredIconLabelDescriptionList"/>
    <dgm:cxn modelId="{C1D85E34-38B9-40C1-BB67-0027842E660F}" type="presParOf" srcId="{35C7AFC4-2F68-4D68-B2AF-F3F4A5272D25}" destId="{3861B1D2-132E-40B0-9553-F10245E5DA7E}" srcOrd="4" destOrd="0" presId="urn:microsoft.com/office/officeart/2018/5/layout/CenteredIconLabelDescriptionList"/>
    <dgm:cxn modelId="{A749333C-0C5E-40E0-9D12-3607E2F7ACDE}" type="presParOf" srcId="{9BBDACCC-AC04-4045-A344-EAA4B3252A34}" destId="{0169EDB2-9B41-423F-BD9B-21672C5CE50A}" srcOrd="1" destOrd="0" presId="urn:microsoft.com/office/officeart/2018/5/layout/CenteredIconLabelDescriptionList"/>
    <dgm:cxn modelId="{005A28E5-DCF1-464E-AB57-D14306CBF95E}" type="presParOf" srcId="{9BBDACCC-AC04-4045-A344-EAA4B3252A34}" destId="{CCD9D448-CEFA-40CF-B013-223BE0A808CB}" srcOrd="2" destOrd="0" presId="urn:microsoft.com/office/officeart/2018/5/layout/CenteredIconLabelDescriptionList"/>
    <dgm:cxn modelId="{31220AFA-EF56-41AB-80EF-7A50224F85A3}" type="presParOf" srcId="{CCD9D448-CEFA-40CF-B013-223BE0A808CB}" destId="{40D2242D-9519-46C7-9673-D04FA509CB1F}" srcOrd="0" destOrd="0" presId="urn:microsoft.com/office/officeart/2018/5/layout/CenteredIconLabelDescriptionList"/>
    <dgm:cxn modelId="{9DA820DC-0D3E-4F78-938B-51D3EC08406C}" type="presParOf" srcId="{CCD9D448-CEFA-40CF-B013-223BE0A808CB}" destId="{33BD1EE0-6582-4D44-9DDA-2EC17EDAC551}" srcOrd="1" destOrd="0" presId="urn:microsoft.com/office/officeart/2018/5/layout/CenteredIconLabelDescriptionList"/>
    <dgm:cxn modelId="{F1B1A9D1-A857-46B5-BC6A-124898911A25}" type="presParOf" srcId="{CCD9D448-CEFA-40CF-B013-223BE0A808CB}" destId="{C87E77E6-A369-4F3B-B69C-664406E00FED}" srcOrd="2" destOrd="0" presId="urn:microsoft.com/office/officeart/2018/5/layout/CenteredIconLabelDescriptionList"/>
    <dgm:cxn modelId="{747CA925-02F2-4795-B508-1392FEEBC758}" type="presParOf" srcId="{CCD9D448-CEFA-40CF-B013-223BE0A808CB}" destId="{C61110E7-035F-4882-9192-B526B4014682}" srcOrd="3" destOrd="0" presId="urn:microsoft.com/office/officeart/2018/5/layout/CenteredIconLabelDescriptionList"/>
    <dgm:cxn modelId="{09149832-1ED0-4F6A-8472-9DAD5FEA1827}" type="presParOf" srcId="{CCD9D448-CEFA-40CF-B013-223BE0A808CB}" destId="{C1C18BB3-12A4-47EA-9791-63CA55FB378E}"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ECDF4A-C421-47CE-B4CB-7880C1ECEB1E}" type="doc">
      <dgm:prSet loTypeId="urn:microsoft.com/office/officeart/2018/2/layout/IconLabelDescriptionList" loCatId="icon" qsTypeId="urn:microsoft.com/office/officeart/2005/8/quickstyle/simple4" qsCatId="simple" csTypeId="urn:microsoft.com/office/officeart/2018/5/colors/Iconchunking_neutralbg_accent1_2" csCatId="accent1" phldr="1"/>
      <dgm:spPr/>
      <dgm:t>
        <a:bodyPr/>
        <a:lstStyle/>
        <a:p>
          <a:endParaRPr lang="en-US"/>
        </a:p>
      </dgm:t>
    </dgm:pt>
    <dgm:pt modelId="{1E0B8118-E4AA-4499-ABF9-8F48DBF3DF38}">
      <dgm:prSet/>
      <dgm:spPr/>
      <dgm:t>
        <a:bodyPr/>
        <a:lstStyle/>
        <a:p>
          <a:pPr>
            <a:defRPr b="1"/>
          </a:pPr>
          <a:r>
            <a:rPr lang="en-IN"/>
            <a:t>Problem Statement:</a:t>
          </a:r>
          <a:endParaRPr lang="en-US"/>
        </a:p>
      </dgm:t>
    </dgm:pt>
    <dgm:pt modelId="{3C77C322-3716-49E5-9EA9-50F2DB15C11A}" type="parTrans" cxnId="{9E7BC013-9A57-4F6F-90DF-E9FF97727E02}">
      <dgm:prSet/>
      <dgm:spPr/>
      <dgm:t>
        <a:bodyPr/>
        <a:lstStyle/>
        <a:p>
          <a:endParaRPr lang="en-US"/>
        </a:p>
      </dgm:t>
    </dgm:pt>
    <dgm:pt modelId="{57BE5DFB-0BFD-4133-9CFA-F296FD56C7BA}" type="sibTrans" cxnId="{9E7BC013-9A57-4F6F-90DF-E9FF97727E02}">
      <dgm:prSet/>
      <dgm:spPr/>
      <dgm:t>
        <a:bodyPr/>
        <a:lstStyle/>
        <a:p>
          <a:endParaRPr lang="en-US"/>
        </a:p>
      </dgm:t>
    </dgm:pt>
    <dgm:pt modelId="{5A9B3567-1D26-4B2E-BA92-977857526723}">
      <dgm:prSet/>
      <dgm:spPr/>
      <dgm:t>
        <a:bodyPr/>
        <a:lstStyle/>
        <a:p>
          <a:r>
            <a:rPr lang="en-IN" dirty="0"/>
            <a:t>Main problem statement for the project is to aim for a best next location to boost brand value along with increasing the company profits.</a:t>
          </a:r>
          <a:endParaRPr lang="en-US" dirty="0"/>
        </a:p>
      </dgm:t>
    </dgm:pt>
    <dgm:pt modelId="{8B47A75A-8591-4943-8BF2-7EBE630F1E4A}" type="parTrans" cxnId="{BF68B520-734A-49C0-897E-E07CC2718350}">
      <dgm:prSet/>
      <dgm:spPr/>
      <dgm:t>
        <a:bodyPr/>
        <a:lstStyle/>
        <a:p>
          <a:endParaRPr lang="en-US"/>
        </a:p>
      </dgm:t>
    </dgm:pt>
    <dgm:pt modelId="{EEBFBEEF-1767-4586-BC0F-0F6A49C012ED}" type="sibTrans" cxnId="{BF68B520-734A-49C0-897E-E07CC2718350}">
      <dgm:prSet/>
      <dgm:spPr/>
      <dgm:t>
        <a:bodyPr/>
        <a:lstStyle/>
        <a:p>
          <a:endParaRPr lang="en-US"/>
        </a:p>
      </dgm:t>
    </dgm:pt>
    <dgm:pt modelId="{3495B12A-D12D-448A-B386-B551CAFAEE4F}">
      <dgm:prSet/>
      <dgm:spPr/>
      <dgm:t>
        <a:bodyPr/>
        <a:lstStyle/>
        <a:p>
          <a:pPr>
            <a:defRPr b="1"/>
          </a:pPr>
          <a:r>
            <a:rPr lang="en-IN"/>
            <a:t>Project Goal:</a:t>
          </a:r>
          <a:endParaRPr lang="en-US"/>
        </a:p>
      </dgm:t>
    </dgm:pt>
    <dgm:pt modelId="{D4718C94-E95E-4F8B-84C5-DAB83D2AD48C}" type="parTrans" cxnId="{D4E31E1B-B603-49FF-82C6-0B3BC63DC5A8}">
      <dgm:prSet/>
      <dgm:spPr/>
      <dgm:t>
        <a:bodyPr/>
        <a:lstStyle/>
        <a:p>
          <a:endParaRPr lang="en-US"/>
        </a:p>
      </dgm:t>
    </dgm:pt>
    <dgm:pt modelId="{FC12A57A-0D3B-4FB1-95F7-1D82D52E396C}" type="sibTrans" cxnId="{D4E31E1B-B603-49FF-82C6-0B3BC63DC5A8}">
      <dgm:prSet/>
      <dgm:spPr/>
      <dgm:t>
        <a:bodyPr/>
        <a:lstStyle/>
        <a:p>
          <a:endParaRPr lang="en-US"/>
        </a:p>
      </dgm:t>
    </dgm:pt>
    <dgm:pt modelId="{3D2E85F2-5FD7-431D-8A5D-C7C0944B6A00}">
      <dgm:prSet/>
      <dgm:spPr/>
      <dgm:t>
        <a:bodyPr/>
        <a:lstStyle/>
        <a:p>
          <a:r>
            <a:rPr lang="en-IN"/>
            <a:t>Conduct a detailed exploratory and explanatory analysis to prove the hypothesis 	that any perfect location is that which will increases brand value along with profits.</a:t>
          </a:r>
          <a:endParaRPr lang="en-US"/>
        </a:p>
      </dgm:t>
    </dgm:pt>
    <dgm:pt modelId="{0D3820F9-0A4E-49BF-952B-E1AA59FA2B27}" type="parTrans" cxnId="{8AB5B664-DC0B-4C89-9CA6-90F193501BD4}">
      <dgm:prSet/>
      <dgm:spPr/>
      <dgm:t>
        <a:bodyPr/>
        <a:lstStyle/>
        <a:p>
          <a:endParaRPr lang="en-US"/>
        </a:p>
      </dgm:t>
    </dgm:pt>
    <dgm:pt modelId="{4B14B357-1FEC-4614-8FA3-E7A0842BDA93}" type="sibTrans" cxnId="{8AB5B664-DC0B-4C89-9CA6-90F193501BD4}">
      <dgm:prSet/>
      <dgm:spPr/>
      <dgm:t>
        <a:bodyPr/>
        <a:lstStyle/>
        <a:p>
          <a:endParaRPr lang="en-US"/>
        </a:p>
      </dgm:t>
    </dgm:pt>
    <dgm:pt modelId="{B226C38B-945A-4532-A3D7-0E27858D9FDD}" type="pres">
      <dgm:prSet presAssocID="{7EECDF4A-C421-47CE-B4CB-7880C1ECEB1E}" presName="root" presStyleCnt="0">
        <dgm:presLayoutVars>
          <dgm:dir/>
          <dgm:resizeHandles val="exact"/>
        </dgm:presLayoutVars>
      </dgm:prSet>
      <dgm:spPr/>
    </dgm:pt>
    <dgm:pt modelId="{C8EB8F35-AF9F-485F-B81D-9FEABE4100FC}" type="pres">
      <dgm:prSet presAssocID="{1E0B8118-E4AA-4499-ABF9-8F48DBF3DF38}" presName="compNode" presStyleCnt="0"/>
      <dgm:spPr/>
    </dgm:pt>
    <dgm:pt modelId="{FC3416BB-7678-456C-A0EB-B2321E7B0254}" type="pres">
      <dgm:prSet presAssocID="{1E0B8118-E4AA-4499-ABF9-8F48DBF3DF3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6206CCF6-8D34-44C8-906A-5CE5B322B0D9}" type="pres">
      <dgm:prSet presAssocID="{1E0B8118-E4AA-4499-ABF9-8F48DBF3DF38}" presName="iconSpace" presStyleCnt="0"/>
      <dgm:spPr/>
    </dgm:pt>
    <dgm:pt modelId="{0CF000A6-948F-4A32-9A75-927161B223C2}" type="pres">
      <dgm:prSet presAssocID="{1E0B8118-E4AA-4499-ABF9-8F48DBF3DF38}" presName="parTx" presStyleLbl="revTx" presStyleIdx="0" presStyleCnt="4">
        <dgm:presLayoutVars>
          <dgm:chMax val="0"/>
          <dgm:chPref val="0"/>
        </dgm:presLayoutVars>
      </dgm:prSet>
      <dgm:spPr/>
    </dgm:pt>
    <dgm:pt modelId="{B35CD9DB-C29F-4394-9006-7A95D19F2E3D}" type="pres">
      <dgm:prSet presAssocID="{1E0B8118-E4AA-4499-ABF9-8F48DBF3DF38}" presName="txSpace" presStyleCnt="0"/>
      <dgm:spPr/>
    </dgm:pt>
    <dgm:pt modelId="{67C9F3CC-10DD-4238-BE75-E6971EBC8F1E}" type="pres">
      <dgm:prSet presAssocID="{1E0B8118-E4AA-4499-ABF9-8F48DBF3DF38}" presName="desTx" presStyleLbl="revTx" presStyleIdx="1" presStyleCnt="4">
        <dgm:presLayoutVars/>
      </dgm:prSet>
      <dgm:spPr/>
    </dgm:pt>
    <dgm:pt modelId="{9D1AC4ED-A8B5-4AB9-B657-0C89F0BC8742}" type="pres">
      <dgm:prSet presAssocID="{57BE5DFB-0BFD-4133-9CFA-F296FD56C7BA}" presName="sibTrans" presStyleCnt="0"/>
      <dgm:spPr/>
    </dgm:pt>
    <dgm:pt modelId="{4D8CAAC1-4829-4726-9B6E-A5BC5F616C6E}" type="pres">
      <dgm:prSet presAssocID="{3495B12A-D12D-448A-B386-B551CAFAEE4F}" presName="compNode" presStyleCnt="0"/>
      <dgm:spPr/>
    </dgm:pt>
    <dgm:pt modelId="{02EAB6B2-8D6D-4FAA-A82E-1EF6D67F60EE}" type="pres">
      <dgm:prSet presAssocID="{3495B12A-D12D-448A-B386-B551CAFAEE4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0722245A-EA87-4224-8776-CB1DB23DE8EE}" type="pres">
      <dgm:prSet presAssocID="{3495B12A-D12D-448A-B386-B551CAFAEE4F}" presName="iconSpace" presStyleCnt="0"/>
      <dgm:spPr/>
    </dgm:pt>
    <dgm:pt modelId="{71848BB9-8B79-474B-9638-695B34943D48}" type="pres">
      <dgm:prSet presAssocID="{3495B12A-D12D-448A-B386-B551CAFAEE4F}" presName="parTx" presStyleLbl="revTx" presStyleIdx="2" presStyleCnt="4">
        <dgm:presLayoutVars>
          <dgm:chMax val="0"/>
          <dgm:chPref val="0"/>
        </dgm:presLayoutVars>
      </dgm:prSet>
      <dgm:spPr/>
    </dgm:pt>
    <dgm:pt modelId="{833DC84F-712D-4D91-B614-04B0AD35042F}" type="pres">
      <dgm:prSet presAssocID="{3495B12A-D12D-448A-B386-B551CAFAEE4F}" presName="txSpace" presStyleCnt="0"/>
      <dgm:spPr/>
    </dgm:pt>
    <dgm:pt modelId="{C7F9BEF7-AE94-470B-86F5-547C8EA7338C}" type="pres">
      <dgm:prSet presAssocID="{3495B12A-D12D-448A-B386-B551CAFAEE4F}" presName="desTx" presStyleLbl="revTx" presStyleIdx="3" presStyleCnt="4">
        <dgm:presLayoutVars/>
      </dgm:prSet>
      <dgm:spPr/>
    </dgm:pt>
  </dgm:ptLst>
  <dgm:cxnLst>
    <dgm:cxn modelId="{9E7BC013-9A57-4F6F-90DF-E9FF97727E02}" srcId="{7EECDF4A-C421-47CE-B4CB-7880C1ECEB1E}" destId="{1E0B8118-E4AA-4499-ABF9-8F48DBF3DF38}" srcOrd="0" destOrd="0" parTransId="{3C77C322-3716-49E5-9EA9-50F2DB15C11A}" sibTransId="{57BE5DFB-0BFD-4133-9CFA-F296FD56C7BA}"/>
    <dgm:cxn modelId="{D4E31E1B-B603-49FF-82C6-0B3BC63DC5A8}" srcId="{7EECDF4A-C421-47CE-B4CB-7880C1ECEB1E}" destId="{3495B12A-D12D-448A-B386-B551CAFAEE4F}" srcOrd="1" destOrd="0" parTransId="{D4718C94-E95E-4F8B-84C5-DAB83D2AD48C}" sibTransId="{FC12A57A-0D3B-4FB1-95F7-1D82D52E396C}"/>
    <dgm:cxn modelId="{BF68B520-734A-49C0-897E-E07CC2718350}" srcId="{1E0B8118-E4AA-4499-ABF9-8F48DBF3DF38}" destId="{5A9B3567-1D26-4B2E-BA92-977857526723}" srcOrd="0" destOrd="0" parTransId="{8B47A75A-8591-4943-8BF2-7EBE630F1E4A}" sibTransId="{EEBFBEEF-1767-4586-BC0F-0F6A49C012ED}"/>
    <dgm:cxn modelId="{8AB5B664-DC0B-4C89-9CA6-90F193501BD4}" srcId="{3495B12A-D12D-448A-B386-B551CAFAEE4F}" destId="{3D2E85F2-5FD7-431D-8A5D-C7C0944B6A00}" srcOrd="0" destOrd="0" parTransId="{0D3820F9-0A4E-49BF-952B-E1AA59FA2B27}" sibTransId="{4B14B357-1FEC-4614-8FA3-E7A0842BDA93}"/>
    <dgm:cxn modelId="{498F3247-4DC5-4B92-B72E-5F648F0A3D24}" type="presOf" srcId="{3D2E85F2-5FD7-431D-8A5D-C7C0944B6A00}" destId="{C7F9BEF7-AE94-470B-86F5-547C8EA7338C}" srcOrd="0" destOrd="0" presId="urn:microsoft.com/office/officeart/2018/2/layout/IconLabelDescriptionList"/>
    <dgm:cxn modelId="{A7821771-512A-49D4-AFD4-CADF0F895115}" type="presOf" srcId="{7EECDF4A-C421-47CE-B4CB-7880C1ECEB1E}" destId="{B226C38B-945A-4532-A3D7-0E27858D9FDD}" srcOrd="0" destOrd="0" presId="urn:microsoft.com/office/officeart/2018/2/layout/IconLabelDescriptionList"/>
    <dgm:cxn modelId="{727F129F-A5B3-4091-A3E7-E04F400CA6F7}" type="presOf" srcId="{5A9B3567-1D26-4B2E-BA92-977857526723}" destId="{67C9F3CC-10DD-4238-BE75-E6971EBC8F1E}" srcOrd="0" destOrd="0" presId="urn:microsoft.com/office/officeart/2018/2/layout/IconLabelDescriptionList"/>
    <dgm:cxn modelId="{D55751F0-38E5-4A64-B107-841CF1BF8947}" type="presOf" srcId="{3495B12A-D12D-448A-B386-B551CAFAEE4F}" destId="{71848BB9-8B79-474B-9638-695B34943D48}" srcOrd="0" destOrd="0" presId="urn:microsoft.com/office/officeart/2018/2/layout/IconLabelDescriptionList"/>
    <dgm:cxn modelId="{3FD8BCFA-143E-45AA-858F-A856233B4DCB}" type="presOf" srcId="{1E0B8118-E4AA-4499-ABF9-8F48DBF3DF38}" destId="{0CF000A6-948F-4A32-9A75-927161B223C2}" srcOrd="0" destOrd="0" presId="urn:microsoft.com/office/officeart/2018/2/layout/IconLabelDescriptionList"/>
    <dgm:cxn modelId="{A6E92944-4EEE-4963-A420-6637CFFE057B}" type="presParOf" srcId="{B226C38B-945A-4532-A3D7-0E27858D9FDD}" destId="{C8EB8F35-AF9F-485F-B81D-9FEABE4100FC}" srcOrd="0" destOrd="0" presId="urn:microsoft.com/office/officeart/2018/2/layout/IconLabelDescriptionList"/>
    <dgm:cxn modelId="{28FE324B-D369-418A-8056-B031792FCF90}" type="presParOf" srcId="{C8EB8F35-AF9F-485F-B81D-9FEABE4100FC}" destId="{FC3416BB-7678-456C-A0EB-B2321E7B0254}" srcOrd="0" destOrd="0" presId="urn:microsoft.com/office/officeart/2018/2/layout/IconLabelDescriptionList"/>
    <dgm:cxn modelId="{E2EB9A29-A49E-4AB1-83A9-B99737C71E3E}" type="presParOf" srcId="{C8EB8F35-AF9F-485F-B81D-9FEABE4100FC}" destId="{6206CCF6-8D34-44C8-906A-5CE5B322B0D9}" srcOrd="1" destOrd="0" presId="urn:microsoft.com/office/officeart/2018/2/layout/IconLabelDescriptionList"/>
    <dgm:cxn modelId="{94570357-119C-4968-8148-C147BF885BD9}" type="presParOf" srcId="{C8EB8F35-AF9F-485F-B81D-9FEABE4100FC}" destId="{0CF000A6-948F-4A32-9A75-927161B223C2}" srcOrd="2" destOrd="0" presId="urn:microsoft.com/office/officeart/2018/2/layout/IconLabelDescriptionList"/>
    <dgm:cxn modelId="{72D9EEE9-6FD4-4352-A198-86BB26A80AF7}" type="presParOf" srcId="{C8EB8F35-AF9F-485F-B81D-9FEABE4100FC}" destId="{B35CD9DB-C29F-4394-9006-7A95D19F2E3D}" srcOrd="3" destOrd="0" presId="urn:microsoft.com/office/officeart/2018/2/layout/IconLabelDescriptionList"/>
    <dgm:cxn modelId="{CB748DCE-D428-4451-AF02-5B87867A6BF1}" type="presParOf" srcId="{C8EB8F35-AF9F-485F-B81D-9FEABE4100FC}" destId="{67C9F3CC-10DD-4238-BE75-E6971EBC8F1E}" srcOrd="4" destOrd="0" presId="urn:microsoft.com/office/officeart/2018/2/layout/IconLabelDescriptionList"/>
    <dgm:cxn modelId="{B6AE0DFB-D4AB-4F05-A58C-7825FD85F96C}" type="presParOf" srcId="{B226C38B-945A-4532-A3D7-0E27858D9FDD}" destId="{9D1AC4ED-A8B5-4AB9-B657-0C89F0BC8742}" srcOrd="1" destOrd="0" presId="urn:microsoft.com/office/officeart/2018/2/layout/IconLabelDescriptionList"/>
    <dgm:cxn modelId="{AF0F6224-166C-4F7C-BFE8-9AFC0F2B4037}" type="presParOf" srcId="{B226C38B-945A-4532-A3D7-0E27858D9FDD}" destId="{4D8CAAC1-4829-4726-9B6E-A5BC5F616C6E}" srcOrd="2" destOrd="0" presId="urn:microsoft.com/office/officeart/2018/2/layout/IconLabelDescriptionList"/>
    <dgm:cxn modelId="{D128BE8C-D5F7-4E7C-B6FB-531E84C00959}" type="presParOf" srcId="{4D8CAAC1-4829-4726-9B6E-A5BC5F616C6E}" destId="{02EAB6B2-8D6D-4FAA-A82E-1EF6D67F60EE}" srcOrd="0" destOrd="0" presId="urn:microsoft.com/office/officeart/2018/2/layout/IconLabelDescriptionList"/>
    <dgm:cxn modelId="{9F424D4D-BCB1-4263-9525-4F15E9B0FF74}" type="presParOf" srcId="{4D8CAAC1-4829-4726-9B6E-A5BC5F616C6E}" destId="{0722245A-EA87-4224-8776-CB1DB23DE8EE}" srcOrd="1" destOrd="0" presId="urn:microsoft.com/office/officeart/2018/2/layout/IconLabelDescriptionList"/>
    <dgm:cxn modelId="{31E73C0F-4F42-4E28-96BE-8A93A56C138E}" type="presParOf" srcId="{4D8CAAC1-4829-4726-9B6E-A5BC5F616C6E}" destId="{71848BB9-8B79-474B-9638-695B34943D48}" srcOrd="2" destOrd="0" presId="urn:microsoft.com/office/officeart/2018/2/layout/IconLabelDescriptionList"/>
    <dgm:cxn modelId="{0B2FE0B3-5895-4F18-8F1E-704621E0F610}" type="presParOf" srcId="{4D8CAAC1-4829-4726-9B6E-A5BC5F616C6E}" destId="{833DC84F-712D-4D91-B614-04B0AD35042F}" srcOrd="3" destOrd="0" presId="urn:microsoft.com/office/officeart/2018/2/layout/IconLabelDescriptionList"/>
    <dgm:cxn modelId="{18AE0716-9527-48B9-9D4E-A8A7793C725F}" type="presParOf" srcId="{4D8CAAC1-4829-4726-9B6E-A5BC5F616C6E}" destId="{C7F9BEF7-AE94-470B-86F5-547C8EA7338C}"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753D55D-8D47-4574-838D-66AAAC01DC67}" type="doc">
      <dgm:prSet loTypeId="urn:microsoft.com/office/officeart/2018/2/layout/IconLabelList" loCatId="icon" qsTypeId="urn:microsoft.com/office/officeart/2005/8/quickstyle/simple4" qsCatId="simple" csTypeId="urn:microsoft.com/office/officeart/2018/5/colors/Iconchunking_neutralbg_colorful1" csCatId="colorful" phldr="1"/>
      <dgm:spPr/>
      <dgm:t>
        <a:bodyPr/>
        <a:lstStyle/>
        <a:p>
          <a:endParaRPr lang="en-US"/>
        </a:p>
      </dgm:t>
    </dgm:pt>
    <dgm:pt modelId="{908E09A8-D063-4AE4-8976-AC419A58D14E}">
      <dgm:prSet custT="1"/>
      <dgm:spPr/>
      <dgm:t>
        <a:bodyPr/>
        <a:lstStyle/>
        <a:p>
          <a:r>
            <a:rPr lang="en-IN" sz="1800" dirty="0"/>
            <a:t>Emails sent and </a:t>
          </a:r>
          <a:r>
            <a:rPr lang="en-IN" sz="1800" dirty="0" err="1"/>
            <a:t>Catalogs</a:t>
          </a:r>
          <a:r>
            <a:rPr lang="en-IN" sz="1800" dirty="0"/>
            <a:t> mailed also make some difference in sales of product</a:t>
          </a:r>
          <a:endParaRPr lang="en-US" sz="1800" dirty="0"/>
        </a:p>
      </dgm:t>
    </dgm:pt>
    <dgm:pt modelId="{3EB22500-4D42-4BDC-AAF1-E07818CE1C8B}" type="parTrans" cxnId="{9CCF5E18-BA68-43B1-9BEF-E6E5137269AE}">
      <dgm:prSet/>
      <dgm:spPr/>
      <dgm:t>
        <a:bodyPr/>
        <a:lstStyle/>
        <a:p>
          <a:endParaRPr lang="en-US"/>
        </a:p>
      </dgm:t>
    </dgm:pt>
    <dgm:pt modelId="{DEC64B7D-A137-4432-9CB4-96F4012F6C2D}" type="sibTrans" cxnId="{9CCF5E18-BA68-43B1-9BEF-E6E5137269AE}">
      <dgm:prSet/>
      <dgm:spPr/>
      <dgm:t>
        <a:bodyPr/>
        <a:lstStyle/>
        <a:p>
          <a:endParaRPr lang="en-US"/>
        </a:p>
      </dgm:t>
    </dgm:pt>
    <dgm:pt modelId="{D18CE350-7AA8-435A-A665-A4059C17DCB5}">
      <dgm:prSet custT="1"/>
      <dgm:spPr/>
      <dgm:t>
        <a:bodyPr/>
        <a:lstStyle/>
        <a:p>
          <a:r>
            <a:rPr lang="en-IN" sz="1800" dirty="0"/>
            <a:t>As we see the trend lines, all the 3 are linearly increasing</a:t>
          </a:r>
          <a:endParaRPr lang="en-US" sz="1800" dirty="0"/>
        </a:p>
      </dgm:t>
    </dgm:pt>
    <dgm:pt modelId="{A2EC9624-65C6-42A0-8E92-1923F80A5273}" type="parTrans" cxnId="{BE4D3B33-61D5-4185-B472-6DE0DF19D9CF}">
      <dgm:prSet/>
      <dgm:spPr/>
      <dgm:t>
        <a:bodyPr/>
        <a:lstStyle/>
        <a:p>
          <a:endParaRPr lang="en-US"/>
        </a:p>
      </dgm:t>
    </dgm:pt>
    <dgm:pt modelId="{7410476D-164E-4609-AD39-D2F6016251BD}" type="sibTrans" cxnId="{BE4D3B33-61D5-4185-B472-6DE0DF19D9CF}">
      <dgm:prSet/>
      <dgm:spPr/>
      <dgm:t>
        <a:bodyPr/>
        <a:lstStyle/>
        <a:p>
          <a:endParaRPr lang="en-US"/>
        </a:p>
      </dgm:t>
    </dgm:pt>
    <dgm:pt modelId="{4FF15D46-39BA-4115-9388-231F583BD138}">
      <dgm:prSet custT="1"/>
      <dgm:spPr/>
      <dgm:t>
        <a:bodyPr/>
        <a:lstStyle/>
        <a:p>
          <a:r>
            <a:rPr lang="en-IN" sz="1600" dirty="0"/>
            <a:t>Emails sent and </a:t>
          </a:r>
          <a:r>
            <a:rPr lang="en-IN" sz="1600" dirty="0" err="1"/>
            <a:t>catalogs</a:t>
          </a:r>
          <a:r>
            <a:rPr lang="en-IN" sz="1600" dirty="0"/>
            <a:t> mailed are directly proportional and these might also be a good predictors to determine the Demand</a:t>
          </a:r>
          <a:endParaRPr lang="en-US" sz="1600" dirty="0"/>
        </a:p>
      </dgm:t>
    </dgm:pt>
    <dgm:pt modelId="{CE751914-484A-4924-8339-8D35AAB0FD6A}" type="parTrans" cxnId="{4A2A5AED-6832-415F-B050-2996F5BE0197}">
      <dgm:prSet/>
      <dgm:spPr/>
      <dgm:t>
        <a:bodyPr/>
        <a:lstStyle/>
        <a:p>
          <a:endParaRPr lang="en-US"/>
        </a:p>
      </dgm:t>
    </dgm:pt>
    <dgm:pt modelId="{85DB3453-5CC6-452F-AE66-0916B799B7EC}" type="sibTrans" cxnId="{4A2A5AED-6832-415F-B050-2996F5BE0197}">
      <dgm:prSet/>
      <dgm:spPr/>
      <dgm:t>
        <a:bodyPr/>
        <a:lstStyle/>
        <a:p>
          <a:endParaRPr lang="en-US"/>
        </a:p>
      </dgm:t>
    </dgm:pt>
    <dgm:pt modelId="{8B74DEE5-9CC6-4782-9410-9854142B1BF0}" type="pres">
      <dgm:prSet presAssocID="{D753D55D-8D47-4574-838D-66AAAC01DC67}" presName="root" presStyleCnt="0">
        <dgm:presLayoutVars>
          <dgm:dir/>
          <dgm:resizeHandles val="exact"/>
        </dgm:presLayoutVars>
      </dgm:prSet>
      <dgm:spPr/>
    </dgm:pt>
    <dgm:pt modelId="{D0BB9E57-4AFA-4229-9E36-F99ACA527B4F}" type="pres">
      <dgm:prSet presAssocID="{908E09A8-D063-4AE4-8976-AC419A58D14E}" presName="compNode" presStyleCnt="0"/>
      <dgm:spPr/>
    </dgm:pt>
    <dgm:pt modelId="{2B91F3A5-C9BC-4A73-9FCB-2CF67D9CF508}" type="pres">
      <dgm:prSet presAssocID="{908E09A8-D063-4AE4-8976-AC419A58D14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mail"/>
        </a:ext>
      </dgm:extLst>
    </dgm:pt>
    <dgm:pt modelId="{FB05758E-7210-4D70-8766-E32A4F70A1FD}" type="pres">
      <dgm:prSet presAssocID="{908E09A8-D063-4AE4-8976-AC419A58D14E}" presName="spaceRect" presStyleCnt="0"/>
      <dgm:spPr/>
    </dgm:pt>
    <dgm:pt modelId="{1315DD3C-58DC-4A7F-B654-424F63524359}" type="pres">
      <dgm:prSet presAssocID="{908E09A8-D063-4AE4-8976-AC419A58D14E}" presName="textRect" presStyleLbl="revTx" presStyleIdx="0" presStyleCnt="3">
        <dgm:presLayoutVars>
          <dgm:chMax val="1"/>
          <dgm:chPref val="1"/>
        </dgm:presLayoutVars>
      </dgm:prSet>
      <dgm:spPr/>
    </dgm:pt>
    <dgm:pt modelId="{5A55372A-05FF-4836-8054-EEC5219E5512}" type="pres">
      <dgm:prSet presAssocID="{DEC64B7D-A137-4432-9CB4-96F4012F6C2D}" presName="sibTrans" presStyleCnt="0"/>
      <dgm:spPr/>
    </dgm:pt>
    <dgm:pt modelId="{5162505E-53FB-4AC2-ACD3-99E3F3980773}" type="pres">
      <dgm:prSet presAssocID="{D18CE350-7AA8-435A-A665-A4059C17DCB5}" presName="compNode" presStyleCnt="0"/>
      <dgm:spPr/>
    </dgm:pt>
    <dgm:pt modelId="{E23FE20E-97F4-4B73-B692-AC48FC8229EC}" type="pres">
      <dgm:prSet presAssocID="{D18CE350-7AA8-435A-A665-A4059C17DCB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8A7E8979-3648-4731-AB33-13FE971C5858}" type="pres">
      <dgm:prSet presAssocID="{D18CE350-7AA8-435A-A665-A4059C17DCB5}" presName="spaceRect" presStyleCnt="0"/>
      <dgm:spPr/>
    </dgm:pt>
    <dgm:pt modelId="{1112B25A-AAE3-4AF4-A2FE-5D98E5C1BDD1}" type="pres">
      <dgm:prSet presAssocID="{D18CE350-7AA8-435A-A665-A4059C17DCB5}" presName="textRect" presStyleLbl="revTx" presStyleIdx="1" presStyleCnt="3">
        <dgm:presLayoutVars>
          <dgm:chMax val="1"/>
          <dgm:chPref val="1"/>
        </dgm:presLayoutVars>
      </dgm:prSet>
      <dgm:spPr/>
    </dgm:pt>
    <dgm:pt modelId="{6D1FE411-CBFD-4809-AD3C-C1DFDB48A1F5}" type="pres">
      <dgm:prSet presAssocID="{7410476D-164E-4609-AD39-D2F6016251BD}" presName="sibTrans" presStyleCnt="0"/>
      <dgm:spPr/>
    </dgm:pt>
    <dgm:pt modelId="{5AD6DF2B-E996-46B8-9A17-55D9CCD734A9}" type="pres">
      <dgm:prSet presAssocID="{4FF15D46-39BA-4115-9388-231F583BD138}" presName="compNode" presStyleCnt="0"/>
      <dgm:spPr/>
    </dgm:pt>
    <dgm:pt modelId="{FE3D6129-5691-412F-8193-EF9188A5E32C}" type="pres">
      <dgm:prSet presAssocID="{4FF15D46-39BA-4115-9388-231F583BD13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51E1B021-C191-450D-8453-3C7FBA864323}" type="pres">
      <dgm:prSet presAssocID="{4FF15D46-39BA-4115-9388-231F583BD138}" presName="spaceRect" presStyleCnt="0"/>
      <dgm:spPr/>
    </dgm:pt>
    <dgm:pt modelId="{CB0F6BBD-DEA2-4E70-A3BE-F2C43C04F5F0}" type="pres">
      <dgm:prSet presAssocID="{4FF15D46-39BA-4115-9388-231F583BD138}" presName="textRect" presStyleLbl="revTx" presStyleIdx="2" presStyleCnt="3">
        <dgm:presLayoutVars>
          <dgm:chMax val="1"/>
          <dgm:chPref val="1"/>
        </dgm:presLayoutVars>
      </dgm:prSet>
      <dgm:spPr/>
    </dgm:pt>
  </dgm:ptLst>
  <dgm:cxnLst>
    <dgm:cxn modelId="{9CCF5E18-BA68-43B1-9BEF-E6E5137269AE}" srcId="{D753D55D-8D47-4574-838D-66AAAC01DC67}" destId="{908E09A8-D063-4AE4-8976-AC419A58D14E}" srcOrd="0" destOrd="0" parTransId="{3EB22500-4D42-4BDC-AAF1-E07818CE1C8B}" sibTransId="{DEC64B7D-A137-4432-9CB4-96F4012F6C2D}"/>
    <dgm:cxn modelId="{3C23E822-6B25-454E-A6D0-CAB8C6C85177}" type="presOf" srcId="{4FF15D46-39BA-4115-9388-231F583BD138}" destId="{CB0F6BBD-DEA2-4E70-A3BE-F2C43C04F5F0}" srcOrd="0" destOrd="0" presId="urn:microsoft.com/office/officeart/2018/2/layout/IconLabelList"/>
    <dgm:cxn modelId="{BE4D3B33-61D5-4185-B472-6DE0DF19D9CF}" srcId="{D753D55D-8D47-4574-838D-66AAAC01DC67}" destId="{D18CE350-7AA8-435A-A665-A4059C17DCB5}" srcOrd="1" destOrd="0" parTransId="{A2EC9624-65C6-42A0-8E92-1923F80A5273}" sibTransId="{7410476D-164E-4609-AD39-D2F6016251BD}"/>
    <dgm:cxn modelId="{AF03C555-040E-4FA2-94A0-92812EE1BDB4}" type="presOf" srcId="{D753D55D-8D47-4574-838D-66AAAC01DC67}" destId="{8B74DEE5-9CC6-4782-9410-9854142B1BF0}" srcOrd="0" destOrd="0" presId="urn:microsoft.com/office/officeart/2018/2/layout/IconLabelList"/>
    <dgm:cxn modelId="{1007B294-E44A-4454-8016-F31ED720973E}" type="presOf" srcId="{908E09A8-D063-4AE4-8976-AC419A58D14E}" destId="{1315DD3C-58DC-4A7F-B654-424F63524359}" srcOrd="0" destOrd="0" presId="urn:microsoft.com/office/officeart/2018/2/layout/IconLabelList"/>
    <dgm:cxn modelId="{355B9596-8C99-41DE-B36E-796F7D4B6E4F}" type="presOf" srcId="{D18CE350-7AA8-435A-A665-A4059C17DCB5}" destId="{1112B25A-AAE3-4AF4-A2FE-5D98E5C1BDD1}" srcOrd="0" destOrd="0" presId="urn:microsoft.com/office/officeart/2018/2/layout/IconLabelList"/>
    <dgm:cxn modelId="{4A2A5AED-6832-415F-B050-2996F5BE0197}" srcId="{D753D55D-8D47-4574-838D-66AAAC01DC67}" destId="{4FF15D46-39BA-4115-9388-231F583BD138}" srcOrd="2" destOrd="0" parTransId="{CE751914-484A-4924-8339-8D35AAB0FD6A}" sibTransId="{85DB3453-5CC6-452F-AE66-0916B799B7EC}"/>
    <dgm:cxn modelId="{535814EB-7F33-4FC6-A88D-1A2A1EC0C3D9}" type="presParOf" srcId="{8B74DEE5-9CC6-4782-9410-9854142B1BF0}" destId="{D0BB9E57-4AFA-4229-9E36-F99ACA527B4F}" srcOrd="0" destOrd="0" presId="urn:microsoft.com/office/officeart/2018/2/layout/IconLabelList"/>
    <dgm:cxn modelId="{EED6C263-E14B-4793-B91A-EF1F31441433}" type="presParOf" srcId="{D0BB9E57-4AFA-4229-9E36-F99ACA527B4F}" destId="{2B91F3A5-C9BC-4A73-9FCB-2CF67D9CF508}" srcOrd="0" destOrd="0" presId="urn:microsoft.com/office/officeart/2018/2/layout/IconLabelList"/>
    <dgm:cxn modelId="{8EE84785-EE5B-4DA0-8593-C2B891F41E71}" type="presParOf" srcId="{D0BB9E57-4AFA-4229-9E36-F99ACA527B4F}" destId="{FB05758E-7210-4D70-8766-E32A4F70A1FD}" srcOrd="1" destOrd="0" presId="urn:microsoft.com/office/officeart/2018/2/layout/IconLabelList"/>
    <dgm:cxn modelId="{A061D9D3-2427-40DF-8695-428B56FCDCA2}" type="presParOf" srcId="{D0BB9E57-4AFA-4229-9E36-F99ACA527B4F}" destId="{1315DD3C-58DC-4A7F-B654-424F63524359}" srcOrd="2" destOrd="0" presId="urn:microsoft.com/office/officeart/2018/2/layout/IconLabelList"/>
    <dgm:cxn modelId="{0E31777F-B67C-4550-A22B-3FB01F396896}" type="presParOf" srcId="{8B74DEE5-9CC6-4782-9410-9854142B1BF0}" destId="{5A55372A-05FF-4836-8054-EEC5219E5512}" srcOrd="1" destOrd="0" presId="urn:microsoft.com/office/officeart/2018/2/layout/IconLabelList"/>
    <dgm:cxn modelId="{E9A3AB58-2A15-42DC-B7CA-C0C2C1A41C09}" type="presParOf" srcId="{8B74DEE5-9CC6-4782-9410-9854142B1BF0}" destId="{5162505E-53FB-4AC2-ACD3-99E3F3980773}" srcOrd="2" destOrd="0" presId="urn:microsoft.com/office/officeart/2018/2/layout/IconLabelList"/>
    <dgm:cxn modelId="{91E23F16-0E49-4FF6-928D-56AFCE14C2F5}" type="presParOf" srcId="{5162505E-53FB-4AC2-ACD3-99E3F3980773}" destId="{E23FE20E-97F4-4B73-B692-AC48FC8229EC}" srcOrd="0" destOrd="0" presId="urn:microsoft.com/office/officeart/2018/2/layout/IconLabelList"/>
    <dgm:cxn modelId="{69713C41-5F51-46E4-88F4-FE399FD8377C}" type="presParOf" srcId="{5162505E-53FB-4AC2-ACD3-99E3F3980773}" destId="{8A7E8979-3648-4731-AB33-13FE971C5858}" srcOrd="1" destOrd="0" presId="urn:microsoft.com/office/officeart/2018/2/layout/IconLabelList"/>
    <dgm:cxn modelId="{33D2FB54-524A-43BC-8A94-1F1966151502}" type="presParOf" srcId="{5162505E-53FB-4AC2-ACD3-99E3F3980773}" destId="{1112B25A-AAE3-4AF4-A2FE-5D98E5C1BDD1}" srcOrd="2" destOrd="0" presId="urn:microsoft.com/office/officeart/2018/2/layout/IconLabelList"/>
    <dgm:cxn modelId="{1AAA2B36-BB1A-4690-B7BF-E44D1D683D4C}" type="presParOf" srcId="{8B74DEE5-9CC6-4782-9410-9854142B1BF0}" destId="{6D1FE411-CBFD-4809-AD3C-C1DFDB48A1F5}" srcOrd="3" destOrd="0" presId="urn:microsoft.com/office/officeart/2018/2/layout/IconLabelList"/>
    <dgm:cxn modelId="{789EA25D-0FB8-4A16-B741-5DF68F5DD4A1}" type="presParOf" srcId="{8B74DEE5-9CC6-4782-9410-9854142B1BF0}" destId="{5AD6DF2B-E996-46B8-9A17-55D9CCD734A9}" srcOrd="4" destOrd="0" presId="urn:microsoft.com/office/officeart/2018/2/layout/IconLabelList"/>
    <dgm:cxn modelId="{49EDFF80-4A63-4043-839C-0D426A4B0939}" type="presParOf" srcId="{5AD6DF2B-E996-46B8-9A17-55D9CCD734A9}" destId="{FE3D6129-5691-412F-8193-EF9188A5E32C}" srcOrd="0" destOrd="0" presId="urn:microsoft.com/office/officeart/2018/2/layout/IconLabelList"/>
    <dgm:cxn modelId="{828FF62A-9D0B-4840-8022-C18E09B9CAAE}" type="presParOf" srcId="{5AD6DF2B-E996-46B8-9A17-55D9CCD734A9}" destId="{51E1B021-C191-450D-8453-3C7FBA864323}" srcOrd="1" destOrd="0" presId="urn:microsoft.com/office/officeart/2018/2/layout/IconLabelList"/>
    <dgm:cxn modelId="{22788B72-AE4A-4C18-A704-4870B7D8C0F0}" type="presParOf" srcId="{5AD6DF2B-E996-46B8-9A17-55D9CCD734A9}" destId="{CB0F6BBD-DEA2-4E70-A3BE-F2C43C04F5F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9FAB0E3-243A-444C-B421-E92A152A39B9}"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3D45B786-4BEC-4A3A-B801-883355F80B05}">
      <dgm:prSet/>
      <dgm:spPr/>
      <dgm:t>
        <a:bodyPr/>
        <a:lstStyle/>
        <a:p>
          <a:r>
            <a:rPr lang="en-IN"/>
            <a:t>Promotional demand data is not present for years before 2015 but still it is a good predictor from 2015 after looking into results of regression model.</a:t>
          </a:r>
          <a:endParaRPr lang="en-US"/>
        </a:p>
      </dgm:t>
    </dgm:pt>
    <dgm:pt modelId="{1EBD274F-7715-43C3-870B-4E2BED7DAA82}" type="parTrans" cxnId="{810348E7-E9F6-4D0D-B3E6-B43A92BE01FC}">
      <dgm:prSet/>
      <dgm:spPr/>
      <dgm:t>
        <a:bodyPr/>
        <a:lstStyle/>
        <a:p>
          <a:endParaRPr lang="en-US"/>
        </a:p>
      </dgm:t>
    </dgm:pt>
    <dgm:pt modelId="{7FEA3F03-17F9-4C98-B7EC-3D9B3D125A9D}" type="sibTrans" cxnId="{810348E7-E9F6-4D0D-B3E6-B43A92BE01FC}">
      <dgm:prSet/>
      <dgm:spPr/>
      <dgm:t>
        <a:bodyPr/>
        <a:lstStyle/>
        <a:p>
          <a:endParaRPr lang="en-US"/>
        </a:p>
      </dgm:t>
    </dgm:pt>
    <dgm:pt modelId="{45D4D7AA-B2D7-4A03-A225-17CCE217B6E7}">
      <dgm:prSet/>
      <dgm:spPr/>
      <dgm:t>
        <a:bodyPr/>
        <a:lstStyle/>
        <a:p>
          <a:r>
            <a:rPr lang="en-IN"/>
            <a:t>We get the data modelled for all the top states( MA, PA, NY, CA, TX) with high demand and sales.</a:t>
          </a:r>
          <a:endParaRPr lang="en-US"/>
        </a:p>
      </dgm:t>
    </dgm:pt>
    <dgm:pt modelId="{763F8D84-A82B-45D2-9F92-991EC0B8C403}" type="parTrans" cxnId="{8B2EF3EF-4CCC-4693-BE4F-2F40A8C9AA42}">
      <dgm:prSet/>
      <dgm:spPr/>
      <dgm:t>
        <a:bodyPr/>
        <a:lstStyle/>
        <a:p>
          <a:endParaRPr lang="en-US"/>
        </a:p>
      </dgm:t>
    </dgm:pt>
    <dgm:pt modelId="{7C925A91-0CCA-48F1-A2A3-CA9D4DCCAF4B}" type="sibTrans" cxnId="{8B2EF3EF-4CCC-4693-BE4F-2F40A8C9AA42}">
      <dgm:prSet/>
      <dgm:spPr/>
      <dgm:t>
        <a:bodyPr/>
        <a:lstStyle/>
        <a:p>
          <a:endParaRPr lang="en-US"/>
        </a:p>
      </dgm:t>
    </dgm:pt>
    <dgm:pt modelId="{2218A9F9-3BD2-4DF4-BD87-A8F2FD67FF22}">
      <dgm:prSet/>
      <dgm:spPr/>
      <dgm:t>
        <a:bodyPr/>
        <a:lstStyle/>
        <a:p>
          <a:r>
            <a:rPr lang="en-IN"/>
            <a:t>This reduced model is a foundation stone for the predictive algorithm.</a:t>
          </a:r>
          <a:endParaRPr lang="en-US"/>
        </a:p>
      </dgm:t>
    </dgm:pt>
    <dgm:pt modelId="{C899A1C6-9D42-4543-9F15-B7986F420CD5}" type="parTrans" cxnId="{2E6342EB-147F-4B56-8ECD-0DACD7B2BCA4}">
      <dgm:prSet/>
      <dgm:spPr/>
      <dgm:t>
        <a:bodyPr/>
        <a:lstStyle/>
        <a:p>
          <a:endParaRPr lang="en-US"/>
        </a:p>
      </dgm:t>
    </dgm:pt>
    <dgm:pt modelId="{9FD33807-69DB-4124-A22E-59E83DBF8782}" type="sibTrans" cxnId="{2E6342EB-147F-4B56-8ECD-0DACD7B2BCA4}">
      <dgm:prSet/>
      <dgm:spPr/>
      <dgm:t>
        <a:bodyPr/>
        <a:lstStyle/>
        <a:p>
          <a:endParaRPr lang="en-US"/>
        </a:p>
      </dgm:t>
    </dgm:pt>
    <dgm:pt modelId="{6129A311-6180-4A53-A632-9B7432126926}" type="pres">
      <dgm:prSet presAssocID="{09FAB0E3-243A-444C-B421-E92A152A39B9}" presName="root" presStyleCnt="0">
        <dgm:presLayoutVars>
          <dgm:dir/>
          <dgm:resizeHandles val="exact"/>
        </dgm:presLayoutVars>
      </dgm:prSet>
      <dgm:spPr/>
    </dgm:pt>
    <dgm:pt modelId="{889C679D-FFFD-4BE0-99AC-32FB9AA446FD}" type="pres">
      <dgm:prSet presAssocID="{3D45B786-4BEC-4A3A-B801-883355F80B05}" presName="compNode" presStyleCnt="0"/>
      <dgm:spPr/>
    </dgm:pt>
    <dgm:pt modelId="{ED540A69-20AC-4A42-BCCD-499469B4B1AF}" type="pres">
      <dgm:prSet presAssocID="{3D45B786-4BEC-4A3A-B801-883355F80B05}" presName="bgRect" presStyleLbl="bgShp" presStyleIdx="0" presStyleCnt="3"/>
      <dgm:spPr/>
    </dgm:pt>
    <dgm:pt modelId="{1E667154-69F5-4C16-944B-B4A4863A5599}" type="pres">
      <dgm:prSet presAssocID="{3D45B786-4BEC-4A3A-B801-883355F80B0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A565977D-8CE0-4701-BCF3-D65F912CB194}" type="pres">
      <dgm:prSet presAssocID="{3D45B786-4BEC-4A3A-B801-883355F80B05}" presName="spaceRect" presStyleCnt="0"/>
      <dgm:spPr/>
    </dgm:pt>
    <dgm:pt modelId="{8D805838-C066-49E8-9705-85391092014D}" type="pres">
      <dgm:prSet presAssocID="{3D45B786-4BEC-4A3A-B801-883355F80B05}" presName="parTx" presStyleLbl="revTx" presStyleIdx="0" presStyleCnt="3">
        <dgm:presLayoutVars>
          <dgm:chMax val="0"/>
          <dgm:chPref val="0"/>
        </dgm:presLayoutVars>
      </dgm:prSet>
      <dgm:spPr/>
    </dgm:pt>
    <dgm:pt modelId="{4B4A69C9-97AF-40B8-8AFF-C356D47062BA}" type="pres">
      <dgm:prSet presAssocID="{7FEA3F03-17F9-4C98-B7EC-3D9B3D125A9D}" presName="sibTrans" presStyleCnt="0"/>
      <dgm:spPr/>
    </dgm:pt>
    <dgm:pt modelId="{DC875C34-7D33-4251-8E63-4FBD45368A1F}" type="pres">
      <dgm:prSet presAssocID="{45D4D7AA-B2D7-4A03-A225-17CCE217B6E7}" presName="compNode" presStyleCnt="0"/>
      <dgm:spPr/>
    </dgm:pt>
    <dgm:pt modelId="{666C6DAE-5021-4E16-AE8F-78CC7785F2A1}" type="pres">
      <dgm:prSet presAssocID="{45D4D7AA-B2D7-4A03-A225-17CCE217B6E7}" presName="bgRect" presStyleLbl="bgShp" presStyleIdx="1" presStyleCnt="3"/>
      <dgm:spPr/>
    </dgm:pt>
    <dgm:pt modelId="{33FB2CA7-F449-4809-B813-A9E82A454B5B}" type="pres">
      <dgm:prSet presAssocID="{45D4D7AA-B2D7-4A03-A225-17CCE217B6E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6C7AD90A-15EF-4652-802D-E6EFCD4257D0}" type="pres">
      <dgm:prSet presAssocID="{45D4D7AA-B2D7-4A03-A225-17CCE217B6E7}" presName="spaceRect" presStyleCnt="0"/>
      <dgm:spPr/>
    </dgm:pt>
    <dgm:pt modelId="{2457E36A-DE8B-4701-8FD2-5419A66815B5}" type="pres">
      <dgm:prSet presAssocID="{45D4D7AA-B2D7-4A03-A225-17CCE217B6E7}" presName="parTx" presStyleLbl="revTx" presStyleIdx="1" presStyleCnt="3">
        <dgm:presLayoutVars>
          <dgm:chMax val="0"/>
          <dgm:chPref val="0"/>
        </dgm:presLayoutVars>
      </dgm:prSet>
      <dgm:spPr/>
    </dgm:pt>
    <dgm:pt modelId="{F2C56CB6-CCF5-4AC0-8414-066934FE59C7}" type="pres">
      <dgm:prSet presAssocID="{7C925A91-0CCA-48F1-A2A3-CA9D4DCCAF4B}" presName="sibTrans" presStyleCnt="0"/>
      <dgm:spPr/>
    </dgm:pt>
    <dgm:pt modelId="{80649B18-EE32-4F43-995A-C93ED0A20B2F}" type="pres">
      <dgm:prSet presAssocID="{2218A9F9-3BD2-4DF4-BD87-A8F2FD67FF22}" presName="compNode" presStyleCnt="0"/>
      <dgm:spPr/>
    </dgm:pt>
    <dgm:pt modelId="{B21C398B-BED0-4044-87F7-32ACD8F90DB2}" type="pres">
      <dgm:prSet presAssocID="{2218A9F9-3BD2-4DF4-BD87-A8F2FD67FF22}" presName="bgRect" presStyleLbl="bgShp" presStyleIdx="2" presStyleCnt="3"/>
      <dgm:spPr/>
    </dgm:pt>
    <dgm:pt modelId="{31AC7CA5-A73E-4C6F-8E0A-E195F0C95993}" type="pres">
      <dgm:prSet presAssocID="{2218A9F9-3BD2-4DF4-BD87-A8F2FD67FF2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humbs Up Sign"/>
        </a:ext>
      </dgm:extLst>
    </dgm:pt>
    <dgm:pt modelId="{564257DA-AE9F-4472-B324-D44709A6737D}" type="pres">
      <dgm:prSet presAssocID="{2218A9F9-3BD2-4DF4-BD87-A8F2FD67FF22}" presName="spaceRect" presStyleCnt="0"/>
      <dgm:spPr/>
    </dgm:pt>
    <dgm:pt modelId="{8F5A00BE-B895-40FE-97F1-3F00E1F3B734}" type="pres">
      <dgm:prSet presAssocID="{2218A9F9-3BD2-4DF4-BD87-A8F2FD67FF22}" presName="parTx" presStyleLbl="revTx" presStyleIdx="2" presStyleCnt="3">
        <dgm:presLayoutVars>
          <dgm:chMax val="0"/>
          <dgm:chPref val="0"/>
        </dgm:presLayoutVars>
      </dgm:prSet>
      <dgm:spPr/>
    </dgm:pt>
  </dgm:ptLst>
  <dgm:cxnLst>
    <dgm:cxn modelId="{6DAFE42A-5B36-4005-BE06-C4BA8F7E11DE}" type="presOf" srcId="{09FAB0E3-243A-444C-B421-E92A152A39B9}" destId="{6129A311-6180-4A53-A632-9B7432126926}" srcOrd="0" destOrd="0" presId="urn:microsoft.com/office/officeart/2018/2/layout/IconVerticalSolidList"/>
    <dgm:cxn modelId="{FF68C14E-0F9A-452A-9E81-5722D8931723}" type="presOf" srcId="{45D4D7AA-B2D7-4A03-A225-17CCE217B6E7}" destId="{2457E36A-DE8B-4701-8FD2-5419A66815B5}" srcOrd="0" destOrd="0" presId="urn:microsoft.com/office/officeart/2018/2/layout/IconVerticalSolidList"/>
    <dgm:cxn modelId="{2967AF55-FA4D-470D-9724-90F5144C79B1}" type="presOf" srcId="{2218A9F9-3BD2-4DF4-BD87-A8F2FD67FF22}" destId="{8F5A00BE-B895-40FE-97F1-3F00E1F3B734}" srcOrd="0" destOrd="0" presId="urn:microsoft.com/office/officeart/2018/2/layout/IconVerticalSolidList"/>
    <dgm:cxn modelId="{810348E7-E9F6-4D0D-B3E6-B43A92BE01FC}" srcId="{09FAB0E3-243A-444C-B421-E92A152A39B9}" destId="{3D45B786-4BEC-4A3A-B801-883355F80B05}" srcOrd="0" destOrd="0" parTransId="{1EBD274F-7715-43C3-870B-4E2BED7DAA82}" sibTransId="{7FEA3F03-17F9-4C98-B7EC-3D9B3D125A9D}"/>
    <dgm:cxn modelId="{EA662AEB-3184-431F-B3A3-65CB7BAE49E1}" type="presOf" srcId="{3D45B786-4BEC-4A3A-B801-883355F80B05}" destId="{8D805838-C066-49E8-9705-85391092014D}" srcOrd="0" destOrd="0" presId="urn:microsoft.com/office/officeart/2018/2/layout/IconVerticalSolidList"/>
    <dgm:cxn modelId="{2E6342EB-147F-4B56-8ECD-0DACD7B2BCA4}" srcId="{09FAB0E3-243A-444C-B421-E92A152A39B9}" destId="{2218A9F9-3BD2-4DF4-BD87-A8F2FD67FF22}" srcOrd="2" destOrd="0" parTransId="{C899A1C6-9D42-4543-9F15-B7986F420CD5}" sibTransId="{9FD33807-69DB-4124-A22E-59E83DBF8782}"/>
    <dgm:cxn modelId="{8B2EF3EF-4CCC-4693-BE4F-2F40A8C9AA42}" srcId="{09FAB0E3-243A-444C-B421-E92A152A39B9}" destId="{45D4D7AA-B2D7-4A03-A225-17CCE217B6E7}" srcOrd="1" destOrd="0" parTransId="{763F8D84-A82B-45D2-9F92-991EC0B8C403}" sibTransId="{7C925A91-0CCA-48F1-A2A3-CA9D4DCCAF4B}"/>
    <dgm:cxn modelId="{EC3C404B-8E3B-4ABF-993F-D33C96647E13}" type="presParOf" srcId="{6129A311-6180-4A53-A632-9B7432126926}" destId="{889C679D-FFFD-4BE0-99AC-32FB9AA446FD}" srcOrd="0" destOrd="0" presId="urn:microsoft.com/office/officeart/2018/2/layout/IconVerticalSolidList"/>
    <dgm:cxn modelId="{828584D9-F034-4BD8-8A59-2427EC72EADF}" type="presParOf" srcId="{889C679D-FFFD-4BE0-99AC-32FB9AA446FD}" destId="{ED540A69-20AC-4A42-BCCD-499469B4B1AF}" srcOrd="0" destOrd="0" presId="urn:microsoft.com/office/officeart/2018/2/layout/IconVerticalSolidList"/>
    <dgm:cxn modelId="{6B9CBD31-9D3C-4A5A-8801-DE81DCA085AF}" type="presParOf" srcId="{889C679D-FFFD-4BE0-99AC-32FB9AA446FD}" destId="{1E667154-69F5-4C16-944B-B4A4863A5599}" srcOrd="1" destOrd="0" presId="urn:microsoft.com/office/officeart/2018/2/layout/IconVerticalSolidList"/>
    <dgm:cxn modelId="{A407FB90-7B45-4B07-9452-7491830344FF}" type="presParOf" srcId="{889C679D-FFFD-4BE0-99AC-32FB9AA446FD}" destId="{A565977D-8CE0-4701-BCF3-D65F912CB194}" srcOrd="2" destOrd="0" presId="urn:microsoft.com/office/officeart/2018/2/layout/IconVerticalSolidList"/>
    <dgm:cxn modelId="{38F9F492-5772-4055-885A-C36FD0397C4E}" type="presParOf" srcId="{889C679D-FFFD-4BE0-99AC-32FB9AA446FD}" destId="{8D805838-C066-49E8-9705-85391092014D}" srcOrd="3" destOrd="0" presId="urn:microsoft.com/office/officeart/2018/2/layout/IconVerticalSolidList"/>
    <dgm:cxn modelId="{5EFBF7BC-617A-4C20-B0C5-4DCEB69DB823}" type="presParOf" srcId="{6129A311-6180-4A53-A632-9B7432126926}" destId="{4B4A69C9-97AF-40B8-8AFF-C356D47062BA}" srcOrd="1" destOrd="0" presId="urn:microsoft.com/office/officeart/2018/2/layout/IconVerticalSolidList"/>
    <dgm:cxn modelId="{115F89FA-A749-436C-800E-90C4C6B9641B}" type="presParOf" srcId="{6129A311-6180-4A53-A632-9B7432126926}" destId="{DC875C34-7D33-4251-8E63-4FBD45368A1F}" srcOrd="2" destOrd="0" presId="urn:microsoft.com/office/officeart/2018/2/layout/IconVerticalSolidList"/>
    <dgm:cxn modelId="{5B81D6E5-2B70-4405-AB2E-3CE88AB7436E}" type="presParOf" srcId="{DC875C34-7D33-4251-8E63-4FBD45368A1F}" destId="{666C6DAE-5021-4E16-AE8F-78CC7785F2A1}" srcOrd="0" destOrd="0" presId="urn:microsoft.com/office/officeart/2018/2/layout/IconVerticalSolidList"/>
    <dgm:cxn modelId="{80B3D89E-EBF4-4439-8147-E0E875F4D0D4}" type="presParOf" srcId="{DC875C34-7D33-4251-8E63-4FBD45368A1F}" destId="{33FB2CA7-F449-4809-B813-A9E82A454B5B}" srcOrd="1" destOrd="0" presId="urn:microsoft.com/office/officeart/2018/2/layout/IconVerticalSolidList"/>
    <dgm:cxn modelId="{1169A831-889E-486C-A90B-AB0BA27BDE0C}" type="presParOf" srcId="{DC875C34-7D33-4251-8E63-4FBD45368A1F}" destId="{6C7AD90A-15EF-4652-802D-E6EFCD4257D0}" srcOrd="2" destOrd="0" presId="urn:microsoft.com/office/officeart/2018/2/layout/IconVerticalSolidList"/>
    <dgm:cxn modelId="{ADBC1521-2055-48C6-812F-E07B87943E89}" type="presParOf" srcId="{DC875C34-7D33-4251-8E63-4FBD45368A1F}" destId="{2457E36A-DE8B-4701-8FD2-5419A66815B5}" srcOrd="3" destOrd="0" presId="urn:microsoft.com/office/officeart/2018/2/layout/IconVerticalSolidList"/>
    <dgm:cxn modelId="{8B06C2ED-78E1-4A78-B958-10FAA539B645}" type="presParOf" srcId="{6129A311-6180-4A53-A632-9B7432126926}" destId="{F2C56CB6-CCF5-4AC0-8414-066934FE59C7}" srcOrd="3" destOrd="0" presId="urn:microsoft.com/office/officeart/2018/2/layout/IconVerticalSolidList"/>
    <dgm:cxn modelId="{0E0E4EC5-4CC9-48B5-8E6A-11D8CDBF6ACB}" type="presParOf" srcId="{6129A311-6180-4A53-A632-9B7432126926}" destId="{80649B18-EE32-4F43-995A-C93ED0A20B2F}" srcOrd="4" destOrd="0" presId="urn:microsoft.com/office/officeart/2018/2/layout/IconVerticalSolidList"/>
    <dgm:cxn modelId="{146EF997-7C84-4D1A-A109-093412ECA3E9}" type="presParOf" srcId="{80649B18-EE32-4F43-995A-C93ED0A20B2F}" destId="{B21C398B-BED0-4044-87F7-32ACD8F90DB2}" srcOrd="0" destOrd="0" presId="urn:microsoft.com/office/officeart/2018/2/layout/IconVerticalSolidList"/>
    <dgm:cxn modelId="{13702F6D-83AB-4789-B668-C1A1F247F10A}" type="presParOf" srcId="{80649B18-EE32-4F43-995A-C93ED0A20B2F}" destId="{31AC7CA5-A73E-4C6F-8E0A-E195F0C95993}" srcOrd="1" destOrd="0" presId="urn:microsoft.com/office/officeart/2018/2/layout/IconVerticalSolidList"/>
    <dgm:cxn modelId="{DBD61C0F-4D62-44F9-A2A0-121A8EB2F911}" type="presParOf" srcId="{80649B18-EE32-4F43-995A-C93ED0A20B2F}" destId="{564257DA-AE9F-4472-B324-D44709A6737D}" srcOrd="2" destOrd="0" presId="urn:microsoft.com/office/officeart/2018/2/layout/IconVerticalSolidList"/>
    <dgm:cxn modelId="{939CFE5F-046E-4E84-B2ED-FC9B6E6EE2BC}" type="presParOf" srcId="{80649B18-EE32-4F43-995A-C93ED0A20B2F}" destId="{8F5A00BE-B895-40FE-97F1-3F00E1F3B73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7C42BF5-B372-4F17-B758-7C40D313A70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227CBD7-D9AB-4400-ABBA-F1BA58283749}">
      <dgm:prSet/>
      <dgm:spPr/>
      <dgm:t>
        <a:bodyPr/>
        <a:lstStyle/>
        <a:p>
          <a:pPr>
            <a:lnSpc>
              <a:spcPct val="100000"/>
            </a:lnSpc>
          </a:pPr>
          <a:r>
            <a:rPr lang="en-IN" dirty="0"/>
            <a:t>It is very clear that any next store planned should locate at a place with high demand.</a:t>
          </a:r>
        </a:p>
        <a:p>
          <a:pPr>
            <a:lnSpc>
              <a:spcPct val="100000"/>
            </a:lnSpc>
          </a:pPr>
          <a:r>
            <a:rPr lang="en-IN" dirty="0"/>
            <a:t>Forecast 2018 and 2019 with past year statistics to understand future scores.</a:t>
          </a:r>
          <a:endParaRPr lang="en-US" dirty="0"/>
        </a:p>
      </dgm:t>
    </dgm:pt>
    <dgm:pt modelId="{561D3006-99B9-42B6-8D42-BF70DD00E028}" type="parTrans" cxnId="{D72B3291-F641-4C87-8C43-398D9BAC0975}">
      <dgm:prSet/>
      <dgm:spPr/>
      <dgm:t>
        <a:bodyPr/>
        <a:lstStyle/>
        <a:p>
          <a:endParaRPr lang="en-US"/>
        </a:p>
      </dgm:t>
    </dgm:pt>
    <dgm:pt modelId="{CB967168-8236-48BF-8094-0FFACB0038BD}" type="sibTrans" cxnId="{D72B3291-F641-4C87-8C43-398D9BAC0975}">
      <dgm:prSet/>
      <dgm:spPr/>
      <dgm:t>
        <a:bodyPr/>
        <a:lstStyle/>
        <a:p>
          <a:endParaRPr lang="en-US"/>
        </a:p>
      </dgm:t>
    </dgm:pt>
    <dgm:pt modelId="{5128A78F-C1AB-4843-8DFF-F3A3B807F977}">
      <dgm:prSet/>
      <dgm:spPr/>
      <dgm:t>
        <a:bodyPr/>
        <a:lstStyle/>
        <a:p>
          <a:pPr>
            <a:lnSpc>
              <a:spcPct val="100000"/>
            </a:lnSpc>
          </a:pPr>
          <a:r>
            <a:rPr lang="en-IN" dirty="0"/>
            <a:t>With all the top States reduced model in hand it is very important to get a right model to predict the best future store.</a:t>
          </a:r>
        </a:p>
        <a:p>
          <a:pPr>
            <a:lnSpc>
              <a:spcPct val="100000"/>
            </a:lnSpc>
          </a:pPr>
          <a:r>
            <a:rPr lang="en-IN" dirty="0"/>
            <a:t>With help of other predictors, demand in 2019 can be predicted for each state and get the state with high demand</a:t>
          </a:r>
          <a:endParaRPr lang="en-US" dirty="0"/>
        </a:p>
      </dgm:t>
    </dgm:pt>
    <dgm:pt modelId="{248DAFD1-CE4C-4234-9B4F-E4105F35EFF0}" type="parTrans" cxnId="{CC7A110D-50E9-479A-8D7C-F263A456C4F6}">
      <dgm:prSet/>
      <dgm:spPr/>
      <dgm:t>
        <a:bodyPr/>
        <a:lstStyle/>
        <a:p>
          <a:endParaRPr lang="en-US"/>
        </a:p>
      </dgm:t>
    </dgm:pt>
    <dgm:pt modelId="{11328174-5AB5-439B-A4B1-7F483843A454}" type="sibTrans" cxnId="{CC7A110D-50E9-479A-8D7C-F263A456C4F6}">
      <dgm:prSet/>
      <dgm:spPr/>
      <dgm:t>
        <a:bodyPr/>
        <a:lstStyle/>
        <a:p>
          <a:endParaRPr lang="en-US"/>
        </a:p>
      </dgm:t>
    </dgm:pt>
    <dgm:pt modelId="{F06365AD-729F-4FB9-B592-95D2C8DD73F2}" type="pres">
      <dgm:prSet presAssocID="{07C42BF5-B372-4F17-B758-7C40D313A703}" presName="root" presStyleCnt="0">
        <dgm:presLayoutVars>
          <dgm:dir/>
          <dgm:resizeHandles val="exact"/>
        </dgm:presLayoutVars>
      </dgm:prSet>
      <dgm:spPr/>
    </dgm:pt>
    <dgm:pt modelId="{690BCF0B-E813-4E08-BEB5-D62DF878568E}" type="pres">
      <dgm:prSet presAssocID="{7227CBD7-D9AB-4400-ABBA-F1BA58283749}" presName="compNode" presStyleCnt="0"/>
      <dgm:spPr/>
    </dgm:pt>
    <dgm:pt modelId="{546BF185-8903-4EE8-82D1-92EA72EDAD11}" type="pres">
      <dgm:prSet presAssocID="{7227CBD7-D9AB-4400-ABBA-F1BA58283749}" presName="bgRect" presStyleLbl="bgShp" presStyleIdx="0" presStyleCnt="2"/>
      <dgm:spPr/>
    </dgm:pt>
    <dgm:pt modelId="{2A7752AB-0075-4022-BFEB-2640CEFE253E}" type="pres">
      <dgm:prSet presAssocID="{7227CBD7-D9AB-4400-ABBA-F1BA5828374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5649049D-932D-4510-8075-7BF3DAAFAF19}" type="pres">
      <dgm:prSet presAssocID="{7227CBD7-D9AB-4400-ABBA-F1BA58283749}" presName="spaceRect" presStyleCnt="0"/>
      <dgm:spPr/>
    </dgm:pt>
    <dgm:pt modelId="{F2FD2973-5723-48C9-8339-2A421280983F}" type="pres">
      <dgm:prSet presAssocID="{7227CBD7-D9AB-4400-ABBA-F1BA58283749}" presName="parTx" presStyleLbl="revTx" presStyleIdx="0" presStyleCnt="2" custScaleX="116978" custScaleY="125000">
        <dgm:presLayoutVars>
          <dgm:chMax val="0"/>
          <dgm:chPref val="0"/>
        </dgm:presLayoutVars>
      </dgm:prSet>
      <dgm:spPr/>
    </dgm:pt>
    <dgm:pt modelId="{AD3E2EBB-55E3-43A8-846B-0D0142D14994}" type="pres">
      <dgm:prSet presAssocID="{CB967168-8236-48BF-8094-0FFACB0038BD}" presName="sibTrans" presStyleCnt="0"/>
      <dgm:spPr/>
    </dgm:pt>
    <dgm:pt modelId="{0864194F-A379-40C3-8762-37BC99324B88}" type="pres">
      <dgm:prSet presAssocID="{5128A78F-C1AB-4843-8DFF-F3A3B807F977}" presName="compNode" presStyleCnt="0"/>
      <dgm:spPr/>
    </dgm:pt>
    <dgm:pt modelId="{76DF467C-E281-496F-AAB9-8BA0C3C51B2B}" type="pres">
      <dgm:prSet presAssocID="{5128A78F-C1AB-4843-8DFF-F3A3B807F977}" presName="bgRect" presStyleLbl="bgShp" presStyleIdx="1" presStyleCnt="2"/>
      <dgm:spPr/>
    </dgm:pt>
    <dgm:pt modelId="{E233611E-8149-43C1-B532-0C3F08797E6F}" type="pres">
      <dgm:prSet presAssocID="{5128A78F-C1AB-4843-8DFF-F3A3B807F97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1F0D7FB6-842B-46B1-8572-BB7AD678BF6F}" type="pres">
      <dgm:prSet presAssocID="{5128A78F-C1AB-4843-8DFF-F3A3B807F977}" presName="spaceRect" presStyleCnt="0"/>
      <dgm:spPr/>
    </dgm:pt>
    <dgm:pt modelId="{24A63A4C-9485-4472-9B72-2C74D90215A9}" type="pres">
      <dgm:prSet presAssocID="{5128A78F-C1AB-4843-8DFF-F3A3B807F977}" presName="parTx" presStyleLbl="revTx" presStyleIdx="1" presStyleCnt="2" custScaleX="114296">
        <dgm:presLayoutVars>
          <dgm:chMax val="0"/>
          <dgm:chPref val="0"/>
        </dgm:presLayoutVars>
      </dgm:prSet>
      <dgm:spPr/>
    </dgm:pt>
  </dgm:ptLst>
  <dgm:cxnLst>
    <dgm:cxn modelId="{CC7A110D-50E9-479A-8D7C-F263A456C4F6}" srcId="{07C42BF5-B372-4F17-B758-7C40D313A703}" destId="{5128A78F-C1AB-4843-8DFF-F3A3B807F977}" srcOrd="1" destOrd="0" parTransId="{248DAFD1-CE4C-4234-9B4F-E4105F35EFF0}" sibTransId="{11328174-5AB5-439B-A4B1-7F483843A454}"/>
    <dgm:cxn modelId="{D72B3291-F641-4C87-8C43-398D9BAC0975}" srcId="{07C42BF5-B372-4F17-B758-7C40D313A703}" destId="{7227CBD7-D9AB-4400-ABBA-F1BA58283749}" srcOrd="0" destOrd="0" parTransId="{561D3006-99B9-42B6-8D42-BF70DD00E028}" sibTransId="{CB967168-8236-48BF-8094-0FFACB0038BD}"/>
    <dgm:cxn modelId="{CBEDECA3-FC37-4987-B5DE-517E5E81BA9E}" type="presOf" srcId="{7227CBD7-D9AB-4400-ABBA-F1BA58283749}" destId="{F2FD2973-5723-48C9-8339-2A421280983F}" srcOrd="0" destOrd="0" presId="urn:microsoft.com/office/officeart/2018/2/layout/IconVerticalSolidList"/>
    <dgm:cxn modelId="{C81264D2-C7AB-4072-9985-851045CB5247}" type="presOf" srcId="{07C42BF5-B372-4F17-B758-7C40D313A703}" destId="{F06365AD-729F-4FB9-B592-95D2C8DD73F2}" srcOrd="0" destOrd="0" presId="urn:microsoft.com/office/officeart/2018/2/layout/IconVerticalSolidList"/>
    <dgm:cxn modelId="{9FE5A9EC-190D-430C-A2AD-F3794F3C6263}" type="presOf" srcId="{5128A78F-C1AB-4843-8DFF-F3A3B807F977}" destId="{24A63A4C-9485-4472-9B72-2C74D90215A9}" srcOrd="0" destOrd="0" presId="urn:microsoft.com/office/officeart/2018/2/layout/IconVerticalSolidList"/>
    <dgm:cxn modelId="{FFBA495C-D8A6-45DD-9FB8-0288AFA8DF44}" type="presParOf" srcId="{F06365AD-729F-4FB9-B592-95D2C8DD73F2}" destId="{690BCF0B-E813-4E08-BEB5-D62DF878568E}" srcOrd="0" destOrd="0" presId="urn:microsoft.com/office/officeart/2018/2/layout/IconVerticalSolidList"/>
    <dgm:cxn modelId="{E16ECB80-02E0-4AF9-84A8-24552AD5D427}" type="presParOf" srcId="{690BCF0B-E813-4E08-BEB5-D62DF878568E}" destId="{546BF185-8903-4EE8-82D1-92EA72EDAD11}" srcOrd="0" destOrd="0" presId="urn:microsoft.com/office/officeart/2018/2/layout/IconVerticalSolidList"/>
    <dgm:cxn modelId="{00F65035-0590-4217-8F99-1CCDCA50F3C5}" type="presParOf" srcId="{690BCF0B-E813-4E08-BEB5-D62DF878568E}" destId="{2A7752AB-0075-4022-BFEB-2640CEFE253E}" srcOrd="1" destOrd="0" presId="urn:microsoft.com/office/officeart/2018/2/layout/IconVerticalSolidList"/>
    <dgm:cxn modelId="{26587BB9-B258-4B41-A512-8B5FE73234A0}" type="presParOf" srcId="{690BCF0B-E813-4E08-BEB5-D62DF878568E}" destId="{5649049D-932D-4510-8075-7BF3DAAFAF19}" srcOrd="2" destOrd="0" presId="urn:microsoft.com/office/officeart/2018/2/layout/IconVerticalSolidList"/>
    <dgm:cxn modelId="{56FD3462-E64C-443C-8E3F-874C0F6482C2}" type="presParOf" srcId="{690BCF0B-E813-4E08-BEB5-D62DF878568E}" destId="{F2FD2973-5723-48C9-8339-2A421280983F}" srcOrd="3" destOrd="0" presId="urn:microsoft.com/office/officeart/2018/2/layout/IconVerticalSolidList"/>
    <dgm:cxn modelId="{78FCDEF3-2254-4D97-9466-E5E4D658D0B6}" type="presParOf" srcId="{F06365AD-729F-4FB9-B592-95D2C8DD73F2}" destId="{AD3E2EBB-55E3-43A8-846B-0D0142D14994}" srcOrd="1" destOrd="0" presId="urn:microsoft.com/office/officeart/2018/2/layout/IconVerticalSolidList"/>
    <dgm:cxn modelId="{E26720D0-FABC-4BA5-80D5-92C7609D1586}" type="presParOf" srcId="{F06365AD-729F-4FB9-B592-95D2C8DD73F2}" destId="{0864194F-A379-40C3-8762-37BC99324B88}" srcOrd="2" destOrd="0" presId="urn:microsoft.com/office/officeart/2018/2/layout/IconVerticalSolidList"/>
    <dgm:cxn modelId="{0A0E7899-7A38-4189-B1E4-72C86A006EC9}" type="presParOf" srcId="{0864194F-A379-40C3-8762-37BC99324B88}" destId="{76DF467C-E281-496F-AAB9-8BA0C3C51B2B}" srcOrd="0" destOrd="0" presId="urn:microsoft.com/office/officeart/2018/2/layout/IconVerticalSolidList"/>
    <dgm:cxn modelId="{2232B8D3-504E-4A89-8542-AC82201C602A}" type="presParOf" srcId="{0864194F-A379-40C3-8762-37BC99324B88}" destId="{E233611E-8149-43C1-B532-0C3F08797E6F}" srcOrd="1" destOrd="0" presId="urn:microsoft.com/office/officeart/2018/2/layout/IconVerticalSolidList"/>
    <dgm:cxn modelId="{E97C0516-46D6-4DC7-82B6-3D597AB28FDB}" type="presParOf" srcId="{0864194F-A379-40C3-8762-37BC99324B88}" destId="{1F0D7FB6-842B-46B1-8572-BB7AD678BF6F}" srcOrd="2" destOrd="0" presId="urn:microsoft.com/office/officeart/2018/2/layout/IconVerticalSolidList"/>
    <dgm:cxn modelId="{A9152E9B-0C0E-406C-ABF7-0BFCB33D682D}" type="presParOf" srcId="{0864194F-A379-40C3-8762-37BC99324B88}" destId="{24A63A4C-9485-4472-9B72-2C74D90215A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2D08A02-9FDC-482E-98BF-315B4DC0D84D}"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9503A0F9-0863-40BA-9025-1DF6237C3885}">
      <dgm:prSet/>
      <dgm:spPr/>
      <dgm:t>
        <a:bodyPr/>
        <a:lstStyle/>
        <a:p>
          <a:r>
            <a:rPr lang="en-IN" dirty="0"/>
            <a:t>The analysis performed has taken data from time frame of  2013 to 2018 into consideration.</a:t>
          </a:r>
          <a:endParaRPr lang="en-US" dirty="0"/>
        </a:p>
      </dgm:t>
    </dgm:pt>
    <dgm:pt modelId="{D46CBFB4-F41B-46AB-B629-5CFAFD88292E}" type="parTrans" cxnId="{E7398210-BCD4-4499-BDED-277C7E61B059}">
      <dgm:prSet/>
      <dgm:spPr/>
      <dgm:t>
        <a:bodyPr/>
        <a:lstStyle/>
        <a:p>
          <a:endParaRPr lang="en-US"/>
        </a:p>
      </dgm:t>
    </dgm:pt>
    <dgm:pt modelId="{32B1EA89-8CDB-4D67-9D6E-8045B7AF67B4}" type="sibTrans" cxnId="{E7398210-BCD4-4499-BDED-277C7E61B059}">
      <dgm:prSet/>
      <dgm:spPr/>
      <dgm:t>
        <a:bodyPr/>
        <a:lstStyle/>
        <a:p>
          <a:endParaRPr lang="en-US"/>
        </a:p>
      </dgm:t>
    </dgm:pt>
    <dgm:pt modelId="{84063D21-E54E-4A0F-98EC-5407428CB486}">
      <dgm:prSet/>
      <dgm:spPr/>
      <dgm:t>
        <a:bodyPr/>
        <a:lstStyle/>
        <a:p>
          <a:r>
            <a:rPr lang="en-IN"/>
            <a:t>The analysis performed has taken promotional demand from 2015 due to lack of data.</a:t>
          </a:r>
          <a:endParaRPr lang="en-US"/>
        </a:p>
      </dgm:t>
    </dgm:pt>
    <dgm:pt modelId="{755FCB9A-40AB-4A0E-ABB4-5530921D933A}" type="parTrans" cxnId="{3D235DBA-B469-4E09-95F6-939694A23B22}">
      <dgm:prSet/>
      <dgm:spPr/>
      <dgm:t>
        <a:bodyPr/>
        <a:lstStyle/>
        <a:p>
          <a:endParaRPr lang="en-US"/>
        </a:p>
      </dgm:t>
    </dgm:pt>
    <dgm:pt modelId="{DBAA7D44-01BE-4748-B758-6BAC06BE4058}" type="sibTrans" cxnId="{3D235DBA-B469-4E09-95F6-939694A23B22}">
      <dgm:prSet/>
      <dgm:spPr/>
      <dgm:t>
        <a:bodyPr/>
        <a:lstStyle/>
        <a:p>
          <a:endParaRPr lang="en-US"/>
        </a:p>
      </dgm:t>
    </dgm:pt>
    <dgm:pt modelId="{3C851362-21CF-4929-A664-EF5360FC7D2F}">
      <dgm:prSet/>
      <dgm:spPr/>
      <dgm:t>
        <a:bodyPr/>
        <a:lstStyle/>
        <a:p>
          <a:r>
            <a:rPr lang="en-IN"/>
            <a:t>Complete analysis only includes the data provided under L.L Bean NDA and some external data, where as there are far more attributes can be considered for location analytics in detail.</a:t>
          </a:r>
          <a:endParaRPr lang="en-US"/>
        </a:p>
      </dgm:t>
    </dgm:pt>
    <dgm:pt modelId="{98C251B7-99BE-43F2-BDD6-DEB9A0AD684C}" type="parTrans" cxnId="{D6F74DE5-C311-41D0-891A-98444B63E3E7}">
      <dgm:prSet/>
      <dgm:spPr/>
      <dgm:t>
        <a:bodyPr/>
        <a:lstStyle/>
        <a:p>
          <a:endParaRPr lang="en-US"/>
        </a:p>
      </dgm:t>
    </dgm:pt>
    <dgm:pt modelId="{2BA87052-1C76-40B5-8BA8-D974FB61FE16}" type="sibTrans" cxnId="{D6F74DE5-C311-41D0-891A-98444B63E3E7}">
      <dgm:prSet/>
      <dgm:spPr/>
      <dgm:t>
        <a:bodyPr/>
        <a:lstStyle/>
        <a:p>
          <a:endParaRPr lang="en-US"/>
        </a:p>
      </dgm:t>
    </dgm:pt>
    <dgm:pt modelId="{5BA5FE05-C07A-46D2-A5F7-3C923ACBA08F}">
      <dgm:prSet/>
      <dgm:spPr/>
      <dgm:t>
        <a:bodyPr/>
        <a:lstStyle/>
        <a:p>
          <a:r>
            <a:rPr lang="en-IN"/>
            <a:t>Due to some incomplete values(NA’s) , some of the data have been removed, which might sometimes be important if the original data is considered.</a:t>
          </a:r>
          <a:endParaRPr lang="en-US"/>
        </a:p>
      </dgm:t>
    </dgm:pt>
    <dgm:pt modelId="{07CEABBF-F79C-4138-8584-973809416E68}" type="parTrans" cxnId="{F651CE64-5A9D-499F-9619-BB00C7975357}">
      <dgm:prSet/>
      <dgm:spPr/>
      <dgm:t>
        <a:bodyPr/>
        <a:lstStyle/>
        <a:p>
          <a:endParaRPr lang="en-US"/>
        </a:p>
      </dgm:t>
    </dgm:pt>
    <dgm:pt modelId="{1755C698-32A4-4F4B-8352-0C80D6759757}" type="sibTrans" cxnId="{F651CE64-5A9D-499F-9619-BB00C7975357}">
      <dgm:prSet/>
      <dgm:spPr/>
      <dgm:t>
        <a:bodyPr/>
        <a:lstStyle/>
        <a:p>
          <a:endParaRPr lang="en-US"/>
        </a:p>
      </dgm:t>
    </dgm:pt>
    <dgm:pt modelId="{E8AD8AE5-F32B-439C-9B13-96FBAD4E9202}" type="pres">
      <dgm:prSet presAssocID="{12D08A02-9FDC-482E-98BF-315B4DC0D84D}" presName="root" presStyleCnt="0">
        <dgm:presLayoutVars>
          <dgm:dir/>
          <dgm:resizeHandles val="exact"/>
        </dgm:presLayoutVars>
      </dgm:prSet>
      <dgm:spPr/>
    </dgm:pt>
    <dgm:pt modelId="{6217826D-4A78-4CE9-95EF-7CA80E2D0A31}" type="pres">
      <dgm:prSet presAssocID="{9503A0F9-0863-40BA-9025-1DF6237C3885}" presName="compNode" presStyleCnt="0"/>
      <dgm:spPr/>
    </dgm:pt>
    <dgm:pt modelId="{C1B12F60-18BD-49C0-AC2E-C43CF92302FC}" type="pres">
      <dgm:prSet presAssocID="{9503A0F9-0863-40BA-9025-1DF6237C3885}" presName="bgRect" presStyleLbl="bgShp" presStyleIdx="0" presStyleCnt="4"/>
      <dgm:spPr/>
    </dgm:pt>
    <dgm:pt modelId="{72916342-3492-4D6F-851B-864BA228D687}" type="pres">
      <dgm:prSet presAssocID="{9503A0F9-0863-40BA-9025-1DF6237C388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B6628893-16D9-43CA-94B2-1C03701D54E5}" type="pres">
      <dgm:prSet presAssocID="{9503A0F9-0863-40BA-9025-1DF6237C3885}" presName="spaceRect" presStyleCnt="0"/>
      <dgm:spPr/>
    </dgm:pt>
    <dgm:pt modelId="{38607857-AB62-460D-B8E8-9C295C17ABCA}" type="pres">
      <dgm:prSet presAssocID="{9503A0F9-0863-40BA-9025-1DF6237C3885}" presName="parTx" presStyleLbl="revTx" presStyleIdx="0" presStyleCnt="4">
        <dgm:presLayoutVars>
          <dgm:chMax val="0"/>
          <dgm:chPref val="0"/>
        </dgm:presLayoutVars>
      </dgm:prSet>
      <dgm:spPr/>
    </dgm:pt>
    <dgm:pt modelId="{BD4161F4-31FA-428F-8C84-226BCFC58994}" type="pres">
      <dgm:prSet presAssocID="{32B1EA89-8CDB-4D67-9D6E-8045B7AF67B4}" presName="sibTrans" presStyleCnt="0"/>
      <dgm:spPr/>
    </dgm:pt>
    <dgm:pt modelId="{0CB6D01E-D9EC-44B7-A61F-FD311BA59B7C}" type="pres">
      <dgm:prSet presAssocID="{84063D21-E54E-4A0F-98EC-5407428CB486}" presName="compNode" presStyleCnt="0"/>
      <dgm:spPr/>
    </dgm:pt>
    <dgm:pt modelId="{45296BF4-CD6A-4915-85A0-B31BCC406817}" type="pres">
      <dgm:prSet presAssocID="{84063D21-E54E-4A0F-98EC-5407428CB486}" presName="bgRect" presStyleLbl="bgShp" presStyleIdx="1" presStyleCnt="4"/>
      <dgm:spPr/>
    </dgm:pt>
    <dgm:pt modelId="{7480B789-6DDC-4920-ACDF-77CE58F4F9ED}" type="pres">
      <dgm:prSet presAssocID="{84063D21-E54E-4A0F-98EC-5407428CB48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wnward trend"/>
        </a:ext>
      </dgm:extLst>
    </dgm:pt>
    <dgm:pt modelId="{BD7E91E1-E9C1-4771-940C-D34E29A1C748}" type="pres">
      <dgm:prSet presAssocID="{84063D21-E54E-4A0F-98EC-5407428CB486}" presName="spaceRect" presStyleCnt="0"/>
      <dgm:spPr/>
    </dgm:pt>
    <dgm:pt modelId="{A3601F71-8B23-4E25-82F0-EA12E89E512C}" type="pres">
      <dgm:prSet presAssocID="{84063D21-E54E-4A0F-98EC-5407428CB486}" presName="parTx" presStyleLbl="revTx" presStyleIdx="1" presStyleCnt="4">
        <dgm:presLayoutVars>
          <dgm:chMax val="0"/>
          <dgm:chPref val="0"/>
        </dgm:presLayoutVars>
      </dgm:prSet>
      <dgm:spPr/>
    </dgm:pt>
    <dgm:pt modelId="{90A1ECF6-D9B6-4710-8629-202DCAED4EC9}" type="pres">
      <dgm:prSet presAssocID="{DBAA7D44-01BE-4748-B758-6BAC06BE4058}" presName="sibTrans" presStyleCnt="0"/>
      <dgm:spPr/>
    </dgm:pt>
    <dgm:pt modelId="{BF5C881A-1490-4C4E-92E2-15F555A6F7DA}" type="pres">
      <dgm:prSet presAssocID="{3C851362-21CF-4929-A664-EF5360FC7D2F}" presName="compNode" presStyleCnt="0"/>
      <dgm:spPr/>
    </dgm:pt>
    <dgm:pt modelId="{A98F7381-8A81-4197-AC1F-886A4B866A0D}" type="pres">
      <dgm:prSet presAssocID="{3C851362-21CF-4929-A664-EF5360FC7D2F}" presName="bgRect" presStyleLbl="bgShp" presStyleIdx="2" presStyleCnt="4"/>
      <dgm:spPr/>
    </dgm:pt>
    <dgm:pt modelId="{C2A936B3-1D75-40A8-AE87-E58A8CD4ECAF}" type="pres">
      <dgm:prSet presAssocID="{3C851362-21CF-4929-A664-EF5360FC7D2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5599FAE7-8376-403C-BB42-0B1B2395DEBE}" type="pres">
      <dgm:prSet presAssocID="{3C851362-21CF-4929-A664-EF5360FC7D2F}" presName="spaceRect" presStyleCnt="0"/>
      <dgm:spPr/>
    </dgm:pt>
    <dgm:pt modelId="{E7D3E667-DEF8-4701-BA8D-8ACD1C6BD292}" type="pres">
      <dgm:prSet presAssocID="{3C851362-21CF-4929-A664-EF5360FC7D2F}" presName="parTx" presStyleLbl="revTx" presStyleIdx="2" presStyleCnt="4">
        <dgm:presLayoutVars>
          <dgm:chMax val="0"/>
          <dgm:chPref val="0"/>
        </dgm:presLayoutVars>
      </dgm:prSet>
      <dgm:spPr/>
    </dgm:pt>
    <dgm:pt modelId="{9A6213CF-A2D7-415F-874E-95C0019EA0F1}" type="pres">
      <dgm:prSet presAssocID="{2BA87052-1C76-40B5-8BA8-D974FB61FE16}" presName="sibTrans" presStyleCnt="0"/>
      <dgm:spPr/>
    </dgm:pt>
    <dgm:pt modelId="{DBFCE941-2788-4045-BD7F-38A283FCB68F}" type="pres">
      <dgm:prSet presAssocID="{5BA5FE05-C07A-46D2-A5F7-3C923ACBA08F}" presName="compNode" presStyleCnt="0"/>
      <dgm:spPr/>
    </dgm:pt>
    <dgm:pt modelId="{AB4E85BC-B9AD-490A-BD91-3DC6A9050A54}" type="pres">
      <dgm:prSet presAssocID="{5BA5FE05-C07A-46D2-A5F7-3C923ACBA08F}" presName="bgRect" presStyleLbl="bgShp" presStyleIdx="3" presStyleCnt="4"/>
      <dgm:spPr/>
    </dgm:pt>
    <dgm:pt modelId="{12F27904-63F9-4C3A-A5EE-05CFFAB51D7A}" type="pres">
      <dgm:prSet presAssocID="{5BA5FE05-C07A-46D2-A5F7-3C923ACBA08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arning"/>
        </a:ext>
      </dgm:extLst>
    </dgm:pt>
    <dgm:pt modelId="{9A0E28C2-B447-44FD-8791-9F8CC7D9042E}" type="pres">
      <dgm:prSet presAssocID="{5BA5FE05-C07A-46D2-A5F7-3C923ACBA08F}" presName="spaceRect" presStyleCnt="0"/>
      <dgm:spPr/>
    </dgm:pt>
    <dgm:pt modelId="{A0A6FD93-9ACF-48FE-AB21-8139AC548541}" type="pres">
      <dgm:prSet presAssocID="{5BA5FE05-C07A-46D2-A5F7-3C923ACBA08F}" presName="parTx" presStyleLbl="revTx" presStyleIdx="3" presStyleCnt="4">
        <dgm:presLayoutVars>
          <dgm:chMax val="0"/>
          <dgm:chPref val="0"/>
        </dgm:presLayoutVars>
      </dgm:prSet>
      <dgm:spPr/>
    </dgm:pt>
  </dgm:ptLst>
  <dgm:cxnLst>
    <dgm:cxn modelId="{E7398210-BCD4-4499-BDED-277C7E61B059}" srcId="{12D08A02-9FDC-482E-98BF-315B4DC0D84D}" destId="{9503A0F9-0863-40BA-9025-1DF6237C3885}" srcOrd="0" destOrd="0" parTransId="{D46CBFB4-F41B-46AB-B629-5CFAFD88292E}" sibTransId="{32B1EA89-8CDB-4D67-9D6E-8045B7AF67B4}"/>
    <dgm:cxn modelId="{F651CE64-5A9D-499F-9619-BB00C7975357}" srcId="{12D08A02-9FDC-482E-98BF-315B4DC0D84D}" destId="{5BA5FE05-C07A-46D2-A5F7-3C923ACBA08F}" srcOrd="3" destOrd="0" parTransId="{07CEABBF-F79C-4138-8584-973809416E68}" sibTransId="{1755C698-32A4-4F4B-8352-0C80D6759757}"/>
    <dgm:cxn modelId="{8C7CD083-6AC4-43CC-8817-9E45CC3AD9E7}" type="presOf" srcId="{3C851362-21CF-4929-A664-EF5360FC7D2F}" destId="{E7D3E667-DEF8-4701-BA8D-8ACD1C6BD292}" srcOrd="0" destOrd="0" presId="urn:microsoft.com/office/officeart/2018/2/layout/IconVerticalSolidList"/>
    <dgm:cxn modelId="{137D7D85-EC5B-4017-B18C-EC8CE1C6F5ED}" type="presOf" srcId="{84063D21-E54E-4A0F-98EC-5407428CB486}" destId="{A3601F71-8B23-4E25-82F0-EA12E89E512C}" srcOrd="0" destOrd="0" presId="urn:microsoft.com/office/officeart/2018/2/layout/IconVerticalSolidList"/>
    <dgm:cxn modelId="{3D235DBA-B469-4E09-95F6-939694A23B22}" srcId="{12D08A02-9FDC-482E-98BF-315B4DC0D84D}" destId="{84063D21-E54E-4A0F-98EC-5407428CB486}" srcOrd="1" destOrd="0" parTransId="{755FCB9A-40AB-4A0E-ABB4-5530921D933A}" sibTransId="{DBAA7D44-01BE-4748-B758-6BAC06BE4058}"/>
    <dgm:cxn modelId="{A9F293D6-0FC1-4E4E-AD02-F92045B20D87}" type="presOf" srcId="{12D08A02-9FDC-482E-98BF-315B4DC0D84D}" destId="{E8AD8AE5-F32B-439C-9B13-96FBAD4E9202}" srcOrd="0" destOrd="0" presId="urn:microsoft.com/office/officeart/2018/2/layout/IconVerticalSolidList"/>
    <dgm:cxn modelId="{D6F74DE5-C311-41D0-891A-98444B63E3E7}" srcId="{12D08A02-9FDC-482E-98BF-315B4DC0D84D}" destId="{3C851362-21CF-4929-A664-EF5360FC7D2F}" srcOrd="2" destOrd="0" parTransId="{98C251B7-99BE-43F2-BDD6-DEB9A0AD684C}" sibTransId="{2BA87052-1C76-40B5-8BA8-D974FB61FE16}"/>
    <dgm:cxn modelId="{F8D036F5-54DB-47BF-85D0-F5FF21528A54}" type="presOf" srcId="{5BA5FE05-C07A-46D2-A5F7-3C923ACBA08F}" destId="{A0A6FD93-9ACF-48FE-AB21-8139AC548541}" srcOrd="0" destOrd="0" presId="urn:microsoft.com/office/officeart/2018/2/layout/IconVerticalSolidList"/>
    <dgm:cxn modelId="{8E1B85FF-3DCE-4E72-BD01-361908B4F914}" type="presOf" srcId="{9503A0F9-0863-40BA-9025-1DF6237C3885}" destId="{38607857-AB62-460D-B8E8-9C295C17ABCA}" srcOrd="0" destOrd="0" presId="urn:microsoft.com/office/officeart/2018/2/layout/IconVerticalSolidList"/>
    <dgm:cxn modelId="{C9E6F9A5-5C00-4EAC-8AA4-0E480D564F3C}" type="presParOf" srcId="{E8AD8AE5-F32B-439C-9B13-96FBAD4E9202}" destId="{6217826D-4A78-4CE9-95EF-7CA80E2D0A31}" srcOrd="0" destOrd="0" presId="urn:microsoft.com/office/officeart/2018/2/layout/IconVerticalSolidList"/>
    <dgm:cxn modelId="{DDF339E8-DBF1-49B5-9B8C-31AF49937AEB}" type="presParOf" srcId="{6217826D-4A78-4CE9-95EF-7CA80E2D0A31}" destId="{C1B12F60-18BD-49C0-AC2E-C43CF92302FC}" srcOrd="0" destOrd="0" presId="urn:microsoft.com/office/officeart/2018/2/layout/IconVerticalSolidList"/>
    <dgm:cxn modelId="{43206715-AF77-4299-B4C0-83EC71B1AC05}" type="presParOf" srcId="{6217826D-4A78-4CE9-95EF-7CA80E2D0A31}" destId="{72916342-3492-4D6F-851B-864BA228D687}" srcOrd="1" destOrd="0" presId="urn:microsoft.com/office/officeart/2018/2/layout/IconVerticalSolidList"/>
    <dgm:cxn modelId="{55A7ACE3-0145-4075-A089-9A757C29A213}" type="presParOf" srcId="{6217826D-4A78-4CE9-95EF-7CA80E2D0A31}" destId="{B6628893-16D9-43CA-94B2-1C03701D54E5}" srcOrd="2" destOrd="0" presId="urn:microsoft.com/office/officeart/2018/2/layout/IconVerticalSolidList"/>
    <dgm:cxn modelId="{6D212B7F-8166-44FC-994B-DA929CB0AB47}" type="presParOf" srcId="{6217826D-4A78-4CE9-95EF-7CA80E2D0A31}" destId="{38607857-AB62-460D-B8E8-9C295C17ABCA}" srcOrd="3" destOrd="0" presId="urn:microsoft.com/office/officeart/2018/2/layout/IconVerticalSolidList"/>
    <dgm:cxn modelId="{C63B2621-BF3F-4A27-91AB-3F8FB6CAA8EC}" type="presParOf" srcId="{E8AD8AE5-F32B-439C-9B13-96FBAD4E9202}" destId="{BD4161F4-31FA-428F-8C84-226BCFC58994}" srcOrd="1" destOrd="0" presId="urn:microsoft.com/office/officeart/2018/2/layout/IconVerticalSolidList"/>
    <dgm:cxn modelId="{E9516A1A-615E-412F-A4CC-4F627CC6BD19}" type="presParOf" srcId="{E8AD8AE5-F32B-439C-9B13-96FBAD4E9202}" destId="{0CB6D01E-D9EC-44B7-A61F-FD311BA59B7C}" srcOrd="2" destOrd="0" presId="urn:microsoft.com/office/officeart/2018/2/layout/IconVerticalSolidList"/>
    <dgm:cxn modelId="{6E1113C5-8839-4145-A85E-4871C30AFE5C}" type="presParOf" srcId="{0CB6D01E-D9EC-44B7-A61F-FD311BA59B7C}" destId="{45296BF4-CD6A-4915-85A0-B31BCC406817}" srcOrd="0" destOrd="0" presId="urn:microsoft.com/office/officeart/2018/2/layout/IconVerticalSolidList"/>
    <dgm:cxn modelId="{8693F5B2-5E99-40CC-A59D-09BADC237C2B}" type="presParOf" srcId="{0CB6D01E-D9EC-44B7-A61F-FD311BA59B7C}" destId="{7480B789-6DDC-4920-ACDF-77CE58F4F9ED}" srcOrd="1" destOrd="0" presId="urn:microsoft.com/office/officeart/2018/2/layout/IconVerticalSolidList"/>
    <dgm:cxn modelId="{F345F85C-4B19-4ECF-A83E-2ED6345CBAEC}" type="presParOf" srcId="{0CB6D01E-D9EC-44B7-A61F-FD311BA59B7C}" destId="{BD7E91E1-E9C1-4771-940C-D34E29A1C748}" srcOrd="2" destOrd="0" presId="urn:microsoft.com/office/officeart/2018/2/layout/IconVerticalSolidList"/>
    <dgm:cxn modelId="{2F8C33FF-9FDC-4E5A-9600-4BDB57B0E015}" type="presParOf" srcId="{0CB6D01E-D9EC-44B7-A61F-FD311BA59B7C}" destId="{A3601F71-8B23-4E25-82F0-EA12E89E512C}" srcOrd="3" destOrd="0" presId="urn:microsoft.com/office/officeart/2018/2/layout/IconVerticalSolidList"/>
    <dgm:cxn modelId="{03F44BB1-2DAF-4FF3-9B2C-25D52D9308DC}" type="presParOf" srcId="{E8AD8AE5-F32B-439C-9B13-96FBAD4E9202}" destId="{90A1ECF6-D9B6-4710-8629-202DCAED4EC9}" srcOrd="3" destOrd="0" presId="urn:microsoft.com/office/officeart/2018/2/layout/IconVerticalSolidList"/>
    <dgm:cxn modelId="{AD4C0097-A3C6-4BB1-B568-A963D770DFA0}" type="presParOf" srcId="{E8AD8AE5-F32B-439C-9B13-96FBAD4E9202}" destId="{BF5C881A-1490-4C4E-92E2-15F555A6F7DA}" srcOrd="4" destOrd="0" presId="urn:microsoft.com/office/officeart/2018/2/layout/IconVerticalSolidList"/>
    <dgm:cxn modelId="{0149A793-0015-4EDA-AD11-189B84529EDE}" type="presParOf" srcId="{BF5C881A-1490-4C4E-92E2-15F555A6F7DA}" destId="{A98F7381-8A81-4197-AC1F-886A4B866A0D}" srcOrd="0" destOrd="0" presId="urn:microsoft.com/office/officeart/2018/2/layout/IconVerticalSolidList"/>
    <dgm:cxn modelId="{0C2D2CE6-FBB0-423D-B1B6-98EA3C1B120B}" type="presParOf" srcId="{BF5C881A-1490-4C4E-92E2-15F555A6F7DA}" destId="{C2A936B3-1D75-40A8-AE87-E58A8CD4ECAF}" srcOrd="1" destOrd="0" presId="urn:microsoft.com/office/officeart/2018/2/layout/IconVerticalSolidList"/>
    <dgm:cxn modelId="{8F3C1329-B5E3-4332-BA75-72086D2E7DE3}" type="presParOf" srcId="{BF5C881A-1490-4C4E-92E2-15F555A6F7DA}" destId="{5599FAE7-8376-403C-BB42-0B1B2395DEBE}" srcOrd="2" destOrd="0" presId="urn:microsoft.com/office/officeart/2018/2/layout/IconVerticalSolidList"/>
    <dgm:cxn modelId="{17FF98FF-CAA5-4ED8-A621-54E50076C1BD}" type="presParOf" srcId="{BF5C881A-1490-4C4E-92E2-15F555A6F7DA}" destId="{E7D3E667-DEF8-4701-BA8D-8ACD1C6BD292}" srcOrd="3" destOrd="0" presId="urn:microsoft.com/office/officeart/2018/2/layout/IconVerticalSolidList"/>
    <dgm:cxn modelId="{F011A2A6-9146-47C7-8803-23350297AD20}" type="presParOf" srcId="{E8AD8AE5-F32B-439C-9B13-96FBAD4E9202}" destId="{9A6213CF-A2D7-415F-874E-95C0019EA0F1}" srcOrd="5" destOrd="0" presId="urn:microsoft.com/office/officeart/2018/2/layout/IconVerticalSolidList"/>
    <dgm:cxn modelId="{A7E7CD8F-51E2-4276-B4E5-737BA7481E65}" type="presParOf" srcId="{E8AD8AE5-F32B-439C-9B13-96FBAD4E9202}" destId="{DBFCE941-2788-4045-BD7F-38A283FCB68F}" srcOrd="6" destOrd="0" presId="urn:microsoft.com/office/officeart/2018/2/layout/IconVerticalSolidList"/>
    <dgm:cxn modelId="{F346673E-20F3-4CEF-A5B5-801B09700D59}" type="presParOf" srcId="{DBFCE941-2788-4045-BD7F-38A283FCB68F}" destId="{AB4E85BC-B9AD-490A-BD91-3DC6A9050A54}" srcOrd="0" destOrd="0" presId="urn:microsoft.com/office/officeart/2018/2/layout/IconVerticalSolidList"/>
    <dgm:cxn modelId="{929E85F0-1DEE-4AA7-A2E9-1CD0C48D94CA}" type="presParOf" srcId="{DBFCE941-2788-4045-BD7F-38A283FCB68F}" destId="{12F27904-63F9-4C3A-A5EE-05CFFAB51D7A}" srcOrd="1" destOrd="0" presId="urn:microsoft.com/office/officeart/2018/2/layout/IconVerticalSolidList"/>
    <dgm:cxn modelId="{FECAB6DD-9B41-49C8-B94A-00F3CB31F28E}" type="presParOf" srcId="{DBFCE941-2788-4045-BD7F-38A283FCB68F}" destId="{9A0E28C2-B447-44FD-8791-9F8CC7D9042E}" srcOrd="2" destOrd="0" presId="urn:microsoft.com/office/officeart/2018/2/layout/IconVerticalSolidList"/>
    <dgm:cxn modelId="{29DA3646-5670-4AFF-BFD6-69D4B95BEC06}" type="presParOf" srcId="{DBFCE941-2788-4045-BD7F-38A283FCB68F}" destId="{A0A6FD93-9ACF-48FE-AB21-8139AC54854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F507E4-E3FE-4846-AF27-4B7092FDCD8C}">
      <dsp:nvSpPr>
        <dsp:cNvPr id="0" name=""/>
        <dsp:cNvSpPr/>
      </dsp:nvSpPr>
      <dsp:spPr>
        <a:xfrm>
          <a:off x="0" y="225143"/>
          <a:ext cx="5913437" cy="252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71CEC5-0E38-4E3B-8778-7331B6CF7D96}">
      <dsp:nvSpPr>
        <dsp:cNvPr id="0" name=""/>
        <dsp:cNvSpPr/>
      </dsp:nvSpPr>
      <dsp:spPr>
        <a:xfrm>
          <a:off x="295671" y="77543"/>
          <a:ext cx="4139405" cy="295200"/>
        </a:xfrm>
        <a:prstGeom prst="roundRect">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6460" tIns="0" rIns="156460" bIns="0" numCol="1" spcCol="1270" anchor="ctr" anchorCtr="0">
          <a:noAutofit/>
        </a:bodyPr>
        <a:lstStyle/>
        <a:p>
          <a:pPr marL="0" lvl="0" indent="0" algn="l" defTabSz="444500">
            <a:lnSpc>
              <a:spcPct val="90000"/>
            </a:lnSpc>
            <a:spcBef>
              <a:spcPct val="0"/>
            </a:spcBef>
            <a:spcAft>
              <a:spcPct val="35000"/>
            </a:spcAft>
            <a:buNone/>
          </a:pPr>
          <a:r>
            <a:rPr lang="en-IN" sz="1000" kern="1200"/>
            <a:t>Project Abstract</a:t>
          </a:r>
          <a:endParaRPr lang="en-US" sz="1000" kern="1200"/>
        </a:p>
      </dsp:txBody>
      <dsp:txXfrm>
        <a:off x="310081" y="91953"/>
        <a:ext cx="4110585" cy="266380"/>
      </dsp:txXfrm>
    </dsp:sp>
    <dsp:sp modelId="{7E55F9AB-8DFC-4E09-B35C-EA3CC5465614}">
      <dsp:nvSpPr>
        <dsp:cNvPr id="0" name=""/>
        <dsp:cNvSpPr/>
      </dsp:nvSpPr>
      <dsp:spPr>
        <a:xfrm>
          <a:off x="0" y="678743"/>
          <a:ext cx="5913437" cy="252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22E18D1-AC3D-46EF-9C66-062720943202}">
      <dsp:nvSpPr>
        <dsp:cNvPr id="0" name=""/>
        <dsp:cNvSpPr/>
      </dsp:nvSpPr>
      <dsp:spPr>
        <a:xfrm>
          <a:off x="295671" y="531143"/>
          <a:ext cx="4139405" cy="295200"/>
        </a:xfrm>
        <a:prstGeom prst="roundRect">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6460" tIns="0" rIns="156460" bIns="0" numCol="1" spcCol="1270" anchor="ctr" anchorCtr="0">
          <a:noAutofit/>
        </a:bodyPr>
        <a:lstStyle/>
        <a:p>
          <a:pPr marL="0" lvl="0" indent="0" algn="l" defTabSz="444500">
            <a:lnSpc>
              <a:spcPct val="90000"/>
            </a:lnSpc>
            <a:spcBef>
              <a:spcPct val="0"/>
            </a:spcBef>
            <a:spcAft>
              <a:spcPct val="35000"/>
            </a:spcAft>
            <a:buNone/>
          </a:pPr>
          <a:r>
            <a:rPr lang="en-IN" sz="1000" kern="1200"/>
            <a:t>Deliverables</a:t>
          </a:r>
          <a:endParaRPr lang="en-US" sz="1000" kern="1200"/>
        </a:p>
      </dsp:txBody>
      <dsp:txXfrm>
        <a:off x="310081" y="545553"/>
        <a:ext cx="4110585" cy="266380"/>
      </dsp:txXfrm>
    </dsp:sp>
    <dsp:sp modelId="{C7661289-7254-4B25-8B97-FDD7141A513D}">
      <dsp:nvSpPr>
        <dsp:cNvPr id="0" name=""/>
        <dsp:cNvSpPr/>
      </dsp:nvSpPr>
      <dsp:spPr>
        <a:xfrm>
          <a:off x="0" y="1132343"/>
          <a:ext cx="5913437" cy="252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0666D8-4390-40B3-BA45-9D211C3167E6}">
      <dsp:nvSpPr>
        <dsp:cNvPr id="0" name=""/>
        <dsp:cNvSpPr/>
      </dsp:nvSpPr>
      <dsp:spPr>
        <a:xfrm>
          <a:off x="295671" y="984743"/>
          <a:ext cx="4139405" cy="295200"/>
        </a:xfrm>
        <a:prstGeom prst="roundRect">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6460" tIns="0" rIns="156460" bIns="0" numCol="1" spcCol="1270" anchor="ctr" anchorCtr="0">
          <a:noAutofit/>
        </a:bodyPr>
        <a:lstStyle/>
        <a:p>
          <a:pPr marL="0" lvl="0" indent="0" algn="l" defTabSz="444500">
            <a:lnSpc>
              <a:spcPct val="90000"/>
            </a:lnSpc>
            <a:spcBef>
              <a:spcPct val="0"/>
            </a:spcBef>
            <a:spcAft>
              <a:spcPct val="35000"/>
            </a:spcAft>
            <a:buNone/>
          </a:pPr>
          <a:r>
            <a:rPr lang="en-IN" sz="1000" kern="1200"/>
            <a:t>Project Outlines</a:t>
          </a:r>
          <a:endParaRPr lang="en-US" sz="1000" kern="1200"/>
        </a:p>
      </dsp:txBody>
      <dsp:txXfrm>
        <a:off x="310081" y="999153"/>
        <a:ext cx="4110585" cy="266380"/>
      </dsp:txXfrm>
    </dsp:sp>
    <dsp:sp modelId="{C7ECA1B5-0BC7-41E2-88B9-DC61D8DA1E85}">
      <dsp:nvSpPr>
        <dsp:cNvPr id="0" name=""/>
        <dsp:cNvSpPr/>
      </dsp:nvSpPr>
      <dsp:spPr>
        <a:xfrm>
          <a:off x="0" y="1585943"/>
          <a:ext cx="5913437" cy="252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964FC5-184E-4BD3-80A9-DC124560614F}">
      <dsp:nvSpPr>
        <dsp:cNvPr id="0" name=""/>
        <dsp:cNvSpPr/>
      </dsp:nvSpPr>
      <dsp:spPr>
        <a:xfrm>
          <a:off x="295671" y="1438343"/>
          <a:ext cx="4139405" cy="295200"/>
        </a:xfrm>
        <a:prstGeom prst="roundRect">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6460" tIns="0" rIns="156460" bIns="0" numCol="1" spcCol="1270" anchor="ctr" anchorCtr="0">
          <a:noAutofit/>
        </a:bodyPr>
        <a:lstStyle/>
        <a:p>
          <a:pPr marL="0" lvl="0" indent="0" algn="l" defTabSz="444500">
            <a:lnSpc>
              <a:spcPct val="90000"/>
            </a:lnSpc>
            <a:spcBef>
              <a:spcPct val="0"/>
            </a:spcBef>
            <a:spcAft>
              <a:spcPct val="35000"/>
            </a:spcAft>
            <a:buNone/>
          </a:pPr>
          <a:r>
            <a:rPr lang="en-IN" sz="1000" kern="1200"/>
            <a:t>Exploratory Analysis</a:t>
          </a:r>
          <a:endParaRPr lang="en-US" sz="1000" kern="1200"/>
        </a:p>
      </dsp:txBody>
      <dsp:txXfrm>
        <a:off x="310081" y="1452753"/>
        <a:ext cx="4110585" cy="266380"/>
      </dsp:txXfrm>
    </dsp:sp>
    <dsp:sp modelId="{0945C016-7995-4F18-8203-0BC33B094B6A}">
      <dsp:nvSpPr>
        <dsp:cNvPr id="0" name=""/>
        <dsp:cNvSpPr/>
      </dsp:nvSpPr>
      <dsp:spPr>
        <a:xfrm>
          <a:off x="0" y="2039543"/>
          <a:ext cx="5913437" cy="252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3351FF-C271-4571-8145-EC976938EBBC}">
      <dsp:nvSpPr>
        <dsp:cNvPr id="0" name=""/>
        <dsp:cNvSpPr/>
      </dsp:nvSpPr>
      <dsp:spPr>
        <a:xfrm>
          <a:off x="295671" y="1891943"/>
          <a:ext cx="4139405" cy="295200"/>
        </a:xfrm>
        <a:prstGeom prst="roundRect">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6460" tIns="0" rIns="156460" bIns="0" numCol="1" spcCol="1270" anchor="ctr" anchorCtr="0">
          <a:noAutofit/>
        </a:bodyPr>
        <a:lstStyle/>
        <a:p>
          <a:pPr marL="0" lvl="0" indent="0" algn="l" defTabSz="444500">
            <a:lnSpc>
              <a:spcPct val="90000"/>
            </a:lnSpc>
            <a:spcBef>
              <a:spcPct val="0"/>
            </a:spcBef>
            <a:spcAft>
              <a:spcPct val="35000"/>
            </a:spcAft>
            <a:buNone/>
          </a:pPr>
          <a:r>
            <a:rPr lang="en-IN" sz="1000" kern="1200"/>
            <a:t>Visualizations</a:t>
          </a:r>
          <a:endParaRPr lang="en-US" sz="1000" kern="1200"/>
        </a:p>
      </dsp:txBody>
      <dsp:txXfrm>
        <a:off x="310081" y="1906353"/>
        <a:ext cx="4110585" cy="266380"/>
      </dsp:txXfrm>
    </dsp:sp>
    <dsp:sp modelId="{588FC66C-3B6A-4B8A-A5AB-4EFB5AB8E3F9}">
      <dsp:nvSpPr>
        <dsp:cNvPr id="0" name=""/>
        <dsp:cNvSpPr/>
      </dsp:nvSpPr>
      <dsp:spPr>
        <a:xfrm>
          <a:off x="0" y="2493143"/>
          <a:ext cx="5913437" cy="252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2F3B619-45D9-4731-AF62-990EDEDFB4BC}">
      <dsp:nvSpPr>
        <dsp:cNvPr id="0" name=""/>
        <dsp:cNvSpPr/>
      </dsp:nvSpPr>
      <dsp:spPr>
        <a:xfrm>
          <a:off x="295671" y="2345543"/>
          <a:ext cx="4139405" cy="295200"/>
        </a:xfrm>
        <a:prstGeom prst="roundRect">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6460" tIns="0" rIns="156460" bIns="0" numCol="1" spcCol="1270" anchor="ctr" anchorCtr="0">
          <a:noAutofit/>
        </a:bodyPr>
        <a:lstStyle/>
        <a:p>
          <a:pPr marL="0" lvl="0" indent="0" algn="l" defTabSz="444500">
            <a:lnSpc>
              <a:spcPct val="90000"/>
            </a:lnSpc>
            <a:spcBef>
              <a:spcPct val="0"/>
            </a:spcBef>
            <a:spcAft>
              <a:spcPct val="35000"/>
            </a:spcAft>
            <a:buNone/>
          </a:pPr>
          <a:r>
            <a:rPr lang="en-IN" sz="1000" kern="1200"/>
            <a:t>Data Modelling</a:t>
          </a:r>
          <a:endParaRPr lang="en-US" sz="1000" kern="1200"/>
        </a:p>
      </dsp:txBody>
      <dsp:txXfrm>
        <a:off x="310081" y="2359953"/>
        <a:ext cx="4110585" cy="266380"/>
      </dsp:txXfrm>
    </dsp:sp>
    <dsp:sp modelId="{7E901176-D1EA-4F38-B13F-9A637E245908}">
      <dsp:nvSpPr>
        <dsp:cNvPr id="0" name=""/>
        <dsp:cNvSpPr/>
      </dsp:nvSpPr>
      <dsp:spPr>
        <a:xfrm>
          <a:off x="0" y="2946743"/>
          <a:ext cx="5913437" cy="252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24FE41-EABF-4AE4-9B3F-393581706CB1}">
      <dsp:nvSpPr>
        <dsp:cNvPr id="0" name=""/>
        <dsp:cNvSpPr/>
      </dsp:nvSpPr>
      <dsp:spPr>
        <a:xfrm>
          <a:off x="295671" y="2799143"/>
          <a:ext cx="4139405" cy="295200"/>
        </a:xfrm>
        <a:prstGeom prst="roundRect">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6460" tIns="0" rIns="156460" bIns="0" numCol="1" spcCol="1270" anchor="ctr" anchorCtr="0">
          <a:noAutofit/>
        </a:bodyPr>
        <a:lstStyle/>
        <a:p>
          <a:pPr marL="0" lvl="0" indent="0" algn="l" defTabSz="444500">
            <a:lnSpc>
              <a:spcPct val="90000"/>
            </a:lnSpc>
            <a:spcBef>
              <a:spcPct val="0"/>
            </a:spcBef>
            <a:spcAft>
              <a:spcPct val="35000"/>
            </a:spcAft>
            <a:buNone/>
          </a:pPr>
          <a:r>
            <a:rPr lang="en-IN" sz="1000" kern="1200"/>
            <a:t>Predictive Analysis</a:t>
          </a:r>
          <a:endParaRPr lang="en-US" sz="1000" kern="1200"/>
        </a:p>
      </dsp:txBody>
      <dsp:txXfrm>
        <a:off x="310081" y="2813553"/>
        <a:ext cx="4110585" cy="266380"/>
      </dsp:txXfrm>
    </dsp:sp>
    <dsp:sp modelId="{85AAD3B8-2768-4D5C-B3F2-A0B688DB9BF0}">
      <dsp:nvSpPr>
        <dsp:cNvPr id="0" name=""/>
        <dsp:cNvSpPr/>
      </dsp:nvSpPr>
      <dsp:spPr>
        <a:xfrm>
          <a:off x="0" y="3400344"/>
          <a:ext cx="5913437" cy="252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415BB4-D5D0-4235-9F4E-198C29E5987C}">
      <dsp:nvSpPr>
        <dsp:cNvPr id="0" name=""/>
        <dsp:cNvSpPr/>
      </dsp:nvSpPr>
      <dsp:spPr>
        <a:xfrm>
          <a:off x="295671" y="3252743"/>
          <a:ext cx="4139405" cy="295200"/>
        </a:xfrm>
        <a:prstGeom prst="roundRect">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6460" tIns="0" rIns="156460" bIns="0" numCol="1" spcCol="1270" anchor="ctr" anchorCtr="0">
          <a:noAutofit/>
        </a:bodyPr>
        <a:lstStyle/>
        <a:p>
          <a:pPr marL="0" lvl="0" indent="0" algn="l" defTabSz="444500">
            <a:lnSpc>
              <a:spcPct val="90000"/>
            </a:lnSpc>
            <a:spcBef>
              <a:spcPct val="0"/>
            </a:spcBef>
            <a:spcAft>
              <a:spcPct val="35000"/>
            </a:spcAft>
            <a:buNone/>
          </a:pPr>
          <a:r>
            <a:rPr lang="en-IN" sz="1000" kern="1200"/>
            <a:t>Findings and Conclusions</a:t>
          </a:r>
          <a:endParaRPr lang="en-US" sz="1000" kern="1200"/>
        </a:p>
      </dsp:txBody>
      <dsp:txXfrm>
        <a:off x="310081" y="3267153"/>
        <a:ext cx="4110585" cy="266380"/>
      </dsp:txXfrm>
    </dsp:sp>
    <dsp:sp modelId="{B56F1D3F-C071-406A-9943-770A38E19D97}">
      <dsp:nvSpPr>
        <dsp:cNvPr id="0" name=""/>
        <dsp:cNvSpPr/>
      </dsp:nvSpPr>
      <dsp:spPr>
        <a:xfrm>
          <a:off x="0" y="3853944"/>
          <a:ext cx="5913437" cy="252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CF69EE-5215-46E6-9DC5-BD4CF5FBFA2D}">
      <dsp:nvSpPr>
        <dsp:cNvPr id="0" name=""/>
        <dsp:cNvSpPr/>
      </dsp:nvSpPr>
      <dsp:spPr>
        <a:xfrm>
          <a:off x="295671" y="3706344"/>
          <a:ext cx="4139405" cy="295200"/>
        </a:xfrm>
        <a:prstGeom prst="roundRect">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6460" tIns="0" rIns="156460" bIns="0" numCol="1" spcCol="1270" anchor="ctr" anchorCtr="0">
          <a:noAutofit/>
        </a:bodyPr>
        <a:lstStyle/>
        <a:p>
          <a:pPr marL="0" lvl="0" indent="0" algn="l" defTabSz="444500">
            <a:lnSpc>
              <a:spcPct val="90000"/>
            </a:lnSpc>
            <a:spcBef>
              <a:spcPct val="0"/>
            </a:spcBef>
            <a:spcAft>
              <a:spcPct val="35000"/>
            </a:spcAft>
            <a:buNone/>
          </a:pPr>
          <a:r>
            <a:rPr lang="en-IN" sz="1000" kern="1200"/>
            <a:t>Limitations of Analysis</a:t>
          </a:r>
          <a:endParaRPr lang="en-US" sz="1000" kern="1200"/>
        </a:p>
      </dsp:txBody>
      <dsp:txXfrm>
        <a:off x="310081" y="3720754"/>
        <a:ext cx="4110585" cy="266380"/>
      </dsp:txXfrm>
    </dsp:sp>
    <dsp:sp modelId="{F76121ED-2BA1-450D-9573-B2D940DFC66F}">
      <dsp:nvSpPr>
        <dsp:cNvPr id="0" name=""/>
        <dsp:cNvSpPr/>
      </dsp:nvSpPr>
      <dsp:spPr>
        <a:xfrm>
          <a:off x="0" y="4307544"/>
          <a:ext cx="5913437" cy="252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3E1C0CC-CBC4-4359-86C8-3BFF76929B8B}">
      <dsp:nvSpPr>
        <dsp:cNvPr id="0" name=""/>
        <dsp:cNvSpPr/>
      </dsp:nvSpPr>
      <dsp:spPr>
        <a:xfrm>
          <a:off x="295671" y="4159944"/>
          <a:ext cx="4139405" cy="295200"/>
        </a:xfrm>
        <a:prstGeom prst="roundRect">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6460" tIns="0" rIns="156460" bIns="0" numCol="1" spcCol="1270" anchor="ctr" anchorCtr="0">
          <a:noAutofit/>
        </a:bodyPr>
        <a:lstStyle/>
        <a:p>
          <a:pPr marL="0" lvl="0" indent="0" algn="l" defTabSz="444500">
            <a:lnSpc>
              <a:spcPct val="90000"/>
            </a:lnSpc>
            <a:spcBef>
              <a:spcPct val="0"/>
            </a:spcBef>
            <a:spcAft>
              <a:spcPct val="35000"/>
            </a:spcAft>
            <a:buNone/>
          </a:pPr>
          <a:r>
            <a:rPr lang="en-IN" sz="1000" kern="1200"/>
            <a:t>References</a:t>
          </a:r>
          <a:endParaRPr lang="en-US" sz="1000" kern="1200"/>
        </a:p>
      </dsp:txBody>
      <dsp:txXfrm>
        <a:off x="310081" y="4174354"/>
        <a:ext cx="4110585" cy="2663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A88CEE-FEF2-4AE0-891C-7827A170A44D}">
      <dsp:nvSpPr>
        <dsp:cNvPr id="0" name=""/>
        <dsp:cNvSpPr/>
      </dsp:nvSpPr>
      <dsp:spPr>
        <a:xfrm>
          <a:off x="1508187" y="104864"/>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113F0CB1-D8B7-4519-9B0A-90124BC0ABD9}">
      <dsp:nvSpPr>
        <dsp:cNvPr id="0" name=""/>
        <dsp:cNvSpPr/>
      </dsp:nvSpPr>
      <dsp:spPr>
        <a:xfrm>
          <a:off x="104187" y="175079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IN" sz="3600" kern="1200"/>
            <a:t>Hypothesis:</a:t>
          </a:r>
          <a:endParaRPr lang="en-US" sz="3600" kern="1200"/>
        </a:p>
      </dsp:txBody>
      <dsp:txXfrm>
        <a:off x="104187" y="1750799"/>
        <a:ext cx="4320000" cy="648000"/>
      </dsp:txXfrm>
    </dsp:sp>
    <dsp:sp modelId="{3861B1D2-132E-40B0-9553-F10245E5DA7E}">
      <dsp:nvSpPr>
        <dsp:cNvPr id="0" name=""/>
        <dsp:cNvSpPr/>
      </dsp:nvSpPr>
      <dsp:spPr>
        <a:xfrm>
          <a:off x="104187" y="2461094"/>
          <a:ext cx="4320000" cy="758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IN" sz="1700" kern="1200"/>
            <a:t>Offering a next perfect demographic location for L.L Bean which means to increase the brand value for L.L.Bean and profitable for the company </a:t>
          </a:r>
          <a:endParaRPr lang="en-US" sz="1700" kern="1200"/>
        </a:p>
      </dsp:txBody>
      <dsp:txXfrm>
        <a:off x="104187" y="2461094"/>
        <a:ext cx="4320000" cy="758534"/>
      </dsp:txXfrm>
    </dsp:sp>
    <dsp:sp modelId="{40D2242D-9519-46C7-9673-D04FA509CB1F}">
      <dsp:nvSpPr>
        <dsp:cNvPr id="0" name=""/>
        <dsp:cNvSpPr/>
      </dsp:nvSpPr>
      <dsp:spPr>
        <a:xfrm>
          <a:off x="6584187" y="104864"/>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87E77E6-A369-4F3B-B69C-664406E00FED}">
      <dsp:nvSpPr>
        <dsp:cNvPr id="0" name=""/>
        <dsp:cNvSpPr/>
      </dsp:nvSpPr>
      <dsp:spPr>
        <a:xfrm>
          <a:off x="5180187" y="175079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IN" sz="3600" kern="1200"/>
            <a:t>Conclusion:</a:t>
          </a:r>
          <a:endParaRPr lang="en-US" sz="3600" kern="1200"/>
        </a:p>
      </dsp:txBody>
      <dsp:txXfrm>
        <a:off x="5180187" y="1750799"/>
        <a:ext cx="4320000" cy="648000"/>
      </dsp:txXfrm>
    </dsp:sp>
    <dsp:sp modelId="{C1C18BB3-12A4-47EA-9791-63CA55FB378E}">
      <dsp:nvSpPr>
        <dsp:cNvPr id="0" name=""/>
        <dsp:cNvSpPr/>
      </dsp:nvSpPr>
      <dsp:spPr>
        <a:xfrm>
          <a:off x="5180187" y="2461094"/>
          <a:ext cx="4320000" cy="758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IN" sz="1700" kern="1200"/>
            <a:t>Massachusetts is the best place to plan next L.L Bean store for next year due to its Brand awareness and increased Demand in the state.</a:t>
          </a:r>
          <a:endParaRPr lang="en-US" sz="1700" kern="1200"/>
        </a:p>
      </dsp:txBody>
      <dsp:txXfrm>
        <a:off x="5180187" y="2461094"/>
        <a:ext cx="4320000" cy="7585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3416BB-7678-456C-A0EB-B2321E7B0254}">
      <dsp:nvSpPr>
        <dsp:cNvPr id="0" name=""/>
        <dsp:cNvSpPr/>
      </dsp:nvSpPr>
      <dsp:spPr>
        <a:xfrm>
          <a:off x="104187" y="16271"/>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0CF000A6-948F-4A32-9A75-927161B223C2}">
      <dsp:nvSpPr>
        <dsp:cNvPr id="0" name=""/>
        <dsp:cNvSpPr/>
      </dsp:nvSpPr>
      <dsp:spPr>
        <a:xfrm>
          <a:off x="104187" y="1669825"/>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555750">
            <a:lnSpc>
              <a:spcPct val="90000"/>
            </a:lnSpc>
            <a:spcBef>
              <a:spcPct val="0"/>
            </a:spcBef>
            <a:spcAft>
              <a:spcPct val="35000"/>
            </a:spcAft>
            <a:buNone/>
            <a:defRPr b="1"/>
          </a:pPr>
          <a:r>
            <a:rPr lang="en-IN" sz="3500" kern="1200"/>
            <a:t>Problem Statement:</a:t>
          </a:r>
          <a:endParaRPr lang="en-US" sz="3500" kern="1200"/>
        </a:p>
      </dsp:txBody>
      <dsp:txXfrm>
        <a:off x="104187" y="1669825"/>
        <a:ext cx="4320000" cy="648000"/>
      </dsp:txXfrm>
    </dsp:sp>
    <dsp:sp modelId="{67C9F3CC-10DD-4238-BE75-E6971EBC8F1E}">
      <dsp:nvSpPr>
        <dsp:cNvPr id="0" name=""/>
        <dsp:cNvSpPr/>
      </dsp:nvSpPr>
      <dsp:spPr>
        <a:xfrm>
          <a:off x="104187" y="2383664"/>
          <a:ext cx="4320000" cy="9245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IN" sz="1700" kern="1200" dirty="0"/>
            <a:t>Main problem statement for the project is to aim for a best next location to boost brand value along with increasing the company profits.</a:t>
          </a:r>
          <a:endParaRPr lang="en-US" sz="1700" kern="1200" dirty="0"/>
        </a:p>
      </dsp:txBody>
      <dsp:txXfrm>
        <a:off x="104187" y="2383664"/>
        <a:ext cx="4320000" cy="924557"/>
      </dsp:txXfrm>
    </dsp:sp>
    <dsp:sp modelId="{02EAB6B2-8D6D-4FAA-A82E-1EF6D67F60EE}">
      <dsp:nvSpPr>
        <dsp:cNvPr id="0" name=""/>
        <dsp:cNvSpPr/>
      </dsp:nvSpPr>
      <dsp:spPr>
        <a:xfrm>
          <a:off x="5180187" y="16271"/>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71848BB9-8B79-474B-9638-695B34943D48}">
      <dsp:nvSpPr>
        <dsp:cNvPr id="0" name=""/>
        <dsp:cNvSpPr/>
      </dsp:nvSpPr>
      <dsp:spPr>
        <a:xfrm>
          <a:off x="5180187" y="1669825"/>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555750">
            <a:lnSpc>
              <a:spcPct val="90000"/>
            </a:lnSpc>
            <a:spcBef>
              <a:spcPct val="0"/>
            </a:spcBef>
            <a:spcAft>
              <a:spcPct val="35000"/>
            </a:spcAft>
            <a:buNone/>
            <a:defRPr b="1"/>
          </a:pPr>
          <a:r>
            <a:rPr lang="en-IN" sz="3500" kern="1200"/>
            <a:t>Project Goal:</a:t>
          </a:r>
          <a:endParaRPr lang="en-US" sz="3500" kern="1200"/>
        </a:p>
      </dsp:txBody>
      <dsp:txXfrm>
        <a:off x="5180187" y="1669825"/>
        <a:ext cx="4320000" cy="648000"/>
      </dsp:txXfrm>
    </dsp:sp>
    <dsp:sp modelId="{C7F9BEF7-AE94-470B-86F5-547C8EA7338C}">
      <dsp:nvSpPr>
        <dsp:cNvPr id="0" name=""/>
        <dsp:cNvSpPr/>
      </dsp:nvSpPr>
      <dsp:spPr>
        <a:xfrm>
          <a:off x="5180187" y="2383664"/>
          <a:ext cx="4320000" cy="9245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IN" sz="1700" kern="1200"/>
            <a:t>Conduct a detailed exploratory and explanatory analysis to prove the hypothesis 	that any perfect location is that which will increases brand value along with profits.</a:t>
          </a:r>
          <a:endParaRPr lang="en-US" sz="1700" kern="1200"/>
        </a:p>
      </dsp:txBody>
      <dsp:txXfrm>
        <a:off x="5180187" y="2383664"/>
        <a:ext cx="4320000" cy="9245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91F3A5-C9BC-4A73-9FCB-2CF67D9CF508}">
      <dsp:nvSpPr>
        <dsp:cNvPr id="0" name=""/>
        <dsp:cNvSpPr/>
      </dsp:nvSpPr>
      <dsp:spPr>
        <a:xfrm>
          <a:off x="916421" y="292216"/>
          <a:ext cx="1248996" cy="12489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1315DD3C-58DC-4A7F-B654-424F63524359}">
      <dsp:nvSpPr>
        <dsp:cNvPr id="0" name=""/>
        <dsp:cNvSpPr/>
      </dsp:nvSpPr>
      <dsp:spPr>
        <a:xfrm>
          <a:off x="153146" y="1952277"/>
          <a:ext cx="2775546" cy="108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IN" sz="1800" kern="1200" dirty="0"/>
            <a:t>Emails sent and </a:t>
          </a:r>
          <a:r>
            <a:rPr lang="en-IN" sz="1800" kern="1200" dirty="0" err="1"/>
            <a:t>Catalogs</a:t>
          </a:r>
          <a:r>
            <a:rPr lang="en-IN" sz="1800" kern="1200" dirty="0"/>
            <a:t> mailed also make some difference in sales of product</a:t>
          </a:r>
          <a:endParaRPr lang="en-US" sz="1800" kern="1200" dirty="0"/>
        </a:p>
      </dsp:txBody>
      <dsp:txXfrm>
        <a:off x="153146" y="1952277"/>
        <a:ext cx="2775546" cy="1080000"/>
      </dsp:txXfrm>
    </dsp:sp>
    <dsp:sp modelId="{E23FE20E-97F4-4B73-B692-AC48FC8229EC}">
      <dsp:nvSpPr>
        <dsp:cNvPr id="0" name=""/>
        <dsp:cNvSpPr/>
      </dsp:nvSpPr>
      <dsp:spPr>
        <a:xfrm>
          <a:off x="4177689" y="292216"/>
          <a:ext cx="1248996" cy="12489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1112B25A-AAE3-4AF4-A2FE-5D98E5C1BDD1}">
      <dsp:nvSpPr>
        <dsp:cNvPr id="0" name=""/>
        <dsp:cNvSpPr/>
      </dsp:nvSpPr>
      <dsp:spPr>
        <a:xfrm>
          <a:off x="3414414" y="1952277"/>
          <a:ext cx="2775546" cy="108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IN" sz="1800" kern="1200" dirty="0"/>
            <a:t>As we see the trend lines, all the 3 are linearly increasing</a:t>
          </a:r>
          <a:endParaRPr lang="en-US" sz="1800" kern="1200" dirty="0"/>
        </a:p>
      </dsp:txBody>
      <dsp:txXfrm>
        <a:off x="3414414" y="1952277"/>
        <a:ext cx="2775546" cy="1080000"/>
      </dsp:txXfrm>
    </dsp:sp>
    <dsp:sp modelId="{FE3D6129-5691-412F-8193-EF9188A5E32C}">
      <dsp:nvSpPr>
        <dsp:cNvPr id="0" name=""/>
        <dsp:cNvSpPr/>
      </dsp:nvSpPr>
      <dsp:spPr>
        <a:xfrm>
          <a:off x="7438957" y="292216"/>
          <a:ext cx="1248996" cy="12489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B0F6BBD-DEA2-4E70-A3BE-F2C43C04F5F0}">
      <dsp:nvSpPr>
        <dsp:cNvPr id="0" name=""/>
        <dsp:cNvSpPr/>
      </dsp:nvSpPr>
      <dsp:spPr>
        <a:xfrm>
          <a:off x="6675681" y="1952277"/>
          <a:ext cx="2775546" cy="108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IN" sz="1600" kern="1200" dirty="0"/>
            <a:t>Emails sent and </a:t>
          </a:r>
          <a:r>
            <a:rPr lang="en-IN" sz="1600" kern="1200" dirty="0" err="1"/>
            <a:t>catalogs</a:t>
          </a:r>
          <a:r>
            <a:rPr lang="en-IN" sz="1600" kern="1200" dirty="0"/>
            <a:t> mailed are directly proportional and these might also be a good predictors to determine the Demand</a:t>
          </a:r>
          <a:endParaRPr lang="en-US" sz="1600" kern="1200" dirty="0"/>
        </a:p>
      </dsp:txBody>
      <dsp:txXfrm>
        <a:off x="6675681" y="1952277"/>
        <a:ext cx="2775546" cy="108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40A69-20AC-4A42-BCCD-499469B4B1AF}">
      <dsp:nvSpPr>
        <dsp:cNvPr id="0" name=""/>
        <dsp:cNvSpPr/>
      </dsp:nvSpPr>
      <dsp:spPr>
        <a:xfrm>
          <a:off x="0" y="566"/>
          <a:ext cx="5913437" cy="132455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1E667154-69F5-4C16-944B-B4A4863A5599}">
      <dsp:nvSpPr>
        <dsp:cNvPr id="0" name=""/>
        <dsp:cNvSpPr/>
      </dsp:nvSpPr>
      <dsp:spPr>
        <a:xfrm>
          <a:off x="400679" y="298591"/>
          <a:ext cx="728507" cy="7285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D805838-C066-49E8-9705-85391092014D}">
      <dsp:nvSpPr>
        <dsp:cNvPr id="0" name=""/>
        <dsp:cNvSpPr/>
      </dsp:nvSpPr>
      <dsp:spPr>
        <a:xfrm>
          <a:off x="1529865" y="566"/>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844550">
            <a:lnSpc>
              <a:spcPct val="90000"/>
            </a:lnSpc>
            <a:spcBef>
              <a:spcPct val="0"/>
            </a:spcBef>
            <a:spcAft>
              <a:spcPct val="35000"/>
            </a:spcAft>
            <a:buNone/>
          </a:pPr>
          <a:r>
            <a:rPr lang="en-IN" sz="1900" kern="1200"/>
            <a:t>Promotional demand data is not present for years before 2015 but still it is a good predictor from 2015 after looking into results of regression model.</a:t>
          </a:r>
          <a:endParaRPr lang="en-US" sz="1900" kern="1200"/>
        </a:p>
      </dsp:txBody>
      <dsp:txXfrm>
        <a:off x="1529865" y="566"/>
        <a:ext cx="4383571" cy="1324558"/>
      </dsp:txXfrm>
    </dsp:sp>
    <dsp:sp modelId="{666C6DAE-5021-4E16-AE8F-78CC7785F2A1}">
      <dsp:nvSpPr>
        <dsp:cNvPr id="0" name=""/>
        <dsp:cNvSpPr/>
      </dsp:nvSpPr>
      <dsp:spPr>
        <a:xfrm>
          <a:off x="0" y="1656264"/>
          <a:ext cx="5913437" cy="132455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3FB2CA7-F449-4809-B813-A9E82A454B5B}">
      <dsp:nvSpPr>
        <dsp:cNvPr id="0" name=""/>
        <dsp:cNvSpPr/>
      </dsp:nvSpPr>
      <dsp:spPr>
        <a:xfrm>
          <a:off x="400679" y="1954290"/>
          <a:ext cx="728507" cy="7285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2457E36A-DE8B-4701-8FD2-5419A66815B5}">
      <dsp:nvSpPr>
        <dsp:cNvPr id="0" name=""/>
        <dsp:cNvSpPr/>
      </dsp:nvSpPr>
      <dsp:spPr>
        <a:xfrm>
          <a:off x="1529865" y="1656264"/>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844550">
            <a:lnSpc>
              <a:spcPct val="90000"/>
            </a:lnSpc>
            <a:spcBef>
              <a:spcPct val="0"/>
            </a:spcBef>
            <a:spcAft>
              <a:spcPct val="35000"/>
            </a:spcAft>
            <a:buNone/>
          </a:pPr>
          <a:r>
            <a:rPr lang="en-IN" sz="1900" kern="1200"/>
            <a:t>We get the data modelled for all the top states( MA, PA, NY, CA, TX) with high demand and sales.</a:t>
          </a:r>
          <a:endParaRPr lang="en-US" sz="1900" kern="1200"/>
        </a:p>
      </dsp:txBody>
      <dsp:txXfrm>
        <a:off x="1529865" y="1656264"/>
        <a:ext cx="4383571" cy="1324558"/>
      </dsp:txXfrm>
    </dsp:sp>
    <dsp:sp modelId="{B21C398B-BED0-4044-87F7-32ACD8F90DB2}">
      <dsp:nvSpPr>
        <dsp:cNvPr id="0" name=""/>
        <dsp:cNvSpPr/>
      </dsp:nvSpPr>
      <dsp:spPr>
        <a:xfrm>
          <a:off x="0" y="3311963"/>
          <a:ext cx="5913437" cy="132455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1AC7CA5-A73E-4C6F-8E0A-E195F0C95993}">
      <dsp:nvSpPr>
        <dsp:cNvPr id="0" name=""/>
        <dsp:cNvSpPr/>
      </dsp:nvSpPr>
      <dsp:spPr>
        <a:xfrm>
          <a:off x="400679" y="3609988"/>
          <a:ext cx="728507" cy="7285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F5A00BE-B895-40FE-97F1-3F00E1F3B734}">
      <dsp:nvSpPr>
        <dsp:cNvPr id="0" name=""/>
        <dsp:cNvSpPr/>
      </dsp:nvSpPr>
      <dsp:spPr>
        <a:xfrm>
          <a:off x="1529865" y="3311963"/>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844550">
            <a:lnSpc>
              <a:spcPct val="90000"/>
            </a:lnSpc>
            <a:spcBef>
              <a:spcPct val="0"/>
            </a:spcBef>
            <a:spcAft>
              <a:spcPct val="35000"/>
            </a:spcAft>
            <a:buNone/>
          </a:pPr>
          <a:r>
            <a:rPr lang="en-IN" sz="1900" kern="1200"/>
            <a:t>This reduced model is a foundation stone for the predictive algorithm.</a:t>
          </a:r>
          <a:endParaRPr lang="en-US" sz="1900" kern="1200"/>
        </a:p>
      </dsp:txBody>
      <dsp:txXfrm>
        <a:off x="1529865" y="3311963"/>
        <a:ext cx="4383571" cy="13245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BF185-8903-4EE8-82D1-92EA72EDAD11}">
      <dsp:nvSpPr>
        <dsp:cNvPr id="0" name=""/>
        <dsp:cNvSpPr/>
      </dsp:nvSpPr>
      <dsp:spPr>
        <a:xfrm>
          <a:off x="-157146" y="1023846"/>
          <a:ext cx="5913437" cy="18676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7752AB-0075-4022-BFEB-2640CEFE253E}">
      <dsp:nvSpPr>
        <dsp:cNvPr id="0" name=""/>
        <dsp:cNvSpPr/>
      </dsp:nvSpPr>
      <dsp:spPr>
        <a:xfrm>
          <a:off x="407825" y="1444072"/>
          <a:ext cx="1027221" cy="10272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2FD2973-5723-48C9-8339-2A421280983F}">
      <dsp:nvSpPr>
        <dsp:cNvPr id="0" name=""/>
        <dsp:cNvSpPr/>
      </dsp:nvSpPr>
      <dsp:spPr>
        <a:xfrm>
          <a:off x="1681506" y="790386"/>
          <a:ext cx="4389077" cy="2334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7662" tIns="197662" rIns="197662" bIns="197662" numCol="1" spcCol="1270" anchor="ctr" anchorCtr="0">
          <a:noAutofit/>
        </a:bodyPr>
        <a:lstStyle/>
        <a:p>
          <a:pPr marL="0" lvl="0" indent="0" algn="l" defTabSz="666750">
            <a:lnSpc>
              <a:spcPct val="100000"/>
            </a:lnSpc>
            <a:spcBef>
              <a:spcPct val="0"/>
            </a:spcBef>
            <a:spcAft>
              <a:spcPct val="35000"/>
            </a:spcAft>
            <a:buNone/>
          </a:pPr>
          <a:r>
            <a:rPr lang="en-IN" sz="1500" kern="1200" dirty="0"/>
            <a:t>It is very clear that any next store planned should locate at a place with high demand.</a:t>
          </a:r>
        </a:p>
        <a:p>
          <a:pPr marL="0" lvl="0" indent="0" algn="l" defTabSz="666750">
            <a:lnSpc>
              <a:spcPct val="100000"/>
            </a:lnSpc>
            <a:spcBef>
              <a:spcPct val="0"/>
            </a:spcBef>
            <a:spcAft>
              <a:spcPct val="35000"/>
            </a:spcAft>
            <a:buNone/>
          </a:pPr>
          <a:r>
            <a:rPr lang="en-IN" sz="1500" kern="1200" dirty="0"/>
            <a:t>Forecast 2018 and 2019 with past year statistics to understand future scores.</a:t>
          </a:r>
          <a:endParaRPr lang="en-US" sz="1500" kern="1200" dirty="0"/>
        </a:p>
      </dsp:txBody>
      <dsp:txXfrm>
        <a:off x="1681506" y="790386"/>
        <a:ext cx="4389077" cy="2334593"/>
      </dsp:txXfrm>
    </dsp:sp>
    <dsp:sp modelId="{76DF467C-E281-496F-AAB9-8BA0C3C51B2B}">
      <dsp:nvSpPr>
        <dsp:cNvPr id="0" name=""/>
        <dsp:cNvSpPr/>
      </dsp:nvSpPr>
      <dsp:spPr>
        <a:xfrm>
          <a:off x="-157146" y="3591898"/>
          <a:ext cx="5913437" cy="18676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33611E-8149-43C1-B532-0C3F08797E6F}">
      <dsp:nvSpPr>
        <dsp:cNvPr id="0" name=""/>
        <dsp:cNvSpPr/>
      </dsp:nvSpPr>
      <dsp:spPr>
        <a:xfrm>
          <a:off x="407825" y="4012125"/>
          <a:ext cx="1027221" cy="10272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4A63A4C-9485-4472-9B72-2C74D90215A9}">
      <dsp:nvSpPr>
        <dsp:cNvPr id="0" name=""/>
        <dsp:cNvSpPr/>
      </dsp:nvSpPr>
      <dsp:spPr>
        <a:xfrm>
          <a:off x="1731821" y="3591898"/>
          <a:ext cx="4288447" cy="1867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7662" tIns="197662" rIns="197662" bIns="197662" numCol="1" spcCol="1270" anchor="ctr" anchorCtr="0">
          <a:noAutofit/>
        </a:bodyPr>
        <a:lstStyle/>
        <a:p>
          <a:pPr marL="0" lvl="0" indent="0" algn="l" defTabSz="666750">
            <a:lnSpc>
              <a:spcPct val="100000"/>
            </a:lnSpc>
            <a:spcBef>
              <a:spcPct val="0"/>
            </a:spcBef>
            <a:spcAft>
              <a:spcPct val="35000"/>
            </a:spcAft>
            <a:buNone/>
          </a:pPr>
          <a:r>
            <a:rPr lang="en-IN" sz="1500" kern="1200" dirty="0"/>
            <a:t>With all the top States reduced model in hand it is very important to get a right model to predict the best future store.</a:t>
          </a:r>
        </a:p>
        <a:p>
          <a:pPr marL="0" lvl="0" indent="0" algn="l" defTabSz="666750">
            <a:lnSpc>
              <a:spcPct val="100000"/>
            </a:lnSpc>
            <a:spcBef>
              <a:spcPct val="0"/>
            </a:spcBef>
            <a:spcAft>
              <a:spcPct val="35000"/>
            </a:spcAft>
            <a:buNone/>
          </a:pPr>
          <a:r>
            <a:rPr lang="en-IN" sz="1500" kern="1200" dirty="0"/>
            <a:t>With help of other predictors, demand in 2019 can be predicted for each state and get the state with high demand</a:t>
          </a:r>
          <a:endParaRPr lang="en-US" sz="1500" kern="1200" dirty="0"/>
        </a:p>
      </dsp:txBody>
      <dsp:txXfrm>
        <a:off x="1731821" y="3591898"/>
        <a:ext cx="4288447" cy="186767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B12F60-18BD-49C0-AC2E-C43CF92302FC}">
      <dsp:nvSpPr>
        <dsp:cNvPr id="0" name=""/>
        <dsp:cNvSpPr/>
      </dsp:nvSpPr>
      <dsp:spPr>
        <a:xfrm>
          <a:off x="0" y="1924"/>
          <a:ext cx="5913437" cy="97541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2916342-3492-4D6F-851B-864BA228D687}">
      <dsp:nvSpPr>
        <dsp:cNvPr id="0" name=""/>
        <dsp:cNvSpPr/>
      </dsp:nvSpPr>
      <dsp:spPr>
        <a:xfrm>
          <a:off x="295064" y="221393"/>
          <a:ext cx="536480" cy="5364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38607857-AB62-460D-B8E8-9C295C17ABCA}">
      <dsp:nvSpPr>
        <dsp:cNvPr id="0" name=""/>
        <dsp:cNvSpPr/>
      </dsp:nvSpPr>
      <dsp:spPr>
        <a:xfrm>
          <a:off x="1126608" y="1924"/>
          <a:ext cx="4786828" cy="97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32" tIns="103232" rIns="103232" bIns="103232" numCol="1" spcCol="1270" anchor="ctr" anchorCtr="0">
          <a:noAutofit/>
        </a:bodyPr>
        <a:lstStyle/>
        <a:p>
          <a:pPr marL="0" lvl="0" indent="0" algn="l" defTabSz="622300">
            <a:lnSpc>
              <a:spcPct val="90000"/>
            </a:lnSpc>
            <a:spcBef>
              <a:spcPct val="0"/>
            </a:spcBef>
            <a:spcAft>
              <a:spcPct val="35000"/>
            </a:spcAft>
            <a:buNone/>
          </a:pPr>
          <a:r>
            <a:rPr lang="en-IN" sz="1400" kern="1200" dirty="0"/>
            <a:t>The analysis performed has taken data from time frame of  2013 to 2018 into consideration.</a:t>
          </a:r>
          <a:endParaRPr lang="en-US" sz="1400" kern="1200" dirty="0"/>
        </a:p>
      </dsp:txBody>
      <dsp:txXfrm>
        <a:off x="1126608" y="1924"/>
        <a:ext cx="4786828" cy="975418"/>
      </dsp:txXfrm>
    </dsp:sp>
    <dsp:sp modelId="{45296BF4-CD6A-4915-85A0-B31BCC406817}">
      <dsp:nvSpPr>
        <dsp:cNvPr id="0" name=""/>
        <dsp:cNvSpPr/>
      </dsp:nvSpPr>
      <dsp:spPr>
        <a:xfrm>
          <a:off x="0" y="1221197"/>
          <a:ext cx="5913437" cy="97541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480B789-6DDC-4920-ACDF-77CE58F4F9ED}">
      <dsp:nvSpPr>
        <dsp:cNvPr id="0" name=""/>
        <dsp:cNvSpPr/>
      </dsp:nvSpPr>
      <dsp:spPr>
        <a:xfrm>
          <a:off x="295064" y="1440667"/>
          <a:ext cx="536480" cy="5364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A3601F71-8B23-4E25-82F0-EA12E89E512C}">
      <dsp:nvSpPr>
        <dsp:cNvPr id="0" name=""/>
        <dsp:cNvSpPr/>
      </dsp:nvSpPr>
      <dsp:spPr>
        <a:xfrm>
          <a:off x="1126608" y="1221197"/>
          <a:ext cx="4786828" cy="97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32" tIns="103232" rIns="103232" bIns="103232" numCol="1" spcCol="1270" anchor="ctr" anchorCtr="0">
          <a:noAutofit/>
        </a:bodyPr>
        <a:lstStyle/>
        <a:p>
          <a:pPr marL="0" lvl="0" indent="0" algn="l" defTabSz="622300">
            <a:lnSpc>
              <a:spcPct val="90000"/>
            </a:lnSpc>
            <a:spcBef>
              <a:spcPct val="0"/>
            </a:spcBef>
            <a:spcAft>
              <a:spcPct val="35000"/>
            </a:spcAft>
            <a:buNone/>
          </a:pPr>
          <a:r>
            <a:rPr lang="en-IN" sz="1400" kern="1200"/>
            <a:t>The analysis performed has taken promotional demand from 2015 due to lack of data.</a:t>
          </a:r>
          <a:endParaRPr lang="en-US" sz="1400" kern="1200"/>
        </a:p>
      </dsp:txBody>
      <dsp:txXfrm>
        <a:off x="1126608" y="1221197"/>
        <a:ext cx="4786828" cy="975418"/>
      </dsp:txXfrm>
    </dsp:sp>
    <dsp:sp modelId="{A98F7381-8A81-4197-AC1F-886A4B866A0D}">
      <dsp:nvSpPr>
        <dsp:cNvPr id="0" name=""/>
        <dsp:cNvSpPr/>
      </dsp:nvSpPr>
      <dsp:spPr>
        <a:xfrm>
          <a:off x="0" y="2440471"/>
          <a:ext cx="5913437" cy="97541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C2A936B3-1D75-40A8-AE87-E58A8CD4ECAF}">
      <dsp:nvSpPr>
        <dsp:cNvPr id="0" name=""/>
        <dsp:cNvSpPr/>
      </dsp:nvSpPr>
      <dsp:spPr>
        <a:xfrm>
          <a:off x="295064" y="2659940"/>
          <a:ext cx="536480" cy="5364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E7D3E667-DEF8-4701-BA8D-8ACD1C6BD292}">
      <dsp:nvSpPr>
        <dsp:cNvPr id="0" name=""/>
        <dsp:cNvSpPr/>
      </dsp:nvSpPr>
      <dsp:spPr>
        <a:xfrm>
          <a:off x="1126608" y="2440471"/>
          <a:ext cx="4786828" cy="97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32" tIns="103232" rIns="103232" bIns="103232" numCol="1" spcCol="1270" anchor="ctr" anchorCtr="0">
          <a:noAutofit/>
        </a:bodyPr>
        <a:lstStyle/>
        <a:p>
          <a:pPr marL="0" lvl="0" indent="0" algn="l" defTabSz="622300">
            <a:lnSpc>
              <a:spcPct val="90000"/>
            </a:lnSpc>
            <a:spcBef>
              <a:spcPct val="0"/>
            </a:spcBef>
            <a:spcAft>
              <a:spcPct val="35000"/>
            </a:spcAft>
            <a:buNone/>
          </a:pPr>
          <a:r>
            <a:rPr lang="en-IN" sz="1400" kern="1200"/>
            <a:t>Complete analysis only includes the data provided under L.L Bean NDA and some external data, where as there are far more attributes can be considered for location analytics in detail.</a:t>
          </a:r>
          <a:endParaRPr lang="en-US" sz="1400" kern="1200"/>
        </a:p>
      </dsp:txBody>
      <dsp:txXfrm>
        <a:off x="1126608" y="2440471"/>
        <a:ext cx="4786828" cy="975418"/>
      </dsp:txXfrm>
    </dsp:sp>
    <dsp:sp modelId="{AB4E85BC-B9AD-490A-BD91-3DC6A9050A54}">
      <dsp:nvSpPr>
        <dsp:cNvPr id="0" name=""/>
        <dsp:cNvSpPr/>
      </dsp:nvSpPr>
      <dsp:spPr>
        <a:xfrm>
          <a:off x="0" y="3659744"/>
          <a:ext cx="5913437" cy="97541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12F27904-63F9-4C3A-A5EE-05CFFAB51D7A}">
      <dsp:nvSpPr>
        <dsp:cNvPr id="0" name=""/>
        <dsp:cNvSpPr/>
      </dsp:nvSpPr>
      <dsp:spPr>
        <a:xfrm>
          <a:off x="295064" y="3879213"/>
          <a:ext cx="536480" cy="5364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A0A6FD93-9ACF-48FE-AB21-8139AC548541}">
      <dsp:nvSpPr>
        <dsp:cNvPr id="0" name=""/>
        <dsp:cNvSpPr/>
      </dsp:nvSpPr>
      <dsp:spPr>
        <a:xfrm>
          <a:off x="1126608" y="3659744"/>
          <a:ext cx="4786828" cy="97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32" tIns="103232" rIns="103232" bIns="103232" numCol="1" spcCol="1270" anchor="ctr" anchorCtr="0">
          <a:noAutofit/>
        </a:bodyPr>
        <a:lstStyle/>
        <a:p>
          <a:pPr marL="0" lvl="0" indent="0" algn="l" defTabSz="622300">
            <a:lnSpc>
              <a:spcPct val="90000"/>
            </a:lnSpc>
            <a:spcBef>
              <a:spcPct val="0"/>
            </a:spcBef>
            <a:spcAft>
              <a:spcPct val="35000"/>
            </a:spcAft>
            <a:buNone/>
          </a:pPr>
          <a:r>
            <a:rPr lang="en-IN" sz="1400" kern="1200"/>
            <a:t>Due to some incomplete values(NA’s) , some of the data have been removed, which might sometimes be important if the original data is considered.</a:t>
          </a:r>
          <a:endParaRPr lang="en-US" sz="1400" kern="1200"/>
        </a:p>
      </dsp:txBody>
      <dsp:txXfrm>
        <a:off x="1126608" y="3659744"/>
        <a:ext cx="4786828" cy="97541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4/30/2019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4/30/2019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4/30/2019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www.statmethods.net/advgraphs/axes.html" TargetMode="External"/><Relationship Id="rId2" Type="http://schemas.openxmlformats.org/officeDocument/2006/relationships/hyperlink" Target="https://www.r-bloggers.com/exploratory-analysis-when-to-choose-r-python-tableau-or-a-combination/" TargetMode="External"/><Relationship Id="rId1" Type="http://schemas.openxmlformats.org/officeDocument/2006/relationships/slideLayout" Target="../slideLayouts/slideLayout2.xml"/><Relationship Id="rId6" Type="http://schemas.openxmlformats.org/officeDocument/2006/relationships/hyperlink" Target="https://www.esri.com/library/whitepapers/pdfs/calibrating-huff-model.pdf" TargetMode="External"/><Relationship Id="rId5" Type="http://schemas.openxmlformats.org/officeDocument/2006/relationships/hyperlink" Target="https://dc.uwm.edu/cgi/viewcontent.cgi?article=1683&amp;context=etd" TargetMode="External"/><Relationship Id="rId4" Type="http://schemas.openxmlformats.org/officeDocument/2006/relationships/hyperlink" Target="https://obliviousinvestor.com/consumer-and-producer-surplus/"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hyperlink" Target="https://link.springer.com/article/10.1023/A:1006980420829" TargetMode="External"/><Relationship Id="rId2" Type="http://schemas.openxmlformats.org/officeDocument/2006/relationships/hyperlink" Target="https://www.jstor.org/stable/1249154?origin=crossref&amp;seq=1#page_scan_tab_contents" TargetMode="External"/><Relationship Id="rId1" Type="http://schemas.openxmlformats.org/officeDocument/2006/relationships/slideLayout" Target="../slideLayouts/slideLayout2.xml"/><Relationship Id="rId6" Type="http://schemas.openxmlformats.org/officeDocument/2006/relationships/hyperlink" Target="https://www.prnewswire.com/news-releases/location-intelligence--location-analytics-market-expected-to-reach-1643-billion-usd-by-2021---industryarc-research-641375383.html" TargetMode="External"/><Relationship Id="rId5" Type="http://schemas.openxmlformats.org/officeDocument/2006/relationships/hyperlink" Target="https://www.prnewswire.com/news/IndustryARC" TargetMode="External"/><Relationship Id="rId4" Type="http://schemas.openxmlformats.org/officeDocument/2006/relationships/hyperlink" Target="https://link.springer.com/content/pdf/10.1057/palgrave.jt.5740146.pdf"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jp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0FD0717-BEEE-48D4-8750-E44E166E9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4CBA4EB-F997-4F56-9436-88F607540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 name="Subtitle 2">
            <a:extLst>
              <a:ext uri="{FF2B5EF4-FFF2-40B4-BE49-F238E27FC236}">
                <a16:creationId xmlns:a16="http://schemas.microsoft.com/office/drawing/2014/main" id="{B4930A0F-7E53-404E-B169-908AE3C5A634}"/>
              </a:ext>
            </a:extLst>
          </p:cNvPr>
          <p:cNvSpPr>
            <a:spLocks noGrp="1"/>
          </p:cNvSpPr>
          <p:nvPr>
            <p:ph type="subTitle" idx="1"/>
          </p:nvPr>
        </p:nvSpPr>
        <p:spPr>
          <a:xfrm>
            <a:off x="8141418" y="1463014"/>
            <a:ext cx="2848300" cy="3293053"/>
          </a:xfrm>
        </p:spPr>
        <p:txBody>
          <a:bodyPr anchor="ctr">
            <a:normAutofit/>
          </a:bodyPr>
          <a:lstStyle/>
          <a:p>
            <a:r>
              <a:rPr lang="en-IN" sz="2000" dirty="0"/>
              <a:t>			By,</a:t>
            </a:r>
          </a:p>
          <a:p>
            <a:r>
              <a:rPr lang="en-IN" sz="2000" dirty="0"/>
              <a:t>Dharmateja  Priyadarshi Uddandarao</a:t>
            </a:r>
          </a:p>
        </p:txBody>
      </p:sp>
      <p:grpSp>
        <p:nvGrpSpPr>
          <p:cNvPr id="37" name="Group 36">
            <a:extLst>
              <a:ext uri="{FF2B5EF4-FFF2-40B4-BE49-F238E27FC236}">
                <a16:creationId xmlns:a16="http://schemas.microsoft.com/office/drawing/2014/main" id="{C2DA450E-1EDD-4D4A-8257-4808EB9371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9392" y="938882"/>
            <a:ext cx="6562082" cy="4236223"/>
            <a:chOff x="7807230" y="2012810"/>
            <a:chExt cx="3251252" cy="3459865"/>
          </a:xfrm>
        </p:grpSpPr>
        <p:sp>
          <p:nvSpPr>
            <p:cNvPr id="38" name="Rectangle 37">
              <a:extLst>
                <a:ext uri="{FF2B5EF4-FFF2-40B4-BE49-F238E27FC236}">
                  <a16:creationId xmlns:a16="http://schemas.microsoft.com/office/drawing/2014/main" id="{228FBF78-9E7E-46C0-950D-FC7AEE439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2116C23-5ED0-4F29-84D0-584CD0150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1" name="Rectangle 40">
            <a:extLst>
              <a:ext uri="{FF2B5EF4-FFF2-40B4-BE49-F238E27FC236}">
                <a16:creationId xmlns:a16="http://schemas.microsoft.com/office/drawing/2014/main" id="{37EE4B41-0C22-468A-BCFF-66786B9C89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7777" y="1269341"/>
            <a:ext cx="5925312" cy="3575304"/>
          </a:xfrm>
          <a:prstGeom prst="rect">
            <a:avLst/>
          </a:prstGeom>
          <a:solidFill>
            <a:schemeClr val="accent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DD3B93-88ED-4D44-A727-C9ECE828DE01}"/>
              </a:ext>
            </a:extLst>
          </p:cNvPr>
          <p:cNvSpPr>
            <a:spLocks noGrp="1"/>
          </p:cNvSpPr>
          <p:nvPr>
            <p:ph type="ctrTitle"/>
          </p:nvPr>
        </p:nvSpPr>
        <p:spPr>
          <a:xfrm>
            <a:off x="1446756" y="1463015"/>
            <a:ext cx="5492683" cy="3196668"/>
          </a:xfrm>
        </p:spPr>
        <p:txBody>
          <a:bodyPr anchor="ctr">
            <a:normAutofit/>
          </a:bodyPr>
          <a:lstStyle/>
          <a:p>
            <a:pPr algn="ctr"/>
            <a:r>
              <a:rPr lang="en-IN" sz="4000">
                <a:solidFill>
                  <a:srgbClr val="FFFFFF"/>
                </a:solidFill>
              </a:rPr>
              <a:t>Retail Location Analytics (For L.L Bean)</a:t>
            </a:r>
          </a:p>
        </p:txBody>
      </p:sp>
      <p:pic>
        <p:nvPicPr>
          <p:cNvPr id="43" name="Picture 42">
            <a:extLst>
              <a:ext uri="{FF2B5EF4-FFF2-40B4-BE49-F238E27FC236}">
                <a16:creationId xmlns:a16="http://schemas.microsoft.com/office/drawing/2014/main" id="{8B060F31-12EA-4404-8435-DA25F36C89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5" name="Straight Connector 44">
            <a:extLst>
              <a:ext uri="{FF2B5EF4-FFF2-40B4-BE49-F238E27FC236}">
                <a16:creationId xmlns:a16="http://schemas.microsoft.com/office/drawing/2014/main" id="{E4F1CB68-9DEB-4A71-8E7C-DE9278F035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33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E4739140-4F1B-4BAA-91B8-8DEC8EA2A2F9}"/>
              </a:ext>
            </a:extLst>
          </p:cNvPr>
          <p:cNvSpPr>
            <a:spLocks noGrp="1"/>
          </p:cNvSpPr>
          <p:nvPr>
            <p:ph type="title"/>
          </p:nvPr>
        </p:nvSpPr>
        <p:spPr>
          <a:xfrm>
            <a:off x="1451580" y="804520"/>
            <a:ext cx="4176511" cy="1049235"/>
          </a:xfrm>
        </p:spPr>
        <p:txBody>
          <a:bodyPr>
            <a:normAutofit/>
          </a:bodyPr>
          <a:lstStyle/>
          <a:p>
            <a:r>
              <a:rPr lang="en-IN" dirty="0"/>
              <a:t>‘MA’ and ‘NY’ demands L.L.Bean</a:t>
            </a:r>
          </a:p>
        </p:txBody>
      </p:sp>
      <p:sp>
        <p:nvSpPr>
          <p:cNvPr id="39" name="Rectangle 38">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CF7BEFDE-2EA9-48B5-84EB-82641120346A}"/>
              </a:ext>
            </a:extLst>
          </p:cNvPr>
          <p:cNvSpPr>
            <a:spLocks noGrp="1"/>
          </p:cNvSpPr>
          <p:nvPr>
            <p:ph idx="1"/>
          </p:nvPr>
        </p:nvSpPr>
        <p:spPr>
          <a:xfrm>
            <a:off x="1451581" y="2015732"/>
            <a:ext cx="4172212" cy="3450613"/>
          </a:xfrm>
        </p:spPr>
        <p:txBody>
          <a:bodyPr>
            <a:normAutofit lnSpcReduction="10000"/>
          </a:bodyPr>
          <a:lstStyle/>
          <a:p>
            <a:pPr>
              <a:lnSpc>
                <a:spcPct val="110000"/>
              </a:lnSpc>
            </a:pPr>
            <a:r>
              <a:rPr lang="en-IN" sz="1900" dirty="0"/>
              <a:t>With help of  Frequency table of sales in different states ,the top 5 states that create most impact on LL. Bean products demand can be inferred.</a:t>
            </a:r>
          </a:p>
          <a:p>
            <a:pPr>
              <a:lnSpc>
                <a:spcPct val="110000"/>
              </a:lnSpc>
            </a:pPr>
            <a:r>
              <a:rPr lang="en-IN" sz="1900" dirty="0"/>
              <a:t>State wise demand plot say that the demand for LL Bean products is high in MA and NY.</a:t>
            </a:r>
          </a:p>
          <a:p>
            <a:pPr>
              <a:lnSpc>
                <a:spcPct val="110000"/>
              </a:lnSpc>
            </a:pPr>
            <a:r>
              <a:rPr lang="en-IN" sz="1900" dirty="0"/>
              <a:t>This also says that brand awareness is more in these states and need to be improved in some other states</a:t>
            </a:r>
          </a:p>
          <a:p>
            <a:pPr>
              <a:lnSpc>
                <a:spcPct val="110000"/>
              </a:lnSpc>
            </a:pPr>
            <a:endParaRPr lang="en-IN" sz="1900" dirty="0"/>
          </a:p>
        </p:txBody>
      </p:sp>
      <p:pic>
        <p:nvPicPr>
          <p:cNvPr id="4" name="Picture 3">
            <a:extLst>
              <a:ext uri="{FF2B5EF4-FFF2-40B4-BE49-F238E27FC236}">
                <a16:creationId xmlns:a16="http://schemas.microsoft.com/office/drawing/2014/main" id="{D78D6F61-B1BE-457C-8705-369AB7C9CE77}"/>
              </a:ext>
            </a:extLst>
          </p:cNvPr>
          <p:cNvPicPr>
            <a:picLocks noChangeAspect="1"/>
          </p:cNvPicPr>
          <p:nvPr/>
        </p:nvPicPr>
        <p:blipFill>
          <a:blip r:embed="rId2"/>
          <a:stretch>
            <a:fillRect/>
          </a:stretch>
        </p:blipFill>
        <p:spPr>
          <a:xfrm>
            <a:off x="6617111" y="-11430"/>
            <a:ext cx="5574585" cy="6136845"/>
          </a:xfrm>
          <a:prstGeom prst="rect">
            <a:avLst/>
          </a:prstGeom>
        </p:spPr>
      </p:pic>
      <p:pic>
        <p:nvPicPr>
          <p:cNvPr id="41" name="Picture 40">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3" name="Straight Connector 42">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9565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E02A6817-5A32-49AB-8A56-948C2CD62F19}"/>
              </a:ext>
            </a:extLst>
          </p:cNvPr>
          <p:cNvSpPr>
            <a:spLocks noGrp="1"/>
          </p:cNvSpPr>
          <p:nvPr>
            <p:ph type="title"/>
          </p:nvPr>
        </p:nvSpPr>
        <p:spPr>
          <a:xfrm>
            <a:off x="1451581" y="481377"/>
            <a:ext cx="4176511" cy="1193316"/>
          </a:xfrm>
        </p:spPr>
        <p:txBody>
          <a:bodyPr>
            <a:normAutofit fontScale="90000"/>
          </a:bodyPr>
          <a:lstStyle/>
          <a:p>
            <a:r>
              <a:rPr lang="en-IN" dirty="0"/>
              <a:t>L.L Bean attracts customers in ‘MA’ and ‘NY’</a:t>
            </a:r>
          </a:p>
        </p:txBody>
      </p:sp>
      <p:sp>
        <p:nvSpPr>
          <p:cNvPr id="55" name="Rectangle 54">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 name="Content Placeholder 8">
            <a:extLst>
              <a:ext uri="{FF2B5EF4-FFF2-40B4-BE49-F238E27FC236}">
                <a16:creationId xmlns:a16="http://schemas.microsoft.com/office/drawing/2014/main" id="{3C979481-631E-4805-A957-0F887CA082D0}"/>
              </a:ext>
            </a:extLst>
          </p:cNvPr>
          <p:cNvSpPr>
            <a:spLocks noGrp="1"/>
          </p:cNvSpPr>
          <p:nvPr>
            <p:ph idx="1"/>
          </p:nvPr>
        </p:nvSpPr>
        <p:spPr>
          <a:xfrm>
            <a:off x="1451581" y="2015732"/>
            <a:ext cx="4172212" cy="3450613"/>
          </a:xfrm>
        </p:spPr>
        <p:txBody>
          <a:bodyPr>
            <a:normAutofit/>
          </a:bodyPr>
          <a:lstStyle/>
          <a:p>
            <a:pPr>
              <a:lnSpc>
                <a:spcPct val="110000"/>
              </a:lnSpc>
            </a:pPr>
            <a:r>
              <a:rPr lang="en-US" sz="1600"/>
              <a:t>This is the state wise unique customer count plot.</a:t>
            </a:r>
          </a:p>
          <a:p>
            <a:pPr>
              <a:lnSpc>
                <a:spcPct val="110000"/>
              </a:lnSpc>
            </a:pPr>
            <a:r>
              <a:rPr lang="en-US" sz="1600"/>
              <a:t>So this can say that brand awareness among customers is more in these states.</a:t>
            </a:r>
          </a:p>
          <a:p>
            <a:pPr>
              <a:lnSpc>
                <a:spcPct val="110000"/>
              </a:lnSpc>
            </a:pPr>
            <a:r>
              <a:rPr lang="en-US" sz="1600"/>
              <a:t>We should also consider population of states to know the brand awareness. But these states see more customers than other places</a:t>
            </a:r>
          </a:p>
          <a:p>
            <a:pPr>
              <a:lnSpc>
                <a:spcPct val="110000"/>
              </a:lnSpc>
            </a:pPr>
            <a:r>
              <a:rPr lang="en-US" sz="1600" b="1"/>
              <a:t>With this analysis , I can develop a predictive model to train the data given</a:t>
            </a:r>
          </a:p>
        </p:txBody>
      </p:sp>
      <p:pic>
        <p:nvPicPr>
          <p:cNvPr id="4" name="Picture 3">
            <a:extLst>
              <a:ext uri="{FF2B5EF4-FFF2-40B4-BE49-F238E27FC236}">
                <a16:creationId xmlns:a16="http://schemas.microsoft.com/office/drawing/2014/main" id="{8C2242FF-C482-4237-AD77-494B38C5B430}"/>
              </a:ext>
            </a:extLst>
          </p:cNvPr>
          <p:cNvPicPr>
            <a:picLocks noChangeAspect="1"/>
          </p:cNvPicPr>
          <p:nvPr/>
        </p:nvPicPr>
        <p:blipFill>
          <a:blip r:embed="rId2"/>
          <a:stretch>
            <a:fillRect/>
          </a:stretch>
        </p:blipFill>
        <p:spPr>
          <a:xfrm>
            <a:off x="6949191" y="0"/>
            <a:ext cx="5024506" cy="6115041"/>
          </a:xfrm>
          <a:prstGeom prst="rect">
            <a:avLst/>
          </a:prstGeom>
        </p:spPr>
      </p:pic>
      <p:pic>
        <p:nvPicPr>
          <p:cNvPr id="57" name="Picture 56">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9" name="Straight Connector 58">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9110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643A141-199A-4E14-B1BB-363E5C964E3F}"/>
              </a:ext>
            </a:extLst>
          </p:cNvPr>
          <p:cNvSpPr>
            <a:spLocks noGrp="1"/>
          </p:cNvSpPr>
          <p:nvPr>
            <p:ph type="title"/>
          </p:nvPr>
        </p:nvSpPr>
        <p:spPr>
          <a:xfrm>
            <a:off x="7555992" y="707475"/>
            <a:ext cx="3157577" cy="1312001"/>
          </a:xfrm>
        </p:spPr>
        <p:txBody>
          <a:bodyPr anchor="t">
            <a:normAutofit/>
          </a:bodyPr>
          <a:lstStyle/>
          <a:p>
            <a:r>
              <a:rPr lang="en-IN" sz="2800" dirty="0"/>
              <a:t>Massachusetts for brand</a:t>
            </a:r>
          </a:p>
        </p:txBody>
      </p:sp>
      <p:cxnSp>
        <p:nvCxnSpPr>
          <p:cNvPr id="16" name="Straight Connector 15">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8"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7" name="Content Placeholder 3">
            <a:extLst>
              <a:ext uri="{FF2B5EF4-FFF2-40B4-BE49-F238E27FC236}">
                <a16:creationId xmlns:a16="http://schemas.microsoft.com/office/drawing/2014/main" id="{5FE8F54D-FF09-496F-BC10-5E1628690D7C}"/>
              </a:ext>
            </a:extLst>
          </p:cNvPr>
          <p:cNvPicPr>
            <a:picLocks noChangeAspect="1"/>
          </p:cNvPicPr>
          <p:nvPr/>
        </p:nvPicPr>
        <p:blipFill>
          <a:blip r:embed="rId2"/>
          <a:stretch>
            <a:fillRect/>
          </a:stretch>
        </p:blipFill>
        <p:spPr>
          <a:xfrm>
            <a:off x="0" y="1"/>
            <a:ext cx="7376984" cy="6858000"/>
          </a:xfrm>
          <a:prstGeom prst="rect">
            <a:avLst/>
          </a:prstGeom>
        </p:spPr>
      </p:pic>
      <p:sp>
        <p:nvSpPr>
          <p:cNvPr id="9" name="Content Placeholder 8">
            <a:extLst>
              <a:ext uri="{FF2B5EF4-FFF2-40B4-BE49-F238E27FC236}">
                <a16:creationId xmlns:a16="http://schemas.microsoft.com/office/drawing/2014/main" id="{1E258295-E6FB-4319-AAB5-A584453F6712}"/>
              </a:ext>
            </a:extLst>
          </p:cNvPr>
          <p:cNvSpPr>
            <a:spLocks noGrp="1"/>
          </p:cNvSpPr>
          <p:nvPr>
            <p:ph idx="1"/>
          </p:nvPr>
        </p:nvSpPr>
        <p:spPr>
          <a:xfrm>
            <a:off x="7554138" y="2273608"/>
            <a:ext cx="3159432" cy="3940925"/>
          </a:xfrm>
        </p:spPr>
        <p:txBody>
          <a:bodyPr>
            <a:normAutofit/>
          </a:bodyPr>
          <a:lstStyle/>
          <a:p>
            <a:r>
              <a:rPr lang="en-US" dirty="0"/>
              <a:t>With the brand awareness scores we can easily infer that New England area has a god brand value. So it is not so early to say that Massachusetts is always a good spot for a new store after carefully looking into its demand and customers in the state.</a:t>
            </a:r>
          </a:p>
        </p:txBody>
      </p:sp>
    </p:spTree>
    <p:extLst>
      <p:ext uri="{BB962C8B-B14F-4D97-AF65-F5344CB8AC3E}">
        <p14:creationId xmlns:p14="http://schemas.microsoft.com/office/powerpoint/2010/main" val="4292240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63C853E-3842-4594-86A9-051FFAF4D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B591CDC5-6B61-4116-B3B5-0FF42B6E60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25B08984-5BEB-422F-A364-2B41E6A516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8F413B1-54E0-4B16-92AB-1CC5C7D645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 name="Content Placeholder 3">
            <a:extLst>
              <a:ext uri="{FF2B5EF4-FFF2-40B4-BE49-F238E27FC236}">
                <a16:creationId xmlns:a16="http://schemas.microsoft.com/office/drawing/2014/main" id="{4448BE3D-0217-4C0D-B417-95FFD2C0BB1D}"/>
              </a:ext>
            </a:extLst>
          </p:cNvPr>
          <p:cNvPicPr>
            <a:picLocks noGrp="1" noChangeAspect="1"/>
          </p:cNvPicPr>
          <p:nvPr>
            <p:ph idx="1"/>
          </p:nvPr>
        </p:nvPicPr>
        <p:blipFill rotWithShape="1">
          <a:blip r:embed="rId3"/>
          <a:srcRect l="3114" r="1" b="1"/>
          <a:stretch/>
        </p:blipFill>
        <p:spPr>
          <a:xfrm>
            <a:off x="-257452" y="-123487"/>
            <a:ext cx="12191675" cy="6857990"/>
          </a:xfrm>
          <a:prstGeom prst="rect">
            <a:avLst/>
          </a:prstGeom>
        </p:spPr>
      </p:pic>
      <p:sp>
        <p:nvSpPr>
          <p:cNvPr id="17" name="Rectangle 16">
            <a:extLst>
              <a:ext uri="{FF2B5EF4-FFF2-40B4-BE49-F238E27FC236}">
                <a16:creationId xmlns:a16="http://schemas.microsoft.com/office/drawing/2014/main" id="{CD1E95A3-8161-4F0A-A121-DECD04A937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07589"/>
            <a:ext cx="8295215" cy="1452930"/>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85DE1D-49A4-485E-9B1B-79B2F04C461D}"/>
              </a:ext>
            </a:extLst>
          </p:cNvPr>
          <p:cNvSpPr>
            <a:spLocks noGrp="1"/>
          </p:cNvSpPr>
          <p:nvPr>
            <p:ph type="title"/>
          </p:nvPr>
        </p:nvSpPr>
        <p:spPr>
          <a:xfrm>
            <a:off x="1293993" y="5241371"/>
            <a:ext cx="6835556" cy="954556"/>
          </a:xfrm>
        </p:spPr>
        <p:txBody>
          <a:bodyPr vert="horz" lIns="91440" tIns="45720" rIns="91440" bIns="45720" rtlCol="0" anchor="t">
            <a:normAutofit/>
          </a:bodyPr>
          <a:lstStyle/>
          <a:p>
            <a:pPr algn="r"/>
            <a:r>
              <a:rPr lang="en-US" dirty="0">
                <a:solidFill>
                  <a:srgbClr val="FFFFFE"/>
                </a:solidFill>
              </a:rPr>
              <a:t>Demand for L.L Bean Products</a:t>
            </a:r>
          </a:p>
        </p:txBody>
      </p:sp>
      <p:cxnSp>
        <p:nvCxnSpPr>
          <p:cNvPr id="19" name="Straight Connector 18">
            <a:extLst>
              <a:ext uri="{FF2B5EF4-FFF2-40B4-BE49-F238E27FC236}">
                <a16:creationId xmlns:a16="http://schemas.microsoft.com/office/drawing/2014/main" id="{DA0AC9CE-43F0-435C-BD6C-70E61E1B27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8990" y="5075836"/>
            <a:ext cx="6832499" cy="0"/>
          </a:xfrm>
          <a:prstGeom prst="line">
            <a:avLst/>
          </a:prstGeom>
          <a:ln w="31750">
            <a:solidFill>
              <a:srgbClr val="F65B5B"/>
            </a:solidFill>
          </a:ln>
        </p:spPr>
        <p:style>
          <a:lnRef idx="3">
            <a:schemeClr val="accent1"/>
          </a:lnRef>
          <a:fillRef idx="0">
            <a:schemeClr val="accent1"/>
          </a:fillRef>
          <a:effectRef idx="2">
            <a:schemeClr val="accent1"/>
          </a:effectRef>
          <a:fontRef idx="minor">
            <a:schemeClr val="tx1"/>
          </a:fontRef>
        </p:style>
      </p:cxnSp>
      <p:sp>
        <p:nvSpPr>
          <p:cNvPr id="10" name="Rectangle 9">
            <a:extLst>
              <a:ext uri="{FF2B5EF4-FFF2-40B4-BE49-F238E27FC236}">
                <a16:creationId xmlns:a16="http://schemas.microsoft.com/office/drawing/2014/main" id="{B64F6DCA-CF03-4FF0-91AF-7DBEE58DE877}"/>
              </a:ext>
            </a:extLst>
          </p:cNvPr>
          <p:cNvSpPr/>
          <p:nvPr/>
        </p:nvSpPr>
        <p:spPr>
          <a:xfrm>
            <a:off x="8611341" y="4385568"/>
            <a:ext cx="3399640" cy="21425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dirty="0">
                <a:solidFill>
                  <a:schemeClr val="accent6">
                    <a:lumMod val="50000"/>
                  </a:schemeClr>
                </a:solidFill>
              </a:rPr>
              <a:t>The demand for L.L Bean Products is concentrated in east cost mainly in the states of New York, New Jersey, Massachusetts, Maine, Pennsylvania.</a:t>
            </a:r>
          </a:p>
          <a:p>
            <a:pPr marL="285750" indent="-285750">
              <a:buFont typeface="Arial" panose="020B0604020202020204" pitchFamily="34" charset="0"/>
              <a:buChar char="•"/>
            </a:pPr>
            <a:endParaRPr lang="en-IN" dirty="0">
              <a:solidFill>
                <a:schemeClr val="accent6">
                  <a:lumMod val="50000"/>
                </a:schemeClr>
              </a:solidFill>
            </a:endParaRPr>
          </a:p>
          <a:p>
            <a:pPr marL="285750" indent="-285750">
              <a:buFont typeface="Arial" panose="020B0604020202020204" pitchFamily="34" charset="0"/>
              <a:buChar char="•"/>
            </a:pPr>
            <a:r>
              <a:rPr lang="en-IN" dirty="0">
                <a:solidFill>
                  <a:schemeClr val="accent6">
                    <a:lumMod val="50000"/>
                  </a:schemeClr>
                </a:solidFill>
              </a:rPr>
              <a:t>West cost also sees a good amount of demand but distributed widely.</a:t>
            </a:r>
          </a:p>
          <a:p>
            <a:endParaRPr lang="en-IN" dirty="0">
              <a:solidFill>
                <a:schemeClr val="accent6">
                  <a:lumMod val="50000"/>
                </a:schemeClr>
              </a:solidFill>
            </a:endParaRPr>
          </a:p>
        </p:txBody>
      </p:sp>
    </p:spTree>
    <p:extLst>
      <p:ext uri="{BB962C8B-B14F-4D97-AF65-F5344CB8AC3E}">
        <p14:creationId xmlns:p14="http://schemas.microsoft.com/office/powerpoint/2010/main" val="2545902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3C853E-3842-4594-86A9-051FFAF4D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B591CDC5-6B61-4116-B3B5-0FF42B6E60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25B08984-5BEB-422F-A364-2B41E6A516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8F413B1-54E0-4B16-92AB-1CC5C7D645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Content Placeholder 4">
            <a:extLst>
              <a:ext uri="{FF2B5EF4-FFF2-40B4-BE49-F238E27FC236}">
                <a16:creationId xmlns:a16="http://schemas.microsoft.com/office/drawing/2014/main" id="{A834C927-3420-4427-A555-E3D63B0C5579}"/>
              </a:ext>
            </a:extLst>
          </p:cNvPr>
          <p:cNvPicPr>
            <a:picLocks noGrp="1" noChangeAspect="1"/>
          </p:cNvPicPr>
          <p:nvPr>
            <p:ph idx="1"/>
          </p:nvPr>
        </p:nvPicPr>
        <p:blipFill rotWithShape="1">
          <a:blip r:embed="rId3"/>
          <a:srcRect l="447"/>
          <a:stretch/>
        </p:blipFill>
        <p:spPr>
          <a:xfrm>
            <a:off x="20" y="10"/>
            <a:ext cx="12191675" cy="6857990"/>
          </a:xfrm>
          <a:prstGeom prst="rect">
            <a:avLst/>
          </a:prstGeom>
        </p:spPr>
      </p:pic>
      <p:sp>
        <p:nvSpPr>
          <p:cNvPr id="18" name="Rectangle 17">
            <a:extLst>
              <a:ext uri="{FF2B5EF4-FFF2-40B4-BE49-F238E27FC236}">
                <a16:creationId xmlns:a16="http://schemas.microsoft.com/office/drawing/2014/main" id="{95633E59-CFCD-4CB3-AB4B-F13B8BA4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5" y="4907589"/>
            <a:ext cx="8295215" cy="1452929"/>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85DE1D-49A4-485E-9B1B-79B2F04C461D}"/>
              </a:ext>
            </a:extLst>
          </p:cNvPr>
          <p:cNvSpPr>
            <a:spLocks noGrp="1"/>
          </p:cNvSpPr>
          <p:nvPr>
            <p:ph type="title"/>
          </p:nvPr>
        </p:nvSpPr>
        <p:spPr>
          <a:xfrm>
            <a:off x="4060512" y="5241371"/>
            <a:ext cx="6835556" cy="954556"/>
          </a:xfrm>
        </p:spPr>
        <p:txBody>
          <a:bodyPr vert="horz" lIns="91440" tIns="45720" rIns="91440" bIns="45720" rtlCol="0" anchor="t">
            <a:normAutofit/>
          </a:bodyPr>
          <a:lstStyle/>
          <a:p>
            <a:r>
              <a:rPr lang="en-US" dirty="0">
                <a:solidFill>
                  <a:srgbClr val="FFFFFE"/>
                </a:solidFill>
              </a:rPr>
              <a:t>customers Density in us</a:t>
            </a:r>
          </a:p>
        </p:txBody>
      </p:sp>
      <p:cxnSp>
        <p:nvCxnSpPr>
          <p:cNvPr id="20" name="Straight Connector 19">
            <a:extLst>
              <a:ext uri="{FF2B5EF4-FFF2-40B4-BE49-F238E27FC236}">
                <a16:creationId xmlns:a16="http://schemas.microsoft.com/office/drawing/2014/main" id="{7FFB1710-F59A-4B72-91E4-53C2300B70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509" y="5075836"/>
            <a:ext cx="683249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274D5A3E-F398-4D27-960C-BBB4B97CCE2C}"/>
              </a:ext>
            </a:extLst>
          </p:cNvPr>
          <p:cNvSpPr/>
          <p:nvPr/>
        </p:nvSpPr>
        <p:spPr>
          <a:xfrm>
            <a:off x="84841" y="4295912"/>
            <a:ext cx="3535052" cy="25735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dirty="0">
                <a:solidFill>
                  <a:schemeClr val="accent6">
                    <a:lumMod val="50000"/>
                  </a:schemeClr>
                </a:solidFill>
              </a:rPr>
              <a:t>The density of  customers is mainly concentrated in east cost and mainly in the states of New York, New Jersey, Massachusetts, Maine, Pennsylvania.</a:t>
            </a:r>
          </a:p>
          <a:p>
            <a:pPr marL="285750" indent="-285750">
              <a:buFont typeface="Arial" panose="020B0604020202020204" pitchFamily="34" charset="0"/>
              <a:buChar char="•"/>
            </a:pPr>
            <a:r>
              <a:rPr lang="en-IN" dirty="0">
                <a:solidFill>
                  <a:schemeClr val="accent6">
                    <a:lumMod val="50000"/>
                  </a:schemeClr>
                </a:solidFill>
              </a:rPr>
              <a:t>West cost also sees a good amount of people but it is widely distributed.</a:t>
            </a:r>
          </a:p>
          <a:p>
            <a:endParaRPr lang="en-IN" dirty="0">
              <a:solidFill>
                <a:schemeClr val="accent6">
                  <a:lumMod val="50000"/>
                </a:schemeClr>
              </a:solidFill>
            </a:endParaRPr>
          </a:p>
        </p:txBody>
      </p:sp>
    </p:spTree>
    <p:extLst>
      <p:ext uri="{BB962C8B-B14F-4D97-AF65-F5344CB8AC3E}">
        <p14:creationId xmlns:p14="http://schemas.microsoft.com/office/powerpoint/2010/main" val="282188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5DE1D-49A4-485E-9B1B-79B2F04C461D}"/>
              </a:ext>
            </a:extLst>
          </p:cNvPr>
          <p:cNvSpPr>
            <a:spLocks noGrp="1"/>
          </p:cNvSpPr>
          <p:nvPr>
            <p:ph type="title"/>
          </p:nvPr>
        </p:nvSpPr>
        <p:spPr>
          <a:xfrm>
            <a:off x="0" y="26045"/>
            <a:ext cx="9603275" cy="587718"/>
          </a:xfrm>
        </p:spPr>
        <p:txBody>
          <a:bodyPr/>
          <a:lstStyle/>
          <a:p>
            <a:r>
              <a:rPr lang="en-IN" dirty="0"/>
              <a:t>‘Emails and </a:t>
            </a:r>
            <a:r>
              <a:rPr lang="en-IN" dirty="0" err="1"/>
              <a:t>Catalogs</a:t>
            </a:r>
            <a:r>
              <a:rPr lang="en-IN" dirty="0"/>
              <a:t> Does Matter’</a:t>
            </a:r>
          </a:p>
        </p:txBody>
      </p:sp>
      <p:pic>
        <p:nvPicPr>
          <p:cNvPr id="5" name="Content Placeholder 4">
            <a:extLst>
              <a:ext uri="{FF2B5EF4-FFF2-40B4-BE49-F238E27FC236}">
                <a16:creationId xmlns:a16="http://schemas.microsoft.com/office/drawing/2014/main" id="{EFCD9EC5-80B2-415F-AEC9-735DC96A33FF}"/>
              </a:ext>
            </a:extLst>
          </p:cNvPr>
          <p:cNvPicPr>
            <a:picLocks noGrp="1" noChangeAspect="1"/>
          </p:cNvPicPr>
          <p:nvPr>
            <p:ph idx="1"/>
          </p:nvPr>
        </p:nvPicPr>
        <p:blipFill>
          <a:blip r:embed="rId2"/>
          <a:stretch>
            <a:fillRect/>
          </a:stretch>
        </p:blipFill>
        <p:spPr>
          <a:xfrm>
            <a:off x="247135" y="494270"/>
            <a:ext cx="11479427" cy="5559209"/>
          </a:xfrm>
          <a:prstGeom prst="rect">
            <a:avLst/>
          </a:prstGeom>
        </p:spPr>
      </p:pic>
    </p:spTree>
    <p:extLst>
      <p:ext uri="{BB962C8B-B14F-4D97-AF65-F5344CB8AC3E}">
        <p14:creationId xmlns:p14="http://schemas.microsoft.com/office/powerpoint/2010/main" val="1661265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5DE1D-49A4-485E-9B1B-79B2F04C461D}"/>
              </a:ext>
            </a:extLst>
          </p:cNvPr>
          <p:cNvSpPr>
            <a:spLocks noGrp="1"/>
          </p:cNvSpPr>
          <p:nvPr>
            <p:ph type="title"/>
          </p:nvPr>
        </p:nvSpPr>
        <p:spPr>
          <a:xfrm>
            <a:off x="1451579" y="804519"/>
            <a:ext cx="9603275" cy="1049235"/>
          </a:xfrm>
        </p:spPr>
        <p:txBody>
          <a:bodyPr>
            <a:normAutofit/>
          </a:bodyPr>
          <a:lstStyle/>
          <a:p>
            <a:r>
              <a:rPr lang="en-IN" dirty="0"/>
              <a:t>‘Emails and </a:t>
            </a:r>
            <a:r>
              <a:rPr lang="en-IN" dirty="0" err="1"/>
              <a:t>Catalogs</a:t>
            </a:r>
            <a:r>
              <a:rPr lang="en-IN" dirty="0"/>
              <a:t> Does Matter’</a:t>
            </a:r>
          </a:p>
        </p:txBody>
      </p:sp>
      <p:graphicFrame>
        <p:nvGraphicFramePr>
          <p:cNvPr id="6" name="Content Placeholder 3">
            <a:extLst>
              <a:ext uri="{FF2B5EF4-FFF2-40B4-BE49-F238E27FC236}">
                <a16:creationId xmlns:a16="http://schemas.microsoft.com/office/drawing/2014/main" id="{2A1A262E-29D4-45A3-A6A0-AF5DE98E544B}"/>
              </a:ext>
            </a:extLst>
          </p:cNvPr>
          <p:cNvGraphicFramePr>
            <a:graphicFrameLocks noGrp="1"/>
          </p:cNvGraphicFramePr>
          <p:nvPr>
            <p:ph idx="1"/>
            <p:extLst>
              <p:ext uri="{D42A27DB-BD31-4B8C-83A1-F6EECF244321}">
                <p14:modId xmlns:p14="http://schemas.microsoft.com/office/powerpoint/2010/main" val="391681256"/>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9937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216D9FD-860F-4F5C-8D9B-CE7002071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E015DE-93E4-4AF5-AA12-466720C04C9F}"/>
              </a:ext>
            </a:extLst>
          </p:cNvPr>
          <p:cNvSpPr>
            <a:spLocks noGrp="1"/>
          </p:cNvSpPr>
          <p:nvPr>
            <p:ph type="title"/>
          </p:nvPr>
        </p:nvSpPr>
        <p:spPr>
          <a:xfrm>
            <a:off x="882651" y="977028"/>
            <a:ext cx="3333410" cy="5237503"/>
          </a:xfrm>
        </p:spPr>
        <p:txBody>
          <a:bodyPr anchor="ctr">
            <a:normAutofit/>
          </a:bodyPr>
          <a:lstStyle/>
          <a:p>
            <a:r>
              <a:rPr lang="en-IN" dirty="0"/>
              <a:t>“Insights to Foresight”</a:t>
            </a:r>
          </a:p>
        </p:txBody>
      </p:sp>
      <p:sp>
        <p:nvSpPr>
          <p:cNvPr id="10" name="Rectangle 9">
            <a:extLst>
              <a:ext uri="{FF2B5EF4-FFF2-40B4-BE49-F238E27FC236}">
                <a16:creationId xmlns:a16="http://schemas.microsoft.com/office/drawing/2014/main" id="{8D074069-7026-466C-B495-20FB9578C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993" y="0"/>
            <a:ext cx="7538007" cy="6858000"/>
          </a:xfrm>
          <a:prstGeom prst="rect">
            <a:avLst/>
          </a:prstGeom>
          <a:solidFill>
            <a:schemeClr val="tx2"/>
          </a:solidFill>
          <a:ln w="6350">
            <a:noFill/>
          </a:ln>
          <a:effectLst/>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1685D80-4D5A-471F-9215-651424F47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787" y="0"/>
            <a:ext cx="164592" cy="6858000"/>
          </a:xfrm>
          <a:prstGeom prst="rect">
            <a:avLst/>
          </a:prstGeom>
          <a:solidFill>
            <a:schemeClr val="accent2"/>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B5C52F-622D-459B-AC3A-D5F01CA5406C}"/>
              </a:ext>
            </a:extLst>
          </p:cNvPr>
          <p:cNvSpPr>
            <a:spLocks noGrp="1"/>
          </p:cNvSpPr>
          <p:nvPr>
            <p:ph idx="1"/>
          </p:nvPr>
        </p:nvSpPr>
        <p:spPr>
          <a:xfrm>
            <a:off x="5791954" y="977029"/>
            <a:ext cx="5428789" cy="5237503"/>
          </a:xfrm>
        </p:spPr>
        <p:txBody>
          <a:bodyPr anchor="ctr">
            <a:normAutofit/>
          </a:bodyPr>
          <a:lstStyle/>
          <a:p>
            <a:r>
              <a:rPr lang="en-IN">
                <a:solidFill>
                  <a:schemeClr val="bg1"/>
                </a:solidFill>
              </a:rPr>
              <a:t>With help of all above insights from exploratory analysis it is safe to conclude</a:t>
            </a:r>
          </a:p>
          <a:p>
            <a:pPr lvl="1"/>
            <a:r>
              <a:rPr lang="en-IN">
                <a:solidFill>
                  <a:schemeClr val="bg1"/>
                </a:solidFill>
              </a:rPr>
              <a:t>Top 5 states with high demand and customers can be taken for analysis</a:t>
            </a:r>
          </a:p>
          <a:p>
            <a:pPr lvl="1"/>
            <a:r>
              <a:rPr lang="en-IN">
                <a:solidFill>
                  <a:schemeClr val="bg1"/>
                </a:solidFill>
              </a:rPr>
              <a:t>Data from Buyers, Sales, Emails, Catalogs, Promotional demand can help us to predict the next best store location.</a:t>
            </a:r>
          </a:p>
          <a:p>
            <a:pPr lvl="1"/>
            <a:r>
              <a:rPr lang="en-IN">
                <a:solidFill>
                  <a:schemeClr val="bg1"/>
                </a:solidFill>
              </a:rPr>
              <a:t>Exclude data for 2018 due to data insufficiency</a:t>
            </a:r>
          </a:p>
          <a:p>
            <a:pPr lvl="1"/>
            <a:r>
              <a:rPr lang="en-IN">
                <a:solidFill>
                  <a:schemeClr val="bg1"/>
                </a:solidFill>
              </a:rPr>
              <a:t>MA holds a good brand value for L.L.Bean products in the top 5 demanding states.</a:t>
            </a:r>
          </a:p>
          <a:p>
            <a:pPr lvl="1"/>
            <a:r>
              <a:rPr lang="en-IN">
                <a:solidFill>
                  <a:schemeClr val="bg1"/>
                </a:solidFill>
              </a:rPr>
              <a:t>West cost sees a wide distribution of customers and demand without much concentration in one place except few.</a:t>
            </a:r>
          </a:p>
          <a:p>
            <a:pPr lvl="1"/>
            <a:endParaRPr lang="en-IN">
              <a:solidFill>
                <a:schemeClr val="bg1"/>
              </a:solidFill>
            </a:endParaRPr>
          </a:p>
        </p:txBody>
      </p:sp>
    </p:spTree>
    <p:extLst>
      <p:ext uri="{BB962C8B-B14F-4D97-AF65-F5344CB8AC3E}">
        <p14:creationId xmlns:p14="http://schemas.microsoft.com/office/powerpoint/2010/main" val="61791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157C7B-5BD6-404A-9073-673C1198EF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44BC347-8964-476D-89D3-92BAE6D56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cxnSp>
        <p:nvCxnSpPr>
          <p:cNvPr id="13" name="Straight Connector 12">
            <a:extLst>
              <a:ext uri="{FF2B5EF4-FFF2-40B4-BE49-F238E27FC236}">
                <a16:creationId xmlns:a16="http://schemas.microsoft.com/office/drawing/2014/main" id="{A528BB2E-BE2B-416D-A6B3-28D6574248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4183161"/>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88D9D46E-9F30-4C06-A385-7FF851C81FC9}"/>
              </a:ext>
            </a:extLst>
          </p:cNvPr>
          <p:cNvSpPr>
            <a:spLocks noGrp="1"/>
          </p:cNvSpPr>
          <p:nvPr>
            <p:ph type="title"/>
          </p:nvPr>
        </p:nvSpPr>
        <p:spPr>
          <a:xfrm>
            <a:off x="1360735" y="1986868"/>
            <a:ext cx="3272094" cy="2085578"/>
          </a:xfrm>
        </p:spPr>
        <p:txBody>
          <a:bodyPr anchor="b">
            <a:normAutofit/>
          </a:bodyPr>
          <a:lstStyle/>
          <a:p>
            <a:r>
              <a:rPr lang="en-IN" dirty="0"/>
              <a:t>Data Modelling</a:t>
            </a:r>
          </a:p>
        </p:txBody>
      </p:sp>
      <p:sp>
        <p:nvSpPr>
          <p:cNvPr id="3" name="Content Placeholder 2">
            <a:extLst>
              <a:ext uri="{FF2B5EF4-FFF2-40B4-BE49-F238E27FC236}">
                <a16:creationId xmlns:a16="http://schemas.microsoft.com/office/drawing/2014/main" id="{67D9B645-817A-4B9B-ADE1-DD0EED869CF4}"/>
              </a:ext>
            </a:extLst>
          </p:cNvPr>
          <p:cNvSpPr>
            <a:spLocks noGrp="1"/>
          </p:cNvSpPr>
          <p:nvPr>
            <p:ph idx="1"/>
          </p:nvPr>
        </p:nvSpPr>
        <p:spPr>
          <a:xfrm>
            <a:off x="4442459" y="132608"/>
            <a:ext cx="7211903" cy="3426761"/>
          </a:xfrm>
        </p:spPr>
        <p:txBody>
          <a:bodyPr>
            <a:normAutofit lnSpcReduction="10000"/>
          </a:bodyPr>
          <a:lstStyle/>
          <a:p>
            <a:pPr>
              <a:lnSpc>
                <a:spcPct val="110000"/>
              </a:lnSpc>
            </a:pPr>
            <a:r>
              <a:rPr lang="en-IN" dirty="0"/>
              <a:t>The huge data which is considered for predictive analysis must be modelled with all the filters that are concluded before.</a:t>
            </a:r>
          </a:p>
          <a:p>
            <a:pPr>
              <a:lnSpc>
                <a:spcPct val="110000"/>
              </a:lnSpc>
            </a:pPr>
            <a:r>
              <a:rPr lang="en-IN" dirty="0"/>
              <a:t>Each dataset(Buyers, Sales, Emails, </a:t>
            </a:r>
            <a:r>
              <a:rPr lang="en-IN" dirty="0" err="1"/>
              <a:t>Catalogs</a:t>
            </a:r>
            <a:r>
              <a:rPr lang="en-IN" dirty="0"/>
              <a:t>, Promotional demand) is filtered into 5 different datasets of top 5 states (MA, PA,TX, NY, CA)</a:t>
            </a:r>
          </a:p>
          <a:p>
            <a:pPr>
              <a:lnSpc>
                <a:spcPct val="110000"/>
              </a:lnSpc>
            </a:pPr>
            <a:r>
              <a:rPr lang="en-IN" dirty="0"/>
              <a:t>In each state sum aggregate by year can be performed to get a yearly report for every state and all the predictor </a:t>
            </a:r>
            <a:r>
              <a:rPr lang="en-IN" dirty="0" err="1"/>
              <a:t>dataframes</a:t>
            </a:r>
            <a:r>
              <a:rPr lang="en-IN" dirty="0"/>
              <a:t> can be merged without 2018 data.</a:t>
            </a:r>
          </a:p>
          <a:p>
            <a:pPr>
              <a:lnSpc>
                <a:spcPct val="110000"/>
              </a:lnSpc>
            </a:pPr>
            <a:r>
              <a:rPr lang="en-IN" dirty="0"/>
              <a:t>For Example, Massachusetts modelled data look like.</a:t>
            </a:r>
          </a:p>
        </p:txBody>
      </p:sp>
      <p:pic>
        <p:nvPicPr>
          <p:cNvPr id="15" name="Picture 14">
            <a:extLst>
              <a:ext uri="{FF2B5EF4-FFF2-40B4-BE49-F238E27FC236}">
                <a16:creationId xmlns:a16="http://schemas.microsoft.com/office/drawing/2014/main" id="{5970D13F-8358-42A9-9237-91B5B4DDA4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06BFB317-A03A-48CB-B03E-4504961FA02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8F767A5-19AB-4F94-BBCA-0748234EF237}"/>
              </a:ext>
            </a:extLst>
          </p:cNvPr>
          <p:cNvPicPr>
            <a:picLocks noChangeAspect="1"/>
          </p:cNvPicPr>
          <p:nvPr/>
        </p:nvPicPr>
        <p:blipFill>
          <a:blip r:embed="rId3"/>
          <a:stretch>
            <a:fillRect/>
          </a:stretch>
        </p:blipFill>
        <p:spPr>
          <a:xfrm>
            <a:off x="5034487" y="3559370"/>
            <a:ext cx="6619875" cy="1757344"/>
          </a:xfrm>
          <a:prstGeom prst="rect">
            <a:avLst/>
          </a:prstGeom>
        </p:spPr>
      </p:pic>
    </p:spTree>
    <p:extLst>
      <p:ext uri="{BB962C8B-B14F-4D97-AF65-F5344CB8AC3E}">
        <p14:creationId xmlns:p14="http://schemas.microsoft.com/office/powerpoint/2010/main" val="2287925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3FC331AF-E38A-4C70-9875-33588CFDC968}"/>
              </a:ext>
            </a:extLst>
          </p:cNvPr>
          <p:cNvSpPr>
            <a:spLocks noGrp="1"/>
          </p:cNvSpPr>
          <p:nvPr>
            <p:ph type="title"/>
          </p:nvPr>
        </p:nvSpPr>
        <p:spPr>
          <a:xfrm>
            <a:off x="1451579" y="2303047"/>
            <a:ext cx="3272093" cy="2674198"/>
          </a:xfrm>
        </p:spPr>
        <p:txBody>
          <a:bodyPr anchor="t">
            <a:normAutofit/>
          </a:bodyPr>
          <a:lstStyle/>
          <a:p>
            <a:r>
              <a:rPr lang="en-IN" dirty="0"/>
              <a:t>Model to Module</a:t>
            </a:r>
          </a:p>
        </p:txBody>
      </p:sp>
      <p:cxnSp>
        <p:nvCxnSpPr>
          <p:cNvPr id="14" name="Straight Connector 13">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6"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8" name="Picture 17">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1C94E0D2-F3CE-462A-B276-A0A3F69D6F18}"/>
              </a:ext>
            </a:extLst>
          </p:cNvPr>
          <p:cNvGraphicFramePr>
            <a:graphicFrameLocks noGrp="1"/>
          </p:cNvGraphicFramePr>
          <p:nvPr>
            <p:ph idx="1"/>
            <p:extLst>
              <p:ext uri="{D42A27DB-BD31-4B8C-83A1-F6EECF244321}">
                <p14:modId xmlns:p14="http://schemas.microsoft.com/office/powerpoint/2010/main" val="1632692241"/>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40105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B5E4ABD-E49B-4852-A19D-EC7FAE13B1B4}"/>
              </a:ext>
            </a:extLst>
          </p:cNvPr>
          <p:cNvSpPr>
            <a:spLocks noGrp="1"/>
          </p:cNvSpPr>
          <p:nvPr>
            <p:ph type="title"/>
          </p:nvPr>
        </p:nvSpPr>
        <p:spPr>
          <a:xfrm>
            <a:off x="1451579" y="2303047"/>
            <a:ext cx="3272093" cy="2674198"/>
          </a:xfrm>
        </p:spPr>
        <p:txBody>
          <a:bodyPr anchor="t">
            <a:normAutofit/>
          </a:bodyPr>
          <a:lstStyle/>
          <a:p>
            <a:r>
              <a:rPr lang="en-IN" dirty="0"/>
              <a:t>Table of content</a:t>
            </a:r>
          </a:p>
        </p:txBody>
      </p:sp>
      <p:cxnSp>
        <p:nvCxnSpPr>
          <p:cNvPr id="14" name="Straight Connector 13">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6"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8" name="Picture 17">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19F77FF9-1CC1-41CB-906C-1FFFF9C425BC}"/>
              </a:ext>
            </a:extLst>
          </p:cNvPr>
          <p:cNvGraphicFramePr>
            <a:graphicFrameLocks noGrp="1"/>
          </p:cNvGraphicFramePr>
          <p:nvPr>
            <p:ph idx="1"/>
            <p:extLst>
              <p:ext uri="{D42A27DB-BD31-4B8C-83A1-F6EECF244321}">
                <p14:modId xmlns:p14="http://schemas.microsoft.com/office/powerpoint/2010/main" val="2650688491"/>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0495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1A86B93D-0879-4BC3-B616-90E504482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720E885D-F4D2-48FD-95D9-DA0751F3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77BB798-65B7-4C58-8DA9-71B0AD78A143}"/>
              </a:ext>
            </a:extLst>
          </p:cNvPr>
          <p:cNvSpPr>
            <a:spLocks noGrp="1"/>
          </p:cNvSpPr>
          <p:nvPr>
            <p:ph type="title"/>
          </p:nvPr>
        </p:nvSpPr>
        <p:spPr>
          <a:xfrm>
            <a:off x="7555992" y="2307409"/>
            <a:ext cx="3157577" cy="3747316"/>
          </a:xfrm>
        </p:spPr>
        <p:txBody>
          <a:bodyPr anchor="t">
            <a:normAutofit/>
          </a:bodyPr>
          <a:lstStyle/>
          <a:p>
            <a:r>
              <a:rPr lang="en-IN"/>
              <a:t>‘Get the model right and right model to get’</a:t>
            </a:r>
          </a:p>
        </p:txBody>
      </p:sp>
      <p:cxnSp>
        <p:nvCxnSpPr>
          <p:cNvPr id="62" name="Straight Connector 61">
            <a:extLst>
              <a:ext uri="{FF2B5EF4-FFF2-40B4-BE49-F238E27FC236}">
                <a16:creationId xmlns:a16="http://schemas.microsoft.com/office/drawing/2014/main" id="{39EC1CB8-4497-451C-9F6C-6BC9B6505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4" name="Title 1">
            <a:extLst>
              <a:ext uri="{FF2B5EF4-FFF2-40B4-BE49-F238E27FC236}">
                <a16:creationId xmlns:a16="http://schemas.microsoft.com/office/drawing/2014/main" id="{A599AF7C-8D7E-4D1B-AB28-587084B3DEF2}"/>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graphicFrame>
        <p:nvGraphicFramePr>
          <p:cNvPr id="38" name="Content Placeholder 2">
            <a:extLst>
              <a:ext uri="{FF2B5EF4-FFF2-40B4-BE49-F238E27FC236}">
                <a16:creationId xmlns:a16="http://schemas.microsoft.com/office/drawing/2014/main" id="{02CC068F-00B6-4BBF-A2E4-2FEB5F314275}"/>
              </a:ext>
            </a:extLst>
          </p:cNvPr>
          <p:cNvGraphicFramePr>
            <a:graphicFrameLocks noGrp="1"/>
          </p:cNvGraphicFramePr>
          <p:nvPr>
            <p:ph idx="1"/>
            <p:extLst>
              <p:ext uri="{D42A27DB-BD31-4B8C-83A1-F6EECF244321}">
                <p14:modId xmlns:p14="http://schemas.microsoft.com/office/powerpoint/2010/main" val="2429001264"/>
              </p:ext>
            </p:extLst>
          </p:nvPr>
        </p:nvGraphicFramePr>
        <p:xfrm>
          <a:off x="1136347" y="292238"/>
          <a:ext cx="5913437" cy="6249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1213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3EB96-E551-4894-AC38-0010A2E85505}"/>
              </a:ext>
            </a:extLst>
          </p:cNvPr>
          <p:cNvSpPr>
            <a:spLocks noGrp="1"/>
          </p:cNvSpPr>
          <p:nvPr>
            <p:ph type="title"/>
          </p:nvPr>
        </p:nvSpPr>
        <p:spPr>
          <a:xfrm>
            <a:off x="1451579" y="804519"/>
            <a:ext cx="9603275" cy="1049235"/>
          </a:xfrm>
        </p:spPr>
        <p:txBody>
          <a:bodyPr>
            <a:normAutofit/>
          </a:bodyPr>
          <a:lstStyle/>
          <a:p>
            <a:r>
              <a:rPr lang="en-IN"/>
              <a:t>‘Forecast to foresee’</a:t>
            </a:r>
            <a:endParaRPr lang="en-IN" dirty="0"/>
          </a:p>
        </p:txBody>
      </p:sp>
      <p:sp>
        <p:nvSpPr>
          <p:cNvPr id="35" name="Content Placeholder 10">
            <a:extLst>
              <a:ext uri="{FF2B5EF4-FFF2-40B4-BE49-F238E27FC236}">
                <a16:creationId xmlns:a16="http://schemas.microsoft.com/office/drawing/2014/main" id="{12E131EA-9908-4FEC-80C9-D09C719DCA71}"/>
              </a:ext>
            </a:extLst>
          </p:cNvPr>
          <p:cNvSpPr>
            <a:spLocks noGrp="1"/>
          </p:cNvSpPr>
          <p:nvPr>
            <p:ph idx="1"/>
          </p:nvPr>
        </p:nvSpPr>
        <p:spPr>
          <a:xfrm>
            <a:off x="1451579" y="2015734"/>
            <a:ext cx="6003015" cy="3450613"/>
          </a:xfrm>
        </p:spPr>
        <p:txBody>
          <a:bodyPr>
            <a:normAutofit fontScale="85000" lnSpcReduction="10000"/>
          </a:bodyPr>
          <a:lstStyle/>
          <a:p>
            <a:r>
              <a:rPr lang="en-US" dirty="0"/>
              <a:t>For the complete model:</a:t>
            </a:r>
          </a:p>
          <a:p>
            <a:pPr lvl="1"/>
            <a:r>
              <a:rPr lang="en-US" dirty="0"/>
              <a:t>Predictors : Buyers, Catalog, Emails, Promotional Demand</a:t>
            </a:r>
          </a:p>
          <a:p>
            <a:r>
              <a:rPr lang="en-US" dirty="0"/>
              <a:t>ARIMA model can be used to forecast the predictors which can be further used to predict the demand for each state.</a:t>
            </a:r>
          </a:p>
          <a:p>
            <a:r>
              <a:rPr lang="en-US" dirty="0"/>
              <a:t>This Timeseries model is applied with 87% accuracy.</a:t>
            </a:r>
          </a:p>
          <a:p>
            <a:r>
              <a:rPr lang="en-US" dirty="0"/>
              <a:t>The side graph is example for the ARIMA predicted data points for 2018 and 2019 Buyers of Massachusetts.</a:t>
            </a:r>
          </a:p>
          <a:p>
            <a:r>
              <a:rPr lang="en-US" dirty="0"/>
              <a:t>ARIMA can be applied for all predictors to fill the values for 2018 and 2019.</a:t>
            </a:r>
          </a:p>
        </p:txBody>
      </p:sp>
      <p:grpSp>
        <p:nvGrpSpPr>
          <p:cNvPr id="14" name="Group 13">
            <a:extLst>
              <a:ext uri="{FF2B5EF4-FFF2-40B4-BE49-F238E27FC236}">
                <a16:creationId xmlns:a16="http://schemas.microsoft.com/office/drawing/2014/main" id="{C0D013F3-C7D4-40E3-AE33-3E52BA2236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49537" y="2012810"/>
            <a:ext cx="3108945" cy="3453535"/>
            <a:chOff x="7807230" y="2012810"/>
            <a:chExt cx="3251252" cy="3459865"/>
          </a:xfrm>
        </p:grpSpPr>
        <p:sp>
          <p:nvSpPr>
            <p:cNvPr id="36" name="Rectangle 14">
              <a:extLst>
                <a:ext uri="{FF2B5EF4-FFF2-40B4-BE49-F238E27FC236}">
                  <a16:creationId xmlns:a16="http://schemas.microsoft.com/office/drawing/2014/main" id="{EF747737-21BF-4249-AC9C-C13AC8C473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6391855-80FC-45EE-B963-16F048B548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Content Placeholder 3">
            <a:extLst>
              <a:ext uri="{FF2B5EF4-FFF2-40B4-BE49-F238E27FC236}">
                <a16:creationId xmlns:a16="http://schemas.microsoft.com/office/drawing/2014/main" id="{1ADFB804-CD69-4CDC-86E7-87D2394DB471}"/>
              </a:ext>
            </a:extLst>
          </p:cNvPr>
          <p:cNvPicPr>
            <a:picLocks noChangeAspect="1"/>
          </p:cNvPicPr>
          <p:nvPr/>
        </p:nvPicPr>
        <p:blipFill>
          <a:blip r:embed="rId2"/>
          <a:stretch>
            <a:fillRect/>
          </a:stretch>
        </p:blipFill>
        <p:spPr>
          <a:xfrm>
            <a:off x="8317400" y="2174242"/>
            <a:ext cx="2385083" cy="3124351"/>
          </a:xfrm>
          <a:prstGeom prst="rect">
            <a:avLst/>
          </a:prstGeom>
        </p:spPr>
      </p:pic>
    </p:spTree>
    <p:extLst>
      <p:ext uri="{BB962C8B-B14F-4D97-AF65-F5344CB8AC3E}">
        <p14:creationId xmlns:p14="http://schemas.microsoft.com/office/powerpoint/2010/main" val="1586680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02B03-BE12-429C-BC7E-0684BABA70F2}"/>
              </a:ext>
            </a:extLst>
          </p:cNvPr>
          <p:cNvSpPr>
            <a:spLocks noGrp="1"/>
          </p:cNvSpPr>
          <p:nvPr>
            <p:ph type="title"/>
          </p:nvPr>
        </p:nvSpPr>
        <p:spPr>
          <a:xfrm>
            <a:off x="1451579" y="804519"/>
            <a:ext cx="9603275" cy="1049235"/>
          </a:xfrm>
        </p:spPr>
        <p:txBody>
          <a:bodyPr>
            <a:normAutofit/>
          </a:bodyPr>
          <a:lstStyle/>
          <a:p>
            <a:r>
              <a:rPr lang="en-IN" dirty="0"/>
              <a:t>Time-series…..</a:t>
            </a:r>
          </a:p>
        </p:txBody>
      </p:sp>
      <p:sp>
        <p:nvSpPr>
          <p:cNvPr id="3" name="Content Placeholder 2">
            <a:extLst>
              <a:ext uri="{FF2B5EF4-FFF2-40B4-BE49-F238E27FC236}">
                <a16:creationId xmlns:a16="http://schemas.microsoft.com/office/drawing/2014/main" id="{BB4085D6-DD2C-4C8B-AF03-18476D665B09}"/>
              </a:ext>
            </a:extLst>
          </p:cNvPr>
          <p:cNvSpPr>
            <a:spLocks noGrp="1"/>
          </p:cNvSpPr>
          <p:nvPr>
            <p:ph idx="1"/>
          </p:nvPr>
        </p:nvSpPr>
        <p:spPr>
          <a:xfrm>
            <a:off x="1451579" y="2015734"/>
            <a:ext cx="4162555" cy="3450613"/>
          </a:xfrm>
        </p:spPr>
        <p:txBody>
          <a:bodyPr>
            <a:normAutofit/>
          </a:bodyPr>
          <a:lstStyle/>
          <a:p>
            <a:r>
              <a:rPr lang="en-IN" dirty="0"/>
              <a:t>Results for Massachusetts after applying timeseries on Predictors</a:t>
            </a:r>
          </a:p>
          <a:p>
            <a:r>
              <a:rPr lang="en-IN" dirty="0"/>
              <a:t>Every state is modelled to get 2018 and 2019 values for predictors.</a:t>
            </a:r>
          </a:p>
          <a:p>
            <a:r>
              <a:rPr lang="en-IN" dirty="0"/>
              <a:t>Unfilled Demand can be calculated by training all the predictors against the demand.</a:t>
            </a:r>
          </a:p>
          <a:p>
            <a:endParaRPr lang="en-IN" dirty="0"/>
          </a:p>
        </p:txBody>
      </p:sp>
      <p:pic>
        <p:nvPicPr>
          <p:cNvPr id="4" name="Picture 3">
            <a:extLst>
              <a:ext uri="{FF2B5EF4-FFF2-40B4-BE49-F238E27FC236}">
                <a16:creationId xmlns:a16="http://schemas.microsoft.com/office/drawing/2014/main" id="{CA3AE9C6-169A-4B93-BA35-A2B481D8C02C}"/>
              </a:ext>
            </a:extLst>
          </p:cNvPr>
          <p:cNvPicPr>
            <a:picLocks noChangeAspect="1"/>
          </p:cNvPicPr>
          <p:nvPr/>
        </p:nvPicPr>
        <p:blipFill>
          <a:blip r:embed="rId2"/>
          <a:stretch>
            <a:fillRect/>
          </a:stretch>
        </p:blipFill>
        <p:spPr>
          <a:xfrm>
            <a:off x="6094411" y="2698033"/>
            <a:ext cx="4960443" cy="2086014"/>
          </a:xfrm>
          <a:prstGeom prst="rect">
            <a:avLst/>
          </a:prstGeom>
        </p:spPr>
      </p:pic>
    </p:spTree>
    <p:extLst>
      <p:ext uri="{BB962C8B-B14F-4D97-AF65-F5344CB8AC3E}">
        <p14:creationId xmlns:p14="http://schemas.microsoft.com/office/powerpoint/2010/main" val="4192257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D2F31-83E9-46C4-A1A7-E818ACE40216}"/>
              </a:ext>
            </a:extLst>
          </p:cNvPr>
          <p:cNvSpPr>
            <a:spLocks noGrp="1"/>
          </p:cNvSpPr>
          <p:nvPr>
            <p:ph type="title"/>
          </p:nvPr>
        </p:nvSpPr>
        <p:spPr>
          <a:xfrm>
            <a:off x="1451579" y="804519"/>
            <a:ext cx="9603275" cy="1049235"/>
          </a:xfrm>
        </p:spPr>
        <p:txBody>
          <a:bodyPr>
            <a:normAutofit/>
          </a:bodyPr>
          <a:lstStyle/>
          <a:p>
            <a:r>
              <a:rPr lang="en-IN" dirty="0"/>
              <a:t>‘Random Forest for Retail Forest’</a:t>
            </a:r>
          </a:p>
        </p:txBody>
      </p:sp>
      <p:sp>
        <p:nvSpPr>
          <p:cNvPr id="3" name="Content Placeholder 2">
            <a:extLst>
              <a:ext uri="{FF2B5EF4-FFF2-40B4-BE49-F238E27FC236}">
                <a16:creationId xmlns:a16="http://schemas.microsoft.com/office/drawing/2014/main" id="{727E4CFC-1157-47DD-A54F-E4C601449178}"/>
              </a:ext>
            </a:extLst>
          </p:cNvPr>
          <p:cNvSpPr>
            <a:spLocks noGrp="1"/>
          </p:cNvSpPr>
          <p:nvPr>
            <p:ph idx="1"/>
          </p:nvPr>
        </p:nvSpPr>
        <p:spPr>
          <a:xfrm>
            <a:off x="1451579" y="2015734"/>
            <a:ext cx="4162555" cy="3450613"/>
          </a:xfrm>
        </p:spPr>
        <p:txBody>
          <a:bodyPr>
            <a:normAutofit/>
          </a:bodyPr>
          <a:lstStyle/>
          <a:p>
            <a:pPr>
              <a:lnSpc>
                <a:spcPct val="110000"/>
              </a:lnSpc>
            </a:pPr>
            <a:r>
              <a:rPr lang="en-IN" sz="1600" dirty="0"/>
              <a:t>Now that all predictors are completely filled, Random forest algorithm can predict the demand for L.L Bean Products for 2019 in the States chosen.</a:t>
            </a:r>
          </a:p>
          <a:p>
            <a:pPr>
              <a:lnSpc>
                <a:spcPct val="110000"/>
              </a:lnSpc>
            </a:pPr>
            <a:r>
              <a:rPr lang="en-IN" sz="1600" dirty="0"/>
              <a:t>Random forest can be trained with </a:t>
            </a:r>
            <a:r>
              <a:rPr lang="en-IN" sz="1600" dirty="0" err="1"/>
              <a:t>ntree</a:t>
            </a:r>
            <a:r>
              <a:rPr lang="en-IN" sz="1600" dirty="0"/>
              <a:t> = 50 to avoid over fitting of data with less records.</a:t>
            </a:r>
          </a:p>
          <a:p>
            <a:pPr>
              <a:lnSpc>
                <a:spcPct val="110000"/>
              </a:lnSpc>
            </a:pPr>
            <a:r>
              <a:rPr lang="en-IN" sz="1600" dirty="0"/>
              <a:t>It is very important to train the data set taking most of the parameters into consideration because it can help in increase accuracy</a:t>
            </a:r>
          </a:p>
        </p:txBody>
      </p:sp>
      <p:pic>
        <p:nvPicPr>
          <p:cNvPr id="6" name="Picture 5">
            <a:extLst>
              <a:ext uri="{FF2B5EF4-FFF2-40B4-BE49-F238E27FC236}">
                <a16:creationId xmlns:a16="http://schemas.microsoft.com/office/drawing/2014/main" id="{A4187123-612E-4E74-9BD4-8F35FB511525}"/>
              </a:ext>
            </a:extLst>
          </p:cNvPr>
          <p:cNvPicPr>
            <a:picLocks noChangeAspect="1"/>
          </p:cNvPicPr>
          <p:nvPr/>
        </p:nvPicPr>
        <p:blipFill>
          <a:blip r:embed="rId2"/>
          <a:stretch>
            <a:fillRect/>
          </a:stretch>
        </p:blipFill>
        <p:spPr>
          <a:xfrm>
            <a:off x="6438675" y="2015734"/>
            <a:ext cx="4271915" cy="3450613"/>
          </a:xfrm>
          <a:prstGeom prst="rect">
            <a:avLst/>
          </a:prstGeom>
        </p:spPr>
      </p:pic>
    </p:spTree>
    <p:extLst>
      <p:ext uri="{BB962C8B-B14F-4D97-AF65-F5344CB8AC3E}">
        <p14:creationId xmlns:p14="http://schemas.microsoft.com/office/powerpoint/2010/main" val="486801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3" name="Picture 10">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4" name="Straight Connector 12">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14">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71173B11-8675-4B57-A392-CC946A88BEFC}"/>
              </a:ext>
            </a:extLst>
          </p:cNvPr>
          <p:cNvSpPr>
            <a:spLocks noGrp="1"/>
          </p:cNvSpPr>
          <p:nvPr>
            <p:ph type="title"/>
          </p:nvPr>
        </p:nvSpPr>
        <p:spPr>
          <a:xfrm>
            <a:off x="1451579" y="804519"/>
            <a:ext cx="9603275" cy="1049235"/>
          </a:xfrm>
        </p:spPr>
        <p:txBody>
          <a:bodyPr vert="horz" lIns="91440" tIns="45720" rIns="91440" bIns="45720" rtlCol="0" anchor="t">
            <a:normAutofit/>
          </a:bodyPr>
          <a:lstStyle/>
          <a:p>
            <a:r>
              <a:rPr lang="en-US"/>
              <a:t>Analyse Confidence for Confident Analysis</a:t>
            </a:r>
          </a:p>
        </p:txBody>
      </p:sp>
      <p:pic>
        <p:nvPicPr>
          <p:cNvPr id="4" name="Content Placeholder 3" descr="A screenshot of a social media post&#10;&#10;Description automatically generated">
            <a:extLst>
              <a:ext uri="{FF2B5EF4-FFF2-40B4-BE49-F238E27FC236}">
                <a16:creationId xmlns:a16="http://schemas.microsoft.com/office/drawing/2014/main" id="{8D84D10F-5AAB-46E6-9CD9-B2003025A31D}"/>
              </a:ext>
            </a:extLst>
          </p:cNvPr>
          <p:cNvPicPr>
            <a:picLocks noGrp="1" noChangeAspect="1"/>
          </p:cNvPicPr>
          <p:nvPr>
            <p:ph idx="1"/>
          </p:nvPr>
        </p:nvPicPr>
        <p:blipFill>
          <a:blip r:embed="rId3"/>
          <a:stretch>
            <a:fillRect/>
          </a:stretch>
        </p:blipFill>
        <p:spPr>
          <a:xfrm>
            <a:off x="1451579" y="2015732"/>
            <a:ext cx="6635793" cy="3450613"/>
          </a:xfrm>
          <a:prstGeom prst="rect">
            <a:avLst/>
          </a:prstGeom>
        </p:spPr>
      </p:pic>
      <p:sp>
        <p:nvSpPr>
          <p:cNvPr id="5" name="Rectangle 4">
            <a:extLst>
              <a:ext uri="{FF2B5EF4-FFF2-40B4-BE49-F238E27FC236}">
                <a16:creationId xmlns:a16="http://schemas.microsoft.com/office/drawing/2014/main" id="{00E46BB6-F62F-499C-97A9-0A539A9D1BD4}"/>
              </a:ext>
            </a:extLst>
          </p:cNvPr>
          <p:cNvSpPr/>
          <p:nvPr/>
        </p:nvSpPr>
        <p:spPr>
          <a:xfrm>
            <a:off x="8401050" y="2015732"/>
            <a:ext cx="3495675" cy="336973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dirty="0">
                <a:solidFill>
                  <a:schemeClr val="accent1">
                    <a:lumMod val="50000"/>
                  </a:schemeClr>
                </a:solidFill>
              </a:rPr>
              <a:t>Root Mean Square Error (RMSE) is important to interpret the model. </a:t>
            </a:r>
          </a:p>
          <a:p>
            <a:pPr marL="285750" indent="-285750">
              <a:buFont typeface="Arial" panose="020B0604020202020204" pitchFamily="34" charset="0"/>
              <a:buChar char="•"/>
            </a:pPr>
            <a:r>
              <a:rPr lang="en-IN" dirty="0">
                <a:solidFill>
                  <a:schemeClr val="accent1">
                    <a:lumMod val="50000"/>
                  </a:schemeClr>
                </a:solidFill>
              </a:rPr>
              <a:t>The model developed notes</a:t>
            </a:r>
          </a:p>
          <a:p>
            <a:pPr marL="742950" lvl="1" indent="-285750">
              <a:buFont typeface="Arial" panose="020B0604020202020204" pitchFamily="34" charset="0"/>
              <a:buChar char="•"/>
            </a:pPr>
            <a:r>
              <a:rPr lang="en-IN" dirty="0">
                <a:solidFill>
                  <a:schemeClr val="accent1">
                    <a:lumMod val="50000"/>
                  </a:schemeClr>
                </a:solidFill>
              </a:rPr>
              <a:t>RMSE : 7220254</a:t>
            </a:r>
          </a:p>
          <a:p>
            <a:pPr marL="742950" lvl="1" indent="-285750">
              <a:buFont typeface="Arial" panose="020B0604020202020204" pitchFamily="34" charset="0"/>
              <a:buChar char="•"/>
            </a:pPr>
            <a:r>
              <a:rPr lang="en-IN" dirty="0">
                <a:solidFill>
                  <a:schemeClr val="accent1">
                    <a:lumMod val="50000"/>
                  </a:schemeClr>
                </a:solidFill>
              </a:rPr>
              <a:t>Confidence : 96%</a:t>
            </a:r>
          </a:p>
          <a:p>
            <a:pPr lvl="1"/>
            <a:r>
              <a:rPr lang="en-IN" dirty="0">
                <a:solidFill>
                  <a:schemeClr val="accent1">
                    <a:lumMod val="50000"/>
                  </a:schemeClr>
                </a:solidFill>
              </a:rPr>
              <a:t>This is a very good confidence level to rely on.</a:t>
            </a:r>
          </a:p>
        </p:txBody>
      </p:sp>
    </p:spTree>
    <p:extLst>
      <p:ext uri="{BB962C8B-B14F-4D97-AF65-F5344CB8AC3E}">
        <p14:creationId xmlns:p14="http://schemas.microsoft.com/office/powerpoint/2010/main" val="147856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EED2B910-B28F-4A54-B17C-8B7E5893A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C545F118-1DF8-46A9-8A77-B3D9422CEA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98775"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22BCA8BD-8574-4B46-BBA5-2FB33416412E}"/>
              </a:ext>
            </a:extLst>
          </p:cNvPr>
          <p:cNvSpPr>
            <a:spLocks noGrp="1"/>
          </p:cNvSpPr>
          <p:nvPr>
            <p:ph type="title"/>
          </p:nvPr>
        </p:nvSpPr>
        <p:spPr>
          <a:xfrm>
            <a:off x="5196457" y="804519"/>
            <a:ext cx="5550357" cy="1049235"/>
          </a:xfrm>
        </p:spPr>
        <p:txBody>
          <a:bodyPr>
            <a:normAutofit/>
          </a:bodyPr>
          <a:lstStyle/>
          <a:p>
            <a:r>
              <a:rPr lang="en-IN" dirty="0"/>
              <a:t>Findings and conclusions</a:t>
            </a:r>
          </a:p>
        </p:txBody>
      </p:sp>
      <p:sp>
        <p:nvSpPr>
          <p:cNvPr id="34" name="Rectangle 33">
            <a:extLst>
              <a:ext uri="{FF2B5EF4-FFF2-40B4-BE49-F238E27FC236}">
                <a16:creationId xmlns:a16="http://schemas.microsoft.com/office/drawing/2014/main" id="{7CAB7D27-148D-4082-B160-72FAD580D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3" name="Picture 2">
            <a:extLst>
              <a:ext uri="{FF2B5EF4-FFF2-40B4-BE49-F238E27FC236}">
                <a16:creationId xmlns:a16="http://schemas.microsoft.com/office/drawing/2014/main" id="{CC5A8B9F-B78C-4C4F-937E-6C58805EFFEE}"/>
              </a:ext>
            </a:extLst>
          </p:cNvPr>
          <p:cNvPicPr>
            <a:picLocks noChangeAspect="1"/>
          </p:cNvPicPr>
          <p:nvPr/>
        </p:nvPicPr>
        <p:blipFill>
          <a:blip r:embed="rId2"/>
          <a:stretch>
            <a:fillRect/>
          </a:stretch>
        </p:blipFill>
        <p:spPr>
          <a:xfrm>
            <a:off x="560812" y="3751013"/>
            <a:ext cx="4074836" cy="1325639"/>
          </a:xfrm>
          <a:prstGeom prst="rect">
            <a:avLst/>
          </a:prstGeom>
        </p:spPr>
      </p:pic>
      <p:pic>
        <p:nvPicPr>
          <p:cNvPr id="25" name="Content Placeholder 3">
            <a:extLst>
              <a:ext uri="{FF2B5EF4-FFF2-40B4-BE49-F238E27FC236}">
                <a16:creationId xmlns:a16="http://schemas.microsoft.com/office/drawing/2014/main" id="{B7558F36-9056-41F0-93DE-8C6A8B05AD5C}"/>
              </a:ext>
            </a:extLst>
          </p:cNvPr>
          <p:cNvPicPr>
            <a:picLocks noChangeAspect="1"/>
          </p:cNvPicPr>
          <p:nvPr/>
        </p:nvPicPr>
        <p:blipFill>
          <a:blip r:embed="rId3"/>
          <a:stretch>
            <a:fillRect/>
          </a:stretch>
        </p:blipFill>
        <p:spPr>
          <a:xfrm>
            <a:off x="560812" y="911333"/>
            <a:ext cx="4074836" cy="1790915"/>
          </a:xfrm>
          <a:prstGeom prst="rect">
            <a:avLst/>
          </a:prstGeom>
        </p:spPr>
      </p:pic>
      <p:sp>
        <p:nvSpPr>
          <p:cNvPr id="22" name="Content Placeholder 8">
            <a:extLst>
              <a:ext uri="{FF2B5EF4-FFF2-40B4-BE49-F238E27FC236}">
                <a16:creationId xmlns:a16="http://schemas.microsoft.com/office/drawing/2014/main" id="{231549EC-D1A6-465D-9B8B-FE45781005F8}"/>
              </a:ext>
            </a:extLst>
          </p:cNvPr>
          <p:cNvSpPr>
            <a:spLocks noGrp="1"/>
          </p:cNvSpPr>
          <p:nvPr>
            <p:ph idx="1"/>
          </p:nvPr>
        </p:nvSpPr>
        <p:spPr>
          <a:xfrm>
            <a:off x="5196457" y="2015732"/>
            <a:ext cx="5550357" cy="3450613"/>
          </a:xfrm>
        </p:spPr>
        <p:txBody>
          <a:bodyPr>
            <a:normAutofit fontScale="85000" lnSpcReduction="20000"/>
          </a:bodyPr>
          <a:lstStyle/>
          <a:p>
            <a:r>
              <a:rPr lang="en-IN" dirty="0"/>
              <a:t>Final demand for top 5 states in 2019 is as shown in the table.</a:t>
            </a:r>
          </a:p>
          <a:p>
            <a:r>
              <a:rPr lang="en-IN" dirty="0"/>
              <a:t>We can clearly notice that Massachusetts and New York are going to see a high demand for L.L Bean products next year.</a:t>
            </a:r>
          </a:p>
          <a:p>
            <a:r>
              <a:rPr lang="en-IN" dirty="0"/>
              <a:t>Let us short down a best state considering various factors further to MA.</a:t>
            </a:r>
          </a:p>
          <a:p>
            <a:r>
              <a:rPr lang="en-IN" dirty="0"/>
              <a:t>Demand to sales in top 4 Zip codes predicted to be Amherst, Natick, Lowell, Boston.</a:t>
            </a:r>
          </a:p>
          <a:p>
            <a:r>
              <a:rPr lang="en-IN" dirty="0"/>
              <a:t>Seeing the high demand to sales ratio,  Amherst is the best location to open a new store.</a:t>
            </a:r>
          </a:p>
          <a:p>
            <a:endParaRPr lang="en-US" dirty="0"/>
          </a:p>
        </p:txBody>
      </p:sp>
      <p:pic>
        <p:nvPicPr>
          <p:cNvPr id="36" name="Picture 35">
            <a:extLst>
              <a:ext uri="{FF2B5EF4-FFF2-40B4-BE49-F238E27FC236}">
                <a16:creationId xmlns:a16="http://schemas.microsoft.com/office/drawing/2014/main" id="{CD88FC76-F691-462A-BCF9-0BA4F5DE6D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8" name="Straight Connector 37">
            <a:extLst>
              <a:ext uri="{FF2B5EF4-FFF2-40B4-BE49-F238E27FC236}">
                <a16:creationId xmlns:a16="http://schemas.microsoft.com/office/drawing/2014/main" id="{33204A7E-B7E9-42D0-9DC4-B82FDC8C4B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0469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216D9FD-860F-4F5C-8D9B-CE7002071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453B31-5FB9-4FDA-A240-62A765426448}"/>
              </a:ext>
            </a:extLst>
          </p:cNvPr>
          <p:cNvSpPr>
            <a:spLocks noGrp="1"/>
          </p:cNvSpPr>
          <p:nvPr>
            <p:ph type="title"/>
          </p:nvPr>
        </p:nvSpPr>
        <p:spPr>
          <a:xfrm>
            <a:off x="882651" y="977028"/>
            <a:ext cx="3333410" cy="5237503"/>
          </a:xfrm>
        </p:spPr>
        <p:txBody>
          <a:bodyPr anchor="ctr">
            <a:normAutofit/>
          </a:bodyPr>
          <a:lstStyle/>
          <a:p>
            <a:r>
              <a:rPr lang="en-IN"/>
              <a:t>Here  you  go</a:t>
            </a:r>
          </a:p>
        </p:txBody>
      </p:sp>
      <p:sp>
        <p:nvSpPr>
          <p:cNvPr id="25" name="Rectangle 24">
            <a:extLst>
              <a:ext uri="{FF2B5EF4-FFF2-40B4-BE49-F238E27FC236}">
                <a16:creationId xmlns:a16="http://schemas.microsoft.com/office/drawing/2014/main" id="{8D074069-7026-466C-B495-20FB9578C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993" y="0"/>
            <a:ext cx="7538007" cy="6858000"/>
          </a:xfrm>
          <a:prstGeom prst="rect">
            <a:avLst/>
          </a:prstGeom>
          <a:solidFill>
            <a:schemeClr val="tx2"/>
          </a:solidFill>
          <a:ln w="6350">
            <a:noFill/>
          </a:ln>
          <a:effectLst/>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1685D80-4D5A-471F-9215-651424F47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787" y="0"/>
            <a:ext cx="164592" cy="6858000"/>
          </a:xfrm>
          <a:prstGeom prst="rect">
            <a:avLst/>
          </a:prstGeom>
          <a:solidFill>
            <a:schemeClr val="accent2"/>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3142BA5-3DAB-4B63-B40A-91792FA06401}"/>
              </a:ext>
            </a:extLst>
          </p:cNvPr>
          <p:cNvSpPr>
            <a:spLocks noGrp="1"/>
          </p:cNvSpPr>
          <p:nvPr>
            <p:ph idx="1"/>
          </p:nvPr>
        </p:nvSpPr>
        <p:spPr>
          <a:xfrm>
            <a:off x="5791954" y="977029"/>
            <a:ext cx="5428789" cy="5237503"/>
          </a:xfrm>
        </p:spPr>
        <p:txBody>
          <a:bodyPr anchor="ctr">
            <a:normAutofit/>
          </a:bodyPr>
          <a:lstStyle/>
          <a:p>
            <a:r>
              <a:rPr lang="en-IN" sz="1700">
                <a:solidFill>
                  <a:schemeClr val="bg1"/>
                </a:solidFill>
              </a:rPr>
              <a:t>With all the analysis put together</a:t>
            </a:r>
          </a:p>
          <a:p>
            <a:pPr lvl="1"/>
            <a:r>
              <a:rPr lang="en-IN" sz="1700">
                <a:solidFill>
                  <a:schemeClr val="bg1"/>
                </a:solidFill>
              </a:rPr>
              <a:t>MA and NY are the places to have high demand for L.L Bean products next year.</a:t>
            </a:r>
          </a:p>
          <a:p>
            <a:pPr lvl="1"/>
            <a:r>
              <a:rPr lang="en-IN" sz="1700">
                <a:solidFill>
                  <a:schemeClr val="bg1"/>
                </a:solidFill>
              </a:rPr>
              <a:t>Sales are seen to increase drastically in these areas.</a:t>
            </a:r>
          </a:p>
          <a:p>
            <a:pPr lvl="1"/>
            <a:r>
              <a:rPr lang="en-IN" sz="1700">
                <a:solidFill>
                  <a:schemeClr val="bg1"/>
                </a:solidFill>
              </a:rPr>
              <a:t>Both MA and NY has similar climate and which L.L Bean products see a great demand</a:t>
            </a:r>
          </a:p>
          <a:p>
            <a:pPr lvl="1"/>
            <a:r>
              <a:rPr lang="en-IN" sz="1700">
                <a:solidFill>
                  <a:schemeClr val="bg1"/>
                </a:solidFill>
              </a:rPr>
              <a:t>As we see the brand awareness is very high in New England which is concentrated in Massachusetts.</a:t>
            </a:r>
          </a:p>
          <a:p>
            <a:pPr lvl="1"/>
            <a:r>
              <a:rPr lang="en-IN" sz="1700">
                <a:solidFill>
                  <a:schemeClr val="bg1"/>
                </a:solidFill>
              </a:rPr>
              <a:t>Density of buyers is very high in MA as compared to Population density of MA(893 people per sq.mile) and attracting more customers is evident.</a:t>
            </a:r>
          </a:p>
          <a:p>
            <a:pPr lvl="1"/>
            <a:r>
              <a:rPr lang="en-IN" sz="1700">
                <a:solidFill>
                  <a:schemeClr val="bg1"/>
                </a:solidFill>
              </a:rPr>
              <a:t>Massachusetts is definitely a great place to plan for next L.L Bean Retail store</a:t>
            </a:r>
          </a:p>
        </p:txBody>
      </p:sp>
    </p:spTree>
    <p:extLst>
      <p:ext uri="{BB962C8B-B14F-4D97-AF65-F5344CB8AC3E}">
        <p14:creationId xmlns:p14="http://schemas.microsoft.com/office/powerpoint/2010/main" val="5448141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0EDBD8-5FD2-4FBD-9BDF-865901F984B3}"/>
              </a:ext>
            </a:extLst>
          </p:cNvPr>
          <p:cNvSpPr>
            <a:spLocks noGrp="1"/>
          </p:cNvSpPr>
          <p:nvPr>
            <p:ph type="title"/>
          </p:nvPr>
        </p:nvSpPr>
        <p:spPr>
          <a:xfrm>
            <a:off x="849683" y="1240076"/>
            <a:ext cx="2727813" cy="4584527"/>
          </a:xfrm>
        </p:spPr>
        <p:txBody>
          <a:bodyPr>
            <a:normAutofit/>
          </a:bodyPr>
          <a:lstStyle/>
          <a:p>
            <a:r>
              <a:rPr lang="en-IN" sz="2200">
                <a:solidFill>
                  <a:srgbClr val="FFFFFF"/>
                </a:solidFill>
              </a:rPr>
              <a:t>Future Considerations</a:t>
            </a:r>
          </a:p>
        </p:txBody>
      </p:sp>
      <p:sp>
        <p:nvSpPr>
          <p:cNvPr id="3" name="Content Placeholder 2">
            <a:extLst>
              <a:ext uri="{FF2B5EF4-FFF2-40B4-BE49-F238E27FC236}">
                <a16:creationId xmlns:a16="http://schemas.microsoft.com/office/drawing/2014/main" id="{3811E7A9-FA04-4F11-9F68-0BC2586B6AAC}"/>
              </a:ext>
            </a:extLst>
          </p:cNvPr>
          <p:cNvSpPr>
            <a:spLocks noGrp="1"/>
          </p:cNvSpPr>
          <p:nvPr>
            <p:ph idx="1"/>
          </p:nvPr>
        </p:nvSpPr>
        <p:spPr>
          <a:xfrm>
            <a:off x="4705594" y="1240077"/>
            <a:ext cx="6034827" cy="4916465"/>
          </a:xfrm>
        </p:spPr>
        <p:txBody>
          <a:bodyPr anchor="t">
            <a:normAutofit/>
          </a:bodyPr>
          <a:lstStyle/>
          <a:p>
            <a:pPr>
              <a:lnSpc>
                <a:spcPct val="110000"/>
              </a:lnSpc>
            </a:pPr>
            <a:r>
              <a:rPr lang="en-IN" sz="1400"/>
              <a:t>L.L Bean see a great demand in  west coast but the purchasing capacity is widely distributed for the complete coast.</a:t>
            </a:r>
          </a:p>
          <a:p>
            <a:pPr>
              <a:lnSpc>
                <a:spcPct val="110000"/>
              </a:lnSpc>
            </a:pPr>
            <a:r>
              <a:rPr lang="en-IN" sz="1400"/>
              <a:t>CA sees a good amount of customers to even with less outlets compared to other states.</a:t>
            </a:r>
          </a:p>
          <a:p>
            <a:pPr>
              <a:lnSpc>
                <a:spcPct val="110000"/>
              </a:lnSpc>
            </a:pPr>
            <a:r>
              <a:rPr lang="en-IN" sz="1400"/>
              <a:t>So, L.L Bean must work to increase the Brand value in CA by exporting to more products into local retail stores to increase the customer density in the state.</a:t>
            </a:r>
          </a:p>
          <a:p>
            <a:pPr>
              <a:lnSpc>
                <a:spcPct val="110000"/>
              </a:lnSpc>
            </a:pPr>
            <a:r>
              <a:rPr lang="en-IN" sz="1400"/>
              <a:t>As the manufacturing unit is in east cost which is very far, it is not much profitable to establish a  far away outlet in CA unless a good amount of density in buyers is observed at a place.</a:t>
            </a:r>
          </a:p>
          <a:p>
            <a:pPr>
              <a:lnSpc>
                <a:spcPct val="110000"/>
              </a:lnSpc>
            </a:pPr>
            <a:r>
              <a:rPr lang="en-IN" sz="1400"/>
              <a:t>Widely spread customers in a state cannot guarantee to get good profits as the travel time for customers also matters for their decision to buy.  </a:t>
            </a:r>
          </a:p>
          <a:p>
            <a:pPr>
              <a:lnSpc>
                <a:spcPct val="110000"/>
              </a:lnSpc>
            </a:pPr>
            <a:r>
              <a:rPr lang="en-IN" sz="1400"/>
              <a:t>So, Exporting L.L Bean products in more number to some very densely populated cities can help L.L Bean establish a profitable store in west coast and further a new manufacturing plant can be planned for west and central states.</a:t>
            </a:r>
          </a:p>
        </p:txBody>
      </p:sp>
    </p:spTree>
    <p:extLst>
      <p:ext uri="{BB962C8B-B14F-4D97-AF65-F5344CB8AC3E}">
        <p14:creationId xmlns:p14="http://schemas.microsoft.com/office/powerpoint/2010/main" val="4190080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B085DE1D-49A4-485E-9B1B-79B2F04C461D}"/>
              </a:ext>
            </a:extLst>
          </p:cNvPr>
          <p:cNvSpPr>
            <a:spLocks noGrp="1"/>
          </p:cNvSpPr>
          <p:nvPr>
            <p:ph type="title"/>
          </p:nvPr>
        </p:nvSpPr>
        <p:spPr>
          <a:xfrm>
            <a:off x="1451579" y="2303047"/>
            <a:ext cx="3272093" cy="2674198"/>
          </a:xfrm>
        </p:spPr>
        <p:txBody>
          <a:bodyPr anchor="t">
            <a:normAutofit/>
          </a:bodyPr>
          <a:lstStyle/>
          <a:p>
            <a:r>
              <a:rPr lang="en-IN" dirty="0"/>
              <a:t>Limitations of analysis</a:t>
            </a:r>
          </a:p>
        </p:txBody>
      </p:sp>
      <p:cxnSp>
        <p:nvCxnSpPr>
          <p:cNvPr id="19" name="Straight Connector 18">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1"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23" name="Picture 22">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10" name="Content Placeholder 7">
            <a:extLst>
              <a:ext uri="{FF2B5EF4-FFF2-40B4-BE49-F238E27FC236}">
                <a16:creationId xmlns:a16="http://schemas.microsoft.com/office/drawing/2014/main" id="{9A2E90FA-4A02-46EC-B02F-34CC6AE19F55}"/>
              </a:ext>
            </a:extLst>
          </p:cNvPr>
          <p:cNvGraphicFramePr>
            <a:graphicFrameLocks noGrp="1"/>
          </p:cNvGraphicFramePr>
          <p:nvPr>
            <p:ph idx="1"/>
            <p:extLst>
              <p:ext uri="{D42A27DB-BD31-4B8C-83A1-F6EECF244321}">
                <p14:modId xmlns:p14="http://schemas.microsoft.com/office/powerpoint/2010/main" val="492454947"/>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597879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0FAE1-9E96-4FEC-9484-F63541F60225}"/>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16F11D4C-F546-4B03-B386-E175C8DB75ED}"/>
              </a:ext>
            </a:extLst>
          </p:cNvPr>
          <p:cNvSpPr>
            <a:spLocks noGrp="1"/>
          </p:cNvSpPr>
          <p:nvPr>
            <p:ph idx="1"/>
          </p:nvPr>
        </p:nvSpPr>
        <p:spPr/>
        <p:txBody>
          <a:bodyPr>
            <a:normAutofit fontScale="85000" lnSpcReduction="10000"/>
          </a:bodyPr>
          <a:lstStyle/>
          <a:p>
            <a:r>
              <a:rPr lang="en-IN" dirty="0"/>
              <a:t>Exploratory Analysis – When to Choose R, Python, Tableau or a Combination. (2018, March 12). Retrieved from </a:t>
            </a:r>
            <a:r>
              <a:rPr lang="en-IN" dirty="0">
                <a:hlinkClick r:id="rId2"/>
              </a:rPr>
              <a:t>https://www.r-bloggers.com/exploratory-analysis-when-to-choose-r-python-tableau-or-a-combination/</a:t>
            </a:r>
            <a:endParaRPr lang="en-IN" dirty="0"/>
          </a:p>
          <a:p>
            <a:r>
              <a:rPr lang="en-IN" dirty="0" err="1"/>
              <a:t>Kabacoff</a:t>
            </a:r>
            <a:r>
              <a:rPr lang="en-IN" dirty="0"/>
              <a:t>, R. (n.d.). Axes and Text. Retrieved from </a:t>
            </a:r>
            <a:r>
              <a:rPr lang="en-IN" dirty="0">
                <a:hlinkClick r:id="rId3"/>
              </a:rPr>
              <a:t>https://www.statmethods.net/advgraphs/axes.html</a:t>
            </a:r>
            <a:endParaRPr lang="en-IN" dirty="0"/>
          </a:p>
          <a:p>
            <a:r>
              <a:rPr lang="en-IN" dirty="0"/>
              <a:t>Calculating Consumer and Producer Surplus. (n.d.). Retrieved from </a:t>
            </a:r>
            <a:r>
              <a:rPr lang="en-IN" dirty="0">
                <a:hlinkClick r:id="rId4"/>
              </a:rPr>
              <a:t>https://obliviousinvestor.com/consumer-and-producer-surplus/</a:t>
            </a:r>
            <a:endParaRPr lang="en-IN" dirty="0"/>
          </a:p>
          <a:p>
            <a:r>
              <a:rPr lang="en-IN" dirty="0" err="1"/>
              <a:t>Mercurio</a:t>
            </a:r>
            <a:r>
              <a:rPr lang="en-IN" dirty="0"/>
              <a:t>, J., (1984) Store Location and Store Assessment Research, John Willey &amp; Sons, Ltd., New York.). </a:t>
            </a:r>
            <a:r>
              <a:rPr lang="en-IN" u="sng" dirty="0">
                <a:hlinkClick r:id="rId5"/>
              </a:rPr>
              <a:t>https://dc.uwm.edu/cgi/viewcontent.cgi?article=1683&amp;context=etd</a:t>
            </a:r>
            <a:endParaRPr lang="en-IN" dirty="0"/>
          </a:p>
          <a:p>
            <a:r>
              <a:rPr lang="en-IN" dirty="0"/>
              <a:t>D. L. Huff. A probabilistic analysis of shopping </a:t>
            </a:r>
            <a:r>
              <a:rPr lang="en-IN" dirty="0" err="1"/>
              <a:t>center</a:t>
            </a:r>
            <a:r>
              <a:rPr lang="en-IN" dirty="0"/>
              <a:t> trade areas. </a:t>
            </a:r>
            <a:r>
              <a:rPr lang="en-IN" u="sng" dirty="0">
                <a:hlinkClick r:id="rId6"/>
              </a:rPr>
              <a:t>https://www.esri.com/library/whitepapers/pdfs/calibrating-huff-model.pdf</a:t>
            </a:r>
            <a:endParaRPr lang="en-IN" dirty="0"/>
          </a:p>
          <a:p>
            <a:endParaRPr lang="en-IN" dirty="0"/>
          </a:p>
        </p:txBody>
      </p:sp>
    </p:spTree>
    <p:extLst>
      <p:ext uri="{BB962C8B-B14F-4D97-AF65-F5344CB8AC3E}">
        <p14:creationId xmlns:p14="http://schemas.microsoft.com/office/powerpoint/2010/main" val="357117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B3DE2-6A24-4824-AFFF-93B66BA5C9C8}"/>
              </a:ext>
            </a:extLst>
          </p:cNvPr>
          <p:cNvSpPr>
            <a:spLocks noGrp="1"/>
          </p:cNvSpPr>
          <p:nvPr>
            <p:ph type="title"/>
          </p:nvPr>
        </p:nvSpPr>
        <p:spPr>
          <a:xfrm>
            <a:off x="1451579" y="804519"/>
            <a:ext cx="9603275" cy="1049235"/>
          </a:xfrm>
        </p:spPr>
        <p:txBody>
          <a:bodyPr>
            <a:normAutofit/>
          </a:bodyPr>
          <a:lstStyle/>
          <a:p>
            <a:r>
              <a:rPr lang="en-IN" dirty="0"/>
              <a:t>Project Abstract</a:t>
            </a:r>
          </a:p>
        </p:txBody>
      </p:sp>
      <p:graphicFrame>
        <p:nvGraphicFramePr>
          <p:cNvPr id="5" name="Content Placeholder 2">
            <a:extLst>
              <a:ext uri="{FF2B5EF4-FFF2-40B4-BE49-F238E27FC236}">
                <a16:creationId xmlns:a16="http://schemas.microsoft.com/office/drawing/2014/main" id="{BF7959C1-5977-4990-941E-17CDA06A371F}"/>
              </a:ext>
            </a:extLst>
          </p:cNvPr>
          <p:cNvGraphicFramePr>
            <a:graphicFrameLocks noGrp="1"/>
          </p:cNvGraphicFramePr>
          <p:nvPr>
            <p:ph idx="1"/>
            <p:extLst>
              <p:ext uri="{D42A27DB-BD31-4B8C-83A1-F6EECF244321}">
                <p14:modId xmlns:p14="http://schemas.microsoft.com/office/powerpoint/2010/main" val="3757971571"/>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86267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0FAE1-9E96-4FEC-9484-F63541F60225}"/>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16F11D4C-F546-4B03-B386-E175C8DB75ED}"/>
              </a:ext>
            </a:extLst>
          </p:cNvPr>
          <p:cNvSpPr>
            <a:spLocks noGrp="1"/>
          </p:cNvSpPr>
          <p:nvPr>
            <p:ph idx="1"/>
          </p:nvPr>
        </p:nvSpPr>
        <p:spPr/>
        <p:txBody>
          <a:bodyPr>
            <a:normAutofit fontScale="92500" lnSpcReduction="20000"/>
          </a:bodyPr>
          <a:lstStyle/>
          <a:p>
            <a:r>
              <a:rPr lang="en-IN" dirty="0"/>
              <a:t>D. L. Huff. Defining and estimating a trading area </a:t>
            </a:r>
            <a:r>
              <a:rPr lang="en-IN" u="sng" dirty="0">
                <a:hlinkClick r:id="rId2"/>
              </a:rPr>
              <a:t>https://www.jstor.org/stable/1249154?origin=crossref&amp;seq=1#page_scan_tab_contents</a:t>
            </a:r>
            <a:endParaRPr lang="en-IN" dirty="0"/>
          </a:p>
          <a:p>
            <a:r>
              <a:rPr lang="en-IN" dirty="0"/>
              <a:t>G. </a:t>
            </a:r>
            <a:r>
              <a:rPr lang="en-IN" dirty="0" err="1"/>
              <a:t>Löffler</a:t>
            </a:r>
            <a:r>
              <a:rPr lang="en-IN" dirty="0"/>
              <a:t>. Market areas - a methodological reflection on their boundaries. </a:t>
            </a:r>
            <a:r>
              <a:rPr lang="en-IN" u="sng" dirty="0">
                <a:hlinkClick r:id="rId3"/>
              </a:rPr>
              <a:t>https://link.springer.com/article/10.1023%2FA%3A1006980420829</a:t>
            </a:r>
            <a:endParaRPr lang="en-IN" dirty="0"/>
          </a:p>
          <a:p>
            <a:r>
              <a:rPr lang="en-IN" dirty="0"/>
              <a:t>Developing a location research methodology </a:t>
            </a:r>
            <a:r>
              <a:rPr lang="en-IN" u="sng" dirty="0">
                <a:hlinkClick r:id="rId4"/>
              </a:rPr>
              <a:t>https://link.springer.com/content/pdf/10.1057/palgrave.jt.5740146.pdf</a:t>
            </a:r>
            <a:endParaRPr lang="en-IN" dirty="0"/>
          </a:p>
          <a:p>
            <a:r>
              <a:rPr lang="en-IN" dirty="0" err="1">
                <a:hlinkClick r:id="rId5"/>
              </a:rPr>
              <a:t>IndustryARC</a:t>
            </a:r>
            <a:r>
              <a:rPr lang="en-IN" dirty="0"/>
              <a:t>(2017) Location Intelligence &amp; Location Analytics </a:t>
            </a:r>
            <a:r>
              <a:rPr lang="en-IN" b="1" u="sng" dirty="0">
                <a:hlinkClick r:id="rId6"/>
              </a:rPr>
              <a:t>https://www.prnewswire.com/news-releases/location-intelligence--location-analytics-market-expected-to-reach-1643-billion-usd-by-2021---industryarc-research-641375383.html</a:t>
            </a:r>
            <a:endParaRPr lang="en-IN" b="1" dirty="0"/>
          </a:p>
          <a:p>
            <a:endParaRPr lang="en-IN" dirty="0"/>
          </a:p>
        </p:txBody>
      </p:sp>
    </p:spTree>
    <p:extLst>
      <p:ext uri="{BB962C8B-B14F-4D97-AF65-F5344CB8AC3E}">
        <p14:creationId xmlns:p14="http://schemas.microsoft.com/office/powerpoint/2010/main" val="1810723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8394E52-1609-430B-A7A5-BFF43EB9C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8DC4616F-FBF8-4855-A506-67D86C06BBA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87DCE1C0-C79C-4B51-8542-6EA35A023D3A}"/>
              </a:ext>
            </a:extLst>
          </p:cNvPr>
          <p:cNvSpPr>
            <a:spLocks noGrp="1"/>
          </p:cNvSpPr>
          <p:nvPr>
            <p:ph type="title"/>
          </p:nvPr>
        </p:nvSpPr>
        <p:spPr>
          <a:xfrm>
            <a:off x="1451580" y="804520"/>
            <a:ext cx="3530157" cy="1049235"/>
          </a:xfrm>
        </p:spPr>
        <p:txBody>
          <a:bodyPr>
            <a:normAutofit/>
          </a:bodyPr>
          <a:lstStyle/>
          <a:p>
            <a:r>
              <a:rPr lang="en-IN" dirty="0"/>
              <a:t>Deliverables</a:t>
            </a:r>
          </a:p>
        </p:txBody>
      </p:sp>
      <p:sp>
        <p:nvSpPr>
          <p:cNvPr id="29" name="Rectangle 28">
            <a:extLst>
              <a:ext uri="{FF2B5EF4-FFF2-40B4-BE49-F238E27FC236}">
                <a16:creationId xmlns:a16="http://schemas.microsoft.com/office/drawing/2014/main" id="{D3697D93-D148-4A98-A3A4-98AA7C2B62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1CD4D097-869E-435F-A5D3-0EB84ACDD532}"/>
              </a:ext>
            </a:extLst>
          </p:cNvPr>
          <p:cNvSpPr>
            <a:spLocks noGrp="1"/>
          </p:cNvSpPr>
          <p:nvPr>
            <p:ph idx="1"/>
          </p:nvPr>
        </p:nvSpPr>
        <p:spPr>
          <a:xfrm>
            <a:off x="1451581" y="2015732"/>
            <a:ext cx="3526523" cy="3450613"/>
          </a:xfrm>
        </p:spPr>
        <p:txBody>
          <a:bodyPr>
            <a:normAutofit/>
          </a:bodyPr>
          <a:lstStyle/>
          <a:p>
            <a:r>
              <a:rPr lang="en-IN" dirty="0"/>
              <a:t>Python</a:t>
            </a:r>
          </a:p>
          <a:p>
            <a:pPr marL="0" indent="0">
              <a:buNone/>
            </a:pPr>
            <a:endParaRPr lang="en-IN" dirty="0"/>
          </a:p>
          <a:p>
            <a:r>
              <a:rPr lang="en-IN" dirty="0"/>
              <a:t>R	</a:t>
            </a:r>
          </a:p>
          <a:p>
            <a:pPr marL="0" indent="0">
              <a:buNone/>
            </a:pPr>
            <a:endParaRPr lang="en-IN" dirty="0"/>
          </a:p>
          <a:p>
            <a:r>
              <a:rPr lang="en-IN" dirty="0"/>
              <a:t>Tableau</a:t>
            </a:r>
          </a:p>
          <a:p>
            <a:pPr marL="0" indent="0">
              <a:buNone/>
            </a:pPr>
            <a:endParaRPr lang="en-IN" dirty="0"/>
          </a:p>
          <a:p>
            <a:r>
              <a:rPr lang="en-IN" dirty="0"/>
              <a:t>Microsoft Power Point</a:t>
            </a:r>
          </a:p>
          <a:p>
            <a:endParaRPr lang="en-IN" dirty="0"/>
          </a:p>
        </p:txBody>
      </p:sp>
      <p:grpSp>
        <p:nvGrpSpPr>
          <p:cNvPr id="31" name="Group 30">
            <a:extLst>
              <a:ext uri="{FF2B5EF4-FFF2-40B4-BE49-F238E27FC236}">
                <a16:creationId xmlns:a16="http://schemas.microsoft.com/office/drawing/2014/main" id="{3F354BC6-2994-4F4D-AF23-2386109F20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32" name="Rectangle 31">
              <a:extLst>
                <a:ext uri="{FF2B5EF4-FFF2-40B4-BE49-F238E27FC236}">
                  <a16:creationId xmlns:a16="http://schemas.microsoft.com/office/drawing/2014/main" id="{948D8A8A-377B-4E5C-BEFB-15AD256EB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589EFFC-BCBD-45AD-9D67-24B6C7C56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ED5ABA89-41E9-4B58-B5AB-ACF993061794}"/>
              </a:ext>
            </a:extLst>
          </p:cNvPr>
          <p:cNvPicPr>
            <a:picLocks noChangeAspect="1"/>
          </p:cNvPicPr>
          <p:nvPr/>
        </p:nvPicPr>
        <p:blipFill rotWithShape="1">
          <a:blip r:embed="rId2"/>
          <a:srcRect t="9217" r="-2" b="2705"/>
          <a:stretch/>
        </p:blipFill>
        <p:spPr>
          <a:xfrm>
            <a:off x="6094411" y="1116346"/>
            <a:ext cx="2328669" cy="1850258"/>
          </a:xfrm>
          <a:prstGeom prst="rect">
            <a:avLst/>
          </a:prstGeom>
        </p:spPr>
      </p:pic>
      <p:pic>
        <p:nvPicPr>
          <p:cNvPr id="4" name="Picture 3">
            <a:extLst>
              <a:ext uri="{FF2B5EF4-FFF2-40B4-BE49-F238E27FC236}">
                <a16:creationId xmlns:a16="http://schemas.microsoft.com/office/drawing/2014/main" id="{B0FDD49D-3407-4AC1-A9AF-66B7A5C1FC41}"/>
              </a:ext>
            </a:extLst>
          </p:cNvPr>
          <p:cNvPicPr>
            <a:picLocks noChangeAspect="1"/>
          </p:cNvPicPr>
          <p:nvPr/>
        </p:nvPicPr>
        <p:blipFill rotWithShape="1">
          <a:blip r:embed="rId3"/>
          <a:srcRect l="1710" r="1" b="1"/>
          <a:stretch/>
        </p:blipFill>
        <p:spPr>
          <a:xfrm>
            <a:off x="8586806" y="1124571"/>
            <a:ext cx="2328670" cy="1842033"/>
          </a:xfrm>
          <a:prstGeom prst="rect">
            <a:avLst/>
          </a:prstGeom>
        </p:spPr>
      </p:pic>
      <p:pic>
        <p:nvPicPr>
          <p:cNvPr id="6" name="Picture 5">
            <a:extLst>
              <a:ext uri="{FF2B5EF4-FFF2-40B4-BE49-F238E27FC236}">
                <a16:creationId xmlns:a16="http://schemas.microsoft.com/office/drawing/2014/main" id="{1162C8DF-4D3B-49B3-BAF1-3FE93F9D872C}"/>
              </a:ext>
            </a:extLst>
          </p:cNvPr>
          <p:cNvPicPr>
            <a:picLocks noChangeAspect="1"/>
          </p:cNvPicPr>
          <p:nvPr/>
        </p:nvPicPr>
        <p:blipFill rotWithShape="1">
          <a:blip r:embed="rId4"/>
          <a:srcRect t="14325" r="-4" b="5221"/>
          <a:stretch/>
        </p:blipFill>
        <p:spPr>
          <a:xfrm>
            <a:off x="6090777" y="3131195"/>
            <a:ext cx="2332303" cy="1851321"/>
          </a:xfrm>
          <a:prstGeom prst="rect">
            <a:avLst/>
          </a:prstGeom>
        </p:spPr>
      </p:pic>
      <p:pic>
        <p:nvPicPr>
          <p:cNvPr id="5" name="Picture 4">
            <a:extLst>
              <a:ext uri="{FF2B5EF4-FFF2-40B4-BE49-F238E27FC236}">
                <a16:creationId xmlns:a16="http://schemas.microsoft.com/office/drawing/2014/main" id="{5BDFED87-D674-47C3-AA58-BADF96A0BAD0}"/>
              </a:ext>
            </a:extLst>
          </p:cNvPr>
          <p:cNvPicPr>
            <a:picLocks noChangeAspect="1"/>
          </p:cNvPicPr>
          <p:nvPr/>
        </p:nvPicPr>
        <p:blipFill rotWithShape="1">
          <a:blip r:embed="rId5"/>
          <a:srcRect t="14932" r="-8" b="4097"/>
          <a:stretch/>
        </p:blipFill>
        <p:spPr>
          <a:xfrm>
            <a:off x="8583174" y="3131196"/>
            <a:ext cx="2332303" cy="1851321"/>
          </a:xfrm>
          <a:prstGeom prst="rect">
            <a:avLst/>
          </a:prstGeom>
        </p:spPr>
      </p:pic>
      <p:pic>
        <p:nvPicPr>
          <p:cNvPr id="35" name="Picture 34">
            <a:extLst>
              <a:ext uri="{FF2B5EF4-FFF2-40B4-BE49-F238E27FC236}">
                <a16:creationId xmlns:a16="http://schemas.microsoft.com/office/drawing/2014/main" id="{F190D68A-CD84-4965-890D-4829B6C1EDC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7" name="Straight Connector 36">
            <a:extLst>
              <a:ext uri="{FF2B5EF4-FFF2-40B4-BE49-F238E27FC236}">
                <a16:creationId xmlns:a16="http://schemas.microsoft.com/office/drawing/2014/main" id="{7588CF8F-1D58-4649-9E47-A418EB852D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0863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D9C59-1003-4F2B-BDE7-6A0C747855E7}"/>
              </a:ext>
            </a:extLst>
          </p:cNvPr>
          <p:cNvSpPr>
            <a:spLocks noGrp="1"/>
          </p:cNvSpPr>
          <p:nvPr>
            <p:ph type="title"/>
          </p:nvPr>
        </p:nvSpPr>
        <p:spPr>
          <a:xfrm>
            <a:off x="1451579" y="804519"/>
            <a:ext cx="9603275" cy="1049235"/>
          </a:xfrm>
        </p:spPr>
        <p:txBody>
          <a:bodyPr>
            <a:normAutofit/>
          </a:bodyPr>
          <a:lstStyle/>
          <a:p>
            <a:r>
              <a:rPr lang="en-IN" dirty="0"/>
              <a:t>Project outlines</a:t>
            </a:r>
          </a:p>
        </p:txBody>
      </p:sp>
      <p:graphicFrame>
        <p:nvGraphicFramePr>
          <p:cNvPr id="5" name="Content Placeholder 2">
            <a:extLst>
              <a:ext uri="{FF2B5EF4-FFF2-40B4-BE49-F238E27FC236}">
                <a16:creationId xmlns:a16="http://schemas.microsoft.com/office/drawing/2014/main" id="{0DDFDD00-7CCF-433B-A128-1AD5185D943D}"/>
              </a:ext>
            </a:extLst>
          </p:cNvPr>
          <p:cNvGraphicFramePr>
            <a:graphicFrameLocks noGrp="1"/>
          </p:cNvGraphicFramePr>
          <p:nvPr>
            <p:ph idx="1"/>
            <p:extLst>
              <p:ext uri="{D42A27DB-BD31-4B8C-83A1-F6EECF244321}">
                <p14:modId xmlns:p14="http://schemas.microsoft.com/office/powerpoint/2010/main" val="1502305843"/>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4B9876C2-093C-4008-AFDA-4AF8E761E8E9}"/>
              </a:ext>
            </a:extLst>
          </p:cNvPr>
          <p:cNvSpPr/>
          <p:nvPr/>
        </p:nvSpPr>
        <p:spPr>
          <a:xfrm>
            <a:off x="1355724" y="1853754"/>
            <a:ext cx="9699129" cy="646331"/>
          </a:xfrm>
          <a:prstGeom prst="rect">
            <a:avLst/>
          </a:prstGeom>
        </p:spPr>
        <p:txBody>
          <a:bodyPr wrap="square">
            <a:spAutoFit/>
          </a:bodyPr>
          <a:lstStyle/>
          <a:p>
            <a:pPr lvl="0"/>
            <a:r>
              <a:rPr lang="en-IN" dirty="0"/>
              <a:t>L.L. Bean is a very popular retail industry in the east cost and developing it’s brand value in Other parts of USA. </a:t>
            </a:r>
          </a:p>
        </p:txBody>
      </p:sp>
    </p:spTree>
    <p:extLst>
      <p:ext uri="{BB962C8B-B14F-4D97-AF65-F5344CB8AC3E}">
        <p14:creationId xmlns:p14="http://schemas.microsoft.com/office/powerpoint/2010/main" val="1626227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E4739140-4F1B-4BAA-91B8-8DEC8EA2A2F9}"/>
              </a:ext>
            </a:extLst>
          </p:cNvPr>
          <p:cNvSpPr>
            <a:spLocks noGrp="1"/>
          </p:cNvSpPr>
          <p:nvPr>
            <p:ph type="title"/>
          </p:nvPr>
        </p:nvSpPr>
        <p:spPr>
          <a:xfrm>
            <a:off x="812205" y="804519"/>
            <a:ext cx="3241820" cy="4431360"/>
          </a:xfrm>
        </p:spPr>
        <p:txBody>
          <a:bodyPr anchor="ctr">
            <a:normAutofit/>
          </a:bodyPr>
          <a:lstStyle/>
          <a:p>
            <a:r>
              <a:rPr lang="en-IN" dirty="0"/>
              <a:t>Exploratory analysis and Data Visualization</a:t>
            </a:r>
          </a:p>
        </p:txBody>
      </p:sp>
      <p:cxnSp>
        <p:nvCxnSpPr>
          <p:cNvPr id="26" name="Straight Connector 25">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890353"/>
            <a:ext cx="0" cy="457200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F7BEFDE-2EA9-48B5-84EB-82641120346A}"/>
              </a:ext>
            </a:extLst>
          </p:cNvPr>
          <p:cNvSpPr>
            <a:spLocks noGrp="1"/>
          </p:cNvSpPr>
          <p:nvPr>
            <p:ph idx="1"/>
          </p:nvPr>
        </p:nvSpPr>
        <p:spPr>
          <a:xfrm>
            <a:off x="4637863" y="804520"/>
            <a:ext cx="6102559" cy="4431359"/>
          </a:xfrm>
        </p:spPr>
        <p:txBody>
          <a:bodyPr anchor="ctr">
            <a:normAutofit/>
          </a:bodyPr>
          <a:lstStyle/>
          <a:p>
            <a:r>
              <a:rPr lang="en-IN" dirty="0"/>
              <a:t>Joined the buyers , sales , emails, </a:t>
            </a:r>
            <a:r>
              <a:rPr lang="en-IN" dirty="0" err="1"/>
              <a:t>catalogs</a:t>
            </a:r>
            <a:r>
              <a:rPr lang="en-IN" dirty="0"/>
              <a:t>, Promo sales by aggregate of Sum of each year for exploratory analysis and then cleaned the null values in the merged data to analyse the demand and customer count in different states and different years.</a:t>
            </a:r>
          </a:p>
          <a:p>
            <a:r>
              <a:rPr lang="en-IN" dirty="0"/>
              <a:t>Outliers as preserved as the outliers might represent high sales days like thanksgiving or any other important day and might not be a real outlier value </a:t>
            </a:r>
            <a:r>
              <a:rPr lang="en-IN" dirty="0" err="1"/>
              <a:t>everytime</a:t>
            </a:r>
            <a:r>
              <a:rPr lang="en-IN" dirty="0"/>
              <a:t>.</a:t>
            </a:r>
          </a:p>
        </p:txBody>
      </p:sp>
      <p:pic>
        <p:nvPicPr>
          <p:cNvPr id="28" name="Picture 27">
            <a:extLst>
              <a:ext uri="{FF2B5EF4-FFF2-40B4-BE49-F238E27FC236}">
                <a16:creationId xmlns:a16="http://schemas.microsoft.com/office/drawing/2014/main" id="{DCC0100C-A457-45B1-8A8B-8740F43EC1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161564627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E4739140-4F1B-4BAA-91B8-8DEC8EA2A2F9}"/>
              </a:ext>
            </a:extLst>
          </p:cNvPr>
          <p:cNvSpPr>
            <a:spLocks noGrp="1"/>
          </p:cNvSpPr>
          <p:nvPr>
            <p:ph type="title"/>
          </p:nvPr>
        </p:nvSpPr>
        <p:spPr>
          <a:xfrm>
            <a:off x="812205" y="804519"/>
            <a:ext cx="3241820" cy="4431360"/>
          </a:xfrm>
        </p:spPr>
        <p:txBody>
          <a:bodyPr anchor="ctr">
            <a:normAutofit/>
          </a:bodyPr>
          <a:lstStyle/>
          <a:p>
            <a:r>
              <a:rPr lang="en-IN" dirty="0"/>
              <a:t>Data Overview and description</a:t>
            </a:r>
          </a:p>
        </p:txBody>
      </p:sp>
      <p:cxnSp>
        <p:nvCxnSpPr>
          <p:cNvPr id="26" name="Straight Connector 25">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890353"/>
            <a:ext cx="0" cy="457200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F7BEFDE-2EA9-48B5-84EB-82641120346A}"/>
              </a:ext>
            </a:extLst>
          </p:cNvPr>
          <p:cNvSpPr>
            <a:spLocks noGrp="1"/>
          </p:cNvSpPr>
          <p:nvPr>
            <p:ph idx="1"/>
          </p:nvPr>
        </p:nvSpPr>
        <p:spPr>
          <a:xfrm>
            <a:off x="4637863" y="804520"/>
            <a:ext cx="6102559" cy="4431359"/>
          </a:xfrm>
        </p:spPr>
        <p:txBody>
          <a:bodyPr anchor="ctr">
            <a:normAutofit/>
          </a:bodyPr>
          <a:lstStyle/>
          <a:p>
            <a:r>
              <a:rPr lang="en-IN" dirty="0"/>
              <a:t>Data set consist of many important attributes:</a:t>
            </a:r>
          </a:p>
          <a:p>
            <a:pPr lvl="1"/>
            <a:r>
              <a:rPr lang="en-IN" dirty="0"/>
              <a:t>Customer count in Buyers</a:t>
            </a:r>
          </a:p>
          <a:p>
            <a:pPr lvl="1"/>
            <a:r>
              <a:rPr lang="en-IN" dirty="0"/>
              <a:t>Demand in sales</a:t>
            </a:r>
          </a:p>
          <a:p>
            <a:pPr lvl="1"/>
            <a:r>
              <a:rPr lang="en-IN" dirty="0"/>
              <a:t>Emails sent in Emails</a:t>
            </a:r>
          </a:p>
          <a:p>
            <a:pPr lvl="1"/>
            <a:r>
              <a:rPr lang="en-IN" dirty="0" err="1"/>
              <a:t>Catalogs</a:t>
            </a:r>
            <a:r>
              <a:rPr lang="en-IN" dirty="0"/>
              <a:t> mailed in </a:t>
            </a:r>
            <a:r>
              <a:rPr lang="en-IN" dirty="0" err="1"/>
              <a:t>Catalogs</a:t>
            </a:r>
            <a:endParaRPr lang="en-IN" dirty="0"/>
          </a:p>
          <a:p>
            <a:pPr lvl="1"/>
            <a:r>
              <a:rPr lang="en-IN" dirty="0"/>
              <a:t>Promotional demands in </a:t>
            </a:r>
            <a:r>
              <a:rPr lang="en-IN" dirty="0" err="1"/>
              <a:t>promo_demand</a:t>
            </a:r>
            <a:endParaRPr lang="en-IN" dirty="0"/>
          </a:p>
          <a:p>
            <a:pPr lvl="1"/>
            <a:r>
              <a:rPr lang="en-IN" dirty="0"/>
              <a:t>Brand score in brand awareness</a:t>
            </a:r>
          </a:p>
          <a:p>
            <a:pPr marL="457200" lvl="1" indent="0">
              <a:buNone/>
            </a:pPr>
            <a:r>
              <a:rPr lang="en-IN" dirty="0"/>
              <a:t>These are some high important attributes can be useful for our prediction</a:t>
            </a:r>
          </a:p>
        </p:txBody>
      </p:sp>
      <p:pic>
        <p:nvPicPr>
          <p:cNvPr id="28" name="Picture 27">
            <a:extLst>
              <a:ext uri="{FF2B5EF4-FFF2-40B4-BE49-F238E27FC236}">
                <a16:creationId xmlns:a16="http://schemas.microsoft.com/office/drawing/2014/main" id="{DCC0100C-A457-45B1-8A8B-8740F43EC1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130507008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8" name="Rectangle 21">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23">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E4739140-4F1B-4BAA-91B8-8DEC8EA2A2F9}"/>
              </a:ext>
            </a:extLst>
          </p:cNvPr>
          <p:cNvSpPr>
            <a:spLocks noGrp="1"/>
          </p:cNvSpPr>
          <p:nvPr>
            <p:ph type="title"/>
          </p:nvPr>
        </p:nvSpPr>
        <p:spPr>
          <a:xfrm>
            <a:off x="1386341" y="342420"/>
            <a:ext cx="4176511" cy="1332272"/>
          </a:xfrm>
        </p:spPr>
        <p:txBody>
          <a:bodyPr>
            <a:normAutofit fontScale="90000"/>
          </a:bodyPr>
          <a:lstStyle/>
          <a:p>
            <a:r>
              <a:rPr lang="en-IN" dirty="0"/>
              <a:t>Demand for L.L.Bean products rise  yearly</a:t>
            </a:r>
          </a:p>
        </p:txBody>
      </p:sp>
      <p:sp>
        <p:nvSpPr>
          <p:cNvPr id="40" name="Rectangle 25">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CF7BEFDE-2EA9-48B5-84EB-82641120346A}"/>
              </a:ext>
            </a:extLst>
          </p:cNvPr>
          <p:cNvSpPr>
            <a:spLocks noGrp="1"/>
          </p:cNvSpPr>
          <p:nvPr>
            <p:ph idx="1"/>
          </p:nvPr>
        </p:nvSpPr>
        <p:spPr>
          <a:xfrm>
            <a:off x="1451581" y="2015732"/>
            <a:ext cx="4172212" cy="3450613"/>
          </a:xfrm>
        </p:spPr>
        <p:txBody>
          <a:bodyPr>
            <a:normAutofit fontScale="92500" lnSpcReduction="20000"/>
          </a:bodyPr>
          <a:lstStyle/>
          <a:p>
            <a:r>
              <a:rPr lang="en-IN" dirty="0"/>
              <a:t>Yearly demand plot say that the demand for LL Bean products increasing every year in overall though there is a little fluctuation in 2015.</a:t>
            </a:r>
          </a:p>
          <a:p>
            <a:r>
              <a:rPr lang="en-IN" dirty="0"/>
              <a:t>This rise in demand can be a good sign to forecast the brand value in future.</a:t>
            </a:r>
          </a:p>
          <a:p>
            <a:r>
              <a:rPr lang="en-IN" dirty="0"/>
              <a:t>As the data of 2018 is incomplete it is not appropriate to consider 2018 for now in our current analysis</a:t>
            </a:r>
          </a:p>
          <a:p>
            <a:endParaRPr lang="en-IN" dirty="0"/>
          </a:p>
        </p:txBody>
      </p:sp>
      <p:pic>
        <p:nvPicPr>
          <p:cNvPr id="5" name="Picture 4">
            <a:extLst>
              <a:ext uri="{FF2B5EF4-FFF2-40B4-BE49-F238E27FC236}">
                <a16:creationId xmlns:a16="http://schemas.microsoft.com/office/drawing/2014/main" id="{D83230C8-82E1-4E5F-9756-EB57D266F8E9}"/>
              </a:ext>
            </a:extLst>
          </p:cNvPr>
          <p:cNvPicPr>
            <a:picLocks noChangeAspect="1"/>
          </p:cNvPicPr>
          <p:nvPr/>
        </p:nvPicPr>
        <p:blipFill>
          <a:blip r:embed="rId2"/>
          <a:stretch>
            <a:fillRect/>
          </a:stretch>
        </p:blipFill>
        <p:spPr>
          <a:xfrm>
            <a:off x="6949191" y="0"/>
            <a:ext cx="5024506" cy="6115045"/>
          </a:xfrm>
          <a:prstGeom prst="rect">
            <a:avLst/>
          </a:prstGeom>
        </p:spPr>
      </p:pic>
      <p:pic>
        <p:nvPicPr>
          <p:cNvPr id="41" name="Picture 27">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2" name="Straight Connector 29">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5422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E02A6817-5A32-49AB-8A56-948C2CD62F19}"/>
              </a:ext>
            </a:extLst>
          </p:cNvPr>
          <p:cNvSpPr>
            <a:spLocks noGrp="1"/>
          </p:cNvSpPr>
          <p:nvPr>
            <p:ph type="title"/>
          </p:nvPr>
        </p:nvSpPr>
        <p:spPr>
          <a:xfrm>
            <a:off x="1451580" y="804520"/>
            <a:ext cx="4176511" cy="1049235"/>
          </a:xfrm>
        </p:spPr>
        <p:txBody>
          <a:bodyPr>
            <a:normAutofit fontScale="90000"/>
          </a:bodyPr>
          <a:lstStyle/>
          <a:p>
            <a:r>
              <a:rPr lang="en-IN" dirty="0"/>
              <a:t>Customers fluctuate every year</a:t>
            </a:r>
          </a:p>
        </p:txBody>
      </p:sp>
      <p:sp>
        <p:nvSpPr>
          <p:cNvPr id="59" name="Rectangle 58">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 name="Content Placeholder 8">
            <a:extLst>
              <a:ext uri="{FF2B5EF4-FFF2-40B4-BE49-F238E27FC236}">
                <a16:creationId xmlns:a16="http://schemas.microsoft.com/office/drawing/2014/main" id="{3C979481-631E-4805-A957-0F887CA082D0}"/>
              </a:ext>
            </a:extLst>
          </p:cNvPr>
          <p:cNvSpPr>
            <a:spLocks noGrp="1"/>
          </p:cNvSpPr>
          <p:nvPr>
            <p:ph idx="1"/>
          </p:nvPr>
        </p:nvSpPr>
        <p:spPr>
          <a:xfrm>
            <a:off x="1451581" y="2015732"/>
            <a:ext cx="4172212" cy="3450613"/>
          </a:xfrm>
        </p:spPr>
        <p:txBody>
          <a:bodyPr>
            <a:normAutofit/>
          </a:bodyPr>
          <a:lstStyle/>
          <a:p>
            <a:pPr>
              <a:lnSpc>
                <a:spcPct val="110000"/>
              </a:lnSpc>
            </a:pPr>
            <a:r>
              <a:rPr lang="en-US" dirty="0"/>
              <a:t>This graph shows yearly unique customer count.</a:t>
            </a:r>
          </a:p>
          <a:p>
            <a:pPr>
              <a:lnSpc>
                <a:spcPct val="110000"/>
              </a:lnSpc>
            </a:pPr>
            <a:r>
              <a:rPr lang="en-US" dirty="0"/>
              <a:t>So this can say that brand awareness among customers is increasing in recent years but not that great up to 2016.</a:t>
            </a:r>
          </a:p>
          <a:p>
            <a:pPr>
              <a:lnSpc>
                <a:spcPct val="110000"/>
              </a:lnSpc>
            </a:pPr>
            <a:r>
              <a:rPr lang="en-IN" dirty="0"/>
              <a:t>As the data of 2018 is incomplete it is not appropriate to consider 2018 for now in our current analysis</a:t>
            </a:r>
          </a:p>
          <a:p>
            <a:pPr>
              <a:lnSpc>
                <a:spcPct val="110000"/>
              </a:lnSpc>
            </a:pPr>
            <a:endParaRPr lang="en-US" dirty="0"/>
          </a:p>
        </p:txBody>
      </p:sp>
      <p:pic>
        <p:nvPicPr>
          <p:cNvPr id="3" name="Picture 2">
            <a:extLst>
              <a:ext uri="{FF2B5EF4-FFF2-40B4-BE49-F238E27FC236}">
                <a16:creationId xmlns:a16="http://schemas.microsoft.com/office/drawing/2014/main" id="{351A38DF-92C6-4248-80AF-BF71CAE2B9CB}"/>
              </a:ext>
            </a:extLst>
          </p:cNvPr>
          <p:cNvPicPr>
            <a:picLocks noChangeAspect="1"/>
          </p:cNvPicPr>
          <p:nvPr/>
        </p:nvPicPr>
        <p:blipFill rotWithShape="1">
          <a:blip r:embed="rId2"/>
          <a:srcRect r="5355" b="-4"/>
          <a:stretch/>
        </p:blipFill>
        <p:spPr>
          <a:xfrm>
            <a:off x="6887424" y="0"/>
            <a:ext cx="5036846" cy="6115047"/>
          </a:xfrm>
          <a:prstGeom prst="rect">
            <a:avLst/>
          </a:prstGeom>
        </p:spPr>
      </p:pic>
      <p:pic>
        <p:nvPicPr>
          <p:cNvPr id="61" name="Picture 60">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3" name="Straight Connector 62">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007444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0</TotalTime>
  <Words>2149</Words>
  <Application>Microsoft Office PowerPoint</Application>
  <PresentationFormat>Widescreen</PresentationFormat>
  <Paragraphs>155</Paragraphs>
  <Slides>30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Gill Sans MT</vt:lpstr>
      <vt:lpstr>Gallery</vt:lpstr>
      <vt:lpstr>Retail Location Analytics (For L.L Bean)</vt:lpstr>
      <vt:lpstr>Table of content</vt:lpstr>
      <vt:lpstr>Project Abstract</vt:lpstr>
      <vt:lpstr>Deliverables</vt:lpstr>
      <vt:lpstr>Project outlines</vt:lpstr>
      <vt:lpstr>Exploratory analysis and Data Visualization</vt:lpstr>
      <vt:lpstr>Data Overview and description</vt:lpstr>
      <vt:lpstr>Demand for L.L.Bean products rise  yearly</vt:lpstr>
      <vt:lpstr>Customers fluctuate every year</vt:lpstr>
      <vt:lpstr>‘MA’ and ‘NY’ demands L.L.Bean</vt:lpstr>
      <vt:lpstr>L.L Bean attracts customers in ‘MA’ and ‘NY’</vt:lpstr>
      <vt:lpstr>Massachusetts for brand</vt:lpstr>
      <vt:lpstr>Demand for L.L Bean Products</vt:lpstr>
      <vt:lpstr>customers Density in us</vt:lpstr>
      <vt:lpstr>‘Emails and Catalogs Does Matter’</vt:lpstr>
      <vt:lpstr>‘Emails and Catalogs Does Matter’</vt:lpstr>
      <vt:lpstr>“Insights to Foresight”</vt:lpstr>
      <vt:lpstr>Data Modelling</vt:lpstr>
      <vt:lpstr>Model to Module</vt:lpstr>
      <vt:lpstr>‘Get the model right and right model to get’</vt:lpstr>
      <vt:lpstr>‘Forecast to foresee’</vt:lpstr>
      <vt:lpstr>Time-series…..</vt:lpstr>
      <vt:lpstr>‘Random Forest for Retail Forest’</vt:lpstr>
      <vt:lpstr>Analyse Confidence for Confident Analysis</vt:lpstr>
      <vt:lpstr>Findings and conclusions</vt:lpstr>
      <vt:lpstr>Here  you  go</vt:lpstr>
      <vt:lpstr>Future Considerations</vt:lpstr>
      <vt:lpstr>Limitations of analysis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Retail Location Analytics (For L.L Bean)</dc:title>
  <dc:creator>Dharmateja Uddandarao</dc:creator>
  <cp:lastModifiedBy>Dharmateja Uddandarao</cp:lastModifiedBy>
  <cp:revision>1</cp:revision>
  <dcterms:created xsi:type="dcterms:W3CDTF">2019-04-30T18:01:23Z</dcterms:created>
  <dcterms:modified xsi:type="dcterms:W3CDTF">2019-04-30T18:01:29Z</dcterms:modified>
</cp:coreProperties>
</file>