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5" r:id="rId2"/>
    <p:sldId id="263" r:id="rId3"/>
    <p:sldId id="270" r:id="rId4"/>
    <p:sldId id="264" r:id="rId5"/>
    <p:sldId id="269" r:id="rId6"/>
    <p:sldId id="267" r:id="rId7"/>
    <p:sldId id="268" r:id="rId8"/>
    <p:sldId id="271" r:id="rId9"/>
    <p:sldId id="275" r:id="rId10"/>
    <p:sldId id="262" r:id="rId11"/>
    <p:sldId id="258" r:id="rId12"/>
    <p:sldId id="273" r:id="rId13"/>
    <p:sldId id="259" r:id="rId14"/>
    <p:sldId id="272" r:id="rId15"/>
    <p:sldId id="266"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362" autoAdjust="0"/>
  </p:normalViewPr>
  <p:slideViewPr>
    <p:cSldViewPr snapToGrid="0" showGuides="1">
      <p:cViewPr varScale="1">
        <p:scale>
          <a:sx n="39" d="100"/>
          <a:sy n="39" d="100"/>
        </p:scale>
        <p:origin x="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8D627A-43E5-4E8D-8D13-980FC5F15CFA}" type="doc">
      <dgm:prSet loTypeId="urn:microsoft.com/office/officeart/2005/8/layout/bProcess4" loCatId="process" qsTypeId="urn:microsoft.com/office/officeart/2005/8/quickstyle/simple2" qsCatId="simple" csTypeId="urn:microsoft.com/office/officeart/2005/8/colors/accent4_1" csCatId="accent4" phldr="1"/>
      <dgm:spPr/>
      <dgm:t>
        <a:bodyPr/>
        <a:lstStyle/>
        <a:p>
          <a:endParaRPr lang="en-US"/>
        </a:p>
      </dgm:t>
    </dgm:pt>
    <dgm:pt modelId="{024A52ED-722E-45B7-BAF3-008CB1C82531}">
      <dgm:prSet phldrT="[Text]"/>
      <dgm:spPr/>
      <dgm:t>
        <a:bodyPr/>
        <a:lstStyle/>
        <a:p>
          <a:r>
            <a:rPr lang="en-US" b="1" dirty="0"/>
            <a:t>Clear Instructions</a:t>
          </a:r>
          <a:endParaRPr lang="en-US" dirty="0"/>
        </a:p>
      </dgm:t>
    </dgm:pt>
    <dgm:pt modelId="{951D392F-0906-43A5-9300-4654BFAC6344}" type="parTrans" cxnId="{A43D108E-E7C2-4BBA-9A3A-95A7C500C43A}">
      <dgm:prSet/>
      <dgm:spPr/>
      <dgm:t>
        <a:bodyPr/>
        <a:lstStyle/>
        <a:p>
          <a:endParaRPr lang="en-US"/>
        </a:p>
      </dgm:t>
    </dgm:pt>
    <dgm:pt modelId="{F99DA6D2-1032-40F3-B6E2-F1E56BBC1DAD}" type="sibTrans" cxnId="{A43D108E-E7C2-4BBA-9A3A-95A7C500C43A}">
      <dgm:prSet/>
      <dgm:spPr/>
      <dgm:t>
        <a:bodyPr/>
        <a:lstStyle/>
        <a:p>
          <a:endParaRPr lang="en-US"/>
        </a:p>
      </dgm:t>
    </dgm:pt>
    <dgm:pt modelId="{203848D0-3F7D-4A9C-A6BD-4F91F5709F15}">
      <dgm:prSet phldrT="[Text]"/>
      <dgm:spPr/>
      <dgm:t>
        <a:bodyPr/>
        <a:lstStyle/>
        <a:p>
          <a:r>
            <a:rPr lang="en-US" b="1" dirty="0"/>
            <a:t>Accelerate Verification Process</a:t>
          </a:r>
          <a:endParaRPr lang="en-US" dirty="0"/>
        </a:p>
      </dgm:t>
    </dgm:pt>
    <dgm:pt modelId="{24E62CD8-FFE7-4990-AAA2-B587EE188260}" type="parTrans" cxnId="{A7DAFE89-8C0E-4634-9742-F75526D1EAA3}">
      <dgm:prSet/>
      <dgm:spPr/>
      <dgm:t>
        <a:bodyPr/>
        <a:lstStyle/>
        <a:p>
          <a:endParaRPr lang="en-US"/>
        </a:p>
      </dgm:t>
    </dgm:pt>
    <dgm:pt modelId="{93896098-B519-4380-BF3F-8F55A6A4E21C}" type="sibTrans" cxnId="{A7DAFE89-8C0E-4634-9742-F75526D1EAA3}">
      <dgm:prSet/>
      <dgm:spPr/>
      <dgm:t>
        <a:bodyPr/>
        <a:lstStyle/>
        <a:p>
          <a:endParaRPr lang="en-US"/>
        </a:p>
      </dgm:t>
    </dgm:pt>
    <dgm:pt modelId="{038C1B68-DEB3-4A52-AC97-4AA06791E9C7}">
      <dgm:prSet phldrT="[Text]"/>
      <dgm:spPr/>
      <dgm:t>
        <a:bodyPr/>
        <a:lstStyle/>
        <a:p>
          <a:r>
            <a:rPr lang="en-US" b="1" dirty="0"/>
            <a:t>Immediate Notifications</a:t>
          </a:r>
          <a:endParaRPr lang="en-US" dirty="0"/>
        </a:p>
      </dgm:t>
    </dgm:pt>
    <dgm:pt modelId="{175ED49A-F839-47D2-B67A-4D64719F18F7}" type="parTrans" cxnId="{1FC4E8A5-9A0D-4795-BD0C-4DE91F4EB819}">
      <dgm:prSet/>
      <dgm:spPr/>
      <dgm:t>
        <a:bodyPr/>
        <a:lstStyle/>
        <a:p>
          <a:endParaRPr lang="en-US"/>
        </a:p>
      </dgm:t>
    </dgm:pt>
    <dgm:pt modelId="{AF461ABB-14C0-4894-8F4F-0676A0AAC3FC}" type="sibTrans" cxnId="{1FC4E8A5-9A0D-4795-BD0C-4DE91F4EB819}">
      <dgm:prSet/>
      <dgm:spPr/>
      <dgm:t>
        <a:bodyPr/>
        <a:lstStyle/>
        <a:p>
          <a:endParaRPr lang="en-US"/>
        </a:p>
      </dgm:t>
    </dgm:pt>
    <dgm:pt modelId="{8E9A43F4-ECEC-4B7B-9E38-EE261A49C78E}">
      <dgm:prSet phldrT="[Text]"/>
      <dgm:spPr/>
      <dgm:t>
        <a:bodyPr/>
        <a:lstStyle/>
        <a:p>
          <a:r>
            <a:rPr lang="en-US" b="1" dirty="0"/>
            <a:t>Quick Product Listing Tools</a:t>
          </a:r>
          <a:endParaRPr lang="en-US" dirty="0"/>
        </a:p>
      </dgm:t>
    </dgm:pt>
    <dgm:pt modelId="{901A460A-65D0-4D0C-80DA-057BC8CDB498}" type="parTrans" cxnId="{C17DF0F0-FA3C-4DE2-A42D-9988E9091E8B}">
      <dgm:prSet/>
      <dgm:spPr/>
      <dgm:t>
        <a:bodyPr/>
        <a:lstStyle/>
        <a:p>
          <a:endParaRPr lang="en-US"/>
        </a:p>
      </dgm:t>
    </dgm:pt>
    <dgm:pt modelId="{DABE80F3-9CE5-497F-94DB-121466B6DE60}" type="sibTrans" cxnId="{C17DF0F0-FA3C-4DE2-A42D-9988E9091E8B}">
      <dgm:prSet/>
      <dgm:spPr/>
      <dgm:t>
        <a:bodyPr/>
        <a:lstStyle/>
        <a:p>
          <a:endParaRPr lang="en-US"/>
        </a:p>
      </dgm:t>
    </dgm:pt>
    <dgm:pt modelId="{B0350B15-1B3C-4285-806E-4E825BEC56B1}">
      <dgm:prSet phldrT="[Text]"/>
      <dgm:spPr/>
      <dgm:t>
        <a:bodyPr/>
        <a:lstStyle/>
        <a:p>
          <a:r>
            <a:rPr lang="en-US" b="1" dirty="0"/>
            <a:t>Testing and Guidance</a:t>
          </a:r>
          <a:endParaRPr lang="en-US" dirty="0"/>
        </a:p>
      </dgm:t>
    </dgm:pt>
    <dgm:pt modelId="{A6165178-1772-4E9B-B2AB-64BE9E593354}" type="parTrans" cxnId="{17E9B7CE-F631-44A4-BD90-2D964DADB90E}">
      <dgm:prSet/>
      <dgm:spPr/>
      <dgm:t>
        <a:bodyPr/>
        <a:lstStyle/>
        <a:p>
          <a:endParaRPr lang="en-US"/>
        </a:p>
      </dgm:t>
    </dgm:pt>
    <dgm:pt modelId="{EFAA9900-8D69-4E75-85FE-D7F1A73BEE19}" type="sibTrans" cxnId="{17E9B7CE-F631-44A4-BD90-2D964DADB90E}">
      <dgm:prSet/>
      <dgm:spPr/>
      <dgm:t>
        <a:bodyPr/>
        <a:lstStyle/>
        <a:p>
          <a:endParaRPr lang="en-US"/>
        </a:p>
      </dgm:t>
    </dgm:pt>
    <dgm:pt modelId="{53389332-648B-4436-9225-FDDB72F2EAC8}">
      <dgm:prSet phldrT="[Text]"/>
      <dgm:spPr/>
      <dgm:t>
        <a:bodyPr/>
        <a:lstStyle/>
        <a:p>
          <a:r>
            <a:rPr lang="en-US" b="1" dirty="0"/>
            <a:t>Forecasting and Inventory Management</a:t>
          </a:r>
          <a:endParaRPr lang="en-US" dirty="0"/>
        </a:p>
      </dgm:t>
    </dgm:pt>
    <dgm:pt modelId="{DBDA60B8-D57F-45C1-85EB-9960C73A94DE}" type="parTrans" cxnId="{28C8B399-B1EC-4CC4-84FC-D49164F3F8B2}">
      <dgm:prSet/>
      <dgm:spPr/>
      <dgm:t>
        <a:bodyPr/>
        <a:lstStyle/>
        <a:p>
          <a:endParaRPr lang="en-US"/>
        </a:p>
      </dgm:t>
    </dgm:pt>
    <dgm:pt modelId="{13FC6651-5A31-4191-805F-69D129298828}" type="sibTrans" cxnId="{28C8B399-B1EC-4CC4-84FC-D49164F3F8B2}">
      <dgm:prSet/>
      <dgm:spPr/>
      <dgm:t>
        <a:bodyPr/>
        <a:lstStyle/>
        <a:p>
          <a:endParaRPr lang="en-US"/>
        </a:p>
      </dgm:t>
    </dgm:pt>
    <dgm:pt modelId="{88A89D17-F64D-4371-A615-B59BCD4225E4}">
      <dgm:prSet phldrT="[Text]"/>
      <dgm:spPr/>
      <dgm:t>
        <a:bodyPr/>
        <a:lstStyle/>
        <a:p>
          <a:r>
            <a:rPr lang="en-US" b="1" dirty="0"/>
            <a:t>Logistics Support</a:t>
          </a:r>
          <a:endParaRPr lang="en-US" dirty="0"/>
        </a:p>
      </dgm:t>
    </dgm:pt>
    <dgm:pt modelId="{FC1D12DD-AD3F-4990-8978-473BDD425DA2}" type="parTrans" cxnId="{349E3800-A9FD-4A79-BC67-FDEE376314C5}">
      <dgm:prSet/>
      <dgm:spPr/>
      <dgm:t>
        <a:bodyPr/>
        <a:lstStyle/>
        <a:p>
          <a:endParaRPr lang="en-US"/>
        </a:p>
      </dgm:t>
    </dgm:pt>
    <dgm:pt modelId="{47CED9FD-31E5-46A3-8655-C9FFE19C7FE2}" type="sibTrans" cxnId="{349E3800-A9FD-4A79-BC67-FDEE376314C5}">
      <dgm:prSet/>
      <dgm:spPr/>
      <dgm:t>
        <a:bodyPr/>
        <a:lstStyle/>
        <a:p>
          <a:endParaRPr lang="en-US"/>
        </a:p>
      </dgm:t>
    </dgm:pt>
    <dgm:pt modelId="{2CF3AA9A-E272-4BC1-AB25-EE8428323F44}">
      <dgm:prSet phldrT="[Text]"/>
      <dgm:spPr/>
      <dgm:t>
        <a:bodyPr/>
        <a:lstStyle/>
        <a:p>
          <a:r>
            <a:rPr lang="en-US" b="1" dirty="0"/>
            <a:t>Promotional and Advertising Campaigns</a:t>
          </a:r>
          <a:endParaRPr lang="en-US" dirty="0"/>
        </a:p>
      </dgm:t>
    </dgm:pt>
    <dgm:pt modelId="{D82084D9-C778-48E5-88E7-7B472F8F3A4F}" type="parTrans" cxnId="{3CF820D6-2091-44B3-9F2E-2219F6B1BC8E}">
      <dgm:prSet/>
      <dgm:spPr/>
      <dgm:t>
        <a:bodyPr/>
        <a:lstStyle/>
        <a:p>
          <a:endParaRPr lang="en-US"/>
        </a:p>
      </dgm:t>
    </dgm:pt>
    <dgm:pt modelId="{71034DC9-FE52-439A-8AA8-074801CDBBE1}" type="sibTrans" cxnId="{3CF820D6-2091-44B3-9F2E-2219F6B1BC8E}">
      <dgm:prSet/>
      <dgm:spPr/>
      <dgm:t>
        <a:bodyPr/>
        <a:lstStyle/>
        <a:p>
          <a:endParaRPr lang="en-US"/>
        </a:p>
      </dgm:t>
    </dgm:pt>
    <dgm:pt modelId="{36B85D5A-8AC8-4B49-87C3-42E0BAF07710}" type="pres">
      <dgm:prSet presAssocID="{168D627A-43E5-4E8D-8D13-980FC5F15CFA}" presName="Name0" presStyleCnt="0">
        <dgm:presLayoutVars>
          <dgm:dir/>
          <dgm:resizeHandles/>
        </dgm:presLayoutVars>
      </dgm:prSet>
      <dgm:spPr/>
    </dgm:pt>
    <dgm:pt modelId="{BB9398A9-9DE7-4349-85E3-372AA33E996C}" type="pres">
      <dgm:prSet presAssocID="{024A52ED-722E-45B7-BAF3-008CB1C82531}" presName="compNode" presStyleCnt="0"/>
      <dgm:spPr/>
    </dgm:pt>
    <dgm:pt modelId="{708A6596-2E2C-4874-9227-461F2D787696}" type="pres">
      <dgm:prSet presAssocID="{024A52ED-722E-45B7-BAF3-008CB1C82531}" presName="dummyConnPt" presStyleCnt="0"/>
      <dgm:spPr/>
    </dgm:pt>
    <dgm:pt modelId="{F9C75281-64C5-4813-B2AD-2C4C7378F136}" type="pres">
      <dgm:prSet presAssocID="{024A52ED-722E-45B7-BAF3-008CB1C82531}" presName="node" presStyleLbl="node1" presStyleIdx="0" presStyleCnt="8">
        <dgm:presLayoutVars>
          <dgm:bulletEnabled val="1"/>
        </dgm:presLayoutVars>
      </dgm:prSet>
      <dgm:spPr/>
    </dgm:pt>
    <dgm:pt modelId="{0ECD04B2-03B7-4604-B468-0550C77DC392}" type="pres">
      <dgm:prSet presAssocID="{F99DA6D2-1032-40F3-B6E2-F1E56BBC1DAD}" presName="sibTrans" presStyleLbl="bgSibTrans2D1" presStyleIdx="0" presStyleCnt="7"/>
      <dgm:spPr/>
    </dgm:pt>
    <dgm:pt modelId="{9C70C3F1-C7F2-4395-8E2E-EE6046088130}" type="pres">
      <dgm:prSet presAssocID="{203848D0-3F7D-4A9C-A6BD-4F91F5709F15}" presName="compNode" presStyleCnt="0"/>
      <dgm:spPr/>
    </dgm:pt>
    <dgm:pt modelId="{3E12CDA9-895F-4367-920A-1181592A37AD}" type="pres">
      <dgm:prSet presAssocID="{203848D0-3F7D-4A9C-A6BD-4F91F5709F15}" presName="dummyConnPt" presStyleCnt="0"/>
      <dgm:spPr/>
    </dgm:pt>
    <dgm:pt modelId="{16406B20-D0B4-4F83-9AC7-4BEC7716DAE3}" type="pres">
      <dgm:prSet presAssocID="{203848D0-3F7D-4A9C-A6BD-4F91F5709F15}" presName="node" presStyleLbl="node1" presStyleIdx="1" presStyleCnt="8">
        <dgm:presLayoutVars>
          <dgm:bulletEnabled val="1"/>
        </dgm:presLayoutVars>
      </dgm:prSet>
      <dgm:spPr/>
    </dgm:pt>
    <dgm:pt modelId="{79603256-99E5-497C-AD03-C1C69885CFDD}" type="pres">
      <dgm:prSet presAssocID="{93896098-B519-4380-BF3F-8F55A6A4E21C}" presName="sibTrans" presStyleLbl="bgSibTrans2D1" presStyleIdx="1" presStyleCnt="7"/>
      <dgm:spPr/>
    </dgm:pt>
    <dgm:pt modelId="{350B707B-DB66-45C6-B8D7-D92D65401B1B}" type="pres">
      <dgm:prSet presAssocID="{038C1B68-DEB3-4A52-AC97-4AA06791E9C7}" presName="compNode" presStyleCnt="0"/>
      <dgm:spPr/>
    </dgm:pt>
    <dgm:pt modelId="{9B177387-43E1-410F-8864-249648289DC3}" type="pres">
      <dgm:prSet presAssocID="{038C1B68-DEB3-4A52-AC97-4AA06791E9C7}" presName="dummyConnPt" presStyleCnt="0"/>
      <dgm:spPr/>
    </dgm:pt>
    <dgm:pt modelId="{F075056F-33E9-4039-8DCF-C891705C8018}" type="pres">
      <dgm:prSet presAssocID="{038C1B68-DEB3-4A52-AC97-4AA06791E9C7}" presName="node" presStyleLbl="node1" presStyleIdx="2" presStyleCnt="8">
        <dgm:presLayoutVars>
          <dgm:bulletEnabled val="1"/>
        </dgm:presLayoutVars>
      </dgm:prSet>
      <dgm:spPr/>
    </dgm:pt>
    <dgm:pt modelId="{6235720F-8287-4793-BEBF-3B3BF824B2A9}" type="pres">
      <dgm:prSet presAssocID="{AF461ABB-14C0-4894-8F4F-0676A0AAC3FC}" presName="sibTrans" presStyleLbl="bgSibTrans2D1" presStyleIdx="2" presStyleCnt="7"/>
      <dgm:spPr/>
    </dgm:pt>
    <dgm:pt modelId="{E39D8ADC-88AD-4CB5-891C-40FCF757E23C}" type="pres">
      <dgm:prSet presAssocID="{8E9A43F4-ECEC-4B7B-9E38-EE261A49C78E}" presName="compNode" presStyleCnt="0"/>
      <dgm:spPr/>
    </dgm:pt>
    <dgm:pt modelId="{B5D09DAC-6636-490F-BF2B-F26E83C045D9}" type="pres">
      <dgm:prSet presAssocID="{8E9A43F4-ECEC-4B7B-9E38-EE261A49C78E}" presName="dummyConnPt" presStyleCnt="0"/>
      <dgm:spPr/>
    </dgm:pt>
    <dgm:pt modelId="{C0CC4360-C859-43F5-A0E8-5E3A2124F89B}" type="pres">
      <dgm:prSet presAssocID="{8E9A43F4-ECEC-4B7B-9E38-EE261A49C78E}" presName="node" presStyleLbl="node1" presStyleIdx="3" presStyleCnt="8">
        <dgm:presLayoutVars>
          <dgm:bulletEnabled val="1"/>
        </dgm:presLayoutVars>
      </dgm:prSet>
      <dgm:spPr/>
    </dgm:pt>
    <dgm:pt modelId="{2339DFAA-653D-4285-8978-497BFE7FAA67}" type="pres">
      <dgm:prSet presAssocID="{DABE80F3-9CE5-497F-94DB-121466B6DE60}" presName="sibTrans" presStyleLbl="bgSibTrans2D1" presStyleIdx="3" presStyleCnt="7"/>
      <dgm:spPr/>
    </dgm:pt>
    <dgm:pt modelId="{711D591C-C048-4C27-A3A8-3D4FB7256B47}" type="pres">
      <dgm:prSet presAssocID="{B0350B15-1B3C-4285-806E-4E825BEC56B1}" presName="compNode" presStyleCnt="0"/>
      <dgm:spPr/>
    </dgm:pt>
    <dgm:pt modelId="{967B2770-A00C-44CC-89A0-8A456069D9A2}" type="pres">
      <dgm:prSet presAssocID="{B0350B15-1B3C-4285-806E-4E825BEC56B1}" presName="dummyConnPt" presStyleCnt="0"/>
      <dgm:spPr/>
    </dgm:pt>
    <dgm:pt modelId="{52FC7AA3-BC91-4EB2-B4BF-874F14492FA8}" type="pres">
      <dgm:prSet presAssocID="{B0350B15-1B3C-4285-806E-4E825BEC56B1}" presName="node" presStyleLbl="node1" presStyleIdx="4" presStyleCnt="8">
        <dgm:presLayoutVars>
          <dgm:bulletEnabled val="1"/>
        </dgm:presLayoutVars>
      </dgm:prSet>
      <dgm:spPr/>
    </dgm:pt>
    <dgm:pt modelId="{1B0DCBED-C038-4DAB-A2AA-F6C6083C869D}" type="pres">
      <dgm:prSet presAssocID="{EFAA9900-8D69-4E75-85FE-D7F1A73BEE19}" presName="sibTrans" presStyleLbl="bgSibTrans2D1" presStyleIdx="4" presStyleCnt="7"/>
      <dgm:spPr/>
    </dgm:pt>
    <dgm:pt modelId="{D0467942-58D2-48A1-9094-B052CA5C92F9}" type="pres">
      <dgm:prSet presAssocID="{53389332-648B-4436-9225-FDDB72F2EAC8}" presName="compNode" presStyleCnt="0"/>
      <dgm:spPr/>
    </dgm:pt>
    <dgm:pt modelId="{C1FD1E1F-A2B3-4C96-98B3-1EBF64D0EE07}" type="pres">
      <dgm:prSet presAssocID="{53389332-648B-4436-9225-FDDB72F2EAC8}" presName="dummyConnPt" presStyleCnt="0"/>
      <dgm:spPr/>
    </dgm:pt>
    <dgm:pt modelId="{D38DA190-5BC6-4D9F-AE2F-3C9819447342}" type="pres">
      <dgm:prSet presAssocID="{53389332-648B-4436-9225-FDDB72F2EAC8}" presName="node" presStyleLbl="node1" presStyleIdx="5" presStyleCnt="8">
        <dgm:presLayoutVars>
          <dgm:bulletEnabled val="1"/>
        </dgm:presLayoutVars>
      </dgm:prSet>
      <dgm:spPr/>
    </dgm:pt>
    <dgm:pt modelId="{5DA86598-D645-461D-B9FC-C17A6C5AEE7D}" type="pres">
      <dgm:prSet presAssocID="{13FC6651-5A31-4191-805F-69D129298828}" presName="sibTrans" presStyleLbl="bgSibTrans2D1" presStyleIdx="5" presStyleCnt="7"/>
      <dgm:spPr/>
    </dgm:pt>
    <dgm:pt modelId="{953F553A-AB73-4F90-AD3D-CABDB61ECEB3}" type="pres">
      <dgm:prSet presAssocID="{88A89D17-F64D-4371-A615-B59BCD4225E4}" presName="compNode" presStyleCnt="0"/>
      <dgm:spPr/>
    </dgm:pt>
    <dgm:pt modelId="{3220FE78-0B2E-4A14-AAE7-8D4BBD7E5D73}" type="pres">
      <dgm:prSet presAssocID="{88A89D17-F64D-4371-A615-B59BCD4225E4}" presName="dummyConnPt" presStyleCnt="0"/>
      <dgm:spPr/>
    </dgm:pt>
    <dgm:pt modelId="{3EC03642-9240-4D3A-A8A3-DB8301763844}" type="pres">
      <dgm:prSet presAssocID="{88A89D17-F64D-4371-A615-B59BCD4225E4}" presName="node" presStyleLbl="node1" presStyleIdx="6" presStyleCnt="8">
        <dgm:presLayoutVars>
          <dgm:bulletEnabled val="1"/>
        </dgm:presLayoutVars>
      </dgm:prSet>
      <dgm:spPr/>
    </dgm:pt>
    <dgm:pt modelId="{9CD45E25-FCE9-42FE-A5C5-3242B979E162}" type="pres">
      <dgm:prSet presAssocID="{47CED9FD-31E5-46A3-8655-C9FFE19C7FE2}" presName="sibTrans" presStyleLbl="bgSibTrans2D1" presStyleIdx="6" presStyleCnt="7"/>
      <dgm:spPr/>
    </dgm:pt>
    <dgm:pt modelId="{4072F80E-88D9-40BD-A6FD-2E1F2BEA47B9}" type="pres">
      <dgm:prSet presAssocID="{2CF3AA9A-E272-4BC1-AB25-EE8428323F44}" presName="compNode" presStyleCnt="0"/>
      <dgm:spPr/>
    </dgm:pt>
    <dgm:pt modelId="{ECCE49AD-C4BC-4502-BF52-0E774CBCD4FA}" type="pres">
      <dgm:prSet presAssocID="{2CF3AA9A-E272-4BC1-AB25-EE8428323F44}" presName="dummyConnPt" presStyleCnt="0"/>
      <dgm:spPr/>
    </dgm:pt>
    <dgm:pt modelId="{2601C6C5-DA6D-4CCB-81CD-E502E35CD245}" type="pres">
      <dgm:prSet presAssocID="{2CF3AA9A-E272-4BC1-AB25-EE8428323F44}" presName="node" presStyleLbl="node1" presStyleIdx="7" presStyleCnt="8">
        <dgm:presLayoutVars>
          <dgm:bulletEnabled val="1"/>
        </dgm:presLayoutVars>
      </dgm:prSet>
      <dgm:spPr/>
    </dgm:pt>
  </dgm:ptLst>
  <dgm:cxnLst>
    <dgm:cxn modelId="{349E3800-A9FD-4A79-BC67-FDEE376314C5}" srcId="{168D627A-43E5-4E8D-8D13-980FC5F15CFA}" destId="{88A89D17-F64D-4371-A615-B59BCD4225E4}" srcOrd="6" destOrd="0" parTransId="{FC1D12DD-AD3F-4990-8978-473BDD425DA2}" sibTransId="{47CED9FD-31E5-46A3-8655-C9FFE19C7FE2}"/>
    <dgm:cxn modelId="{2FB9EB09-86B6-4FBC-8B21-487483FA9449}" type="presOf" srcId="{203848D0-3F7D-4A9C-A6BD-4F91F5709F15}" destId="{16406B20-D0B4-4F83-9AC7-4BEC7716DAE3}" srcOrd="0" destOrd="0" presId="urn:microsoft.com/office/officeart/2005/8/layout/bProcess4"/>
    <dgm:cxn modelId="{9C841015-5316-4A86-9692-C3E5EB934E98}" type="presOf" srcId="{168D627A-43E5-4E8D-8D13-980FC5F15CFA}" destId="{36B85D5A-8AC8-4B49-87C3-42E0BAF07710}" srcOrd="0" destOrd="0" presId="urn:microsoft.com/office/officeart/2005/8/layout/bProcess4"/>
    <dgm:cxn modelId="{9A82E115-1EE1-4664-8F13-2C1D6CD8E585}" type="presOf" srcId="{53389332-648B-4436-9225-FDDB72F2EAC8}" destId="{D38DA190-5BC6-4D9F-AE2F-3C9819447342}" srcOrd="0" destOrd="0" presId="urn:microsoft.com/office/officeart/2005/8/layout/bProcess4"/>
    <dgm:cxn modelId="{A31C5025-78CA-44E4-81DE-54C3D7084F11}" type="presOf" srcId="{13FC6651-5A31-4191-805F-69D129298828}" destId="{5DA86598-D645-461D-B9FC-C17A6C5AEE7D}" srcOrd="0" destOrd="0" presId="urn:microsoft.com/office/officeart/2005/8/layout/bProcess4"/>
    <dgm:cxn modelId="{0F74FE2A-135F-472A-9BE4-92DAED770414}" type="presOf" srcId="{024A52ED-722E-45B7-BAF3-008CB1C82531}" destId="{F9C75281-64C5-4813-B2AD-2C4C7378F136}" srcOrd="0" destOrd="0" presId="urn:microsoft.com/office/officeart/2005/8/layout/bProcess4"/>
    <dgm:cxn modelId="{BA4A353B-5F68-431A-917B-CEFC6317D322}" type="presOf" srcId="{8E9A43F4-ECEC-4B7B-9E38-EE261A49C78E}" destId="{C0CC4360-C859-43F5-A0E8-5E3A2124F89B}" srcOrd="0" destOrd="0" presId="urn:microsoft.com/office/officeart/2005/8/layout/bProcess4"/>
    <dgm:cxn modelId="{A174173C-6E98-4316-A491-C7A7B5BF2599}" type="presOf" srcId="{88A89D17-F64D-4371-A615-B59BCD4225E4}" destId="{3EC03642-9240-4D3A-A8A3-DB8301763844}" srcOrd="0" destOrd="0" presId="urn:microsoft.com/office/officeart/2005/8/layout/bProcess4"/>
    <dgm:cxn modelId="{CE52045E-C433-4277-8971-CEA2CEDC1DC2}" type="presOf" srcId="{47CED9FD-31E5-46A3-8655-C9FFE19C7FE2}" destId="{9CD45E25-FCE9-42FE-A5C5-3242B979E162}" srcOrd="0" destOrd="0" presId="urn:microsoft.com/office/officeart/2005/8/layout/bProcess4"/>
    <dgm:cxn modelId="{A7DAFE89-8C0E-4634-9742-F75526D1EAA3}" srcId="{168D627A-43E5-4E8D-8D13-980FC5F15CFA}" destId="{203848D0-3F7D-4A9C-A6BD-4F91F5709F15}" srcOrd="1" destOrd="0" parTransId="{24E62CD8-FFE7-4990-AAA2-B587EE188260}" sibTransId="{93896098-B519-4380-BF3F-8F55A6A4E21C}"/>
    <dgm:cxn modelId="{B3A6508D-919A-419D-BF08-DBF5A8BA6366}" type="presOf" srcId="{038C1B68-DEB3-4A52-AC97-4AA06791E9C7}" destId="{F075056F-33E9-4039-8DCF-C891705C8018}" srcOrd="0" destOrd="0" presId="urn:microsoft.com/office/officeart/2005/8/layout/bProcess4"/>
    <dgm:cxn modelId="{A43D108E-E7C2-4BBA-9A3A-95A7C500C43A}" srcId="{168D627A-43E5-4E8D-8D13-980FC5F15CFA}" destId="{024A52ED-722E-45B7-BAF3-008CB1C82531}" srcOrd="0" destOrd="0" parTransId="{951D392F-0906-43A5-9300-4654BFAC6344}" sibTransId="{F99DA6D2-1032-40F3-B6E2-F1E56BBC1DAD}"/>
    <dgm:cxn modelId="{301CB78E-9AB3-4F95-9A3A-81CA7CEC0369}" type="presOf" srcId="{B0350B15-1B3C-4285-806E-4E825BEC56B1}" destId="{52FC7AA3-BC91-4EB2-B4BF-874F14492FA8}" srcOrd="0" destOrd="0" presId="urn:microsoft.com/office/officeart/2005/8/layout/bProcess4"/>
    <dgm:cxn modelId="{9392C094-B72E-4F45-B679-8899BFCB716A}" type="presOf" srcId="{EFAA9900-8D69-4E75-85FE-D7F1A73BEE19}" destId="{1B0DCBED-C038-4DAB-A2AA-F6C6083C869D}" srcOrd="0" destOrd="0" presId="urn:microsoft.com/office/officeart/2005/8/layout/bProcess4"/>
    <dgm:cxn modelId="{28C8B399-B1EC-4CC4-84FC-D49164F3F8B2}" srcId="{168D627A-43E5-4E8D-8D13-980FC5F15CFA}" destId="{53389332-648B-4436-9225-FDDB72F2EAC8}" srcOrd="5" destOrd="0" parTransId="{DBDA60B8-D57F-45C1-85EB-9960C73A94DE}" sibTransId="{13FC6651-5A31-4191-805F-69D129298828}"/>
    <dgm:cxn modelId="{1FC4E8A5-9A0D-4795-BD0C-4DE91F4EB819}" srcId="{168D627A-43E5-4E8D-8D13-980FC5F15CFA}" destId="{038C1B68-DEB3-4A52-AC97-4AA06791E9C7}" srcOrd="2" destOrd="0" parTransId="{175ED49A-F839-47D2-B67A-4D64719F18F7}" sibTransId="{AF461ABB-14C0-4894-8F4F-0676A0AAC3FC}"/>
    <dgm:cxn modelId="{367452B5-22D3-4936-82B0-8F75C18C48E2}" type="presOf" srcId="{2CF3AA9A-E272-4BC1-AB25-EE8428323F44}" destId="{2601C6C5-DA6D-4CCB-81CD-E502E35CD245}" srcOrd="0" destOrd="0" presId="urn:microsoft.com/office/officeart/2005/8/layout/bProcess4"/>
    <dgm:cxn modelId="{2A8A0BB9-A2E7-4543-816B-B005EE97924C}" type="presOf" srcId="{93896098-B519-4380-BF3F-8F55A6A4E21C}" destId="{79603256-99E5-497C-AD03-C1C69885CFDD}" srcOrd="0" destOrd="0" presId="urn:microsoft.com/office/officeart/2005/8/layout/bProcess4"/>
    <dgm:cxn modelId="{9ADE9AB9-989E-40D6-8EE4-B74D699DA6C0}" type="presOf" srcId="{F99DA6D2-1032-40F3-B6E2-F1E56BBC1DAD}" destId="{0ECD04B2-03B7-4604-B468-0550C77DC392}" srcOrd="0" destOrd="0" presId="urn:microsoft.com/office/officeart/2005/8/layout/bProcess4"/>
    <dgm:cxn modelId="{17E9B7CE-F631-44A4-BD90-2D964DADB90E}" srcId="{168D627A-43E5-4E8D-8D13-980FC5F15CFA}" destId="{B0350B15-1B3C-4285-806E-4E825BEC56B1}" srcOrd="4" destOrd="0" parTransId="{A6165178-1772-4E9B-B2AB-64BE9E593354}" sibTransId="{EFAA9900-8D69-4E75-85FE-D7F1A73BEE19}"/>
    <dgm:cxn modelId="{2858CAD2-3011-43D4-A939-7E766B650CE0}" type="presOf" srcId="{AF461ABB-14C0-4894-8F4F-0676A0AAC3FC}" destId="{6235720F-8287-4793-BEBF-3B3BF824B2A9}" srcOrd="0" destOrd="0" presId="urn:microsoft.com/office/officeart/2005/8/layout/bProcess4"/>
    <dgm:cxn modelId="{3CF820D6-2091-44B3-9F2E-2219F6B1BC8E}" srcId="{168D627A-43E5-4E8D-8D13-980FC5F15CFA}" destId="{2CF3AA9A-E272-4BC1-AB25-EE8428323F44}" srcOrd="7" destOrd="0" parTransId="{D82084D9-C778-48E5-88E7-7B472F8F3A4F}" sibTransId="{71034DC9-FE52-439A-8AA8-074801CDBBE1}"/>
    <dgm:cxn modelId="{C17DF0F0-FA3C-4DE2-A42D-9988E9091E8B}" srcId="{168D627A-43E5-4E8D-8D13-980FC5F15CFA}" destId="{8E9A43F4-ECEC-4B7B-9E38-EE261A49C78E}" srcOrd="3" destOrd="0" parTransId="{901A460A-65D0-4D0C-80DA-057BC8CDB498}" sibTransId="{DABE80F3-9CE5-497F-94DB-121466B6DE60}"/>
    <dgm:cxn modelId="{0FB6B7FF-77C2-45C6-A97D-E396D17D96A7}" type="presOf" srcId="{DABE80F3-9CE5-497F-94DB-121466B6DE60}" destId="{2339DFAA-653D-4285-8978-497BFE7FAA67}" srcOrd="0" destOrd="0" presId="urn:microsoft.com/office/officeart/2005/8/layout/bProcess4"/>
    <dgm:cxn modelId="{22D2E116-BB81-4D1F-AC76-5F424AAEC7F3}" type="presParOf" srcId="{36B85D5A-8AC8-4B49-87C3-42E0BAF07710}" destId="{BB9398A9-9DE7-4349-85E3-372AA33E996C}" srcOrd="0" destOrd="0" presId="urn:microsoft.com/office/officeart/2005/8/layout/bProcess4"/>
    <dgm:cxn modelId="{FDED8442-D60A-469A-B563-3D88C808CEE0}" type="presParOf" srcId="{BB9398A9-9DE7-4349-85E3-372AA33E996C}" destId="{708A6596-2E2C-4874-9227-461F2D787696}" srcOrd="0" destOrd="0" presId="urn:microsoft.com/office/officeart/2005/8/layout/bProcess4"/>
    <dgm:cxn modelId="{0FB8BA50-63EA-403E-B125-822C20CFBE06}" type="presParOf" srcId="{BB9398A9-9DE7-4349-85E3-372AA33E996C}" destId="{F9C75281-64C5-4813-B2AD-2C4C7378F136}" srcOrd="1" destOrd="0" presId="urn:microsoft.com/office/officeart/2005/8/layout/bProcess4"/>
    <dgm:cxn modelId="{0F432FD9-3EA0-44B3-9EF8-CFE7F63F5676}" type="presParOf" srcId="{36B85D5A-8AC8-4B49-87C3-42E0BAF07710}" destId="{0ECD04B2-03B7-4604-B468-0550C77DC392}" srcOrd="1" destOrd="0" presId="urn:microsoft.com/office/officeart/2005/8/layout/bProcess4"/>
    <dgm:cxn modelId="{323C98DE-CB68-4FF2-96C1-96FF3881A192}" type="presParOf" srcId="{36B85D5A-8AC8-4B49-87C3-42E0BAF07710}" destId="{9C70C3F1-C7F2-4395-8E2E-EE6046088130}" srcOrd="2" destOrd="0" presId="urn:microsoft.com/office/officeart/2005/8/layout/bProcess4"/>
    <dgm:cxn modelId="{7E28E49B-DB48-47EE-928D-A7353A7C5B5F}" type="presParOf" srcId="{9C70C3F1-C7F2-4395-8E2E-EE6046088130}" destId="{3E12CDA9-895F-4367-920A-1181592A37AD}" srcOrd="0" destOrd="0" presId="urn:microsoft.com/office/officeart/2005/8/layout/bProcess4"/>
    <dgm:cxn modelId="{A59ECC07-0590-4512-9621-81829A651582}" type="presParOf" srcId="{9C70C3F1-C7F2-4395-8E2E-EE6046088130}" destId="{16406B20-D0B4-4F83-9AC7-4BEC7716DAE3}" srcOrd="1" destOrd="0" presId="urn:microsoft.com/office/officeart/2005/8/layout/bProcess4"/>
    <dgm:cxn modelId="{2404A650-669F-42B2-B5B3-E56296DA5847}" type="presParOf" srcId="{36B85D5A-8AC8-4B49-87C3-42E0BAF07710}" destId="{79603256-99E5-497C-AD03-C1C69885CFDD}" srcOrd="3" destOrd="0" presId="urn:microsoft.com/office/officeart/2005/8/layout/bProcess4"/>
    <dgm:cxn modelId="{C37FC4CA-175F-4930-859F-C4DD078121FC}" type="presParOf" srcId="{36B85D5A-8AC8-4B49-87C3-42E0BAF07710}" destId="{350B707B-DB66-45C6-B8D7-D92D65401B1B}" srcOrd="4" destOrd="0" presId="urn:microsoft.com/office/officeart/2005/8/layout/bProcess4"/>
    <dgm:cxn modelId="{7B23EDF7-3BB5-48C7-9F72-939AFF04A650}" type="presParOf" srcId="{350B707B-DB66-45C6-B8D7-D92D65401B1B}" destId="{9B177387-43E1-410F-8864-249648289DC3}" srcOrd="0" destOrd="0" presId="urn:microsoft.com/office/officeart/2005/8/layout/bProcess4"/>
    <dgm:cxn modelId="{93936ECD-BF4C-4224-A123-CEB17FCDE868}" type="presParOf" srcId="{350B707B-DB66-45C6-B8D7-D92D65401B1B}" destId="{F075056F-33E9-4039-8DCF-C891705C8018}" srcOrd="1" destOrd="0" presId="urn:microsoft.com/office/officeart/2005/8/layout/bProcess4"/>
    <dgm:cxn modelId="{32B1C8BF-C676-4039-BE19-35BFDCC55092}" type="presParOf" srcId="{36B85D5A-8AC8-4B49-87C3-42E0BAF07710}" destId="{6235720F-8287-4793-BEBF-3B3BF824B2A9}" srcOrd="5" destOrd="0" presId="urn:microsoft.com/office/officeart/2005/8/layout/bProcess4"/>
    <dgm:cxn modelId="{42B05054-A177-4997-9659-39E834C6C168}" type="presParOf" srcId="{36B85D5A-8AC8-4B49-87C3-42E0BAF07710}" destId="{E39D8ADC-88AD-4CB5-891C-40FCF757E23C}" srcOrd="6" destOrd="0" presId="urn:microsoft.com/office/officeart/2005/8/layout/bProcess4"/>
    <dgm:cxn modelId="{FD8FD465-30EF-4FAB-A689-0AB70A2A72B8}" type="presParOf" srcId="{E39D8ADC-88AD-4CB5-891C-40FCF757E23C}" destId="{B5D09DAC-6636-490F-BF2B-F26E83C045D9}" srcOrd="0" destOrd="0" presId="urn:microsoft.com/office/officeart/2005/8/layout/bProcess4"/>
    <dgm:cxn modelId="{61E9324A-503E-42B1-997F-B01214CAAA62}" type="presParOf" srcId="{E39D8ADC-88AD-4CB5-891C-40FCF757E23C}" destId="{C0CC4360-C859-43F5-A0E8-5E3A2124F89B}" srcOrd="1" destOrd="0" presId="urn:microsoft.com/office/officeart/2005/8/layout/bProcess4"/>
    <dgm:cxn modelId="{6B09ED57-885F-48AB-84CF-C3CD45E136C9}" type="presParOf" srcId="{36B85D5A-8AC8-4B49-87C3-42E0BAF07710}" destId="{2339DFAA-653D-4285-8978-497BFE7FAA67}" srcOrd="7" destOrd="0" presId="urn:microsoft.com/office/officeart/2005/8/layout/bProcess4"/>
    <dgm:cxn modelId="{CA98DCB6-8D81-41E6-A1C2-D56C0D77F655}" type="presParOf" srcId="{36B85D5A-8AC8-4B49-87C3-42E0BAF07710}" destId="{711D591C-C048-4C27-A3A8-3D4FB7256B47}" srcOrd="8" destOrd="0" presId="urn:microsoft.com/office/officeart/2005/8/layout/bProcess4"/>
    <dgm:cxn modelId="{62E0EB17-9498-493E-95E5-544127FA0431}" type="presParOf" srcId="{711D591C-C048-4C27-A3A8-3D4FB7256B47}" destId="{967B2770-A00C-44CC-89A0-8A456069D9A2}" srcOrd="0" destOrd="0" presId="urn:microsoft.com/office/officeart/2005/8/layout/bProcess4"/>
    <dgm:cxn modelId="{2E25EDA0-D768-478B-98F1-7080B6B63577}" type="presParOf" srcId="{711D591C-C048-4C27-A3A8-3D4FB7256B47}" destId="{52FC7AA3-BC91-4EB2-B4BF-874F14492FA8}" srcOrd="1" destOrd="0" presId="urn:microsoft.com/office/officeart/2005/8/layout/bProcess4"/>
    <dgm:cxn modelId="{BDE7A587-B669-45CB-8C02-5910E7EE21C4}" type="presParOf" srcId="{36B85D5A-8AC8-4B49-87C3-42E0BAF07710}" destId="{1B0DCBED-C038-4DAB-A2AA-F6C6083C869D}" srcOrd="9" destOrd="0" presId="urn:microsoft.com/office/officeart/2005/8/layout/bProcess4"/>
    <dgm:cxn modelId="{EC03CA7E-20D9-4C87-B423-489C86889A21}" type="presParOf" srcId="{36B85D5A-8AC8-4B49-87C3-42E0BAF07710}" destId="{D0467942-58D2-48A1-9094-B052CA5C92F9}" srcOrd="10" destOrd="0" presId="urn:microsoft.com/office/officeart/2005/8/layout/bProcess4"/>
    <dgm:cxn modelId="{5BBD89A8-D989-432B-B53F-A9DA641F4AA9}" type="presParOf" srcId="{D0467942-58D2-48A1-9094-B052CA5C92F9}" destId="{C1FD1E1F-A2B3-4C96-98B3-1EBF64D0EE07}" srcOrd="0" destOrd="0" presId="urn:microsoft.com/office/officeart/2005/8/layout/bProcess4"/>
    <dgm:cxn modelId="{7BA127A3-9FFF-4F6D-83C8-F0A769FD7987}" type="presParOf" srcId="{D0467942-58D2-48A1-9094-B052CA5C92F9}" destId="{D38DA190-5BC6-4D9F-AE2F-3C9819447342}" srcOrd="1" destOrd="0" presId="urn:microsoft.com/office/officeart/2005/8/layout/bProcess4"/>
    <dgm:cxn modelId="{47386A53-58C3-4B2E-9633-E3FEE50E34FC}" type="presParOf" srcId="{36B85D5A-8AC8-4B49-87C3-42E0BAF07710}" destId="{5DA86598-D645-461D-B9FC-C17A6C5AEE7D}" srcOrd="11" destOrd="0" presId="urn:microsoft.com/office/officeart/2005/8/layout/bProcess4"/>
    <dgm:cxn modelId="{BF37EECD-EAAB-4038-A8C8-E3D617386097}" type="presParOf" srcId="{36B85D5A-8AC8-4B49-87C3-42E0BAF07710}" destId="{953F553A-AB73-4F90-AD3D-CABDB61ECEB3}" srcOrd="12" destOrd="0" presId="urn:microsoft.com/office/officeart/2005/8/layout/bProcess4"/>
    <dgm:cxn modelId="{B1CBB061-BCD0-484C-8122-C677EF3B2F35}" type="presParOf" srcId="{953F553A-AB73-4F90-AD3D-CABDB61ECEB3}" destId="{3220FE78-0B2E-4A14-AAE7-8D4BBD7E5D73}" srcOrd="0" destOrd="0" presId="urn:microsoft.com/office/officeart/2005/8/layout/bProcess4"/>
    <dgm:cxn modelId="{246A0377-D450-41EE-B42C-8C3DAC897392}" type="presParOf" srcId="{953F553A-AB73-4F90-AD3D-CABDB61ECEB3}" destId="{3EC03642-9240-4D3A-A8A3-DB8301763844}" srcOrd="1" destOrd="0" presId="urn:microsoft.com/office/officeart/2005/8/layout/bProcess4"/>
    <dgm:cxn modelId="{690CA42F-0099-42B8-9915-7F8A3446F6B4}" type="presParOf" srcId="{36B85D5A-8AC8-4B49-87C3-42E0BAF07710}" destId="{9CD45E25-FCE9-42FE-A5C5-3242B979E162}" srcOrd="13" destOrd="0" presId="urn:microsoft.com/office/officeart/2005/8/layout/bProcess4"/>
    <dgm:cxn modelId="{057CD2AB-B925-4227-A23C-01E099C74985}" type="presParOf" srcId="{36B85D5A-8AC8-4B49-87C3-42E0BAF07710}" destId="{4072F80E-88D9-40BD-A6FD-2E1F2BEA47B9}" srcOrd="14" destOrd="0" presId="urn:microsoft.com/office/officeart/2005/8/layout/bProcess4"/>
    <dgm:cxn modelId="{646AB275-398B-46AE-B8F5-43F10A987B16}" type="presParOf" srcId="{4072F80E-88D9-40BD-A6FD-2E1F2BEA47B9}" destId="{ECCE49AD-C4BC-4502-BF52-0E774CBCD4FA}" srcOrd="0" destOrd="0" presId="urn:microsoft.com/office/officeart/2005/8/layout/bProcess4"/>
    <dgm:cxn modelId="{5A74EEFA-1555-4D86-9CCC-5BE2F853D799}" type="presParOf" srcId="{4072F80E-88D9-40BD-A6FD-2E1F2BEA47B9}" destId="{2601C6C5-DA6D-4CCB-81CD-E502E35CD245}"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CD04B2-03B7-4604-B468-0550C77DC392}">
      <dsp:nvSpPr>
        <dsp:cNvPr id="0" name=""/>
        <dsp:cNvSpPr/>
      </dsp:nvSpPr>
      <dsp:spPr>
        <a:xfrm rot="5400000">
          <a:off x="-298098" y="1451751"/>
          <a:ext cx="1323892" cy="160046"/>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F9C75281-64C5-4813-B2AD-2C4C7378F136}">
      <dsp:nvSpPr>
        <dsp:cNvPr id="0" name=""/>
        <dsp:cNvSpPr/>
      </dsp:nvSpPr>
      <dsp:spPr>
        <a:xfrm>
          <a:off x="3276" y="602149"/>
          <a:ext cx="1778291" cy="1066974"/>
        </a:xfrm>
        <a:prstGeom prst="roundRect">
          <a:avLst>
            <a:gd name="adj" fmla="val 1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Clear Instructions</a:t>
          </a:r>
          <a:endParaRPr lang="en-US" sz="1700" kern="1200" dirty="0"/>
        </a:p>
      </dsp:txBody>
      <dsp:txXfrm>
        <a:off x="34527" y="633400"/>
        <a:ext cx="1715789" cy="1004472"/>
      </dsp:txXfrm>
    </dsp:sp>
    <dsp:sp modelId="{79603256-99E5-497C-AD03-C1C69885CFDD}">
      <dsp:nvSpPr>
        <dsp:cNvPr id="0" name=""/>
        <dsp:cNvSpPr/>
      </dsp:nvSpPr>
      <dsp:spPr>
        <a:xfrm rot="5400000">
          <a:off x="-298098" y="2785470"/>
          <a:ext cx="1323892" cy="160046"/>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16406B20-D0B4-4F83-9AC7-4BEC7716DAE3}">
      <dsp:nvSpPr>
        <dsp:cNvPr id="0" name=""/>
        <dsp:cNvSpPr/>
      </dsp:nvSpPr>
      <dsp:spPr>
        <a:xfrm>
          <a:off x="3276" y="1935868"/>
          <a:ext cx="1778291" cy="1066974"/>
        </a:xfrm>
        <a:prstGeom prst="roundRect">
          <a:avLst>
            <a:gd name="adj" fmla="val 1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Accelerate Verification Process</a:t>
          </a:r>
          <a:endParaRPr lang="en-US" sz="1700" kern="1200" dirty="0"/>
        </a:p>
      </dsp:txBody>
      <dsp:txXfrm>
        <a:off x="34527" y="1967119"/>
        <a:ext cx="1715789" cy="1004472"/>
      </dsp:txXfrm>
    </dsp:sp>
    <dsp:sp modelId="{6235720F-8287-4793-BEBF-3B3BF824B2A9}">
      <dsp:nvSpPr>
        <dsp:cNvPr id="0" name=""/>
        <dsp:cNvSpPr/>
      </dsp:nvSpPr>
      <dsp:spPr>
        <a:xfrm>
          <a:off x="368761" y="3452329"/>
          <a:ext cx="2355301" cy="160046"/>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F075056F-33E9-4039-8DCF-C891705C8018}">
      <dsp:nvSpPr>
        <dsp:cNvPr id="0" name=""/>
        <dsp:cNvSpPr/>
      </dsp:nvSpPr>
      <dsp:spPr>
        <a:xfrm>
          <a:off x="3276" y="3269587"/>
          <a:ext cx="1778291" cy="1066974"/>
        </a:xfrm>
        <a:prstGeom prst="roundRect">
          <a:avLst>
            <a:gd name="adj" fmla="val 1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Immediate Notifications</a:t>
          </a:r>
          <a:endParaRPr lang="en-US" sz="1700" kern="1200" dirty="0"/>
        </a:p>
      </dsp:txBody>
      <dsp:txXfrm>
        <a:off x="34527" y="3300838"/>
        <a:ext cx="1715789" cy="1004472"/>
      </dsp:txXfrm>
    </dsp:sp>
    <dsp:sp modelId="{2339DFAA-653D-4285-8978-497BFE7FAA67}">
      <dsp:nvSpPr>
        <dsp:cNvPr id="0" name=""/>
        <dsp:cNvSpPr/>
      </dsp:nvSpPr>
      <dsp:spPr>
        <a:xfrm rot="16200000">
          <a:off x="2067029" y="2785470"/>
          <a:ext cx="1323892" cy="160046"/>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C0CC4360-C859-43F5-A0E8-5E3A2124F89B}">
      <dsp:nvSpPr>
        <dsp:cNvPr id="0" name=""/>
        <dsp:cNvSpPr/>
      </dsp:nvSpPr>
      <dsp:spPr>
        <a:xfrm>
          <a:off x="2368404" y="3269587"/>
          <a:ext cx="1778291" cy="1066974"/>
        </a:xfrm>
        <a:prstGeom prst="roundRect">
          <a:avLst>
            <a:gd name="adj" fmla="val 1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Quick Product Listing Tools</a:t>
          </a:r>
          <a:endParaRPr lang="en-US" sz="1700" kern="1200" dirty="0"/>
        </a:p>
      </dsp:txBody>
      <dsp:txXfrm>
        <a:off x="2399655" y="3300838"/>
        <a:ext cx="1715789" cy="1004472"/>
      </dsp:txXfrm>
    </dsp:sp>
    <dsp:sp modelId="{1B0DCBED-C038-4DAB-A2AA-F6C6083C869D}">
      <dsp:nvSpPr>
        <dsp:cNvPr id="0" name=""/>
        <dsp:cNvSpPr/>
      </dsp:nvSpPr>
      <dsp:spPr>
        <a:xfrm rot="16200000">
          <a:off x="2067029" y="1451751"/>
          <a:ext cx="1323892" cy="160046"/>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52FC7AA3-BC91-4EB2-B4BF-874F14492FA8}">
      <dsp:nvSpPr>
        <dsp:cNvPr id="0" name=""/>
        <dsp:cNvSpPr/>
      </dsp:nvSpPr>
      <dsp:spPr>
        <a:xfrm>
          <a:off x="2368404" y="1935868"/>
          <a:ext cx="1778291" cy="1066974"/>
        </a:xfrm>
        <a:prstGeom prst="roundRect">
          <a:avLst>
            <a:gd name="adj" fmla="val 1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Testing and Guidance</a:t>
          </a:r>
          <a:endParaRPr lang="en-US" sz="1700" kern="1200" dirty="0"/>
        </a:p>
      </dsp:txBody>
      <dsp:txXfrm>
        <a:off x="2399655" y="1967119"/>
        <a:ext cx="1715789" cy="1004472"/>
      </dsp:txXfrm>
    </dsp:sp>
    <dsp:sp modelId="{5DA86598-D645-461D-B9FC-C17A6C5AEE7D}">
      <dsp:nvSpPr>
        <dsp:cNvPr id="0" name=""/>
        <dsp:cNvSpPr/>
      </dsp:nvSpPr>
      <dsp:spPr>
        <a:xfrm>
          <a:off x="2733888" y="784892"/>
          <a:ext cx="2355301" cy="160046"/>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D38DA190-5BC6-4D9F-AE2F-3C9819447342}">
      <dsp:nvSpPr>
        <dsp:cNvPr id="0" name=""/>
        <dsp:cNvSpPr/>
      </dsp:nvSpPr>
      <dsp:spPr>
        <a:xfrm>
          <a:off x="2368404" y="602149"/>
          <a:ext cx="1778291" cy="1066974"/>
        </a:xfrm>
        <a:prstGeom prst="roundRect">
          <a:avLst>
            <a:gd name="adj" fmla="val 1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Forecasting and Inventory Management</a:t>
          </a:r>
          <a:endParaRPr lang="en-US" sz="1700" kern="1200" dirty="0"/>
        </a:p>
      </dsp:txBody>
      <dsp:txXfrm>
        <a:off x="2399655" y="633400"/>
        <a:ext cx="1715789" cy="1004472"/>
      </dsp:txXfrm>
    </dsp:sp>
    <dsp:sp modelId="{9CD45E25-FCE9-42FE-A5C5-3242B979E162}">
      <dsp:nvSpPr>
        <dsp:cNvPr id="0" name=""/>
        <dsp:cNvSpPr/>
      </dsp:nvSpPr>
      <dsp:spPr>
        <a:xfrm rot="5400000">
          <a:off x="4432157" y="1451751"/>
          <a:ext cx="1323892" cy="160046"/>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3EC03642-9240-4D3A-A8A3-DB8301763844}">
      <dsp:nvSpPr>
        <dsp:cNvPr id="0" name=""/>
        <dsp:cNvSpPr/>
      </dsp:nvSpPr>
      <dsp:spPr>
        <a:xfrm>
          <a:off x="4733531" y="602149"/>
          <a:ext cx="1778291" cy="1066974"/>
        </a:xfrm>
        <a:prstGeom prst="roundRect">
          <a:avLst>
            <a:gd name="adj" fmla="val 1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Logistics Support</a:t>
          </a:r>
          <a:endParaRPr lang="en-US" sz="1700" kern="1200" dirty="0"/>
        </a:p>
      </dsp:txBody>
      <dsp:txXfrm>
        <a:off x="4764782" y="633400"/>
        <a:ext cx="1715789" cy="1004472"/>
      </dsp:txXfrm>
    </dsp:sp>
    <dsp:sp modelId="{2601C6C5-DA6D-4CCB-81CD-E502E35CD245}">
      <dsp:nvSpPr>
        <dsp:cNvPr id="0" name=""/>
        <dsp:cNvSpPr/>
      </dsp:nvSpPr>
      <dsp:spPr>
        <a:xfrm>
          <a:off x="4733531" y="1935868"/>
          <a:ext cx="1778291" cy="1066974"/>
        </a:xfrm>
        <a:prstGeom prst="roundRect">
          <a:avLst>
            <a:gd name="adj" fmla="val 1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Promotional and Advertising Campaigns</a:t>
          </a:r>
          <a:endParaRPr lang="en-US" sz="1700" kern="1200" dirty="0"/>
        </a:p>
      </dsp:txBody>
      <dsp:txXfrm>
        <a:off x="4764782" y="1967119"/>
        <a:ext cx="1715789" cy="100447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C1A36D-0AD5-46B4-B3E3-CED8CE13D0C6}" type="datetimeFigureOut">
              <a:rPr lang="en-US" smtClean="0"/>
              <a:t>8/1/2024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D87E22-6F45-4417-BFA2-DCB6E9CE3608}" type="slidenum">
              <a:rPr lang="en-US" smtClean="0"/>
              <a:t>‹#›</a:t>
            </a:fld>
            <a:endParaRPr lang="en-US"/>
          </a:p>
        </p:txBody>
      </p:sp>
    </p:spTree>
    <p:extLst>
      <p:ext uri="{BB962C8B-B14F-4D97-AF65-F5344CB8AC3E}">
        <p14:creationId xmlns:p14="http://schemas.microsoft.com/office/powerpoint/2010/main" val="2218089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D87E22-6F45-4417-BFA2-DCB6E9CE3608}" type="slidenum">
              <a:rPr lang="en-US" smtClean="0"/>
              <a:t>1</a:t>
            </a:fld>
            <a:endParaRPr lang="en-US"/>
          </a:p>
        </p:txBody>
      </p:sp>
    </p:spTree>
    <p:extLst>
      <p:ext uri="{BB962C8B-B14F-4D97-AF65-F5344CB8AC3E}">
        <p14:creationId xmlns:p14="http://schemas.microsoft.com/office/powerpoint/2010/main" val="3145008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shows differences in the average time from registration to the first transaction across product categories, with the "Digital Service" category having the longest average time and "Book" having the shortest. The remaining three categories—BBFF, Electronic, </a:t>
            </a:r>
            <a:r>
              <a:rPr lang="en-US" b="1" dirty="0" err="1"/>
              <a:t>LifeStyle</a:t>
            </a:r>
            <a:r>
              <a:rPr lang="en-US" b="1" dirty="0"/>
              <a:t>—have approximately similar average times.</a:t>
            </a:r>
            <a:endParaRPr lang="en-US" dirty="0"/>
          </a:p>
          <a:p>
            <a:r>
              <a:rPr lang="en-US" b="1" dirty="0"/>
              <a:t>Insight:</a:t>
            </a:r>
            <a:endParaRPr lang="en-US" dirty="0"/>
          </a:p>
          <a:p>
            <a:pPr>
              <a:buFont typeface="Arial" panose="020B0604020202020204" pitchFamily="34" charset="0"/>
              <a:buChar char="•"/>
            </a:pPr>
            <a:r>
              <a:rPr lang="en-US" b="1" dirty="0"/>
              <a:t>Books</a:t>
            </a:r>
            <a:r>
              <a:rPr lang="en-US" dirty="0"/>
              <a:t> are physical products with a less complex sales process compared to other products. Listing books on the platform typically requires less detailed description and quality checks compared to items like electronics or digital services. Books also have a stable customer base, including frequent book buyers. This can lead to faster sales times, as book buyers are often familiar with online shopping and know what they want to purchase. However, the time between listing and the book actually being available for sale is relatively long (avg = 11.2) because some publishers or sellers may choose to list books before they are available to build anticipation and prepare for sales.</a:t>
            </a:r>
          </a:p>
          <a:p>
            <a:pPr>
              <a:buFont typeface="Arial" panose="020B0604020202020204" pitchFamily="34" charset="0"/>
              <a:buChar char="•"/>
            </a:pPr>
            <a:r>
              <a:rPr lang="en-US" b="1" dirty="0"/>
              <a:t>Digital Services</a:t>
            </a:r>
            <a:r>
              <a:rPr lang="en-US" dirty="0"/>
              <a:t> have the longest average time to achieve the first order (approximately 53 days). This is due to two main factors: the account approval time and the time from when the product is stock-ready to when the first order is received being significantly longer compared to other categories.</a:t>
            </a:r>
          </a:p>
          <a:p>
            <a:pPr marL="742950" lvl="1" indent="-285750">
              <a:buFont typeface="Arial" panose="020B0604020202020204" pitchFamily="34" charset="0"/>
              <a:buChar char="•"/>
            </a:pPr>
            <a:r>
              <a:rPr lang="en-US" b="1" dirty="0"/>
              <a:t>Thorough Verification:</a:t>
            </a:r>
            <a:r>
              <a:rPr lang="en-US" dirty="0"/>
              <a:t> Digital services undergo a rigorous verification process to ensure quality and compliance with security standards, which can delay the official launch and readiness for customers.</a:t>
            </a:r>
          </a:p>
          <a:p>
            <a:pPr marL="742950" lvl="1" indent="-285750">
              <a:buFont typeface="Arial" panose="020B0604020202020204" pitchFamily="34" charset="0"/>
              <a:buChar char="•"/>
            </a:pPr>
            <a:r>
              <a:rPr lang="en-US" b="1" dirty="0"/>
              <a:t>Building Trust:</a:t>
            </a:r>
            <a:r>
              <a:rPr lang="en-US" dirty="0"/>
              <a:t> Digital services require time to build reputation and trust with customers, especially those related to personal data or sensitive information. Customers may need time to research and trust the quality and reliability of the service before making a transaction.</a:t>
            </a:r>
          </a:p>
          <a:p>
            <a:pPr>
              <a:buFont typeface="Arial" panose="020B0604020202020204" pitchFamily="34" charset="0"/>
              <a:buChar char="•"/>
            </a:pPr>
            <a:r>
              <a:rPr lang="en-US" b="1" dirty="0"/>
              <a:t>For the remaining categories—BBFF, Electronic, </a:t>
            </a:r>
            <a:r>
              <a:rPr lang="en-US" b="1" dirty="0" err="1"/>
              <a:t>LifeStyle</a:t>
            </a:r>
            <a:r>
              <a:rPr lang="en-US" b="1" dirty="0"/>
              <a:t>—the average time from registration to the first transaction is relatively high, approximately 49 days.</a:t>
            </a:r>
            <a:endParaRPr lang="en-US" dirty="0"/>
          </a:p>
          <a:p>
            <a:pPr marL="742950" lvl="1" indent="-285750">
              <a:buFont typeface="Arial" panose="020B0604020202020204" pitchFamily="34" charset="0"/>
              <a:buChar char="•"/>
            </a:pPr>
            <a:r>
              <a:rPr lang="en-US" b="1" dirty="0"/>
              <a:t>BBFF:</a:t>
            </a:r>
            <a:r>
              <a:rPr lang="en-US" dirty="0"/>
              <a:t> This category has a high average listing time due to the diverse range of consumer products, which vary in size, color, images, etc.</a:t>
            </a:r>
          </a:p>
          <a:p>
            <a:pPr marL="742950" lvl="1" indent="-285750">
              <a:buFont typeface="Arial" panose="020B0604020202020204" pitchFamily="34" charset="0"/>
              <a:buChar char="•"/>
            </a:pPr>
            <a:r>
              <a:rPr lang="en-US" b="1" dirty="0"/>
              <a:t>Electronic:</a:t>
            </a:r>
            <a:r>
              <a:rPr lang="en-US" dirty="0"/>
              <a:t> High-value items, or </a:t>
            </a:r>
            <a:r>
              <a:rPr lang="en-US" dirty="0" err="1"/>
              <a:t>LifeStyle</a:t>
            </a:r>
            <a:r>
              <a:rPr lang="en-US" dirty="0"/>
              <a:t> (Non-Essential Goods) often related to trends and lifestyle, may require time to be recognized and integrated into the market, resulting in a longer time from product availability to the first order. Conversely, BBFF, being essential consumer goods, have stable purchasing power, shorter consumption times, and are less affected by trend changes, leading to shorter purchase times.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DD87E22-6F45-4417-BFA2-DCB6E9CE3608}" type="slidenum">
              <a:rPr lang="en-US" smtClean="0"/>
              <a:t>15</a:t>
            </a:fld>
            <a:endParaRPr lang="en-US"/>
          </a:p>
        </p:txBody>
      </p:sp>
    </p:spTree>
    <p:extLst>
      <p:ext uri="{BB962C8B-B14F-4D97-AF65-F5344CB8AC3E}">
        <p14:creationId xmlns:p14="http://schemas.microsoft.com/office/powerpoint/2010/main" val="3481594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Clear Instructions:</a:t>
            </a:r>
            <a:r>
              <a:rPr lang="en-US" dirty="0"/>
              <a:t> Provide step-by-step instructions for the registration process to make it easier for sellers to complete.</a:t>
            </a:r>
          </a:p>
          <a:p>
            <a:r>
              <a:rPr lang="en-US" b="1" dirty="0"/>
              <a:t>Accelerate Verification Process:</a:t>
            </a:r>
            <a:r>
              <a:rPr lang="en-US" dirty="0"/>
              <a:t> Use automated verification technology and minimize manual processing time.</a:t>
            </a:r>
          </a:p>
          <a:p>
            <a:r>
              <a:rPr lang="en-US" b="1" dirty="0"/>
              <a:t>Immediate Notifications:</a:t>
            </a:r>
            <a:r>
              <a:rPr lang="en-US" dirty="0"/>
              <a:t> Notify sellers as soon as their accounts are activated, along with the next steps.</a:t>
            </a:r>
          </a:p>
          <a:p>
            <a:r>
              <a:rPr lang="en-US" b="1" dirty="0"/>
              <a:t>Quick Product Listing Tools:</a:t>
            </a:r>
            <a:r>
              <a:rPr lang="en-US" dirty="0"/>
              <a:t> Offer auto-fill templates and OCR technology support to input product data from images or documents.</a:t>
            </a:r>
          </a:p>
          <a:p>
            <a:r>
              <a:rPr lang="en-US" b="1" dirty="0"/>
              <a:t>Testing and Guidance:</a:t>
            </a:r>
            <a:r>
              <a:rPr lang="en-US" dirty="0"/>
              <a:t> Provide guidelines on writing engaging product descriptions and optimizing keywords to improve product visibility.</a:t>
            </a:r>
          </a:p>
          <a:p>
            <a:r>
              <a:rPr lang="en-US" b="1" dirty="0"/>
              <a:t>Forecasting and Inventory Management:</a:t>
            </a:r>
            <a:r>
              <a:rPr lang="en-US" dirty="0"/>
              <a:t> Offer tools to help sellers forecast demand and manage inventory effectively.</a:t>
            </a:r>
          </a:p>
          <a:p>
            <a:r>
              <a:rPr lang="en-US" b="1" dirty="0"/>
              <a:t>Logistics Support:</a:t>
            </a:r>
            <a:r>
              <a:rPr lang="en-US" dirty="0"/>
              <a:t> Suggest linked logistics services to help sellers quickly replenish stock and be ready for transactions.</a:t>
            </a:r>
          </a:p>
          <a:p>
            <a:r>
              <a:rPr lang="en-US" b="1" dirty="0"/>
              <a:t>Promotional and Advertising Campaigns:</a:t>
            </a:r>
            <a:r>
              <a:rPr lang="en-US" dirty="0"/>
              <a:t> Provide promotional or advertising packages to help new sellers attract customers.</a:t>
            </a:r>
          </a:p>
        </p:txBody>
      </p:sp>
      <p:sp>
        <p:nvSpPr>
          <p:cNvPr id="4" name="Slide Number Placeholder 3"/>
          <p:cNvSpPr>
            <a:spLocks noGrp="1"/>
          </p:cNvSpPr>
          <p:nvPr>
            <p:ph type="sldNum" sz="quarter" idx="5"/>
          </p:nvPr>
        </p:nvSpPr>
        <p:spPr/>
        <p:txBody>
          <a:bodyPr/>
          <a:lstStyle/>
          <a:p>
            <a:fld id="{5DD87E22-6F45-4417-BFA2-DCB6E9CE3608}" type="slidenum">
              <a:rPr lang="en-US" smtClean="0"/>
              <a:t>16</a:t>
            </a:fld>
            <a:endParaRPr lang="en-US"/>
          </a:p>
        </p:txBody>
      </p:sp>
    </p:spTree>
    <p:extLst>
      <p:ext uri="{BB962C8B-B14F-4D97-AF65-F5344CB8AC3E}">
        <p14:creationId xmlns:p14="http://schemas.microsoft.com/office/powerpoint/2010/main" val="4248724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D87E22-6F45-4417-BFA2-DCB6E9CE3608}" type="slidenum">
              <a:rPr lang="en-US" smtClean="0"/>
              <a:t>5</a:t>
            </a:fld>
            <a:endParaRPr lang="en-US"/>
          </a:p>
        </p:txBody>
      </p:sp>
    </p:spTree>
    <p:extLst>
      <p:ext uri="{BB962C8B-B14F-4D97-AF65-F5344CB8AC3E}">
        <p14:creationId xmlns:p14="http://schemas.microsoft.com/office/powerpoint/2010/main" val="2118176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D87E22-6F45-4417-BFA2-DCB6E9CE3608}" type="slidenum">
              <a:rPr lang="en-US" smtClean="0"/>
              <a:t>8</a:t>
            </a:fld>
            <a:endParaRPr lang="en-US"/>
          </a:p>
        </p:txBody>
      </p:sp>
    </p:spTree>
    <p:extLst>
      <p:ext uri="{BB962C8B-B14F-4D97-AF65-F5344CB8AC3E}">
        <p14:creationId xmlns:p14="http://schemas.microsoft.com/office/powerpoint/2010/main" val="3784556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D87E22-6F45-4417-BFA2-DCB6E9CE3608}" type="slidenum">
              <a:rPr lang="en-US" smtClean="0"/>
              <a:t>9</a:t>
            </a:fld>
            <a:endParaRPr lang="en-US"/>
          </a:p>
        </p:txBody>
      </p:sp>
    </p:spTree>
    <p:extLst>
      <p:ext uri="{BB962C8B-B14F-4D97-AF65-F5344CB8AC3E}">
        <p14:creationId xmlns:p14="http://schemas.microsoft.com/office/powerpoint/2010/main" val="1401299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Overview about data by main category</a:t>
            </a:r>
          </a:p>
        </p:txBody>
      </p:sp>
      <p:sp>
        <p:nvSpPr>
          <p:cNvPr id="4" name="Slide Number Placeholder 3"/>
          <p:cNvSpPr>
            <a:spLocks noGrp="1"/>
          </p:cNvSpPr>
          <p:nvPr>
            <p:ph type="sldNum" sz="quarter" idx="5"/>
          </p:nvPr>
        </p:nvSpPr>
        <p:spPr/>
        <p:txBody>
          <a:bodyPr/>
          <a:lstStyle/>
          <a:p>
            <a:fld id="{5DD87E22-6F45-4417-BFA2-DCB6E9CE3608}" type="slidenum">
              <a:rPr lang="en-US" smtClean="0"/>
              <a:t>10</a:t>
            </a:fld>
            <a:endParaRPr lang="en-US"/>
          </a:p>
        </p:txBody>
      </p:sp>
    </p:spTree>
    <p:extLst>
      <p:ext uri="{BB962C8B-B14F-4D97-AF65-F5344CB8AC3E}">
        <p14:creationId xmlns:p14="http://schemas.microsoft.com/office/powerpoint/2010/main" val="1972320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Tập</a:t>
            </a:r>
            <a:r>
              <a:rPr lang="en-US" dirty="0"/>
              <a:t> </a:t>
            </a:r>
            <a:r>
              <a:rPr lang="en-US" dirty="0" err="1"/>
              <a:t>dữ</a:t>
            </a:r>
            <a:r>
              <a:rPr lang="en-US" dirty="0"/>
              <a:t> </a:t>
            </a:r>
            <a:r>
              <a:rPr lang="en-US" dirty="0" err="1"/>
              <a:t>liệu</a:t>
            </a:r>
            <a:r>
              <a:rPr lang="en-US" dirty="0"/>
              <a:t> bao </a:t>
            </a:r>
            <a:r>
              <a:rPr lang="en-US" dirty="0" err="1"/>
              <a:t>gồm</a:t>
            </a:r>
            <a:r>
              <a:rPr lang="en-US" dirty="0"/>
              <a:t> time-line </a:t>
            </a:r>
            <a:r>
              <a:rPr lang="en-US" dirty="0" err="1"/>
              <a:t>từ</a:t>
            </a:r>
            <a:r>
              <a:rPr lang="en-US" dirty="0"/>
              <a:t> </a:t>
            </a:r>
            <a:r>
              <a:rPr lang="en-US" dirty="0" err="1"/>
              <a:t>lúc</a:t>
            </a:r>
            <a:r>
              <a:rPr lang="en-US" dirty="0"/>
              <a:t> </a:t>
            </a:r>
            <a:r>
              <a:rPr lang="en-US" dirty="0" err="1"/>
              <a:t>đăng</a:t>
            </a:r>
            <a:r>
              <a:rPr lang="en-US" dirty="0"/>
              <a:t> </a:t>
            </a:r>
            <a:r>
              <a:rPr lang="en-US" dirty="0" err="1"/>
              <a:t>nhập</a:t>
            </a:r>
            <a:r>
              <a:rPr lang="en-US" dirty="0"/>
              <a:t> </a:t>
            </a:r>
            <a:r>
              <a:rPr lang="en-US" dirty="0" err="1"/>
              <a:t>đến</a:t>
            </a:r>
            <a:r>
              <a:rPr lang="en-US" dirty="0"/>
              <a:t> </a:t>
            </a:r>
            <a:r>
              <a:rPr lang="en-US" dirty="0" err="1"/>
              <a:t>khi</a:t>
            </a:r>
            <a:r>
              <a:rPr lang="en-US" dirty="0"/>
              <a:t> </a:t>
            </a:r>
            <a:r>
              <a:rPr lang="en-US" dirty="0" err="1"/>
              <a:t>có</a:t>
            </a:r>
            <a:r>
              <a:rPr lang="en-US" dirty="0"/>
              <a:t> </a:t>
            </a:r>
            <a:r>
              <a:rPr lang="en-US" dirty="0" err="1"/>
              <a:t>giao</a:t>
            </a:r>
            <a:r>
              <a:rPr lang="en-US" dirty="0"/>
              <a:t> </a:t>
            </a:r>
            <a:r>
              <a:rPr lang="en-US" dirty="0" err="1"/>
              <a:t>dịch</a:t>
            </a:r>
            <a:r>
              <a:rPr lang="en-US" dirty="0"/>
              <a:t> </a:t>
            </a:r>
            <a:r>
              <a:rPr lang="en-US" dirty="0" err="1"/>
              <a:t>bán</a:t>
            </a:r>
            <a:r>
              <a:rPr lang="en-US" dirty="0"/>
              <a:t> </a:t>
            </a:r>
            <a:r>
              <a:rPr lang="en-US" dirty="0" err="1"/>
              <a:t>hàng</a:t>
            </a:r>
            <a:r>
              <a:rPr lang="en-US" dirty="0"/>
              <a:t> </a:t>
            </a:r>
            <a:r>
              <a:rPr lang="en-US" dirty="0" err="1"/>
              <a:t>đầu</a:t>
            </a:r>
            <a:r>
              <a:rPr lang="en-US" dirty="0"/>
              <a:t> </a:t>
            </a:r>
            <a:r>
              <a:rPr lang="en-US" dirty="0" err="1"/>
              <a:t>tiên</a:t>
            </a:r>
            <a:r>
              <a:rPr lang="en-US" dirty="0"/>
              <a:t> </a:t>
            </a:r>
            <a:r>
              <a:rPr lang="en-US" dirty="0" err="1"/>
              <a:t>của</a:t>
            </a:r>
            <a:r>
              <a:rPr lang="en-US" dirty="0"/>
              <a:t> seller </a:t>
            </a:r>
            <a:r>
              <a:rPr lang="en-US" dirty="0" err="1"/>
              <a:t>thuộc</a:t>
            </a:r>
            <a:r>
              <a:rPr lang="en-US" dirty="0"/>
              <a:t> </a:t>
            </a:r>
            <a:r>
              <a:rPr lang="en-US" dirty="0" err="1"/>
              <a:t>các</a:t>
            </a:r>
            <a:r>
              <a:rPr lang="en-US" dirty="0"/>
              <a:t> </a:t>
            </a:r>
            <a:r>
              <a:rPr lang="en-US" dirty="0" err="1"/>
              <a:t>ngành</a:t>
            </a:r>
            <a:r>
              <a:rPr lang="en-US" dirty="0"/>
              <a:t> </a:t>
            </a:r>
            <a:r>
              <a:rPr lang="en-US" dirty="0" err="1"/>
              <a:t>hàng</a:t>
            </a:r>
            <a:r>
              <a:rPr lang="en-US" dirty="0"/>
              <a:t>: Baby – Beauty – Food and Fashion, Book, Digital Service, Electronic, </a:t>
            </a:r>
            <a:r>
              <a:rPr lang="en-US" dirty="0" err="1"/>
              <a:t>LifeStyle</a:t>
            </a:r>
            <a:r>
              <a:rPr lang="en-US" dirty="0"/>
              <a:t> </a:t>
            </a:r>
            <a:r>
              <a:rPr lang="en-US" dirty="0" err="1"/>
              <a:t>trong</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từ</a:t>
            </a:r>
            <a:r>
              <a:rPr lang="en-US" dirty="0"/>
              <a:t> 2018-01-01 </a:t>
            </a:r>
            <a:r>
              <a:rPr lang="en-US" dirty="0" err="1"/>
              <a:t>đến</a:t>
            </a:r>
            <a:r>
              <a:rPr lang="en-US" dirty="0"/>
              <a:t> 2018-10-01. </a:t>
            </a:r>
          </a:p>
          <a:p>
            <a:pPr marL="171450" indent="-171450">
              <a:buFontTx/>
              <a:buChar char="-"/>
            </a:pPr>
            <a:endParaRPr lang="en-US" dirty="0"/>
          </a:p>
          <a:p>
            <a:pPr marL="171450" indent="-171450">
              <a:buFontTx/>
              <a:buChar char="-"/>
            </a:pPr>
            <a:r>
              <a:rPr lang="vi-VN" dirty="0"/>
              <a:t>Biểu đồ cho thấy</a:t>
            </a:r>
            <a:r>
              <a:rPr lang="en-US" dirty="0"/>
              <a:t> </a:t>
            </a:r>
            <a:r>
              <a:rPr lang="en-US" dirty="0" err="1"/>
              <a:t>số</a:t>
            </a:r>
            <a:r>
              <a:rPr lang="en-US" dirty="0"/>
              <a:t> </a:t>
            </a:r>
            <a:r>
              <a:rPr lang="en-US" dirty="0" err="1"/>
              <a:t>lượng</a:t>
            </a:r>
            <a:r>
              <a:rPr lang="en-US" dirty="0"/>
              <a:t> </a:t>
            </a:r>
            <a:r>
              <a:rPr lang="en-US" dirty="0" err="1"/>
              <a:t>tài</a:t>
            </a:r>
            <a:r>
              <a:rPr lang="en-US" dirty="0"/>
              <a:t> </a:t>
            </a:r>
            <a:r>
              <a:rPr lang="en-US" dirty="0" err="1"/>
              <a:t>khoản</a:t>
            </a:r>
            <a:r>
              <a:rPr lang="en-US" dirty="0"/>
              <a:t> </a:t>
            </a:r>
            <a:r>
              <a:rPr lang="en-US" dirty="0" err="1"/>
              <a:t>đăng</a:t>
            </a:r>
            <a:r>
              <a:rPr lang="en-US" dirty="0"/>
              <a:t> </a:t>
            </a:r>
            <a:r>
              <a:rPr lang="en-US" dirty="0" err="1"/>
              <a:t>ký</a:t>
            </a:r>
            <a:r>
              <a:rPr lang="vi-VN" dirty="0"/>
              <a:t> một xu hướng tăng đột biến trong khoảng </a:t>
            </a:r>
            <a:r>
              <a:rPr lang="en-US" dirty="0" err="1"/>
              <a:t>từ</a:t>
            </a:r>
            <a:r>
              <a:rPr lang="en-US" dirty="0"/>
              <a:t> </a:t>
            </a:r>
            <a:r>
              <a:rPr lang="en-US" dirty="0" err="1"/>
              <a:t>tháng</a:t>
            </a:r>
            <a:r>
              <a:rPr lang="en-US" dirty="0"/>
              <a:t> 3 </a:t>
            </a:r>
            <a:r>
              <a:rPr lang="en-US" dirty="0" err="1"/>
              <a:t>đến</a:t>
            </a:r>
            <a:r>
              <a:rPr lang="en-US" dirty="0"/>
              <a:t> </a:t>
            </a:r>
            <a:r>
              <a:rPr lang="en-US" dirty="0" err="1"/>
              <a:t>tháng</a:t>
            </a:r>
            <a:r>
              <a:rPr lang="en-US" dirty="0"/>
              <a:t> </a:t>
            </a:r>
            <a:r>
              <a:rPr lang="en-US" dirty="0" err="1"/>
              <a:t>đầu</a:t>
            </a:r>
            <a:r>
              <a:rPr lang="en-US" dirty="0"/>
              <a:t> 4</a:t>
            </a:r>
            <a:r>
              <a:rPr lang="vi-VN" dirty="0"/>
              <a:t> năm 2018</a:t>
            </a:r>
            <a:r>
              <a:rPr lang="en-US" dirty="0"/>
              <a:t> </a:t>
            </a:r>
            <a:r>
              <a:rPr lang="en-US" dirty="0" err="1"/>
              <a:t>với</a:t>
            </a:r>
            <a:r>
              <a:rPr lang="en-US" dirty="0"/>
              <a:t> </a:t>
            </a:r>
            <a:r>
              <a:rPr lang="en-US" dirty="0" err="1"/>
              <a:t>đỉnh</a:t>
            </a:r>
            <a:r>
              <a:rPr lang="en-US" dirty="0"/>
              <a:t> </a:t>
            </a:r>
            <a:r>
              <a:rPr lang="en-US" dirty="0" err="1"/>
              <a:t>điểm</a:t>
            </a:r>
            <a:r>
              <a:rPr lang="en-US" dirty="0"/>
              <a:t> </a:t>
            </a:r>
            <a:r>
              <a:rPr lang="en-US" dirty="0" err="1"/>
              <a:t>có</a:t>
            </a:r>
            <a:r>
              <a:rPr lang="en-US" dirty="0"/>
              <a:t> </a:t>
            </a:r>
            <a:r>
              <a:rPr lang="en-US" dirty="0" err="1"/>
              <a:t>lúc</a:t>
            </a:r>
            <a:r>
              <a:rPr lang="en-US" dirty="0"/>
              <a:t> </a:t>
            </a:r>
            <a:r>
              <a:rPr lang="en-US" dirty="0" err="1"/>
              <a:t>lên</a:t>
            </a:r>
            <a:r>
              <a:rPr lang="en-US" dirty="0"/>
              <a:t> </a:t>
            </a:r>
            <a:r>
              <a:rPr lang="en-US" dirty="0" err="1"/>
              <a:t>đến</a:t>
            </a:r>
            <a:r>
              <a:rPr lang="en-US" dirty="0"/>
              <a:t> </a:t>
            </a:r>
            <a:r>
              <a:rPr lang="en-US" dirty="0" err="1"/>
              <a:t>xấp</a:t>
            </a:r>
            <a:r>
              <a:rPr lang="en-US" dirty="0"/>
              <a:t> </a:t>
            </a:r>
            <a:r>
              <a:rPr lang="en-US" dirty="0" err="1"/>
              <a:t>xỉ</a:t>
            </a:r>
            <a:r>
              <a:rPr lang="en-US" dirty="0"/>
              <a:t> 50 </a:t>
            </a:r>
            <a:r>
              <a:rPr lang="en-US" dirty="0" err="1"/>
              <a:t>tài</a:t>
            </a:r>
            <a:r>
              <a:rPr lang="en-US" dirty="0"/>
              <a:t> </a:t>
            </a:r>
            <a:r>
              <a:rPr lang="en-US" dirty="0" err="1"/>
              <a:t>khoản</a:t>
            </a:r>
            <a:r>
              <a:rPr lang="en-US" dirty="0"/>
              <a:t>/ </a:t>
            </a:r>
            <a:r>
              <a:rPr lang="en-US" dirty="0" err="1"/>
              <a:t>ngày</a:t>
            </a:r>
            <a:r>
              <a:rPr lang="vi-VN" dirty="0"/>
              <a:t>.</a:t>
            </a:r>
            <a:r>
              <a:rPr lang="en-US" dirty="0"/>
              <a:t> </a:t>
            </a:r>
            <a:r>
              <a:rPr lang="vi-VN" dirty="0"/>
              <a:t>Sau đỉnh điểm này, số lượng tài khoản đăng ký biến động nhưng có xu hướng giảm dần về cuối tháng </a:t>
            </a:r>
            <a:r>
              <a:rPr lang="en-US" dirty="0"/>
              <a:t>10</a:t>
            </a:r>
            <a:r>
              <a:rPr lang="vi-VN" dirty="0"/>
              <a:t> năm 2018</a:t>
            </a:r>
            <a:r>
              <a:rPr lang="en-US" dirty="0"/>
              <a:t>.</a:t>
            </a:r>
          </a:p>
          <a:p>
            <a:pPr marL="0" indent="0">
              <a:buFontTx/>
              <a:buNone/>
            </a:pPr>
            <a:endParaRPr lang="en-US" dirty="0"/>
          </a:p>
        </p:txBody>
      </p:sp>
      <p:sp>
        <p:nvSpPr>
          <p:cNvPr id="4" name="Slide Number Placeholder 3"/>
          <p:cNvSpPr>
            <a:spLocks noGrp="1"/>
          </p:cNvSpPr>
          <p:nvPr>
            <p:ph type="sldNum" sz="quarter" idx="5"/>
          </p:nvPr>
        </p:nvSpPr>
        <p:spPr/>
        <p:txBody>
          <a:bodyPr/>
          <a:lstStyle/>
          <a:p>
            <a:fld id="{5DD87E22-6F45-4417-BFA2-DCB6E9CE3608}" type="slidenum">
              <a:rPr lang="en-US" smtClean="0"/>
              <a:t>11</a:t>
            </a:fld>
            <a:endParaRPr lang="en-US"/>
          </a:p>
        </p:txBody>
      </p:sp>
    </p:spTree>
    <p:extLst>
      <p:ext uri="{BB962C8B-B14F-4D97-AF65-F5344CB8AC3E}">
        <p14:creationId xmlns:p14="http://schemas.microsoft.com/office/powerpoint/2010/main" val="113431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Analyze the marketing strategy during this period to identify the success factors that led to significant fluctuations: Is there any difference compared to other months =&gt; an increase in the number of registered accounts.</a:t>
            </a:r>
          </a:p>
          <a:p>
            <a:r>
              <a:rPr lang="en-US" b="1" dirty="0"/>
              <a:t>Action</a:t>
            </a:r>
            <a:r>
              <a:rPr lang="en-US" dirty="0"/>
              <a:t>: Some of these marketing strategies should be applied to other months to maintain interest and increase the number of registered accounts.</a:t>
            </a:r>
          </a:p>
          <a:p>
            <a:r>
              <a:rPr lang="en-US" dirty="0"/>
              <a:t>For example: reducing the initial registration fee for sellers, sharing success stories of current sellers to build trust and attract new sellers, etc.</a:t>
            </a:r>
          </a:p>
          <a:p>
            <a:endParaRPr lang="en-US" dirty="0"/>
          </a:p>
        </p:txBody>
      </p:sp>
      <p:sp>
        <p:nvSpPr>
          <p:cNvPr id="4" name="Slide Number Placeholder 3"/>
          <p:cNvSpPr>
            <a:spLocks noGrp="1"/>
          </p:cNvSpPr>
          <p:nvPr>
            <p:ph type="sldNum" sz="quarter" idx="5"/>
          </p:nvPr>
        </p:nvSpPr>
        <p:spPr/>
        <p:txBody>
          <a:bodyPr/>
          <a:lstStyle/>
          <a:p>
            <a:fld id="{5DD87E22-6F45-4417-BFA2-DCB6E9CE3608}" type="slidenum">
              <a:rPr lang="en-US" smtClean="0"/>
              <a:t>12</a:t>
            </a:fld>
            <a:endParaRPr lang="en-US"/>
          </a:p>
        </p:txBody>
      </p:sp>
    </p:spTree>
    <p:extLst>
      <p:ext uri="{BB962C8B-B14F-4D97-AF65-F5344CB8AC3E}">
        <p14:creationId xmlns:p14="http://schemas.microsoft.com/office/powerpoint/2010/main" val="3133897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Left-skewed distribution: The chart shows that the majority of sellers complete their transactions within 50 days after registration. There are a few sellers who make their first transaction immediately after registration, and this number decreases over time.</a:t>
            </a:r>
          </a:p>
          <a:p>
            <a:endParaRPr lang="en-US" dirty="0"/>
          </a:p>
          <a:p>
            <a:r>
              <a:rPr lang="en-US" dirty="0"/>
              <a:t>Peak: There is a clear peak around 0-50 days, with the highest number of sellers completing transactions within this period.</a:t>
            </a:r>
          </a:p>
          <a:p>
            <a:endParaRPr lang="en-US" dirty="0"/>
          </a:p>
          <a:p>
            <a:r>
              <a:rPr lang="en-US" dirty="0"/>
              <a:t>Gradual decrease: After about 50 days, the number of users completing transactions gradually declines, and very few make transactions after 150 day</a:t>
            </a:r>
          </a:p>
        </p:txBody>
      </p:sp>
      <p:sp>
        <p:nvSpPr>
          <p:cNvPr id="4" name="Slide Number Placeholder 3"/>
          <p:cNvSpPr>
            <a:spLocks noGrp="1"/>
          </p:cNvSpPr>
          <p:nvPr>
            <p:ph type="sldNum" sz="quarter" idx="5"/>
          </p:nvPr>
        </p:nvSpPr>
        <p:spPr/>
        <p:txBody>
          <a:bodyPr/>
          <a:lstStyle/>
          <a:p>
            <a:fld id="{5DD87E22-6F45-4417-BFA2-DCB6E9CE3608}" type="slidenum">
              <a:rPr lang="en-US" smtClean="0"/>
              <a:t>13</a:t>
            </a:fld>
            <a:endParaRPr lang="en-US"/>
          </a:p>
        </p:txBody>
      </p:sp>
    </p:spTree>
    <p:extLst>
      <p:ext uri="{BB962C8B-B14F-4D97-AF65-F5344CB8AC3E}">
        <p14:creationId xmlns:p14="http://schemas.microsoft.com/office/powerpoint/2010/main" val="1423477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BBFF (Baby, Beauty, Food, Fashion)</a:t>
            </a:r>
            <a:r>
              <a:rPr lang="en-US" dirty="0"/>
              <a:t> Most sellers in this category complete their first transaction within 50 days after sign-up. There is a gradual decrease in transactions after 50 days, with very few occurring after 100 days.</a:t>
            </a:r>
          </a:p>
          <a:p>
            <a:r>
              <a:rPr lang="en-US" b="1" dirty="0"/>
              <a:t>Book</a:t>
            </a:r>
            <a:r>
              <a:rPr lang="en-US" dirty="0"/>
              <a:t> The number of first transactions is concentrated in the 0-30 day period after sign-up. After 50 days, there is a significant drop in transactions, and very few occur after 100 days.</a:t>
            </a:r>
          </a:p>
          <a:p>
            <a:r>
              <a:rPr lang="en-US" b="1" dirty="0"/>
              <a:t>Digital Service</a:t>
            </a:r>
            <a:r>
              <a:rPr lang="en-US" dirty="0"/>
              <a:t> Most first transactions occur within 0-50 days, but a notable number also occur between 50-100 days. This distribution indicates that the time to first transaction is longer compared to other categories.</a:t>
            </a:r>
          </a:p>
          <a:p>
            <a:r>
              <a:rPr lang="en-US" b="1" dirty="0"/>
              <a:t>Electronic</a:t>
            </a:r>
            <a:r>
              <a:rPr lang="en-US" dirty="0"/>
              <a:t> The majority of first transactions occur within 0-50 days. After 100 days, the number of first transactions is almost negligible.</a:t>
            </a:r>
          </a:p>
          <a:p>
            <a:r>
              <a:rPr lang="en-US" b="1" dirty="0" err="1"/>
              <a:t>LifeStyle</a:t>
            </a:r>
            <a:r>
              <a:rPr lang="en-US" dirty="0"/>
              <a:t> The number of first transactions is primarily concentrated within the first 50 days. Similar to other categories, the number gradually decreases, with fewer transactions occurring after 100 days.</a:t>
            </a:r>
          </a:p>
        </p:txBody>
      </p:sp>
      <p:sp>
        <p:nvSpPr>
          <p:cNvPr id="4" name="Slide Number Placeholder 3"/>
          <p:cNvSpPr>
            <a:spLocks noGrp="1"/>
          </p:cNvSpPr>
          <p:nvPr>
            <p:ph type="sldNum" sz="quarter" idx="5"/>
          </p:nvPr>
        </p:nvSpPr>
        <p:spPr/>
        <p:txBody>
          <a:bodyPr/>
          <a:lstStyle/>
          <a:p>
            <a:fld id="{5DD87E22-6F45-4417-BFA2-DCB6E9CE3608}" type="slidenum">
              <a:rPr lang="en-US" smtClean="0"/>
              <a:t>14</a:t>
            </a:fld>
            <a:endParaRPr lang="en-US"/>
          </a:p>
        </p:txBody>
      </p:sp>
    </p:spTree>
    <p:extLst>
      <p:ext uri="{BB962C8B-B14F-4D97-AF65-F5344CB8AC3E}">
        <p14:creationId xmlns:p14="http://schemas.microsoft.com/office/powerpoint/2010/main" val="374393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A204E-A355-7601-EC2D-B2069B6E93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849802-F483-8200-C017-BA3BD0805E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169162-E5AD-A99E-30F6-40CB1BFF4522}"/>
              </a:ext>
            </a:extLst>
          </p:cNvPr>
          <p:cNvSpPr>
            <a:spLocks noGrp="1"/>
          </p:cNvSpPr>
          <p:nvPr>
            <p:ph type="dt" sz="half" idx="10"/>
          </p:nvPr>
        </p:nvSpPr>
        <p:spPr/>
        <p:txBody>
          <a:bodyPr/>
          <a:lstStyle/>
          <a:p>
            <a:fld id="{536077AC-EC74-4708-A558-FBC609A64CEA}" type="datetimeFigureOut">
              <a:rPr lang="en-US" smtClean="0"/>
              <a:t>8/1/2024</a:t>
            </a:fld>
            <a:endParaRPr lang="en-US"/>
          </a:p>
        </p:txBody>
      </p:sp>
      <p:sp>
        <p:nvSpPr>
          <p:cNvPr id="5" name="Footer Placeholder 4">
            <a:extLst>
              <a:ext uri="{FF2B5EF4-FFF2-40B4-BE49-F238E27FC236}">
                <a16:creationId xmlns:a16="http://schemas.microsoft.com/office/drawing/2014/main" id="{9406D6DD-EF9F-CF2F-CD44-19DCD6DED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0A66A5-5C06-7B7B-9874-1F9AC62C46D8}"/>
              </a:ext>
            </a:extLst>
          </p:cNvPr>
          <p:cNvSpPr>
            <a:spLocks noGrp="1"/>
          </p:cNvSpPr>
          <p:nvPr>
            <p:ph type="sldNum" sz="quarter" idx="12"/>
          </p:nvPr>
        </p:nvSpPr>
        <p:spPr/>
        <p:txBody>
          <a:bodyPr/>
          <a:lstStyle/>
          <a:p>
            <a:fld id="{77C20EC9-F02E-4BDE-A677-55B61C16B875}" type="slidenum">
              <a:rPr lang="en-US" smtClean="0"/>
              <a:t>‹#›</a:t>
            </a:fld>
            <a:endParaRPr lang="en-US"/>
          </a:p>
        </p:txBody>
      </p:sp>
    </p:spTree>
    <p:extLst>
      <p:ext uri="{BB962C8B-B14F-4D97-AF65-F5344CB8AC3E}">
        <p14:creationId xmlns:p14="http://schemas.microsoft.com/office/powerpoint/2010/main" val="3630298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85A4F-03DD-3FC0-D899-A96149167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9323B7-9E67-0006-3EAC-1747CDEB45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3B91EA-6D49-89E6-18D8-A6EDFFEBFFEB}"/>
              </a:ext>
            </a:extLst>
          </p:cNvPr>
          <p:cNvSpPr>
            <a:spLocks noGrp="1"/>
          </p:cNvSpPr>
          <p:nvPr>
            <p:ph type="dt" sz="half" idx="10"/>
          </p:nvPr>
        </p:nvSpPr>
        <p:spPr/>
        <p:txBody>
          <a:bodyPr/>
          <a:lstStyle/>
          <a:p>
            <a:fld id="{536077AC-EC74-4708-A558-FBC609A64CEA}" type="datetimeFigureOut">
              <a:rPr lang="en-US" smtClean="0"/>
              <a:t>8/1/2024</a:t>
            </a:fld>
            <a:endParaRPr lang="en-US"/>
          </a:p>
        </p:txBody>
      </p:sp>
      <p:sp>
        <p:nvSpPr>
          <p:cNvPr id="5" name="Footer Placeholder 4">
            <a:extLst>
              <a:ext uri="{FF2B5EF4-FFF2-40B4-BE49-F238E27FC236}">
                <a16:creationId xmlns:a16="http://schemas.microsoft.com/office/drawing/2014/main" id="{7C125C35-5C45-06A5-C05D-C2FB7A7087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C2CFC3-2724-8E08-FEFE-ACD359730068}"/>
              </a:ext>
            </a:extLst>
          </p:cNvPr>
          <p:cNvSpPr>
            <a:spLocks noGrp="1"/>
          </p:cNvSpPr>
          <p:nvPr>
            <p:ph type="sldNum" sz="quarter" idx="12"/>
          </p:nvPr>
        </p:nvSpPr>
        <p:spPr/>
        <p:txBody>
          <a:bodyPr/>
          <a:lstStyle/>
          <a:p>
            <a:fld id="{77C20EC9-F02E-4BDE-A677-55B61C16B875}" type="slidenum">
              <a:rPr lang="en-US" smtClean="0"/>
              <a:t>‹#›</a:t>
            </a:fld>
            <a:endParaRPr lang="en-US"/>
          </a:p>
        </p:txBody>
      </p:sp>
    </p:spTree>
    <p:extLst>
      <p:ext uri="{BB962C8B-B14F-4D97-AF65-F5344CB8AC3E}">
        <p14:creationId xmlns:p14="http://schemas.microsoft.com/office/powerpoint/2010/main" val="328363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50B46A-B289-4947-420F-F1BB31AC97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81B788-8550-75FA-50BB-C97D65025F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66D75-700D-E76E-EC37-8624412B7464}"/>
              </a:ext>
            </a:extLst>
          </p:cNvPr>
          <p:cNvSpPr>
            <a:spLocks noGrp="1"/>
          </p:cNvSpPr>
          <p:nvPr>
            <p:ph type="dt" sz="half" idx="10"/>
          </p:nvPr>
        </p:nvSpPr>
        <p:spPr/>
        <p:txBody>
          <a:bodyPr/>
          <a:lstStyle/>
          <a:p>
            <a:fld id="{536077AC-EC74-4708-A558-FBC609A64CEA}" type="datetimeFigureOut">
              <a:rPr lang="en-US" smtClean="0"/>
              <a:t>8/1/2024</a:t>
            </a:fld>
            <a:endParaRPr lang="en-US"/>
          </a:p>
        </p:txBody>
      </p:sp>
      <p:sp>
        <p:nvSpPr>
          <p:cNvPr id="5" name="Footer Placeholder 4">
            <a:extLst>
              <a:ext uri="{FF2B5EF4-FFF2-40B4-BE49-F238E27FC236}">
                <a16:creationId xmlns:a16="http://schemas.microsoft.com/office/drawing/2014/main" id="{B5B82AD7-6933-E74D-BC84-961A5D503A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8BEA17-8EA1-DF2E-58F2-1FD559B55B1A}"/>
              </a:ext>
            </a:extLst>
          </p:cNvPr>
          <p:cNvSpPr>
            <a:spLocks noGrp="1"/>
          </p:cNvSpPr>
          <p:nvPr>
            <p:ph type="sldNum" sz="quarter" idx="12"/>
          </p:nvPr>
        </p:nvSpPr>
        <p:spPr/>
        <p:txBody>
          <a:bodyPr/>
          <a:lstStyle/>
          <a:p>
            <a:fld id="{77C20EC9-F02E-4BDE-A677-55B61C16B875}" type="slidenum">
              <a:rPr lang="en-US" smtClean="0"/>
              <a:t>‹#›</a:t>
            </a:fld>
            <a:endParaRPr lang="en-US"/>
          </a:p>
        </p:txBody>
      </p:sp>
    </p:spTree>
    <p:extLst>
      <p:ext uri="{BB962C8B-B14F-4D97-AF65-F5344CB8AC3E}">
        <p14:creationId xmlns:p14="http://schemas.microsoft.com/office/powerpoint/2010/main" val="65943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5A665-D54D-1571-9C1F-03829A6986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E488A2-7F76-E78F-7871-F887447C28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D74848-8F32-0722-B5B9-D45FCC970742}"/>
              </a:ext>
            </a:extLst>
          </p:cNvPr>
          <p:cNvSpPr>
            <a:spLocks noGrp="1"/>
          </p:cNvSpPr>
          <p:nvPr>
            <p:ph type="dt" sz="half" idx="10"/>
          </p:nvPr>
        </p:nvSpPr>
        <p:spPr/>
        <p:txBody>
          <a:bodyPr/>
          <a:lstStyle/>
          <a:p>
            <a:fld id="{536077AC-EC74-4708-A558-FBC609A64CEA}" type="datetimeFigureOut">
              <a:rPr lang="en-US" smtClean="0"/>
              <a:t>8/1/2024</a:t>
            </a:fld>
            <a:endParaRPr lang="en-US"/>
          </a:p>
        </p:txBody>
      </p:sp>
      <p:sp>
        <p:nvSpPr>
          <p:cNvPr id="5" name="Footer Placeholder 4">
            <a:extLst>
              <a:ext uri="{FF2B5EF4-FFF2-40B4-BE49-F238E27FC236}">
                <a16:creationId xmlns:a16="http://schemas.microsoft.com/office/drawing/2014/main" id="{16935D1F-686B-551F-4A0D-1180C50AC7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D87B9E-575A-F32B-56B3-DEADA1C4F530}"/>
              </a:ext>
            </a:extLst>
          </p:cNvPr>
          <p:cNvSpPr>
            <a:spLocks noGrp="1"/>
          </p:cNvSpPr>
          <p:nvPr>
            <p:ph type="sldNum" sz="quarter" idx="12"/>
          </p:nvPr>
        </p:nvSpPr>
        <p:spPr/>
        <p:txBody>
          <a:bodyPr/>
          <a:lstStyle/>
          <a:p>
            <a:fld id="{77C20EC9-F02E-4BDE-A677-55B61C16B875}" type="slidenum">
              <a:rPr lang="en-US" smtClean="0"/>
              <a:t>‹#›</a:t>
            </a:fld>
            <a:endParaRPr lang="en-US"/>
          </a:p>
        </p:txBody>
      </p:sp>
    </p:spTree>
    <p:extLst>
      <p:ext uri="{BB962C8B-B14F-4D97-AF65-F5344CB8AC3E}">
        <p14:creationId xmlns:p14="http://schemas.microsoft.com/office/powerpoint/2010/main" val="419375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BF84-B2E8-4DB8-051D-D54968BC7A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D1008F-E3A3-01C0-5FF0-848DEE9DD50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D7D3A8-8902-4F07-B666-7EA493EBFEF1}"/>
              </a:ext>
            </a:extLst>
          </p:cNvPr>
          <p:cNvSpPr>
            <a:spLocks noGrp="1"/>
          </p:cNvSpPr>
          <p:nvPr>
            <p:ph type="dt" sz="half" idx="10"/>
          </p:nvPr>
        </p:nvSpPr>
        <p:spPr/>
        <p:txBody>
          <a:bodyPr/>
          <a:lstStyle/>
          <a:p>
            <a:fld id="{536077AC-EC74-4708-A558-FBC609A64CEA}" type="datetimeFigureOut">
              <a:rPr lang="en-US" smtClean="0"/>
              <a:t>8/1/2024</a:t>
            </a:fld>
            <a:endParaRPr lang="en-US"/>
          </a:p>
        </p:txBody>
      </p:sp>
      <p:sp>
        <p:nvSpPr>
          <p:cNvPr id="5" name="Footer Placeholder 4">
            <a:extLst>
              <a:ext uri="{FF2B5EF4-FFF2-40B4-BE49-F238E27FC236}">
                <a16:creationId xmlns:a16="http://schemas.microsoft.com/office/drawing/2014/main" id="{C2DC6640-1621-F2F9-4A9B-EDE2A3E41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30E9F-CCFC-5E59-D726-9A1FFC8FD5FF}"/>
              </a:ext>
            </a:extLst>
          </p:cNvPr>
          <p:cNvSpPr>
            <a:spLocks noGrp="1"/>
          </p:cNvSpPr>
          <p:nvPr>
            <p:ph type="sldNum" sz="quarter" idx="12"/>
          </p:nvPr>
        </p:nvSpPr>
        <p:spPr/>
        <p:txBody>
          <a:bodyPr/>
          <a:lstStyle/>
          <a:p>
            <a:fld id="{77C20EC9-F02E-4BDE-A677-55B61C16B875}" type="slidenum">
              <a:rPr lang="en-US" smtClean="0"/>
              <a:t>‹#›</a:t>
            </a:fld>
            <a:endParaRPr lang="en-US"/>
          </a:p>
        </p:txBody>
      </p:sp>
    </p:spTree>
    <p:extLst>
      <p:ext uri="{BB962C8B-B14F-4D97-AF65-F5344CB8AC3E}">
        <p14:creationId xmlns:p14="http://schemas.microsoft.com/office/powerpoint/2010/main" val="3922148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C7551-6ED5-24B1-26A7-BABF084AB0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5ADDF4-143D-444A-4A01-029D1C877C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4BBD74-87B9-8818-BF92-4E5485516F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7E605C-E17B-56A9-A1BE-0DD20484A708}"/>
              </a:ext>
            </a:extLst>
          </p:cNvPr>
          <p:cNvSpPr>
            <a:spLocks noGrp="1"/>
          </p:cNvSpPr>
          <p:nvPr>
            <p:ph type="dt" sz="half" idx="10"/>
          </p:nvPr>
        </p:nvSpPr>
        <p:spPr/>
        <p:txBody>
          <a:bodyPr/>
          <a:lstStyle/>
          <a:p>
            <a:fld id="{536077AC-EC74-4708-A558-FBC609A64CEA}" type="datetimeFigureOut">
              <a:rPr lang="en-US" smtClean="0"/>
              <a:t>8/1/2024</a:t>
            </a:fld>
            <a:endParaRPr lang="en-US"/>
          </a:p>
        </p:txBody>
      </p:sp>
      <p:sp>
        <p:nvSpPr>
          <p:cNvPr id="6" name="Footer Placeholder 5">
            <a:extLst>
              <a:ext uri="{FF2B5EF4-FFF2-40B4-BE49-F238E27FC236}">
                <a16:creationId xmlns:a16="http://schemas.microsoft.com/office/drawing/2014/main" id="{35C6A0C3-54B3-DB35-7FAC-6559D55967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D5DE5-9577-B918-709A-42AC443600B0}"/>
              </a:ext>
            </a:extLst>
          </p:cNvPr>
          <p:cNvSpPr>
            <a:spLocks noGrp="1"/>
          </p:cNvSpPr>
          <p:nvPr>
            <p:ph type="sldNum" sz="quarter" idx="12"/>
          </p:nvPr>
        </p:nvSpPr>
        <p:spPr/>
        <p:txBody>
          <a:bodyPr/>
          <a:lstStyle/>
          <a:p>
            <a:fld id="{77C20EC9-F02E-4BDE-A677-55B61C16B875}" type="slidenum">
              <a:rPr lang="en-US" smtClean="0"/>
              <a:t>‹#›</a:t>
            </a:fld>
            <a:endParaRPr lang="en-US"/>
          </a:p>
        </p:txBody>
      </p:sp>
    </p:spTree>
    <p:extLst>
      <p:ext uri="{BB962C8B-B14F-4D97-AF65-F5344CB8AC3E}">
        <p14:creationId xmlns:p14="http://schemas.microsoft.com/office/powerpoint/2010/main" val="415079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F7D81-DB2F-3582-292F-4CD22EC493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9FC32-E0AB-B535-C7B7-FE940E49BF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894B2E-B38A-EAE1-AF7B-62508FDE4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78FEEB-1DFE-C3C9-FB4E-6F6BDD264D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9D0FD8-9D25-D3CF-95F1-D0A95EA06F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5D9B25-E536-A296-8981-754E32B070E6}"/>
              </a:ext>
            </a:extLst>
          </p:cNvPr>
          <p:cNvSpPr>
            <a:spLocks noGrp="1"/>
          </p:cNvSpPr>
          <p:nvPr>
            <p:ph type="dt" sz="half" idx="10"/>
          </p:nvPr>
        </p:nvSpPr>
        <p:spPr/>
        <p:txBody>
          <a:bodyPr/>
          <a:lstStyle/>
          <a:p>
            <a:fld id="{536077AC-EC74-4708-A558-FBC609A64CEA}" type="datetimeFigureOut">
              <a:rPr lang="en-US" smtClean="0"/>
              <a:t>8/1/2024</a:t>
            </a:fld>
            <a:endParaRPr lang="en-US"/>
          </a:p>
        </p:txBody>
      </p:sp>
      <p:sp>
        <p:nvSpPr>
          <p:cNvPr id="8" name="Footer Placeholder 7">
            <a:extLst>
              <a:ext uri="{FF2B5EF4-FFF2-40B4-BE49-F238E27FC236}">
                <a16:creationId xmlns:a16="http://schemas.microsoft.com/office/drawing/2014/main" id="{081F99E1-1E68-1AD2-6821-D82B59FBBE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44E0A0-1406-194E-D4CE-0A2C66DCDBE7}"/>
              </a:ext>
            </a:extLst>
          </p:cNvPr>
          <p:cNvSpPr>
            <a:spLocks noGrp="1"/>
          </p:cNvSpPr>
          <p:nvPr>
            <p:ph type="sldNum" sz="quarter" idx="12"/>
          </p:nvPr>
        </p:nvSpPr>
        <p:spPr/>
        <p:txBody>
          <a:bodyPr/>
          <a:lstStyle/>
          <a:p>
            <a:fld id="{77C20EC9-F02E-4BDE-A677-55B61C16B875}" type="slidenum">
              <a:rPr lang="en-US" smtClean="0"/>
              <a:t>‹#›</a:t>
            </a:fld>
            <a:endParaRPr lang="en-US"/>
          </a:p>
        </p:txBody>
      </p:sp>
    </p:spTree>
    <p:extLst>
      <p:ext uri="{BB962C8B-B14F-4D97-AF65-F5344CB8AC3E}">
        <p14:creationId xmlns:p14="http://schemas.microsoft.com/office/powerpoint/2010/main" val="6005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738FE-EC21-6968-E18E-EAAA95DD52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B503FF-95E3-9128-3362-93EFB558AB2B}"/>
              </a:ext>
            </a:extLst>
          </p:cNvPr>
          <p:cNvSpPr>
            <a:spLocks noGrp="1"/>
          </p:cNvSpPr>
          <p:nvPr>
            <p:ph type="dt" sz="half" idx="10"/>
          </p:nvPr>
        </p:nvSpPr>
        <p:spPr/>
        <p:txBody>
          <a:bodyPr/>
          <a:lstStyle/>
          <a:p>
            <a:fld id="{536077AC-EC74-4708-A558-FBC609A64CEA}" type="datetimeFigureOut">
              <a:rPr lang="en-US" smtClean="0"/>
              <a:t>8/1/2024</a:t>
            </a:fld>
            <a:endParaRPr lang="en-US"/>
          </a:p>
        </p:txBody>
      </p:sp>
      <p:sp>
        <p:nvSpPr>
          <p:cNvPr id="4" name="Footer Placeholder 3">
            <a:extLst>
              <a:ext uri="{FF2B5EF4-FFF2-40B4-BE49-F238E27FC236}">
                <a16:creationId xmlns:a16="http://schemas.microsoft.com/office/drawing/2014/main" id="{420C0D16-EC93-E05A-91E8-645ED5D9AB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DB4F8B-F5A2-7236-91A4-E18B5892D228}"/>
              </a:ext>
            </a:extLst>
          </p:cNvPr>
          <p:cNvSpPr>
            <a:spLocks noGrp="1"/>
          </p:cNvSpPr>
          <p:nvPr>
            <p:ph type="sldNum" sz="quarter" idx="12"/>
          </p:nvPr>
        </p:nvSpPr>
        <p:spPr/>
        <p:txBody>
          <a:bodyPr/>
          <a:lstStyle/>
          <a:p>
            <a:fld id="{77C20EC9-F02E-4BDE-A677-55B61C16B875}" type="slidenum">
              <a:rPr lang="en-US" smtClean="0"/>
              <a:t>‹#›</a:t>
            </a:fld>
            <a:endParaRPr lang="en-US"/>
          </a:p>
        </p:txBody>
      </p:sp>
    </p:spTree>
    <p:extLst>
      <p:ext uri="{BB962C8B-B14F-4D97-AF65-F5344CB8AC3E}">
        <p14:creationId xmlns:p14="http://schemas.microsoft.com/office/powerpoint/2010/main" val="503949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A33B38-9E5B-AD25-A292-9C325B960D09}"/>
              </a:ext>
            </a:extLst>
          </p:cNvPr>
          <p:cNvSpPr>
            <a:spLocks noGrp="1"/>
          </p:cNvSpPr>
          <p:nvPr>
            <p:ph type="dt" sz="half" idx="10"/>
          </p:nvPr>
        </p:nvSpPr>
        <p:spPr/>
        <p:txBody>
          <a:bodyPr/>
          <a:lstStyle/>
          <a:p>
            <a:fld id="{536077AC-EC74-4708-A558-FBC609A64CEA}" type="datetimeFigureOut">
              <a:rPr lang="en-US" smtClean="0"/>
              <a:t>8/1/2024</a:t>
            </a:fld>
            <a:endParaRPr lang="en-US"/>
          </a:p>
        </p:txBody>
      </p:sp>
      <p:sp>
        <p:nvSpPr>
          <p:cNvPr id="3" name="Footer Placeholder 2">
            <a:extLst>
              <a:ext uri="{FF2B5EF4-FFF2-40B4-BE49-F238E27FC236}">
                <a16:creationId xmlns:a16="http://schemas.microsoft.com/office/drawing/2014/main" id="{ABCB0A0A-7058-9264-057E-0F3A7E1F38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C2ADB5-1986-98B4-F8A8-B2EC24ECF901}"/>
              </a:ext>
            </a:extLst>
          </p:cNvPr>
          <p:cNvSpPr>
            <a:spLocks noGrp="1"/>
          </p:cNvSpPr>
          <p:nvPr>
            <p:ph type="sldNum" sz="quarter" idx="12"/>
          </p:nvPr>
        </p:nvSpPr>
        <p:spPr/>
        <p:txBody>
          <a:bodyPr/>
          <a:lstStyle/>
          <a:p>
            <a:fld id="{77C20EC9-F02E-4BDE-A677-55B61C16B875}" type="slidenum">
              <a:rPr lang="en-US" smtClean="0"/>
              <a:t>‹#›</a:t>
            </a:fld>
            <a:endParaRPr lang="en-US"/>
          </a:p>
        </p:txBody>
      </p:sp>
    </p:spTree>
    <p:extLst>
      <p:ext uri="{BB962C8B-B14F-4D97-AF65-F5344CB8AC3E}">
        <p14:creationId xmlns:p14="http://schemas.microsoft.com/office/powerpoint/2010/main" val="2961118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1DE7-8E18-1A1A-21AE-5EFBF970DF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B49186-EC98-1379-F405-21B30FB10A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B65B93-BAD4-2907-2127-E17D6D2E4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705B4E-B38B-07B7-1847-77DA3E335E6F}"/>
              </a:ext>
            </a:extLst>
          </p:cNvPr>
          <p:cNvSpPr>
            <a:spLocks noGrp="1"/>
          </p:cNvSpPr>
          <p:nvPr>
            <p:ph type="dt" sz="half" idx="10"/>
          </p:nvPr>
        </p:nvSpPr>
        <p:spPr/>
        <p:txBody>
          <a:bodyPr/>
          <a:lstStyle/>
          <a:p>
            <a:fld id="{536077AC-EC74-4708-A558-FBC609A64CEA}" type="datetimeFigureOut">
              <a:rPr lang="en-US" smtClean="0"/>
              <a:t>8/1/2024</a:t>
            </a:fld>
            <a:endParaRPr lang="en-US"/>
          </a:p>
        </p:txBody>
      </p:sp>
      <p:sp>
        <p:nvSpPr>
          <p:cNvPr id="6" name="Footer Placeholder 5">
            <a:extLst>
              <a:ext uri="{FF2B5EF4-FFF2-40B4-BE49-F238E27FC236}">
                <a16:creationId xmlns:a16="http://schemas.microsoft.com/office/drawing/2014/main" id="{5E264A04-4C78-1A89-EFF6-0A599B6DA7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6A3CE7-EA9C-1484-D23B-BF5174ECF8C9}"/>
              </a:ext>
            </a:extLst>
          </p:cNvPr>
          <p:cNvSpPr>
            <a:spLocks noGrp="1"/>
          </p:cNvSpPr>
          <p:nvPr>
            <p:ph type="sldNum" sz="quarter" idx="12"/>
          </p:nvPr>
        </p:nvSpPr>
        <p:spPr/>
        <p:txBody>
          <a:bodyPr/>
          <a:lstStyle/>
          <a:p>
            <a:fld id="{77C20EC9-F02E-4BDE-A677-55B61C16B875}" type="slidenum">
              <a:rPr lang="en-US" smtClean="0"/>
              <a:t>‹#›</a:t>
            </a:fld>
            <a:endParaRPr lang="en-US"/>
          </a:p>
        </p:txBody>
      </p:sp>
    </p:spTree>
    <p:extLst>
      <p:ext uri="{BB962C8B-B14F-4D97-AF65-F5344CB8AC3E}">
        <p14:creationId xmlns:p14="http://schemas.microsoft.com/office/powerpoint/2010/main" val="1808192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DB5B-EDEB-01EE-5B91-943758CFBE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F51F68-E13F-4097-F794-DC75363CDF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6BA6E3-71DD-72B2-F4A0-C3317CD91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896808-DD32-F743-C296-9B2048CFF2E9}"/>
              </a:ext>
            </a:extLst>
          </p:cNvPr>
          <p:cNvSpPr>
            <a:spLocks noGrp="1"/>
          </p:cNvSpPr>
          <p:nvPr>
            <p:ph type="dt" sz="half" idx="10"/>
          </p:nvPr>
        </p:nvSpPr>
        <p:spPr/>
        <p:txBody>
          <a:bodyPr/>
          <a:lstStyle/>
          <a:p>
            <a:fld id="{536077AC-EC74-4708-A558-FBC609A64CEA}" type="datetimeFigureOut">
              <a:rPr lang="en-US" smtClean="0"/>
              <a:t>8/1/2024</a:t>
            </a:fld>
            <a:endParaRPr lang="en-US"/>
          </a:p>
        </p:txBody>
      </p:sp>
      <p:sp>
        <p:nvSpPr>
          <p:cNvPr id="6" name="Footer Placeholder 5">
            <a:extLst>
              <a:ext uri="{FF2B5EF4-FFF2-40B4-BE49-F238E27FC236}">
                <a16:creationId xmlns:a16="http://schemas.microsoft.com/office/drawing/2014/main" id="{7EB904CD-3149-1071-6E64-C5744E7078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1BE340-7434-C3EA-9C9E-7CE92D98DE20}"/>
              </a:ext>
            </a:extLst>
          </p:cNvPr>
          <p:cNvSpPr>
            <a:spLocks noGrp="1"/>
          </p:cNvSpPr>
          <p:nvPr>
            <p:ph type="sldNum" sz="quarter" idx="12"/>
          </p:nvPr>
        </p:nvSpPr>
        <p:spPr/>
        <p:txBody>
          <a:bodyPr/>
          <a:lstStyle/>
          <a:p>
            <a:fld id="{77C20EC9-F02E-4BDE-A677-55B61C16B875}" type="slidenum">
              <a:rPr lang="en-US" smtClean="0"/>
              <a:t>‹#›</a:t>
            </a:fld>
            <a:endParaRPr lang="en-US"/>
          </a:p>
        </p:txBody>
      </p:sp>
    </p:spTree>
    <p:extLst>
      <p:ext uri="{BB962C8B-B14F-4D97-AF65-F5344CB8AC3E}">
        <p14:creationId xmlns:p14="http://schemas.microsoft.com/office/powerpoint/2010/main" val="4115678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9D4BD2-9D7E-C7EF-8619-254FAC6B1A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6E11FB-57A5-A423-BF93-C5B81BDECA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42B8B6-8A13-A1F5-0651-2216C47929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36077AC-EC74-4708-A558-FBC609A64CEA}" type="datetimeFigureOut">
              <a:rPr lang="en-US" smtClean="0"/>
              <a:t>8/1/2024</a:t>
            </a:fld>
            <a:endParaRPr lang="en-US"/>
          </a:p>
        </p:txBody>
      </p:sp>
      <p:sp>
        <p:nvSpPr>
          <p:cNvPr id="5" name="Footer Placeholder 4">
            <a:extLst>
              <a:ext uri="{FF2B5EF4-FFF2-40B4-BE49-F238E27FC236}">
                <a16:creationId xmlns:a16="http://schemas.microsoft.com/office/drawing/2014/main" id="{6F9CD0C3-7F3A-F64E-B854-1E2B1723F1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F2E9A02-97F6-66F8-8783-2EF6394FEF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C20EC9-F02E-4BDE-A677-55B61C16B875}" type="slidenum">
              <a:rPr lang="en-US" smtClean="0"/>
              <a:t>‹#›</a:t>
            </a:fld>
            <a:endParaRPr lang="en-US"/>
          </a:p>
        </p:txBody>
      </p:sp>
    </p:spTree>
    <p:extLst>
      <p:ext uri="{BB962C8B-B14F-4D97-AF65-F5344CB8AC3E}">
        <p14:creationId xmlns:p14="http://schemas.microsoft.com/office/powerpoint/2010/main" val="3758036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1636-CE7B-E5D2-F073-D3A3B70CCDAB}"/>
              </a:ext>
            </a:extLst>
          </p:cNvPr>
          <p:cNvSpPr>
            <a:spLocks noGrp="1"/>
          </p:cNvSpPr>
          <p:nvPr>
            <p:ph type="title"/>
          </p:nvPr>
        </p:nvSpPr>
        <p:spPr>
          <a:xfrm>
            <a:off x="1397000" y="1358900"/>
            <a:ext cx="9804400" cy="4140199"/>
          </a:xfrm>
        </p:spPr>
        <p:txBody>
          <a:bodyPr>
            <a:normAutofit/>
          </a:bodyPr>
          <a:lstStyle/>
          <a:p>
            <a:pPr algn="just"/>
            <a:r>
              <a:rPr lang="en-US" b="1" dirty="0">
                <a:solidFill>
                  <a:schemeClr val="accent1">
                    <a:lumMod val="60000"/>
                    <a:lumOff val="40000"/>
                  </a:schemeClr>
                </a:solidFill>
              </a:rPr>
              <a:t>TIKI MARKETPLACE REPORT</a:t>
            </a:r>
            <a:br>
              <a:rPr lang="en-US" b="1" dirty="0">
                <a:solidFill>
                  <a:schemeClr val="accent1">
                    <a:lumMod val="60000"/>
                    <a:lumOff val="40000"/>
                  </a:schemeClr>
                </a:solidFill>
              </a:rPr>
            </a:br>
            <a:r>
              <a:rPr lang="en-US" b="1" dirty="0">
                <a:solidFill>
                  <a:schemeClr val="accent1">
                    <a:lumMod val="60000"/>
                    <a:lumOff val="40000"/>
                  </a:schemeClr>
                </a:solidFill>
              </a:rPr>
              <a:t>      </a:t>
            </a:r>
            <a:br>
              <a:rPr lang="en-US" b="1" dirty="0">
                <a:solidFill>
                  <a:schemeClr val="accent1">
                    <a:lumMod val="60000"/>
                    <a:lumOff val="40000"/>
                  </a:schemeClr>
                </a:solidFill>
              </a:rPr>
            </a:br>
            <a:r>
              <a:rPr lang="en-US" b="1" dirty="0">
                <a:solidFill>
                  <a:schemeClr val="accent1">
                    <a:lumMod val="60000"/>
                    <a:lumOff val="40000"/>
                  </a:schemeClr>
                </a:solidFill>
              </a:rPr>
              <a:t> </a:t>
            </a:r>
          </a:p>
        </p:txBody>
      </p:sp>
    </p:spTree>
    <p:extLst>
      <p:ext uri="{BB962C8B-B14F-4D97-AF65-F5344CB8AC3E}">
        <p14:creationId xmlns:p14="http://schemas.microsoft.com/office/powerpoint/2010/main" val="2781579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BCC56-E58B-3BFA-8213-CA6290E50597}"/>
              </a:ext>
            </a:extLst>
          </p:cNvPr>
          <p:cNvSpPr>
            <a:spLocks noGrp="1"/>
          </p:cNvSpPr>
          <p:nvPr>
            <p:ph type="title"/>
          </p:nvPr>
        </p:nvSpPr>
        <p:spPr/>
        <p:txBody>
          <a:bodyPr/>
          <a:lstStyle/>
          <a:p>
            <a:r>
              <a:rPr lang="en-US" dirty="0"/>
              <a:t>PART III. CASE STUDY </a:t>
            </a:r>
          </a:p>
        </p:txBody>
      </p:sp>
      <p:graphicFrame>
        <p:nvGraphicFramePr>
          <p:cNvPr id="4" name="Content Placeholder 3">
            <a:extLst>
              <a:ext uri="{FF2B5EF4-FFF2-40B4-BE49-F238E27FC236}">
                <a16:creationId xmlns:a16="http://schemas.microsoft.com/office/drawing/2014/main" id="{F0EAFFC5-81DC-A1D9-03E3-5CA149B97455}"/>
              </a:ext>
            </a:extLst>
          </p:cNvPr>
          <p:cNvGraphicFramePr>
            <a:graphicFrameLocks noGrp="1"/>
          </p:cNvGraphicFramePr>
          <p:nvPr>
            <p:ph idx="1"/>
            <p:extLst>
              <p:ext uri="{D42A27DB-BD31-4B8C-83A1-F6EECF244321}">
                <p14:modId xmlns:p14="http://schemas.microsoft.com/office/powerpoint/2010/main" val="3208984930"/>
              </p:ext>
            </p:extLst>
          </p:nvPr>
        </p:nvGraphicFramePr>
        <p:xfrm>
          <a:off x="1698171" y="1502229"/>
          <a:ext cx="8773883" cy="4648200"/>
        </p:xfrm>
        <a:graphic>
          <a:graphicData uri="http://schemas.openxmlformats.org/drawingml/2006/table">
            <a:tbl>
              <a:tblPr/>
              <a:tblGrid>
                <a:gridCol w="1528355">
                  <a:extLst>
                    <a:ext uri="{9D8B030D-6E8A-4147-A177-3AD203B41FA5}">
                      <a16:colId xmlns:a16="http://schemas.microsoft.com/office/drawing/2014/main" val="642767746"/>
                    </a:ext>
                  </a:extLst>
                </a:gridCol>
                <a:gridCol w="905691">
                  <a:extLst>
                    <a:ext uri="{9D8B030D-6E8A-4147-A177-3AD203B41FA5}">
                      <a16:colId xmlns:a16="http://schemas.microsoft.com/office/drawing/2014/main" val="929406900"/>
                    </a:ext>
                  </a:extLst>
                </a:gridCol>
                <a:gridCol w="905691">
                  <a:extLst>
                    <a:ext uri="{9D8B030D-6E8A-4147-A177-3AD203B41FA5}">
                      <a16:colId xmlns:a16="http://schemas.microsoft.com/office/drawing/2014/main" val="4203267965"/>
                    </a:ext>
                  </a:extLst>
                </a:gridCol>
                <a:gridCol w="905691">
                  <a:extLst>
                    <a:ext uri="{9D8B030D-6E8A-4147-A177-3AD203B41FA5}">
                      <a16:colId xmlns:a16="http://schemas.microsoft.com/office/drawing/2014/main" val="2882634742"/>
                    </a:ext>
                  </a:extLst>
                </a:gridCol>
                <a:gridCol w="905691">
                  <a:extLst>
                    <a:ext uri="{9D8B030D-6E8A-4147-A177-3AD203B41FA5}">
                      <a16:colId xmlns:a16="http://schemas.microsoft.com/office/drawing/2014/main" val="1659158418"/>
                    </a:ext>
                  </a:extLst>
                </a:gridCol>
                <a:gridCol w="905691">
                  <a:extLst>
                    <a:ext uri="{9D8B030D-6E8A-4147-A177-3AD203B41FA5}">
                      <a16:colId xmlns:a16="http://schemas.microsoft.com/office/drawing/2014/main" val="1389593917"/>
                    </a:ext>
                  </a:extLst>
                </a:gridCol>
                <a:gridCol w="905691">
                  <a:extLst>
                    <a:ext uri="{9D8B030D-6E8A-4147-A177-3AD203B41FA5}">
                      <a16:colId xmlns:a16="http://schemas.microsoft.com/office/drawing/2014/main" val="1060422151"/>
                    </a:ext>
                  </a:extLst>
                </a:gridCol>
                <a:gridCol w="905691">
                  <a:extLst>
                    <a:ext uri="{9D8B030D-6E8A-4147-A177-3AD203B41FA5}">
                      <a16:colId xmlns:a16="http://schemas.microsoft.com/office/drawing/2014/main" val="3519897728"/>
                    </a:ext>
                  </a:extLst>
                </a:gridCol>
                <a:gridCol w="905691">
                  <a:extLst>
                    <a:ext uri="{9D8B030D-6E8A-4147-A177-3AD203B41FA5}">
                      <a16:colId xmlns:a16="http://schemas.microsoft.com/office/drawing/2014/main" val="2777780637"/>
                    </a:ext>
                  </a:extLst>
                </a:gridCol>
              </a:tblGrid>
              <a:tr h="774700">
                <a:tc>
                  <a:txBody>
                    <a:bodyPr/>
                    <a:lstStyle/>
                    <a:p>
                      <a:pPr algn="l" fontAlgn="b"/>
                      <a:r>
                        <a:rPr lang="en-US" sz="1800" b="1" i="0" u="none" strike="noStrike" dirty="0">
                          <a:solidFill>
                            <a:srgbClr val="FFFFFF"/>
                          </a:solidFill>
                          <a:effectLst/>
                          <a:highlight>
                            <a:srgbClr val="156082"/>
                          </a:highlight>
                          <a:latin typeface="Aptos Narrow" panose="020B0004020202020204" pitchFamily="34" charset="0"/>
                        </a:rPr>
                        <a:t>Main Category</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6082"/>
                    </a:solidFill>
                  </a:tcPr>
                </a:tc>
                <a:tc>
                  <a:txBody>
                    <a:bodyPr/>
                    <a:lstStyle/>
                    <a:p>
                      <a:pPr algn="ctr" fontAlgn="b"/>
                      <a:r>
                        <a:rPr lang="en-US" sz="1800" b="1" i="0" u="none" strike="noStrike" dirty="0">
                          <a:solidFill>
                            <a:srgbClr val="FFFFFF"/>
                          </a:solidFill>
                          <a:effectLst/>
                          <a:highlight>
                            <a:srgbClr val="156082"/>
                          </a:highlight>
                          <a:latin typeface="Aptos Narrow" panose="020B0004020202020204" pitchFamily="34" charset="0"/>
                        </a:rPr>
                        <a:t>count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6082"/>
                    </a:solidFill>
                  </a:tcPr>
                </a:tc>
                <a:tc>
                  <a:txBody>
                    <a:bodyPr/>
                    <a:lstStyle/>
                    <a:p>
                      <a:pPr algn="ctr" fontAlgn="b"/>
                      <a:r>
                        <a:rPr lang="en-US" sz="1800" b="1" i="0" u="none" strike="noStrike" dirty="0">
                          <a:solidFill>
                            <a:srgbClr val="FFFFFF"/>
                          </a:solidFill>
                          <a:effectLst/>
                          <a:highlight>
                            <a:srgbClr val="156082"/>
                          </a:highlight>
                          <a:latin typeface="Aptos Narrow" panose="020B0004020202020204" pitchFamily="34" charset="0"/>
                        </a:rPr>
                        <a:t>mean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6082"/>
                    </a:solidFill>
                  </a:tcPr>
                </a:tc>
                <a:tc>
                  <a:txBody>
                    <a:bodyPr/>
                    <a:lstStyle/>
                    <a:p>
                      <a:pPr algn="ctr" fontAlgn="b"/>
                      <a:r>
                        <a:rPr lang="en-US" sz="1800" b="1" i="0" u="none" strike="noStrike" dirty="0">
                          <a:solidFill>
                            <a:srgbClr val="FFFFFF"/>
                          </a:solidFill>
                          <a:effectLst/>
                          <a:highlight>
                            <a:srgbClr val="156082"/>
                          </a:highlight>
                          <a:latin typeface="Aptos Narrow" panose="020B0004020202020204" pitchFamily="34" charset="0"/>
                        </a:rPr>
                        <a:t>std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6082"/>
                    </a:solidFill>
                  </a:tcPr>
                </a:tc>
                <a:tc>
                  <a:txBody>
                    <a:bodyPr/>
                    <a:lstStyle/>
                    <a:p>
                      <a:pPr algn="ctr" fontAlgn="b"/>
                      <a:r>
                        <a:rPr lang="en-US" sz="1800" b="1" i="0" u="none" strike="noStrike" dirty="0">
                          <a:solidFill>
                            <a:srgbClr val="FFFFFF"/>
                          </a:solidFill>
                          <a:effectLst/>
                          <a:highlight>
                            <a:srgbClr val="156082"/>
                          </a:highlight>
                          <a:latin typeface="Aptos Narrow" panose="020B0004020202020204" pitchFamily="34" charset="0"/>
                        </a:rPr>
                        <a:t>min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6082"/>
                    </a:solidFill>
                  </a:tcPr>
                </a:tc>
                <a:tc>
                  <a:txBody>
                    <a:bodyPr/>
                    <a:lstStyle/>
                    <a:p>
                      <a:pPr algn="ctr" fontAlgn="b"/>
                      <a:r>
                        <a:rPr lang="en-US" sz="1800" b="1" i="0" u="none" strike="noStrike" dirty="0">
                          <a:solidFill>
                            <a:srgbClr val="FFFFFF"/>
                          </a:solidFill>
                          <a:effectLst/>
                          <a:highlight>
                            <a:srgbClr val="156082"/>
                          </a:highlight>
                          <a:latin typeface="Aptos Narrow" panose="020B0004020202020204" pitchFamily="34" charset="0"/>
                        </a:rPr>
                        <a:t>25%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6082"/>
                    </a:solidFill>
                  </a:tcPr>
                </a:tc>
                <a:tc>
                  <a:txBody>
                    <a:bodyPr/>
                    <a:lstStyle/>
                    <a:p>
                      <a:pPr algn="ctr" fontAlgn="b"/>
                      <a:r>
                        <a:rPr lang="en-US" sz="1800" b="1" i="0" u="none" strike="noStrike" dirty="0">
                          <a:solidFill>
                            <a:srgbClr val="FFFFFF"/>
                          </a:solidFill>
                          <a:effectLst/>
                          <a:highlight>
                            <a:srgbClr val="156082"/>
                          </a:highlight>
                          <a:latin typeface="Aptos Narrow" panose="020B0004020202020204" pitchFamily="34" charset="0"/>
                        </a:rPr>
                        <a:t>50%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6082"/>
                    </a:solidFill>
                  </a:tcPr>
                </a:tc>
                <a:tc>
                  <a:txBody>
                    <a:bodyPr/>
                    <a:lstStyle/>
                    <a:p>
                      <a:pPr algn="ctr" fontAlgn="b"/>
                      <a:r>
                        <a:rPr lang="en-US" sz="1800" b="1" i="0" u="none" strike="noStrike" dirty="0">
                          <a:solidFill>
                            <a:srgbClr val="FFFFFF"/>
                          </a:solidFill>
                          <a:effectLst/>
                          <a:highlight>
                            <a:srgbClr val="156082"/>
                          </a:highlight>
                          <a:latin typeface="Aptos Narrow" panose="020B0004020202020204" pitchFamily="34" charset="0"/>
                        </a:rPr>
                        <a:t>75%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6082"/>
                    </a:solidFill>
                  </a:tcPr>
                </a:tc>
                <a:tc>
                  <a:txBody>
                    <a:bodyPr/>
                    <a:lstStyle/>
                    <a:p>
                      <a:pPr algn="ctr" fontAlgn="b"/>
                      <a:r>
                        <a:rPr lang="en-US" sz="1800" b="1" i="0" u="none" strike="noStrike" dirty="0">
                          <a:solidFill>
                            <a:srgbClr val="FFFFFF"/>
                          </a:solidFill>
                          <a:effectLst/>
                          <a:highlight>
                            <a:srgbClr val="156082"/>
                          </a:highlight>
                          <a:latin typeface="Aptos Narrow" panose="020B0004020202020204" pitchFamily="34" charset="0"/>
                        </a:rPr>
                        <a:t>max</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6082"/>
                    </a:solidFill>
                  </a:tcPr>
                </a:tc>
                <a:extLst>
                  <a:ext uri="{0D108BD9-81ED-4DB2-BD59-A6C34878D82A}">
                    <a16:rowId xmlns:a16="http://schemas.microsoft.com/office/drawing/2014/main" val="1031689171"/>
                  </a:ext>
                </a:extLst>
              </a:tr>
              <a:tr h="774700">
                <a:tc>
                  <a:txBody>
                    <a:bodyPr/>
                    <a:lstStyle/>
                    <a:p>
                      <a:pPr algn="l" fontAlgn="b"/>
                      <a:r>
                        <a:rPr lang="en-US" sz="1800" b="0" i="0" u="none" strike="noStrike">
                          <a:solidFill>
                            <a:srgbClr val="000000"/>
                          </a:solidFill>
                          <a:effectLst/>
                          <a:highlight>
                            <a:srgbClr val="C0E6F5"/>
                          </a:highlight>
                          <a:latin typeface="Aptos Narrow" panose="020B0004020202020204" pitchFamily="34" charset="0"/>
                        </a:rPr>
                        <a:t>BBFF</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E6F5"/>
                    </a:solidFill>
                  </a:tcPr>
                </a:tc>
                <a:tc>
                  <a:txBody>
                    <a:bodyPr/>
                    <a:lstStyle/>
                    <a:p>
                      <a:pPr algn="r" fontAlgn="b"/>
                      <a:r>
                        <a:rPr lang="en-US" sz="1800" b="0" i="0" u="none" strike="noStrike">
                          <a:solidFill>
                            <a:srgbClr val="000000"/>
                          </a:solidFill>
                          <a:effectLst/>
                          <a:highlight>
                            <a:srgbClr val="C0E6F5"/>
                          </a:highlight>
                          <a:latin typeface="Aptos Narrow" panose="020B0004020202020204" pitchFamily="34" charset="0"/>
                        </a:rPr>
                        <a:t>1107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E6F5"/>
                    </a:solidFill>
                  </a:tcPr>
                </a:tc>
                <a:tc>
                  <a:txBody>
                    <a:bodyPr/>
                    <a:lstStyle/>
                    <a:p>
                      <a:pPr algn="r" fontAlgn="b"/>
                      <a:r>
                        <a:rPr lang="en-US" sz="1800" b="0" i="0" u="none" strike="noStrike">
                          <a:solidFill>
                            <a:srgbClr val="000000"/>
                          </a:solidFill>
                          <a:effectLst/>
                          <a:highlight>
                            <a:srgbClr val="C0E6F5"/>
                          </a:highlight>
                          <a:latin typeface="Aptos Narrow" panose="020B0004020202020204" pitchFamily="34" charset="0"/>
                        </a:rPr>
                        <a:t>49.28817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E6F5"/>
                    </a:solidFill>
                  </a:tcPr>
                </a:tc>
                <a:tc>
                  <a:txBody>
                    <a:bodyPr/>
                    <a:lstStyle/>
                    <a:p>
                      <a:pPr algn="r" fontAlgn="b"/>
                      <a:r>
                        <a:rPr lang="en-US" sz="1800" b="0" i="0" u="none" strike="noStrike">
                          <a:solidFill>
                            <a:srgbClr val="000000"/>
                          </a:solidFill>
                          <a:effectLst/>
                          <a:highlight>
                            <a:srgbClr val="C0E6F5"/>
                          </a:highlight>
                          <a:latin typeface="Aptos Narrow" panose="020B0004020202020204" pitchFamily="34" charset="0"/>
                        </a:rPr>
                        <a:t>37.97033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E6F5"/>
                    </a:solidFill>
                  </a:tcPr>
                </a:tc>
                <a:tc>
                  <a:txBody>
                    <a:bodyPr/>
                    <a:lstStyle/>
                    <a:p>
                      <a:pPr algn="r" fontAlgn="b"/>
                      <a:r>
                        <a:rPr lang="en-US" sz="1800" b="0" i="0" u="none" strike="noStrike">
                          <a:solidFill>
                            <a:srgbClr val="000000"/>
                          </a:solidFill>
                          <a:effectLst/>
                          <a:highlight>
                            <a:srgbClr val="C0E6F5"/>
                          </a:highlight>
                          <a:latin typeface="Aptos Narrow" panose="020B0004020202020204" pitchFamily="34" charset="0"/>
                        </a:rPr>
                        <a:t>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E6F5"/>
                    </a:solidFill>
                  </a:tcPr>
                </a:tc>
                <a:tc>
                  <a:txBody>
                    <a:bodyPr/>
                    <a:lstStyle/>
                    <a:p>
                      <a:pPr algn="r" fontAlgn="b"/>
                      <a:r>
                        <a:rPr lang="en-US" sz="1800" b="0" i="0" u="none" strike="noStrike">
                          <a:solidFill>
                            <a:srgbClr val="000000"/>
                          </a:solidFill>
                          <a:effectLst/>
                          <a:highlight>
                            <a:srgbClr val="C0E6F5"/>
                          </a:highlight>
                          <a:latin typeface="Aptos Narrow" panose="020B0004020202020204" pitchFamily="34" charset="0"/>
                        </a:rPr>
                        <a:t>23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E6F5"/>
                    </a:solidFill>
                  </a:tcPr>
                </a:tc>
                <a:tc>
                  <a:txBody>
                    <a:bodyPr/>
                    <a:lstStyle/>
                    <a:p>
                      <a:pPr algn="r" fontAlgn="b"/>
                      <a:r>
                        <a:rPr lang="en-US" sz="1800" b="0" i="0" u="none" strike="noStrike">
                          <a:solidFill>
                            <a:srgbClr val="000000"/>
                          </a:solidFill>
                          <a:effectLst/>
                          <a:highlight>
                            <a:srgbClr val="C0E6F5"/>
                          </a:highlight>
                          <a:latin typeface="Aptos Narrow" panose="020B0004020202020204" pitchFamily="34" charset="0"/>
                        </a:rPr>
                        <a:t>38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E6F5"/>
                    </a:solidFill>
                  </a:tcPr>
                </a:tc>
                <a:tc>
                  <a:txBody>
                    <a:bodyPr/>
                    <a:lstStyle/>
                    <a:p>
                      <a:pPr algn="r" fontAlgn="b"/>
                      <a:r>
                        <a:rPr lang="en-US" sz="1800" b="0" i="0" u="none" strike="noStrike">
                          <a:solidFill>
                            <a:srgbClr val="000000"/>
                          </a:solidFill>
                          <a:effectLst/>
                          <a:highlight>
                            <a:srgbClr val="C0E6F5"/>
                          </a:highlight>
                          <a:latin typeface="Aptos Narrow" panose="020B0004020202020204" pitchFamily="34" charset="0"/>
                        </a:rPr>
                        <a:t>66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E6F5"/>
                    </a:solidFill>
                  </a:tcPr>
                </a:tc>
                <a:tc>
                  <a:txBody>
                    <a:bodyPr/>
                    <a:lstStyle/>
                    <a:p>
                      <a:pPr algn="r" fontAlgn="b"/>
                      <a:r>
                        <a:rPr lang="en-US" sz="1800" b="0" i="0" u="none" strike="noStrike">
                          <a:solidFill>
                            <a:srgbClr val="000000"/>
                          </a:solidFill>
                          <a:effectLst/>
                          <a:highlight>
                            <a:srgbClr val="C0E6F5"/>
                          </a:highlight>
                          <a:latin typeface="Aptos Narrow" panose="020B0004020202020204" pitchFamily="34" charset="0"/>
                        </a:rPr>
                        <a:t>261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E6F5"/>
                    </a:solidFill>
                  </a:tcPr>
                </a:tc>
                <a:extLst>
                  <a:ext uri="{0D108BD9-81ED-4DB2-BD59-A6C34878D82A}">
                    <a16:rowId xmlns:a16="http://schemas.microsoft.com/office/drawing/2014/main" val="3634055506"/>
                  </a:ext>
                </a:extLst>
              </a:tr>
              <a:tr h="774700">
                <a:tc>
                  <a:txBody>
                    <a:bodyPr/>
                    <a:lstStyle/>
                    <a:p>
                      <a:pPr algn="l" fontAlgn="b"/>
                      <a:r>
                        <a:rPr lang="en-US" sz="1800" b="0" i="0" u="none" strike="noStrike">
                          <a:solidFill>
                            <a:srgbClr val="000000"/>
                          </a:solidFill>
                          <a:effectLst/>
                          <a:latin typeface="Aptos Narrow" panose="020B0004020202020204" pitchFamily="34" charset="0"/>
                        </a:rPr>
                        <a:t>Book</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b="0" i="0" u="none" strike="noStrike" dirty="0">
                          <a:solidFill>
                            <a:srgbClr val="000000"/>
                          </a:solidFill>
                          <a:effectLst/>
                          <a:latin typeface="Aptos Narrow" panose="020B0004020202020204" pitchFamily="34" charset="0"/>
                        </a:rPr>
                        <a:t>127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b="0" i="0" u="none" strike="noStrike">
                          <a:solidFill>
                            <a:srgbClr val="000000"/>
                          </a:solidFill>
                          <a:effectLst/>
                          <a:latin typeface="Aptos Narrow" panose="020B0004020202020204" pitchFamily="34" charset="0"/>
                        </a:rPr>
                        <a:t>36.31496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b="0" i="0" u="none" strike="noStrike">
                          <a:solidFill>
                            <a:srgbClr val="000000"/>
                          </a:solidFill>
                          <a:effectLst/>
                          <a:latin typeface="Aptos Narrow" panose="020B0004020202020204" pitchFamily="34" charset="0"/>
                        </a:rPr>
                        <a:t>29.29968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b="0" i="0" u="none" strike="noStrike">
                          <a:solidFill>
                            <a:srgbClr val="000000"/>
                          </a:solidFill>
                          <a:effectLst/>
                          <a:latin typeface="Aptos Narrow" panose="020B0004020202020204" pitchFamily="34" charset="0"/>
                        </a:rPr>
                        <a:t>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b="0" i="0" u="none" strike="noStrike">
                          <a:solidFill>
                            <a:srgbClr val="000000"/>
                          </a:solidFill>
                          <a:effectLst/>
                          <a:latin typeface="Aptos Narrow" panose="020B0004020202020204" pitchFamily="34" charset="0"/>
                        </a:rPr>
                        <a:t>14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b="0" i="0" u="none" strike="noStrike">
                          <a:solidFill>
                            <a:srgbClr val="000000"/>
                          </a:solidFill>
                          <a:effectLst/>
                          <a:latin typeface="Aptos Narrow" panose="020B0004020202020204" pitchFamily="34" charset="0"/>
                        </a:rPr>
                        <a:t>26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b="0" i="0" u="none" strike="noStrike">
                          <a:solidFill>
                            <a:srgbClr val="000000"/>
                          </a:solidFill>
                          <a:effectLst/>
                          <a:latin typeface="Aptos Narrow" panose="020B0004020202020204" pitchFamily="34" charset="0"/>
                        </a:rPr>
                        <a:t>50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b="0" i="0" u="none" strike="noStrike">
                          <a:solidFill>
                            <a:srgbClr val="000000"/>
                          </a:solidFill>
                          <a:effectLst/>
                          <a:latin typeface="Aptos Narrow" panose="020B0004020202020204" pitchFamily="34" charset="0"/>
                        </a:rPr>
                        <a:t>148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7362762"/>
                  </a:ext>
                </a:extLst>
              </a:tr>
              <a:tr h="774700">
                <a:tc>
                  <a:txBody>
                    <a:bodyPr/>
                    <a:lstStyle/>
                    <a:p>
                      <a:pPr algn="l" fontAlgn="b"/>
                      <a:r>
                        <a:rPr lang="en-US" sz="1800" b="0" i="0" u="none" strike="noStrike">
                          <a:solidFill>
                            <a:srgbClr val="000000"/>
                          </a:solidFill>
                          <a:effectLst/>
                          <a:highlight>
                            <a:srgbClr val="C0E6F5"/>
                          </a:highlight>
                          <a:latin typeface="Aptos Narrow" panose="020B0004020202020204" pitchFamily="34" charset="0"/>
                        </a:rPr>
                        <a:t>Digital Service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E6F5"/>
                    </a:solidFill>
                  </a:tcPr>
                </a:tc>
                <a:tc>
                  <a:txBody>
                    <a:bodyPr/>
                    <a:lstStyle/>
                    <a:p>
                      <a:pPr algn="r" fontAlgn="b"/>
                      <a:r>
                        <a:rPr lang="en-US" sz="1800" b="0" i="0" u="none" strike="noStrike" dirty="0">
                          <a:solidFill>
                            <a:srgbClr val="000000"/>
                          </a:solidFill>
                          <a:effectLst/>
                          <a:highlight>
                            <a:srgbClr val="C0E6F5"/>
                          </a:highlight>
                          <a:latin typeface="Aptos Narrow" panose="020B0004020202020204" pitchFamily="34" charset="0"/>
                        </a:rPr>
                        <a:t>116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E6F5"/>
                    </a:solidFill>
                  </a:tcPr>
                </a:tc>
                <a:tc>
                  <a:txBody>
                    <a:bodyPr/>
                    <a:lstStyle/>
                    <a:p>
                      <a:pPr algn="r" fontAlgn="b"/>
                      <a:r>
                        <a:rPr lang="en-US" sz="1800" b="0" i="0" u="none" strike="noStrike" dirty="0">
                          <a:solidFill>
                            <a:srgbClr val="000000"/>
                          </a:solidFill>
                          <a:effectLst/>
                          <a:highlight>
                            <a:srgbClr val="C0E6F5"/>
                          </a:highlight>
                          <a:latin typeface="Aptos Narrow" panose="020B0004020202020204" pitchFamily="34" charset="0"/>
                        </a:rPr>
                        <a:t>52.57759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E6F5"/>
                    </a:solidFill>
                  </a:tcPr>
                </a:tc>
                <a:tc>
                  <a:txBody>
                    <a:bodyPr/>
                    <a:lstStyle/>
                    <a:p>
                      <a:pPr algn="r" fontAlgn="b"/>
                      <a:r>
                        <a:rPr lang="en-US" sz="1800" b="0" i="0" u="none" strike="noStrike" dirty="0">
                          <a:solidFill>
                            <a:srgbClr val="000000"/>
                          </a:solidFill>
                          <a:effectLst/>
                          <a:highlight>
                            <a:srgbClr val="C0E6F5"/>
                          </a:highlight>
                          <a:latin typeface="Aptos Narrow" panose="020B0004020202020204" pitchFamily="34" charset="0"/>
                        </a:rPr>
                        <a:t>41.98057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E6F5"/>
                    </a:solidFill>
                  </a:tcPr>
                </a:tc>
                <a:tc>
                  <a:txBody>
                    <a:bodyPr/>
                    <a:lstStyle/>
                    <a:p>
                      <a:pPr algn="r" fontAlgn="b"/>
                      <a:r>
                        <a:rPr lang="en-US" sz="1800" b="0" i="0" u="none" strike="noStrike">
                          <a:solidFill>
                            <a:srgbClr val="000000"/>
                          </a:solidFill>
                          <a:effectLst/>
                          <a:highlight>
                            <a:srgbClr val="C0E6F5"/>
                          </a:highlight>
                          <a:latin typeface="Aptos Narrow" panose="020B0004020202020204" pitchFamily="34" charset="0"/>
                        </a:rPr>
                        <a:t>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E6F5"/>
                    </a:solidFill>
                  </a:tcPr>
                </a:tc>
                <a:tc>
                  <a:txBody>
                    <a:bodyPr/>
                    <a:lstStyle/>
                    <a:p>
                      <a:pPr algn="r" fontAlgn="b"/>
                      <a:r>
                        <a:rPr lang="en-US" sz="1800" b="0" i="0" u="none" strike="noStrike">
                          <a:solidFill>
                            <a:srgbClr val="000000"/>
                          </a:solidFill>
                          <a:effectLst/>
                          <a:highlight>
                            <a:srgbClr val="C0E6F5"/>
                          </a:highlight>
                          <a:latin typeface="Aptos Narrow" panose="020B0004020202020204" pitchFamily="34" charset="0"/>
                        </a:rPr>
                        <a:t>19.75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E6F5"/>
                    </a:solidFill>
                  </a:tcPr>
                </a:tc>
                <a:tc>
                  <a:txBody>
                    <a:bodyPr/>
                    <a:lstStyle/>
                    <a:p>
                      <a:pPr algn="r" fontAlgn="b"/>
                      <a:r>
                        <a:rPr lang="en-US" sz="1800" b="0" i="0" u="none" strike="noStrike">
                          <a:solidFill>
                            <a:srgbClr val="000000"/>
                          </a:solidFill>
                          <a:effectLst/>
                          <a:highlight>
                            <a:srgbClr val="C0E6F5"/>
                          </a:highlight>
                          <a:latin typeface="Aptos Narrow" panose="020B0004020202020204" pitchFamily="34" charset="0"/>
                        </a:rPr>
                        <a:t>41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E6F5"/>
                    </a:solidFill>
                  </a:tcPr>
                </a:tc>
                <a:tc>
                  <a:txBody>
                    <a:bodyPr/>
                    <a:lstStyle/>
                    <a:p>
                      <a:pPr algn="r" fontAlgn="b"/>
                      <a:r>
                        <a:rPr lang="en-US" sz="1800" b="0" i="0" u="none" strike="noStrike">
                          <a:solidFill>
                            <a:srgbClr val="000000"/>
                          </a:solidFill>
                          <a:effectLst/>
                          <a:highlight>
                            <a:srgbClr val="C0E6F5"/>
                          </a:highlight>
                          <a:latin typeface="Aptos Narrow" panose="020B0004020202020204" pitchFamily="34" charset="0"/>
                        </a:rPr>
                        <a:t>79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E6F5"/>
                    </a:solidFill>
                  </a:tcPr>
                </a:tc>
                <a:tc>
                  <a:txBody>
                    <a:bodyPr/>
                    <a:lstStyle/>
                    <a:p>
                      <a:pPr algn="r" fontAlgn="b"/>
                      <a:r>
                        <a:rPr lang="en-US" sz="1800" b="0" i="0" u="none" strike="noStrike">
                          <a:solidFill>
                            <a:srgbClr val="000000"/>
                          </a:solidFill>
                          <a:effectLst/>
                          <a:highlight>
                            <a:srgbClr val="C0E6F5"/>
                          </a:highlight>
                          <a:latin typeface="Aptos Narrow" panose="020B0004020202020204" pitchFamily="34" charset="0"/>
                        </a:rPr>
                        <a:t>185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E6F5"/>
                    </a:solidFill>
                  </a:tcPr>
                </a:tc>
                <a:extLst>
                  <a:ext uri="{0D108BD9-81ED-4DB2-BD59-A6C34878D82A}">
                    <a16:rowId xmlns:a16="http://schemas.microsoft.com/office/drawing/2014/main" val="2463807208"/>
                  </a:ext>
                </a:extLst>
              </a:tr>
              <a:tr h="774700">
                <a:tc>
                  <a:txBody>
                    <a:bodyPr/>
                    <a:lstStyle/>
                    <a:p>
                      <a:pPr algn="l" fontAlgn="b"/>
                      <a:r>
                        <a:rPr lang="en-US" sz="1800" b="0" i="0" u="none" strike="noStrike">
                          <a:solidFill>
                            <a:srgbClr val="000000"/>
                          </a:solidFill>
                          <a:effectLst/>
                          <a:latin typeface="Aptos Narrow" panose="020B0004020202020204" pitchFamily="34" charset="0"/>
                        </a:rPr>
                        <a:t>Electronic</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b="0" i="0" u="none" strike="noStrike">
                          <a:solidFill>
                            <a:srgbClr val="000000"/>
                          </a:solidFill>
                          <a:effectLst/>
                          <a:latin typeface="Aptos Narrow" panose="020B0004020202020204" pitchFamily="34" charset="0"/>
                        </a:rPr>
                        <a:t>255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b="0" i="0" u="none" strike="noStrike">
                          <a:solidFill>
                            <a:srgbClr val="000000"/>
                          </a:solidFill>
                          <a:effectLst/>
                          <a:latin typeface="Aptos Narrow" panose="020B0004020202020204" pitchFamily="34" charset="0"/>
                        </a:rPr>
                        <a:t>49.26275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b="0" i="0" u="none" strike="noStrike">
                          <a:solidFill>
                            <a:srgbClr val="000000"/>
                          </a:solidFill>
                          <a:effectLst/>
                          <a:latin typeface="Aptos Narrow" panose="020B0004020202020204" pitchFamily="34" charset="0"/>
                        </a:rPr>
                        <a:t>40.98374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b="0" i="0" u="none" strike="noStrike">
                          <a:solidFill>
                            <a:srgbClr val="000000"/>
                          </a:solidFill>
                          <a:effectLst/>
                          <a:latin typeface="Aptos Narrow" panose="020B0004020202020204" pitchFamily="34" charset="0"/>
                        </a:rPr>
                        <a:t>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b="0" i="0" u="none" strike="noStrike">
                          <a:solidFill>
                            <a:srgbClr val="000000"/>
                          </a:solidFill>
                          <a:effectLst/>
                          <a:latin typeface="Aptos Narrow" panose="020B0004020202020204" pitchFamily="34" charset="0"/>
                        </a:rPr>
                        <a:t>19.5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b="0" i="0" u="none" strike="noStrike">
                          <a:solidFill>
                            <a:srgbClr val="000000"/>
                          </a:solidFill>
                          <a:effectLst/>
                          <a:latin typeface="Aptos Narrow" panose="020B0004020202020204" pitchFamily="34" charset="0"/>
                        </a:rPr>
                        <a:t>37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b="0" i="0" u="none" strike="noStrike">
                          <a:solidFill>
                            <a:srgbClr val="000000"/>
                          </a:solidFill>
                          <a:effectLst/>
                          <a:latin typeface="Aptos Narrow" panose="020B0004020202020204" pitchFamily="34" charset="0"/>
                        </a:rPr>
                        <a:t>68.5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b="0" i="0" u="none" strike="noStrike">
                          <a:solidFill>
                            <a:srgbClr val="000000"/>
                          </a:solidFill>
                          <a:effectLst/>
                          <a:latin typeface="Aptos Narrow" panose="020B0004020202020204" pitchFamily="34" charset="0"/>
                        </a:rPr>
                        <a:t>201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0857612"/>
                  </a:ext>
                </a:extLst>
              </a:tr>
              <a:tr h="774700">
                <a:tc>
                  <a:txBody>
                    <a:bodyPr/>
                    <a:lstStyle/>
                    <a:p>
                      <a:pPr algn="l" fontAlgn="b"/>
                      <a:r>
                        <a:rPr lang="en-US" sz="1800" b="0" i="0" u="none" strike="noStrike">
                          <a:solidFill>
                            <a:srgbClr val="000000"/>
                          </a:solidFill>
                          <a:effectLst/>
                          <a:highlight>
                            <a:srgbClr val="C0E6F5"/>
                          </a:highlight>
                          <a:latin typeface="Aptos Narrow" panose="020B0004020202020204" pitchFamily="34" charset="0"/>
                        </a:rPr>
                        <a:t>LifeStyle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E6F5"/>
                    </a:solidFill>
                  </a:tcPr>
                </a:tc>
                <a:tc>
                  <a:txBody>
                    <a:bodyPr/>
                    <a:lstStyle/>
                    <a:p>
                      <a:pPr algn="r" fontAlgn="b"/>
                      <a:r>
                        <a:rPr lang="en-US" sz="1800" b="0" i="0" u="none" strike="noStrike" dirty="0">
                          <a:solidFill>
                            <a:srgbClr val="000000"/>
                          </a:solidFill>
                          <a:effectLst/>
                          <a:highlight>
                            <a:srgbClr val="C0E6F5"/>
                          </a:highlight>
                          <a:latin typeface="Aptos Narrow" panose="020B0004020202020204" pitchFamily="34" charset="0"/>
                        </a:rPr>
                        <a:t>491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E6F5"/>
                    </a:solidFill>
                  </a:tcPr>
                </a:tc>
                <a:tc>
                  <a:txBody>
                    <a:bodyPr/>
                    <a:lstStyle/>
                    <a:p>
                      <a:pPr algn="r" fontAlgn="b"/>
                      <a:r>
                        <a:rPr lang="en-US" sz="1800" b="0" i="0" u="none" strike="noStrike">
                          <a:solidFill>
                            <a:srgbClr val="000000"/>
                          </a:solidFill>
                          <a:effectLst/>
                          <a:highlight>
                            <a:srgbClr val="C0E6F5"/>
                          </a:highlight>
                          <a:latin typeface="Aptos Narrow" panose="020B0004020202020204" pitchFamily="34" charset="0"/>
                        </a:rPr>
                        <a:t>50.35031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E6F5"/>
                    </a:solidFill>
                  </a:tcPr>
                </a:tc>
                <a:tc>
                  <a:txBody>
                    <a:bodyPr/>
                    <a:lstStyle/>
                    <a:p>
                      <a:pPr algn="r" fontAlgn="b"/>
                      <a:r>
                        <a:rPr lang="en-US" sz="1800" b="0" i="0" u="none" strike="noStrike">
                          <a:solidFill>
                            <a:srgbClr val="000000"/>
                          </a:solidFill>
                          <a:effectLst/>
                          <a:highlight>
                            <a:srgbClr val="C0E6F5"/>
                          </a:highlight>
                          <a:latin typeface="Aptos Narrow" panose="020B0004020202020204" pitchFamily="34" charset="0"/>
                        </a:rPr>
                        <a:t>39.46007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E6F5"/>
                    </a:solidFill>
                  </a:tcPr>
                </a:tc>
                <a:tc>
                  <a:txBody>
                    <a:bodyPr/>
                    <a:lstStyle/>
                    <a:p>
                      <a:pPr algn="r" fontAlgn="b"/>
                      <a:r>
                        <a:rPr lang="en-US" sz="1800" b="0" i="0" u="none" strike="noStrike">
                          <a:solidFill>
                            <a:srgbClr val="000000"/>
                          </a:solidFill>
                          <a:effectLst/>
                          <a:highlight>
                            <a:srgbClr val="C0E6F5"/>
                          </a:highlight>
                          <a:latin typeface="Aptos Narrow" panose="020B0004020202020204" pitchFamily="34" charset="0"/>
                        </a:rPr>
                        <a:t>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E6F5"/>
                    </a:solidFill>
                  </a:tcPr>
                </a:tc>
                <a:tc>
                  <a:txBody>
                    <a:bodyPr/>
                    <a:lstStyle/>
                    <a:p>
                      <a:pPr algn="r" fontAlgn="b"/>
                      <a:r>
                        <a:rPr lang="en-US" sz="1800" b="0" i="0" u="none" strike="noStrike">
                          <a:solidFill>
                            <a:srgbClr val="000000"/>
                          </a:solidFill>
                          <a:effectLst/>
                          <a:highlight>
                            <a:srgbClr val="C0E6F5"/>
                          </a:highlight>
                          <a:latin typeface="Aptos Narrow" panose="020B0004020202020204" pitchFamily="34" charset="0"/>
                        </a:rPr>
                        <a:t>21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E6F5"/>
                    </a:solidFill>
                  </a:tcPr>
                </a:tc>
                <a:tc>
                  <a:txBody>
                    <a:bodyPr/>
                    <a:lstStyle/>
                    <a:p>
                      <a:pPr algn="r" fontAlgn="b"/>
                      <a:r>
                        <a:rPr lang="en-US" sz="1800" b="0" i="0" u="none" strike="noStrike">
                          <a:solidFill>
                            <a:srgbClr val="000000"/>
                          </a:solidFill>
                          <a:effectLst/>
                          <a:highlight>
                            <a:srgbClr val="C0E6F5"/>
                          </a:highlight>
                          <a:latin typeface="Aptos Narrow" panose="020B0004020202020204" pitchFamily="34" charset="0"/>
                        </a:rPr>
                        <a:t>40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E6F5"/>
                    </a:solidFill>
                  </a:tcPr>
                </a:tc>
                <a:tc>
                  <a:txBody>
                    <a:bodyPr/>
                    <a:lstStyle/>
                    <a:p>
                      <a:pPr algn="r" fontAlgn="b"/>
                      <a:r>
                        <a:rPr lang="en-US" sz="1800" b="0" i="0" u="none" strike="noStrike">
                          <a:solidFill>
                            <a:srgbClr val="000000"/>
                          </a:solidFill>
                          <a:effectLst/>
                          <a:highlight>
                            <a:srgbClr val="C0E6F5"/>
                          </a:highlight>
                          <a:latin typeface="Aptos Narrow" panose="020B0004020202020204" pitchFamily="34" charset="0"/>
                        </a:rPr>
                        <a:t>68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E6F5"/>
                    </a:solidFill>
                  </a:tcPr>
                </a:tc>
                <a:tc>
                  <a:txBody>
                    <a:bodyPr/>
                    <a:lstStyle/>
                    <a:p>
                      <a:pPr algn="r" fontAlgn="b"/>
                      <a:r>
                        <a:rPr lang="en-US" sz="1800" b="0" i="0" u="none" strike="noStrike" dirty="0">
                          <a:solidFill>
                            <a:srgbClr val="000000"/>
                          </a:solidFill>
                          <a:effectLst/>
                          <a:highlight>
                            <a:srgbClr val="C0E6F5"/>
                          </a:highlight>
                          <a:latin typeface="Aptos Narrow" panose="020B0004020202020204" pitchFamily="34" charset="0"/>
                        </a:rPr>
                        <a:t>259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E6F5"/>
                    </a:solidFill>
                  </a:tcPr>
                </a:tc>
                <a:extLst>
                  <a:ext uri="{0D108BD9-81ED-4DB2-BD59-A6C34878D82A}">
                    <a16:rowId xmlns:a16="http://schemas.microsoft.com/office/drawing/2014/main" val="1407079583"/>
                  </a:ext>
                </a:extLst>
              </a:tr>
            </a:tbl>
          </a:graphicData>
        </a:graphic>
      </p:graphicFrame>
    </p:spTree>
    <p:extLst>
      <p:ext uri="{BB962C8B-B14F-4D97-AF65-F5344CB8AC3E}">
        <p14:creationId xmlns:p14="http://schemas.microsoft.com/office/powerpoint/2010/main" val="1170393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14267-DB36-EE78-140C-0F9DF670669C}"/>
              </a:ext>
            </a:extLst>
          </p:cNvPr>
          <p:cNvSpPr>
            <a:spLocks noGrp="1"/>
          </p:cNvSpPr>
          <p:nvPr>
            <p:ph type="title"/>
          </p:nvPr>
        </p:nvSpPr>
        <p:spPr/>
        <p:txBody>
          <a:bodyPr>
            <a:normAutofit/>
          </a:bodyPr>
          <a:lstStyle/>
          <a:p>
            <a:r>
              <a:rPr lang="en-US" dirty="0"/>
              <a:t>PART III. CASE STUDY </a:t>
            </a:r>
          </a:p>
        </p:txBody>
      </p:sp>
      <p:pic>
        <p:nvPicPr>
          <p:cNvPr id="5" name="Content Placeholder 4" descr="A pie chart with numbers and text&#10;&#10;Description automatically generated">
            <a:extLst>
              <a:ext uri="{FF2B5EF4-FFF2-40B4-BE49-F238E27FC236}">
                <a16:creationId xmlns:a16="http://schemas.microsoft.com/office/drawing/2014/main" id="{CC78D8A4-7C33-1CCE-0C34-EDF83001B71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4073" y="1965762"/>
            <a:ext cx="5054980" cy="3791235"/>
          </a:xfrm>
        </p:spPr>
      </p:pic>
      <p:pic>
        <p:nvPicPr>
          <p:cNvPr id="16" name="Content Placeholder 15" descr="A chart with different colored squares&#10;&#10;Description automatically generated">
            <a:extLst>
              <a:ext uri="{FF2B5EF4-FFF2-40B4-BE49-F238E27FC236}">
                <a16:creationId xmlns:a16="http://schemas.microsoft.com/office/drawing/2014/main" id="{8DD806AC-1454-0F66-86B9-45AD7A87B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1027906"/>
            <a:ext cx="5181600" cy="5029199"/>
          </a:xfrm>
          <a:prstGeom prst="rect">
            <a:avLst/>
          </a:prstGeom>
        </p:spPr>
      </p:pic>
    </p:spTree>
    <p:extLst>
      <p:ext uri="{BB962C8B-B14F-4D97-AF65-F5344CB8AC3E}">
        <p14:creationId xmlns:p14="http://schemas.microsoft.com/office/powerpoint/2010/main" val="3180654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B49E8-EE40-79DC-6E62-9A799CE4088D}"/>
              </a:ext>
            </a:extLst>
          </p:cNvPr>
          <p:cNvSpPr>
            <a:spLocks noGrp="1"/>
          </p:cNvSpPr>
          <p:nvPr>
            <p:ph type="title"/>
          </p:nvPr>
        </p:nvSpPr>
        <p:spPr/>
        <p:txBody>
          <a:bodyPr/>
          <a:lstStyle/>
          <a:p>
            <a:r>
              <a:rPr lang="en-US" dirty="0"/>
              <a:t>PART III. CASE STUDY </a:t>
            </a:r>
          </a:p>
        </p:txBody>
      </p:sp>
      <p:sp>
        <p:nvSpPr>
          <p:cNvPr id="18" name="Content Placeholder 17">
            <a:extLst>
              <a:ext uri="{FF2B5EF4-FFF2-40B4-BE49-F238E27FC236}">
                <a16:creationId xmlns:a16="http://schemas.microsoft.com/office/drawing/2014/main" id="{B1833531-BA6A-75BF-40FE-8A6F60C8E7AB}"/>
              </a:ext>
            </a:extLst>
          </p:cNvPr>
          <p:cNvSpPr>
            <a:spLocks noGrp="1"/>
          </p:cNvSpPr>
          <p:nvPr>
            <p:ph sz="half" idx="2"/>
          </p:nvPr>
        </p:nvSpPr>
        <p:spPr>
          <a:xfrm>
            <a:off x="838200" y="1870363"/>
            <a:ext cx="10375900" cy="2371437"/>
          </a:xfrm>
        </p:spPr>
        <p:txBody>
          <a:bodyPr>
            <a:normAutofit/>
          </a:bodyPr>
          <a:lstStyle/>
          <a:p>
            <a:pPr marL="0" indent="0">
              <a:lnSpc>
                <a:spcPct val="100000"/>
              </a:lnSpc>
              <a:buNone/>
            </a:pPr>
            <a:r>
              <a:rPr lang="vi-VN" sz="2400" dirty="0">
                <a:solidFill>
                  <a:srgbClr val="FF0000"/>
                </a:solidFill>
                <a:latin typeface="Aptos" panose="020B0004020202020204" pitchFamily="34" charset="0"/>
              </a:rPr>
              <a:t>Focus on analyzing outliers</a:t>
            </a:r>
            <a:r>
              <a:rPr lang="en-US" sz="2400" dirty="0">
                <a:solidFill>
                  <a:srgbClr val="FF0000"/>
                </a:solidFill>
                <a:latin typeface="Aptos" panose="020B0004020202020204" pitchFamily="34" charset="0"/>
              </a:rPr>
              <a:t>:</a:t>
            </a:r>
          </a:p>
          <a:p>
            <a:pPr marL="0" indent="0">
              <a:lnSpc>
                <a:spcPct val="100000"/>
              </a:lnSpc>
              <a:buNone/>
            </a:pPr>
            <a:r>
              <a:rPr lang="vi-VN" sz="2400" dirty="0">
                <a:latin typeface="Aptos" panose="020B0004020202020204" pitchFamily="34" charset="0"/>
              </a:rPr>
              <a:t>Capitalize on opportunities or address encountered issues</a:t>
            </a:r>
            <a:r>
              <a:rPr lang="en-US" sz="2400" dirty="0">
                <a:latin typeface="Aptos" panose="020B0004020202020204" pitchFamily="34" charset="0"/>
              </a:rPr>
              <a:t>? </a:t>
            </a:r>
          </a:p>
          <a:p>
            <a:pPr marL="0" indent="0">
              <a:lnSpc>
                <a:spcPct val="100000"/>
              </a:lnSpc>
              <a:buNone/>
            </a:pPr>
            <a:r>
              <a:rPr lang="vi-VN" sz="2400" dirty="0">
                <a:latin typeface="Aptos" panose="020B0004020202020204" pitchFamily="34" charset="0"/>
              </a:rPr>
              <a:t>From March and April, the data shows significant dispersion and outlier values due to </a:t>
            </a:r>
            <a:r>
              <a:rPr lang="vi-VN" sz="2400" dirty="0">
                <a:solidFill>
                  <a:srgbClr val="FF0000"/>
                </a:solidFill>
                <a:latin typeface="Aptos" panose="020B0004020202020204" pitchFamily="34" charset="0"/>
              </a:rPr>
              <a:t>marketing campaigns or events occurring in early April 2018</a:t>
            </a:r>
            <a:r>
              <a:rPr lang="vi-VN" sz="2400" dirty="0">
                <a:latin typeface="Aptos" panose="020B0004020202020204" pitchFamily="34" charset="0"/>
              </a:rPr>
              <a:t>?</a:t>
            </a:r>
            <a:endParaRPr lang="en-US" sz="2400" dirty="0">
              <a:latin typeface="Aptos" panose="020B0004020202020204" pitchFamily="34" charset="0"/>
            </a:endParaRPr>
          </a:p>
        </p:txBody>
      </p:sp>
    </p:spTree>
    <p:extLst>
      <p:ext uri="{BB962C8B-B14F-4D97-AF65-F5344CB8AC3E}">
        <p14:creationId xmlns:p14="http://schemas.microsoft.com/office/powerpoint/2010/main" val="2963224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B83F-0936-12FC-0EC5-BE3F9A8F648B}"/>
              </a:ext>
            </a:extLst>
          </p:cNvPr>
          <p:cNvSpPr>
            <a:spLocks noGrp="1"/>
          </p:cNvSpPr>
          <p:nvPr>
            <p:ph type="title"/>
          </p:nvPr>
        </p:nvSpPr>
        <p:spPr/>
        <p:txBody>
          <a:bodyPr/>
          <a:lstStyle/>
          <a:p>
            <a:r>
              <a:rPr lang="en-US" dirty="0"/>
              <a:t>PART III. CASE STUDY </a:t>
            </a:r>
          </a:p>
        </p:txBody>
      </p:sp>
      <p:pic>
        <p:nvPicPr>
          <p:cNvPr id="5" name="Content Placeholder 4" descr="A graph of a distribution of a number&#10;&#10;Description automatically generated with medium confidence">
            <a:extLst>
              <a:ext uri="{FF2B5EF4-FFF2-40B4-BE49-F238E27FC236}">
                <a16:creationId xmlns:a16="http://schemas.microsoft.com/office/drawing/2014/main" id="{933D3A32-96A5-6936-0E44-8CBFCBF2048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466098"/>
            <a:ext cx="6994358" cy="4215392"/>
          </a:xfrm>
        </p:spPr>
      </p:pic>
      <p:sp>
        <p:nvSpPr>
          <p:cNvPr id="3" name="TextBox 2">
            <a:extLst>
              <a:ext uri="{FF2B5EF4-FFF2-40B4-BE49-F238E27FC236}">
                <a16:creationId xmlns:a16="http://schemas.microsoft.com/office/drawing/2014/main" id="{6BE0A7A0-245A-4BAB-3206-24AFE3290699}"/>
              </a:ext>
            </a:extLst>
          </p:cNvPr>
          <p:cNvSpPr txBox="1"/>
          <p:nvPr/>
        </p:nvSpPr>
        <p:spPr>
          <a:xfrm>
            <a:off x="7108658" y="2198688"/>
            <a:ext cx="4130842" cy="1477328"/>
          </a:xfrm>
          <a:prstGeom prst="rect">
            <a:avLst/>
          </a:prstGeom>
          <a:noFill/>
        </p:spPr>
        <p:txBody>
          <a:bodyPr wrap="square" rtlCol="0">
            <a:spAutoFit/>
          </a:bodyPr>
          <a:lstStyle/>
          <a:p>
            <a:pPr marL="285750" indent="-285750">
              <a:buFontTx/>
              <a:buChar char="-"/>
            </a:pPr>
            <a:endParaRPr lang="en-US" dirty="0"/>
          </a:p>
          <a:p>
            <a:r>
              <a:rPr lang="en-US" sz="2400" dirty="0">
                <a:solidFill>
                  <a:srgbClr val="FF0000"/>
                </a:solidFill>
              </a:rPr>
              <a:t>Objective</a:t>
            </a:r>
            <a:r>
              <a:rPr lang="en-US" sz="2400" dirty="0"/>
              <a:t>: </a:t>
            </a:r>
            <a:r>
              <a:rPr lang="en-US" sz="2400" dirty="0">
                <a:solidFill>
                  <a:schemeClr val="tx2">
                    <a:lumMod val="75000"/>
                    <a:lumOff val="25000"/>
                  </a:schemeClr>
                </a:solidFill>
              </a:rPr>
              <a:t>Reduce the time from sign-up to achieving the first transaction to 30 days!</a:t>
            </a:r>
            <a:endParaRPr lang="en-US" dirty="0">
              <a:solidFill>
                <a:schemeClr val="tx2">
                  <a:lumMod val="75000"/>
                  <a:lumOff val="25000"/>
                </a:schemeClr>
              </a:solidFill>
            </a:endParaRPr>
          </a:p>
        </p:txBody>
      </p:sp>
    </p:spTree>
    <p:extLst>
      <p:ext uri="{BB962C8B-B14F-4D97-AF65-F5344CB8AC3E}">
        <p14:creationId xmlns:p14="http://schemas.microsoft.com/office/powerpoint/2010/main" val="2646745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0C62A-3E02-6CC3-E314-7402F9C165E5}"/>
              </a:ext>
            </a:extLst>
          </p:cNvPr>
          <p:cNvSpPr>
            <a:spLocks noGrp="1"/>
          </p:cNvSpPr>
          <p:nvPr>
            <p:ph type="title"/>
          </p:nvPr>
        </p:nvSpPr>
        <p:spPr/>
        <p:txBody>
          <a:bodyPr/>
          <a:lstStyle/>
          <a:p>
            <a:r>
              <a:rPr lang="en-US" dirty="0"/>
              <a:t>PART III. CASE STUDY </a:t>
            </a:r>
          </a:p>
        </p:txBody>
      </p:sp>
      <p:pic>
        <p:nvPicPr>
          <p:cNvPr id="17" name="Content Placeholder 16" descr="A graph of numbers and numbers&#10;&#10;Description automatically generated with medium confidence">
            <a:extLst>
              <a:ext uri="{FF2B5EF4-FFF2-40B4-BE49-F238E27FC236}">
                <a16:creationId xmlns:a16="http://schemas.microsoft.com/office/drawing/2014/main" id="{715BE869-DA45-7444-A859-2463AE12B1F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56300" y="754836"/>
            <a:ext cx="5973700" cy="5902325"/>
          </a:xfrm>
        </p:spPr>
      </p:pic>
      <p:sp>
        <p:nvSpPr>
          <p:cNvPr id="5" name="Rectangle 1">
            <a:extLst>
              <a:ext uri="{FF2B5EF4-FFF2-40B4-BE49-F238E27FC236}">
                <a16:creationId xmlns:a16="http://schemas.microsoft.com/office/drawing/2014/main" id="{194D322A-6B26-5519-ADAD-B6C45E82F4E2}"/>
              </a:ext>
            </a:extLst>
          </p:cNvPr>
          <p:cNvSpPr>
            <a:spLocks noChangeArrowheads="1"/>
          </p:cNvSpPr>
          <p:nvPr/>
        </p:nvSpPr>
        <p:spPr bwMode="auto">
          <a:xfrm>
            <a:off x="1003300" y="2973595"/>
            <a:ext cx="41275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2">
                    <a:lumMod val="75000"/>
                    <a:lumOff val="25000"/>
                  </a:schemeClr>
                </a:solidFill>
                <a:effectLst/>
                <a:latin typeface="Arial" panose="020B0604020202020204" pitchFamily="34" charset="0"/>
              </a:rPr>
              <a:t>Support sellers in the early stages after registration, especially during the first 50 days.</a:t>
            </a:r>
            <a:endParaRPr kumimoji="0" lang="en-US" altLang="en-US" sz="1800" b="0" i="0" u="none" strike="noStrike" cap="none" normalizeH="0" baseline="0" dirty="0">
              <a:ln>
                <a:noFill/>
              </a:ln>
              <a:solidFill>
                <a:schemeClr val="tx2">
                  <a:lumMod val="75000"/>
                  <a:lumOff val="2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1745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B64A9-FA7A-A5E9-F9DD-3E315AFCC879}"/>
              </a:ext>
            </a:extLst>
          </p:cNvPr>
          <p:cNvSpPr>
            <a:spLocks noGrp="1"/>
          </p:cNvSpPr>
          <p:nvPr>
            <p:ph type="title"/>
          </p:nvPr>
        </p:nvSpPr>
        <p:spPr>
          <a:xfrm>
            <a:off x="838200" y="365125"/>
            <a:ext cx="6083300" cy="1325563"/>
          </a:xfrm>
        </p:spPr>
        <p:txBody>
          <a:bodyPr/>
          <a:lstStyle/>
          <a:p>
            <a:r>
              <a:rPr lang="en-US" dirty="0"/>
              <a:t>PART III. CASE STUDY </a:t>
            </a:r>
          </a:p>
        </p:txBody>
      </p:sp>
      <p:pic>
        <p:nvPicPr>
          <p:cNvPr id="29" name="Picture 28" descr="A screenshot of a graph&#10;&#10;Description automatically generated">
            <a:extLst>
              <a:ext uri="{FF2B5EF4-FFF2-40B4-BE49-F238E27FC236}">
                <a16:creationId xmlns:a16="http://schemas.microsoft.com/office/drawing/2014/main" id="{8F070B07-3BB8-DB0C-8ADE-2176920C4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7259" y="325334"/>
            <a:ext cx="3475719" cy="6167541"/>
          </a:xfrm>
          <a:prstGeom prst="rect">
            <a:avLst/>
          </a:prstGeom>
        </p:spPr>
      </p:pic>
      <p:pic>
        <p:nvPicPr>
          <p:cNvPr id="33" name="Picture 32" descr="A graph of different colored squares&#10;&#10;Description automatically generated">
            <a:extLst>
              <a:ext uri="{FF2B5EF4-FFF2-40B4-BE49-F238E27FC236}">
                <a16:creationId xmlns:a16="http://schemas.microsoft.com/office/drawing/2014/main" id="{FE6ED6D4-5F0A-A672-1A9E-7AE48B6942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9022" y="1816100"/>
            <a:ext cx="4972578" cy="4359275"/>
          </a:xfrm>
          <a:prstGeom prst="rect">
            <a:avLst/>
          </a:prstGeom>
        </p:spPr>
      </p:pic>
    </p:spTree>
    <p:extLst>
      <p:ext uri="{BB962C8B-B14F-4D97-AF65-F5344CB8AC3E}">
        <p14:creationId xmlns:p14="http://schemas.microsoft.com/office/powerpoint/2010/main" val="175924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971F-C4F2-9218-147F-EA66E7D77944}"/>
              </a:ext>
            </a:extLst>
          </p:cNvPr>
          <p:cNvSpPr>
            <a:spLocks noGrp="1"/>
          </p:cNvSpPr>
          <p:nvPr>
            <p:ph type="title"/>
          </p:nvPr>
        </p:nvSpPr>
        <p:spPr/>
        <p:txBody>
          <a:bodyPr/>
          <a:lstStyle/>
          <a:p>
            <a:r>
              <a:rPr lang="en-US" dirty="0"/>
              <a:t>PART III. CASE STUDY </a:t>
            </a:r>
          </a:p>
        </p:txBody>
      </p:sp>
      <p:sp>
        <p:nvSpPr>
          <p:cNvPr id="4" name="Content Placeholder 3">
            <a:extLst>
              <a:ext uri="{FF2B5EF4-FFF2-40B4-BE49-F238E27FC236}">
                <a16:creationId xmlns:a16="http://schemas.microsoft.com/office/drawing/2014/main" id="{3A708110-12DD-14B1-E600-F4EC82C10DC5}"/>
              </a:ext>
            </a:extLst>
          </p:cNvPr>
          <p:cNvSpPr>
            <a:spLocks noGrp="1"/>
          </p:cNvSpPr>
          <p:nvPr>
            <p:ph idx="1"/>
          </p:nvPr>
        </p:nvSpPr>
        <p:spPr>
          <a:xfrm>
            <a:off x="838200" y="3309144"/>
            <a:ext cx="4000500" cy="787400"/>
          </a:xfrm>
        </p:spPr>
        <p:txBody>
          <a:bodyPr>
            <a:normAutofit fontScale="85000" lnSpcReduction="10000"/>
          </a:bodyPr>
          <a:lstStyle/>
          <a:p>
            <a:pPr marL="0" indent="0">
              <a:buNone/>
            </a:pPr>
            <a:r>
              <a:rPr lang="en-US" sz="3600" b="1" dirty="0">
                <a:solidFill>
                  <a:schemeClr val="tx2">
                    <a:lumMod val="50000"/>
                    <a:lumOff val="50000"/>
                  </a:schemeClr>
                </a:solidFill>
              </a:rPr>
              <a:t>RECOMENDATIONS:</a:t>
            </a:r>
          </a:p>
        </p:txBody>
      </p:sp>
      <p:graphicFrame>
        <p:nvGraphicFramePr>
          <p:cNvPr id="3" name="Diagram 2">
            <a:extLst>
              <a:ext uri="{FF2B5EF4-FFF2-40B4-BE49-F238E27FC236}">
                <a16:creationId xmlns:a16="http://schemas.microsoft.com/office/drawing/2014/main" id="{C119F83F-C4DA-9E1A-80A4-8E0B648A2508}"/>
              </a:ext>
            </a:extLst>
          </p:cNvPr>
          <p:cNvGraphicFramePr/>
          <p:nvPr>
            <p:extLst>
              <p:ext uri="{D42A27DB-BD31-4B8C-83A1-F6EECF244321}">
                <p14:modId xmlns:p14="http://schemas.microsoft.com/office/powerpoint/2010/main" val="3236448509"/>
              </p:ext>
            </p:extLst>
          </p:nvPr>
        </p:nvGraphicFramePr>
        <p:xfrm>
          <a:off x="5041900" y="1233488"/>
          <a:ext cx="6515100" cy="4938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925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B309-3CC3-2F52-5851-F0BE31ADC78E}"/>
              </a:ext>
            </a:extLst>
          </p:cNvPr>
          <p:cNvSpPr>
            <a:spLocks noGrp="1"/>
          </p:cNvSpPr>
          <p:nvPr>
            <p:ph type="title"/>
          </p:nvPr>
        </p:nvSpPr>
        <p:spPr/>
        <p:txBody>
          <a:bodyPr/>
          <a:lstStyle/>
          <a:p>
            <a:r>
              <a:rPr lang="en-US" dirty="0"/>
              <a:t>PART 1. SQL</a:t>
            </a:r>
          </a:p>
        </p:txBody>
      </p:sp>
      <p:sp>
        <p:nvSpPr>
          <p:cNvPr id="3" name="Content Placeholder 2">
            <a:extLst>
              <a:ext uri="{FF2B5EF4-FFF2-40B4-BE49-F238E27FC236}">
                <a16:creationId xmlns:a16="http://schemas.microsoft.com/office/drawing/2014/main" id="{D1908515-5669-0ED7-29D6-09BAB375C80D}"/>
              </a:ext>
            </a:extLst>
          </p:cNvPr>
          <p:cNvSpPr>
            <a:spLocks noGrp="1"/>
          </p:cNvSpPr>
          <p:nvPr>
            <p:ph idx="1"/>
          </p:nvPr>
        </p:nvSpPr>
        <p:spPr/>
        <p:txBody>
          <a:bodyPr/>
          <a:lstStyle/>
          <a:p>
            <a:r>
              <a:rPr lang="en-US" dirty="0"/>
              <a:t>QUESTION 1: </a:t>
            </a:r>
          </a:p>
          <a:p>
            <a:pPr marL="514350" indent="-514350">
              <a:buAutoNum type="alphaLcPeriod"/>
            </a:pPr>
            <a:r>
              <a:rPr lang="en-US" dirty="0"/>
              <a:t>Write a SQL query to find the best seller by each category.</a:t>
            </a:r>
          </a:p>
          <a:p>
            <a:pPr marL="514350" indent="-514350">
              <a:buAutoNum type="alphaLcPeriod"/>
            </a:pPr>
            <a:r>
              <a:rPr lang="en-US" dirty="0"/>
              <a:t>Write a SQL query to find of 3 best sellers in (a), how many award did they received in 2017</a:t>
            </a:r>
          </a:p>
          <a:p>
            <a:endParaRPr lang="en-US" dirty="0"/>
          </a:p>
        </p:txBody>
      </p:sp>
    </p:spTree>
    <p:extLst>
      <p:ext uri="{BB962C8B-B14F-4D97-AF65-F5344CB8AC3E}">
        <p14:creationId xmlns:p14="http://schemas.microsoft.com/office/powerpoint/2010/main" val="2834291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9A70F-B9FB-8A72-0552-97D677DC84F5}"/>
              </a:ext>
            </a:extLst>
          </p:cNvPr>
          <p:cNvSpPr>
            <a:spLocks noGrp="1"/>
          </p:cNvSpPr>
          <p:nvPr>
            <p:ph type="title"/>
          </p:nvPr>
        </p:nvSpPr>
        <p:spPr/>
        <p:txBody>
          <a:bodyPr/>
          <a:lstStyle/>
          <a:p>
            <a:r>
              <a:rPr lang="en-US"/>
              <a:t>PART 1. SQL</a:t>
            </a:r>
            <a:endParaRPr lang="en-US" dirty="0"/>
          </a:p>
        </p:txBody>
      </p:sp>
      <p:sp>
        <p:nvSpPr>
          <p:cNvPr id="11" name="Content Placeholder 10">
            <a:extLst>
              <a:ext uri="{FF2B5EF4-FFF2-40B4-BE49-F238E27FC236}">
                <a16:creationId xmlns:a16="http://schemas.microsoft.com/office/drawing/2014/main" id="{BEAFA94C-AE9D-7241-6409-D664AE353302}"/>
              </a:ext>
            </a:extLst>
          </p:cNvPr>
          <p:cNvSpPr>
            <a:spLocks noGrp="1"/>
          </p:cNvSpPr>
          <p:nvPr>
            <p:ph sz="half" idx="1"/>
          </p:nvPr>
        </p:nvSpPr>
        <p:spPr/>
        <p:txBody>
          <a:bodyPr/>
          <a:lstStyle/>
          <a:p>
            <a:pPr marL="0" indent="0">
              <a:buNone/>
            </a:pPr>
            <a:r>
              <a:rPr lang="en-US" dirty="0"/>
              <a:t>a. </a:t>
            </a:r>
          </a:p>
          <a:p>
            <a:pPr marL="0" indent="0">
              <a:buNone/>
            </a:pPr>
            <a:r>
              <a:rPr lang="en-US" b="1" dirty="0"/>
              <a:t>Step 1</a:t>
            </a:r>
            <a:r>
              <a:rPr lang="en-US" dirty="0"/>
              <a:t>: Create the Sales table</a:t>
            </a:r>
            <a:br>
              <a:rPr lang="en-US" dirty="0"/>
            </a:br>
            <a:r>
              <a:rPr lang="en-US" b="1" dirty="0"/>
              <a:t>Step 2</a:t>
            </a:r>
            <a:r>
              <a:rPr lang="en-US" dirty="0"/>
              <a:t>: Execute query results (Use CTE, Window Function)</a:t>
            </a:r>
            <a:br>
              <a:rPr lang="en-US" dirty="0"/>
            </a:br>
            <a:r>
              <a:rPr lang="en-US" b="1" dirty="0"/>
              <a:t>Step 3</a:t>
            </a:r>
            <a:r>
              <a:rPr lang="en-US" dirty="0"/>
              <a:t>: Export the results</a:t>
            </a:r>
          </a:p>
          <a:p>
            <a:pPr marL="0" indent="0">
              <a:buNone/>
            </a:pPr>
            <a:endParaRPr lang="en-US" dirty="0"/>
          </a:p>
        </p:txBody>
      </p:sp>
      <p:sp>
        <p:nvSpPr>
          <p:cNvPr id="13" name="Content Placeholder 12">
            <a:extLst>
              <a:ext uri="{FF2B5EF4-FFF2-40B4-BE49-F238E27FC236}">
                <a16:creationId xmlns:a16="http://schemas.microsoft.com/office/drawing/2014/main" id="{CDD8F501-A256-64F3-2E07-6DB4DF92662B}"/>
              </a:ext>
            </a:extLst>
          </p:cNvPr>
          <p:cNvSpPr>
            <a:spLocks noGrp="1"/>
          </p:cNvSpPr>
          <p:nvPr>
            <p:ph sz="half" idx="2"/>
          </p:nvPr>
        </p:nvSpPr>
        <p:spPr>
          <a:xfrm>
            <a:off x="6172200" y="1825625"/>
            <a:ext cx="5181600" cy="4953866"/>
          </a:xfrm>
        </p:spPr>
        <p:txBody>
          <a:bodyPr/>
          <a:lstStyle/>
          <a:p>
            <a:pPr marL="0" indent="0">
              <a:buNone/>
            </a:pPr>
            <a:r>
              <a:rPr lang="en-US" dirty="0"/>
              <a:t>b.</a:t>
            </a:r>
          </a:p>
          <a:p>
            <a:pPr marL="0" indent="0">
              <a:buNone/>
            </a:pPr>
            <a:r>
              <a:rPr lang="en-US" b="1" dirty="0"/>
              <a:t>Step 1</a:t>
            </a:r>
            <a:r>
              <a:rPr lang="en-US" dirty="0"/>
              <a:t>: Create the Sales table</a:t>
            </a:r>
            <a:br>
              <a:rPr lang="en-US" dirty="0"/>
            </a:br>
            <a:r>
              <a:rPr lang="en-US" b="1" dirty="0"/>
              <a:t>Step 2</a:t>
            </a:r>
            <a:r>
              <a:rPr lang="en-US" dirty="0"/>
              <a:t>: Execute query results (Use CTE, Window Function, Join Table, Aggregation Function)</a:t>
            </a:r>
            <a:br>
              <a:rPr lang="en-US" dirty="0"/>
            </a:br>
            <a:r>
              <a:rPr lang="en-US" b="1" dirty="0"/>
              <a:t>Step 3</a:t>
            </a:r>
            <a:r>
              <a:rPr lang="en-US" dirty="0"/>
              <a:t>: Export the results</a:t>
            </a:r>
          </a:p>
          <a:p>
            <a:pPr marL="0" indent="0">
              <a:buNone/>
            </a:pPr>
            <a:endParaRPr lang="en-US" dirty="0"/>
          </a:p>
        </p:txBody>
      </p:sp>
      <p:pic>
        <p:nvPicPr>
          <p:cNvPr id="16" name="Picture 15">
            <a:extLst>
              <a:ext uri="{FF2B5EF4-FFF2-40B4-BE49-F238E27FC236}">
                <a16:creationId xmlns:a16="http://schemas.microsoft.com/office/drawing/2014/main" id="{96F1A271-A4A2-2F14-281B-B80B02AD9C8A}"/>
              </a:ext>
            </a:extLst>
          </p:cNvPr>
          <p:cNvPicPr>
            <a:picLocks noChangeAspect="1"/>
          </p:cNvPicPr>
          <p:nvPr/>
        </p:nvPicPr>
        <p:blipFill>
          <a:blip r:embed="rId2"/>
          <a:stretch>
            <a:fillRect/>
          </a:stretch>
        </p:blipFill>
        <p:spPr>
          <a:xfrm>
            <a:off x="1284215" y="4549616"/>
            <a:ext cx="2679659" cy="1546383"/>
          </a:xfrm>
          <a:prstGeom prst="rect">
            <a:avLst/>
          </a:prstGeom>
        </p:spPr>
      </p:pic>
      <p:pic>
        <p:nvPicPr>
          <p:cNvPr id="20" name="Picture 19">
            <a:extLst>
              <a:ext uri="{FF2B5EF4-FFF2-40B4-BE49-F238E27FC236}">
                <a16:creationId xmlns:a16="http://schemas.microsoft.com/office/drawing/2014/main" id="{F056F4EB-FFF2-017C-3DFC-21F641F50477}"/>
              </a:ext>
            </a:extLst>
          </p:cNvPr>
          <p:cNvPicPr>
            <a:picLocks noChangeAspect="1"/>
          </p:cNvPicPr>
          <p:nvPr/>
        </p:nvPicPr>
        <p:blipFill>
          <a:blip r:embed="rId3"/>
          <a:stretch>
            <a:fillRect/>
          </a:stretch>
        </p:blipFill>
        <p:spPr>
          <a:xfrm>
            <a:off x="7581302" y="4549616"/>
            <a:ext cx="2363396" cy="1546383"/>
          </a:xfrm>
          <a:prstGeom prst="rect">
            <a:avLst/>
          </a:prstGeom>
        </p:spPr>
      </p:pic>
    </p:spTree>
    <p:extLst>
      <p:ext uri="{BB962C8B-B14F-4D97-AF65-F5344CB8AC3E}">
        <p14:creationId xmlns:p14="http://schemas.microsoft.com/office/powerpoint/2010/main" val="1082857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2794F-C6D9-E8DA-1FCD-27F0BB8A311B}"/>
              </a:ext>
            </a:extLst>
          </p:cNvPr>
          <p:cNvSpPr>
            <a:spLocks noGrp="1"/>
          </p:cNvSpPr>
          <p:nvPr>
            <p:ph type="title"/>
          </p:nvPr>
        </p:nvSpPr>
        <p:spPr/>
        <p:txBody>
          <a:bodyPr/>
          <a:lstStyle/>
          <a:p>
            <a:r>
              <a:rPr lang="en-US" dirty="0"/>
              <a:t>PART 1. SQL</a:t>
            </a:r>
          </a:p>
        </p:txBody>
      </p:sp>
      <p:sp>
        <p:nvSpPr>
          <p:cNvPr id="3" name="Content Placeholder 2">
            <a:extLst>
              <a:ext uri="{FF2B5EF4-FFF2-40B4-BE49-F238E27FC236}">
                <a16:creationId xmlns:a16="http://schemas.microsoft.com/office/drawing/2014/main" id="{01BDE884-E712-C7A6-FD7A-92113C2E9A40}"/>
              </a:ext>
            </a:extLst>
          </p:cNvPr>
          <p:cNvSpPr>
            <a:spLocks noGrp="1"/>
          </p:cNvSpPr>
          <p:nvPr>
            <p:ph idx="1"/>
          </p:nvPr>
        </p:nvSpPr>
        <p:spPr/>
        <p:txBody>
          <a:bodyPr/>
          <a:lstStyle/>
          <a:p>
            <a:r>
              <a:rPr lang="en-US" dirty="0"/>
              <a:t>QUESTION 2:</a:t>
            </a:r>
          </a:p>
          <a:p>
            <a:pPr marL="514350" indent="-514350">
              <a:buAutoNum type="alphaLcPeriod"/>
            </a:pPr>
            <a:r>
              <a:rPr lang="en-US" dirty="0"/>
              <a:t>Write a SQL query to find the number of product that were available for sales at the end of each month. </a:t>
            </a:r>
            <a:endParaRPr lang="en-US" b="1" dirty="0"/>
          </a:p>
          <a:p>
            <a:pPr marL="514350" indent="-514350">
              <a:buAutoNum type="alphaLcPeriod"/>
            </a:pPr>
            <a:r>
              <a:rPr lang="en-US" dirty="0"/>
              <a:t>Average stock is calculated as: Total stock in a month/ total date in a month. Write a SQL query to find Product ID with the most “average stock” by month. </a:t>
            </a:r>
          </a:p>
        </p:txBody>
      </p:sp>
    </p:spTree>
    <p:extLst>
      <p:ext uri="{BB962C8B-B14F-4D97-AF65-F5344CB8AC3E}">
        <p14:creationId xmlns:p14="http://schemas.microsoft.com/office/powerpoint/2010/main" val="3743269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EC70D-7CFE-37B9-3E66-0B7E9ACA24D0}"/>
              </a:ext>
            </a:extLst>
          </p:cNvPr>
          <p:cNvSpPr>
            <a:spLocks noGrp="1"/>
          </p:cNvSpPr>
          <p:nvPr>
            <p:ph type="title"/>
          </p:nvPr>
        </p:nvSpPr>
        <p:spPr/>
        <p:txBody>
          <a:bodyPr/>
          <a:lstStyle/>
          <a:p>
            <a:r>
              <a:rPr lang="en-US" dirty="0"/>
              <a:t>PART 1. SQL</a:t>
            </a:r>
          </a:p>
        </p:txBody>
      </p:sp>
      <p:sp>
        <p:nvSpPr>
          <p:cNvPr id="3" name="Content Placeholder 2">
            <a:extLst>
              <a:ext uri="{FF2B5EF4-FFF2-40B4-BE49-F238E27FC236}">
                <a16:creationId xmlns:a16="http://schemas.microsoft.com/office/drawing/2014/main" id="{F58B81A7-F60E-5BB8-6587-824B01239FA4}"/>
              </a:ext>
            </a:extLst>
          </p:cNvPr>
          <p:cNvSpPr>
            <a:spLocks noGrp="1"/>
          </p:cNvSpPr>
          <p:nvPr>
            <p:ph sz="half" idx="1"/>
          </p:nvPr>
        </p:nvSpPr>
        <p:spPr>
          <a:xfrm>
            <a:off x="838200" y="1825625"/>
            <a:ext cx="5181600" cy="4953866"/>
          </a:xfrm>
        </p:spPr>
        <p:txBody>
          <a:bodyPr/>
          <a:lstStyle/>
          <a:p>
            <a:pPr marL="0" indent="0">
              <a:buNone/>
            </a:pPr>
            <a:r>
              <a:rPr lang="en-US" dirty="0"/>
              <a:t>a. </a:t>
            </a:r>
          </a:p>
          <a:p>
            <a:pPr marL="0" indent="0">
              <a:buNone/>
            </a:pPr>
            <a:r>
              <a:rPr lang="en-US" b="1" dirty="0"/>
              <a:t>Step 1</a:t>
            </a:r>
            <a:r>
              <a:rPr lang="en-US" dirty="0"/>
              <a:t>: Create the Sales table</a:t>
            </a:r>
            <a:br>
              <a:rPr lang="en-US" dirty="0"/>
            </a:br>
            <a:r>
              <a:rPr lang="en-US" b="1" dirty="0"/>
              <a:t>Step 2</a:t>
            </a:r>
            <a:r>
              <a:rPr lang="en-US" dirty="0"/>
              <a:t>: Execute query results (Use CTE, Aggregation Function)</a:t>
            </a:r>
            <a:br>
              <a:rPr lang="en-US" dirty="0"/>
            </a:br>
            <a:r>
              <a:rPr lang="en-US" b="1" dirty="0"/>
              <a:t>Step 3</a:t>
            </a:r>
            <a:r>
              <a:rPr lang="en-US" dirty="0"/>
              <a:t>: Export the results</a:t>
            </a:r>
          </a:p>
          <a:p>
            <a:pPr marL="0" indent="0">
              <a:buNone/>
            </a:pPr>
            <a:endParaRPr lang="en-US" dirty="0"/>
          </a:p>
        </p:txBody>
      </p:sp>
      <p:sp>
        <p:nvSpPr>
          <p:cNvPr id="4" name="Content Placeholder 3">
            <a:extLst>
              <a:ext uri="{FF2B5EF4-FFF2-40B4-BE49-F238E27FC236}">
                <a16:creationId xmlns:a16="http://schemas.microsoft.com/office/drawing/2014/main" id="{1598BBE5-A63C-529E-D8FB-1100E1574099}"/>
              </a:ext>
            </a:extLst>
          </p:cNvPr>
          <p:cNvSpPr>
            <a:spLocks noGrp="1"/>
          </p:cNvSpPr>
          <p:nvPr>
            <p:ph sz="half" idx="2"/>
          </p:nvPr>
        </p:nvSpPr>
        <p:spPr>
          <a:xfrm>
            <a:off x="6172200" y="1825625"/>
            <a:ext cx="5511800" cy="4667250"/>
          </a:xfrm>
        </p:spPr>
        <p:txBody>
          <a:bodyPr/>
          <a:lstStyle/>
          <a:p>
            <a:pPr marL="0" indent="0">
              <a:buNone/>
            </a:pPr>
            <a:r>
              <a:rPr lang="en-US" dirty="0"/>
              <a:t>b. </a:t>
            </a:r>
          </a:p>
          <a:p>
            <a:pPr marL="0" indent="0">
              <a:buNone/>
            </a:pPr>
            <a:r>
              <a:rPr lang="en-US" b="1" dirty="0"/>
              <a:t>Step 1</a:t>
            </a:r>
            <a:r>
              <a:rPr lang="en-US" dirty="0"/>
              <a:t>: Create the Sales table</a:t>
            </a:r>
            <a:br>
              <a:rPr lang="en-US" dirty="0"/>
            </a:br>
            <a:r>
              <a:rPr lang="en-US" b="1" dirty="0"/>
              <a:t>Step 2</a:t>
            </a:r>
            <a:r>
              <a:rPr lang="en-US" dirty="0"/>
              <a:t>: Execute query results (Use CTE, Window Function, Date Function, Aggregation Function)</a:t>
            </a:r>
            <a:br>
              <a:rPr lang="en-US" dirty="0"/>
            </a:br>
            <a:r>
              <a:rPr lang="en-US" b="1" dirty="0"/>
              <a:t>Step 3</a:t>
            </a:r>
            <a:r>
              <a:rPr lang="en-US" dirty="0"/>
              <a:t>: Export the results</a:t>
            </a:r>
          </a:p>
          <a:p>
            <a:pPr marL="0" indent="0">
              <a:buNone/>
            </a:pPr>
            <a:r>
              <a:rPr lang="en-US" dirty="0"/>
              <a:t>         </a:t>
            </a:r>
          </a:p>
          <a:p>
            <a:pPr marL="0" indent="0">
              <a:buNone/>
            </a:pPr>
            <a:endParaRPr lang="en-US" b="1" dirty="0"/>
          </a:p>
        </p:txBody>
      </p:sp>
      <p:pic>
        <p:nvPicPr>
          <p:cNvPr id="6" name="Picture 5">
            <a:extLst>
              <a:ext uri="{FF2B5EF4-FFF2-40B4-BE49-F238E27FC236}">
                <a16:creationId xmlns:a16="http://schemas.microsoft.com/office/drawing/2014/main" id="{C426AEF1-2142-E881-F87D-6F30EBCEDCE1}"/>
              </a:ext>
            </a:extLst>
          </p:cNvPr>
          <p:cNvPicPr>
            <a:picLocks noChangeAspect="1"/>
          </p:cNvPicPr>
          <p:nvPr/>
        </p:nvPicPr>
        <p:blipFill>
          <a:blip r:embed="rId3"/>
          <a:stretch>
            <a:fillRect/>
          </a:stretch>
        </p:blipFill>
        <p:spPr>
          <a:xfrm>
            <a:off x="1808017" y="4437023"/>
            <a:ext cx="2320637" cy="1812097"/>
          </a:xfrm>
          <a:prstGeom prst="rect">
            <a:avLst/>
          </a:prstGeom>
        </p:spPr>
      </p:pic>
      <p:pic>
        <p:nvPicPr>
          <p:cNvPr id="8" name="Picture 7">
            <a:extLst>
              <a:ext uri="{FF2B5EF4-FFF2-40B4-BE49-F238E27FC236}">
                <a16:creationId xmlns:a16="http://schemas.microsoft.com/office/drawing/2014/main" id="{1F8F2E88-1848-C8B9-134E-1F9635D29689}"/>
              </a:ext>
            </a:extLst>
          </p:cNvPr>
          <p:cNvPicPr>
            <a:picLocks noChangeAspect="1"/>
          </p:cNvPicPr>
          <p:nvPr/>
        </p:nvPicPr>
        <p:blipFill>
          <a:blip r:embed="rId4"/>
          <a:stretch>
            <a:fillRect/>
          </a:stretch>
        </p:blipFill>
        <p:spPr>
          <a:xfrm>
            <a:off x="7256144" y="4437024"/>
            <a:ext cx="3127838" cy="1812097"/>
          </a:xfrm>
          <a:prstGeom prst="rect">
            <a:avLst/>
          </a:prstGeom>
        </p:spPr>
      </p:pic>
    </p:spTree>
    <p:extLst>
      <p:ext uri="{BB962C8B-B14F-4D97-AF65-F5344CB8AC3E}">
        <p14:creationId xmlns:p14="http://schemas.microsoft.com/office/powerpoint/2010/main" val="3339300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48EC2-8997-57D9-A99C-0C35EEE02DF3}"/>
              </a:ext>
            </a:extLst>
          </p:cNvPr>
          <p:cNvSpPr>
            <a:spLocks noGrp="1"/>
          </p:cNvSpPr>
          <p:nvPr>
            <p:ph type="title"/>
          </p:nvPr>
        </p:nvSpPr>
        <p:spPr/>
        <p:txBody>
          <a:bodyPr/>
          <a:lstStyle/>
          <a:p>
            <a:r>
              <a:rPr lang="en-US" dirty="0"/>
              <a:t>PART II. Logical &amp; Problem Solving</a:t>
            </a:r>
          </a:p>
        </p:txBody>
      </p:sp>
      <p:sp>
        <p:nvSpPr>
          <p:cNvPr id="3" name="Content Placeholder 2">
            <a:extLst>
              <a:ext uri="{FF2B5EF4-FFF2-40B4-BE49-F238E27FC236}">
                <a16:creationId xmlns:a16="http://schemas.microsoft.com/office/drawing/2014/main" id="{51C8C04F-CA41-C15A-AFFA-6AEA64EB68CD}"/>
              </a:ext>
            </a:extLst>
          </p:cNvPr>
          <p:cNvSpPr>
            <a:spLocks noGrp="1"/>
          </p:cNvSpPr>
          <p:nvPr>
            <p:ph idx="1"/>
          </p:nvPr>
        </p:nvSpPr>
        <p:spPr/>
        <p:txBody>
          <a:bodyPr/>
          <a:lstStyle/>
          <a:p>
            <a:r>
              <a:rPr lang="en-US" dirty="0"/>
              <a:t>QUESTION : A Seller wants to sell cosmetics on Tiki.vn. However, he concerns about the total volume he would make via Tiki.vn. Supposed you have accessed to Tiki’s data warehouse (sales record, items record…), how do you estimate the total sales he is going to have via selling on Tiki.vn? Feel free to make assumptions in the answer.</a:t>
            </a:r>
          </a:p>
        </p:txBody>
      </p:sp>
    </p:spTree>
    <p:extLst>
      <p:ext uri="{BB962C8B-B14F-4D97-AF65-F5344CB8AC3E}">
        <p14:creationId xmlns:p14="http://schemas.microsoft.com/office/powerpoint/2010/main" val="1043692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1179-27F2-8E68-22FD-B6C922123848}"/>
              </a:ext>
            </a:extLst>
          </p:cNvPr>
          <p:cNvSpPr>
            <a:spLocks noGrp="1"/>
          </p:cNvSpPr>
          <p:nvPr>
            <p:ph type="title"/>
          </p:nvPr>
        </p:nvSpPr>
        <p:spPr/>
        <p:txBody>
          <a:bodyPr/>
          <a:lstStyle/>
          <a:p>
            <a:r>
              <a:rPr lang="en-US" dirty="0"/>
              <a:t>PART II. Logical &amp; Problem Solving</a:t>
            </a:r>
          </a:p>
        </p:txBody>
      </p:sp>
      <p:sp>
        <p:nvSpPr>
          <p:cNvPr id="3" name="Content Placeholder 2">
            <a:extLst>
              <a:ext uri="{FF2B5EF4-FFF2-40B4-BE49-F238E27FC236}">
                <a16:creationId xmlns:a16="http://schemas.microsoft.com/office/drawing/2014/main" id="{7BA3CDF7-4142-C4FC-E612-55D217400FC2}"/>
              </a:ext>
            </a:extLst>
          </p:cNvPr>
          <p:cNvSpPr>
            <a:spLocks noGrp="1"/>
          </p:cNvSpPr>
          <p:nvPr>
            <p:ph idx="1"/>
          </p:nvPr>
        </p:nvSpPr>
        <p:spPr>
          <a:xfrm>
            <a:off x="912091" y="1548533"/>
            <a:ext cx="10515600" cy="4944341"/>
          </a:xfrm>
        </p:spPr>
        <p:txBody>
          <a:bodyPr>
            <a:noAutofit/>
          </a:bodyPr>
          <a:lstStyle/>
          <a:p>
            <a:r>
              <a:rPr lang="en-US" sz="1600" b="1" dirty="0"/>
              <a:t>Historical analytics to estimate total revenue:</a:t>
            </a:r>
            <a:endParaRPr lang="en-US" sz="1600" dirty="0"/>
          </a:p>
          <a:p>
            <a:pPr marL="457200" lvl="1" indent="0">
              <a:buNone/>
            </a:pPr>
            <a:r>
              <a:rPr lang="en-US" sz="1600"/>
              <a:t>Filter </a:t>
            </a:r>
            <a:r>
              <a:rPr lang="en-US" sz="1600" dirty="0"/>
              <a:t>the data by the cosmetics category for analysis.</a:t>
            </a:r>
          </a:p>
          <a:p>
            <a:r>
              <a:rPr lang="en-US" sz="1600" b="1" dirty="0"/>
              <a:t>Analyze sales performance:</a:t>
            </a:r>
            <a:endParaRPr lang="en-US" sz="1600" dirty="0"/>
          </a:p>
          <a:p>
            <a:pPr lvl="1"/>
            <a:r>
              <a:rPr lang="en-US" sz="1600" dirty="0"/>
              <a:t>Revenue and profit</a:t>
            </a:r>
          </a:p>
          <a:p>
            <a:pPr lvl="1"/>
            <a:r>
              <a:rPr lang="en-US" sz="1600" dirty="0"/>
              <a:t>Average Order Value (AOV) per product</a:t>
            </a:r>
          </a:p>
          <a:p>
            <a:pPr lvl="1"/>
            <a:r>
              <a:rPr lang="en-US" sz="1600" dirty="0"/>
              <a:t>Number of orders</a:t>
            </a:r>
          </a:p>
          <a:p>
            <a:pPr lvl="1"/>
            <a:r>
              <a:rPr lang="en-US" sz="1600" dirty="0"/>
              <a:t>Conversion rate =  number of viewers / number of buyers</a:t>
            </a:r>
          </a:p>
          <a:p>
            <a:pPr lvl="1"/>
            <a:r>
              <a:rPr lang="en-US" sz="1600" dirty="0"/>
              <a:t>Analyze platform costs, shipping costs, return rate, and inventory status.</a:t>
            </a:r>
          </a:p>
          <a:p>
            <a:r>
              <a:rPr lang="en-US" sz="1600" b="1" dirty="0"/>
              <a:t>Analyze customer experience:</a:t>
            </a:r>
            <a:r>
              <a:rPr lang="en-US" sz="1600" dirty="0"/>
              <a:t> reviews, ratings, and delivery time.</a:t>
            </a:r>
          </a:p>
          <a:p>
            <a:r>
              <a:rPr lang="en-US" sz="1600" b="1" dirty="0"/>
              <a:t>Additionally, to estimate sales revenue, we can analyze the customer segments targeted by the seller.</a:t>
            </a:r>
          </a:p>
          <a:p>
            <a:r>
              <a:rPr lang="en-US" sz="1600" b="1" dirty="0"/>
              <a:t>Seasonal analytics</a:t>
            </a:r>
            <a:r>
              <a:rPr lang="en-US" sz="1600" dirty="0"/>
              <a:t> to understand how revenue varies at different times and to determine which products should be promoted and sold at specific times to optimize revenue. </a:t>
            </a:r>
          </a:p>
          <a:p>
            <a:pPr marL="457200" lvl="1" indent="0">
              <a:buNone/>
            </a:pPr>
            <a:r>
              <a:rPr lang="en-US" sz="1600" dirty="0"/>
              <a:t>For example, after analyzing the data, it is found that during the winter in the north, moisturizing products are sold more than in the summer due to the dry climate =&gt; Action: intensify marketing for high-moisture products and prepare additional inventory to meet order demand.</a:t>
            </a:r>
          </a:p>
        </p:txBody>
      </p:sp>
    </p:spTree>
    <p:extLst>
      <p:ext uri="{BB962C8B-B14F-4D97-AF65-F5344CB8AC3E}">
        <p14:creationId xmlns:p14="http://schemas.microsoft.com/office/powerpoint/2010/main" val="3360574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6158E-20BC-4D74-0FED-AA1E2F39BDA4}"/>
              </a:ext>
            </a:extLst>
          </p:cNvPr>
          <p:cNvSpPr>
            <a:spLocks noGrp="1"/>
          </p:cNvSpPr>
          <p:nvPr>
            <p:ph type="title"/>
          </p:nvPr>
        </p:nvSpPr>
        <p:spPr/>
        <p:txBody>
          <a:bodyPr/>
          <a:lstStyle/>
          <a:p>
            <a:r>
              <a:rPr lang="en-US" dirty="0"/>
              <a:t>PART III. CASE STUDY </a:t>
            </a:r>
          </a:p>
        </p:txBody>
      </p:sp>
      <p:sp>
        <p:nvSpPr>
          <p:cNvPr id="3" name="Content Placeholder 2">
            <a:extLst>
              <a:ext uri="{FF2B5EF4-FFF2-40B4-BE49-F238E27FC236}">
                <a16:creationId xmlns:a16="http://schemas.microsoft.com/office/drawing/2014/main" id="{5922FC78-DFF6-C509-D3F9-181B8E842D97}"/>
              </a:ext>
            </a:extLst>
          </p:cNvPr>
          <p:cNvSpPr>
            <a:spLocks noGrp="1"/>
          </p:cNvSpPr>
          <p:nvPr>
            <p:ph idx="1"/>
          </p:nvPr>
        </p:nvSpPr>
        <p:spPr/>
        <p:txBody>
          <a:bodyPr/>
          <a:lstStyle/>
          <a:p>
            <a:r>
              <a:rPr lang="en-US" dirty="0"/>
              <a:t>A standard Seller on Tiki usually go through these below stages: - Sign-up -&gt; Seller’s Account Activated by Tiki Team -&gt; Listing Product -&gt; Stocking to make product(s) available for sales -&gt; Having transaction</a:t>
            </a:r>
          </a:p>
          <a:p>
            <a:r>
              <a:rPr lang="en-US" dirty="0"/>
              <a:t>Based on the data file provided, please tell us what is going on with Tiki’s Marketplace. How was it performed? What are your recommendations to make it better?</a:t>
            </a:r>
          </a:p>
        </p:txBody>
      </p:sp>
    </p:spTree>
    <p:extLst>
      <p:ext uri="{BB962C8B-B14F-4D97-AF65-F5344CB8AC3E}">
        <p14:creationId xmlns:p14="http://schemas.microsoft.com/office/powerpoint/2010/main" val="110543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697AF-E96B-ACB7-9970-90B2B527BD2E}"/>
              </a:ext>
            </a:extLst>
          </p:cNvPr>
          <p:cNvSpPr>
            <a:spLocks noGrp="1"/>
          </p:cNvSpPr>
          <p:nvPr>
            <p:ph type="title"/>
          </p:nvPr>
        </p:nvSpPr>
        <p:spPr/>
        <p:txBody>
          <a:bodyPr/>
          <a:lstStyle/>
          <a:p>
            <a:r>
              <a:rPr lang="en-US" dirty="0"/>
              <a:t>PART III. CASE STUDY </a:t>
            </a:r>
          </a:p>
        </p:txBody>
      </p:sp>
      <p:sp>
        <p:nvSpPr>
          <p:cNvPr id="3" name="Content Placeholder 2">
            <a:extLst>
              <a:ext uri="{FF2B5EF4-FFF2-40B4-BE49-F238E27FC236}">
                <a16:creationId xmlns:a16="http://schemas.microsoft.com/office/drawing/2014/main" id="{EAB194A6-83BD-D2F0-18DD-70FAE0242AF0}"/>
              </a:ext>
            </a:extLst>
          </p:cNvPr>
          <p:cNvSpPr>
            <a:spLocks noGrp="1"/>
          </p:cNvSpPr>
          <p:nvPr>
            <p:ph sz="half" idx="1"/>
          </p:nvPr>
        </p:nvSpPr>
        <p:spPr/>
        <p:txBody>
          <a:bodyPr>
            <a:normAutofit lnSpcReduction="10000"/>
          </a:bodyPr>
          <a:lstStyle/>
          <a:p>
            <a:r>
              <a:rPr lang="en-US" dirty="0"/>
              <a:t>Cleaning</a:t>
            </a:r>
          </a:p>
          <a:p>
            <a:pPr>
              <a:buFontTx/>
              <a:buChar char="-"/>
            </a:pPr>
            <a:r>
              <a:rPr lang="en-US" dirty="0"/>
              <a:t>Column Name </a:t>
            </a:r>
          </a:p>
          <a:p>
            <a:pPr>
              <a:buFontTx/>
              <a:buChar char="-"/>
            </a:pPr>
            <a:r>
              <a:rPr lang="en-US" dirty="0"/>
              <a:t>Data type, Data range Constraint </a:t>
            </a:r>
          </a:p>
          <a:p>
            <a:pPr>
              <a:buFontTx/>
              <a:buChar char="-"/>
            </a:pPr>
            <a:r>
              <a:rPr lang="en-US" dirty="0"/>
              <a:t>Handling missing value</a:t>
            </a:r>
          </a:p>
          <a:p>
            <a:pPr>
              <a:buFontTx/>
              <a:buChar char="-"/>
            </a:pPr>
            <a:r>
              <a:rPr lang="en-US" dirty="0"/>
              <a:t>Unique Constraints</a:t>
            </a:r>
          </a:p>
          <a:p>
            <a:pPr>
              <a:buFontTx/>
              <a:buChar char="-"/>
            </a:pPr>
            <a:r>
              <a:rPr lang="en-US" dirty="0"/>
              <a:t>Membership Constraints for categorical data</a:t>
            </a:r>
          </a:p>
          <a:p>
            <a:pPr>
              <a:buFontTx/>
              <a:buChar char="-"/>
            </a:pPr>
            <a:r>
              <a:rPr lang="en-US" dirty="0"/>
              <a:t>Cross- field validation for data columns</a:t>
            </a:r>
          </a:p>
          <a:p>
            <a:pPr>
              <a:buFontTx/>
              <a:buChar char="-"/>
            </a:pPr>
            <a:endParaRPr lang="en-US" dirty="0"/>
          </a:p>
          <a:p>
            <a:pPr>
              <a:buFontTx/>
              <a:buChar char="-"/>
            </a:pPr>
            <a:endParaRPr lang="en-US" dirty="0"/>
          </a:p>
        </p:txBody>
      </p:sp>
      <p:sp>
        <p:nvSpPr>
          <p:cNvPr id="4" name="Content Placeholder 3">
            <a:extLst>
              <a:ext uri="{FF2B5EF4-FFF2-40B4-BE49-F238E27FC236}">
                <a16:creationId xmlns:a16="http://schemas.microsoft.com/office/drawing/2014/main" id="{897F96CE-1EE9-0D14-25DB-0494F1A9CCE0}"/>
              </a:ext>
            </a:extLst>
          </p:cNvPr>
          <p:cNvSpPr>
            <a:spLocks noGrp="1"/>
          </p:cNvSpPr>
          <p:nvPr>
            <p:ph sz="half" idx="2"/>
          </p:nvPr>
        </p:nvSpPr>
        <p:spPr/>
        <p:txBody>
          <a:bodyPr>
            <a:normAutofit lnSpcReduction="10000"/>
          </a:bodyPr>
          <a:lstStyle/>
          <a:p>
            <a:r>
              <a:rPr lang="en-US" dirty="0"/>
              <a:t>Processing</a:t>
            </a:r>
          </a:p>
          <a:p>
            <a:pPr>
              <a:buFontTx/>
              <a:buChar char="-"/>
            </a:pPr>
            <a:r>
              <a:rPr lang="en-US" dirty="0"/>
              <a:t>Adding columns for analysis</a:t>
            </a:r>
          </a:p>
          <a:p>
            <a:pPr>
              <a:buFontTx/>
              <a:buChar char="-"/>
            </a:pPr>
            <a:r>
              <a:rPr lang="en-US" dirty="0"/>
              <a:t>Aggregation data </a:t>
            </a:r>
          </a:p>
          <a:p>
            <a:pPr>
              <a:buFontTx/>
              <a:buChar char="-"/>
            </a:pPr>
            <a:r>
              <a:rPr lang="en-US" dirty="0"/>
              <a:t>Handling </a:t>
            </a:r>
            <a:r>
              <a:rPr lang="en-US" dirty="0" err="1"/>
              <a:t>oulier</a:t>
            </a:r>
            <a:r>
              <a:rPr lang="en-US" dirty="0"/>
              <a:t> data</a:t>
            </a:r>
          </a:p>
          <a:p>
            <a:pPr>
              <a:buFontTx/>
              <a:buChar char="-"/>
            </a:pPr>
            <a:endParaRPr lang="en-US" dirty="0"/>
          </a:p>
        </p:txBody>
      </p:sp>
    </p:spTree>
    <p:extLst>
      <p:ext uri="{BB962C8B-B14F-4D97-AF65-F5344CB8AC3E}">
        <p14:creationId xmlns:p14="http://schemas.microsoft.com/office/powerpoint/2010/main" val="3893636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2860</TotalTime>
  <Words>1878</Words>
  <Application>Microsoft Office PowerPoint</Application>
  <PresentationFormat>Widescreen</PresentationFormat>
  <Paragraphs>171</Paragraphs>
  <Slides>16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Aptos Narrow</vt:lpstr>
      <vt:lpstr>Arial</vt:lpstr>
      <vt:lpstr>Office Theme</vt:lpstr>
      <vt:lpstr>TIKI MARKETPLACE REPORT         </vt:lpstr>
      <vt:lpstr>PART 1. SQL</vt:lpstr>
      <vt:lpstr>PART 1. SQL</vt:lpstr>
      <vt:lpstr>PART 1. SQL</vt:lpstr>
      <vt:lpstr>PART 1. SQL</vt:lpstr>
      <vt:lpstr>PART II. Logical &amp; Problem Solving</vt:lpstr>
      <vt:lpstr>PART II. Logical &amp; Problem Solving</vt:lpstr>
      <vt:lpstr>PART III. CASE STUDY </vt:lpstr>
      <vt:lpstr>PART III. CASE STUDY </vt:lpstr>
      <vt:lpstr>PART III. CASE STUDY </vt:lpstr>
      <vt:lpstr>PART III. CASE STUDY </vt:lpstr>
      <vt:lpstr>PART III. CASE STUDY </vt:lpstr>
      <vt:lpstr>PART III. CASE STUDY </vt:lpstr>
      <vt:lpstr>PART III. CASE STUDY </vt:lpstr>
      <vt:lpstr>PART III. CASE STUDY </vt:lpstr>
      <vt:lpstr>PART III. CASE STUDY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Trần Dung</dc:creator>
  <cp:lastModifiedBy>Trần Dung</cp:lastModifiedBy>
  <cp:revision>10</cp:revision>
  <dcterms:created xsi:type="dcterms:W3CDTF">2024-07-27T22:44:14Z</dcterms:created>
  <dcterms:modified xsi:type="dcterms:W3CDTF">2024-08-01T17:56:22Z</dcterms:modified>
</cp:coreProperties>
</file>