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1" r:id="rId9"/>
    <p:sldId id="263" r:id="rId10"/>
    <p:sldId id="266" r:id="rId11"/>
    <p:sldId id="262" r:id="rId12"/>
    <p:sldId id="264" r:id="rId13"/>
    <p:sldId id="265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70635"/>
  </p:normalViewPr>
  <p:slideViewPr>
    <p:cSldViewPr snapToGrid="0" snapToObjects="1">
      <p:cViewPr varScale="1">
        <p:scale>
          <a:sx n="62" d="100"/>
          <a:sy n="62" d="100"/>
        </p:scale>
        <p:origin x="3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3E5F58-1531-4090-BA92-D0DBA067933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</a:t>
            </a:r>
            <a:r>
              <a:rPr lang="en-US" baseline="0" dirty="0" smtClean="0"/>
              <a:t> entitled ‘Moses2 in</a:t>
            </a:r>
            <a:r>
              <a:rPr lang="mr-IN" baseline="0" dirty="0" smtClean="0"/>
              <a:t>…</a:t>
            </a:r>
            <a:r>
              <a:rPr lang="en-GB" baseline="0" dirty="0" smtClean="0"/>
              <a:t>’</a:t>
            </a:r>
          </a:p>
          <a:p>
            <a:r>
              <a:rPr lang="en-GB" baseline="0" dirty="0" smtClean="0"/>
              <a:t>  - Moses2 is a faster implementation of Moses, which I’ll tell you about later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it’s really about ‘Moses in a </a:t>
            </a:r>
            <a:r>
              <a:rPr lang="mr-IN" baseline="0" dirty="0" smtClean="0"/>
              <a:t>…</a:t>
            </a:r>
            <a:r>
              <a:rPr lang="en-GB" baseline="0" dirty="0" smtClean="0"/>
              <a:t>.’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84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But it’s really about ‘Statistical MT in a </a:t>
            </a:r>
            <a:r>
              <a:rPr lang="mr-IN" baseline="0" dirty="0" smtClean="0"/>
              <a:t>…</a:t>
            </a:r>
            <a:r>
              <a:rPr lang="en-GB" baseline="0" dirty="0" smtClean="0"/>
              <a:t>.’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778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 talk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compare SMT v NMT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is NMT better than NMT across the board?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why should we bother carrying on with SMT?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obviously not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where does SMT still hold it’s own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where SMT &amp; NMT can learn from each other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what SMT can do for NMT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vice versa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what can SMT to maintain </a:t>
            </a:r>
            <a:r>
              <a:rPr lang="en-GB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relevance</a:t>
            </a:r>
          </a:p>
          <a:p>
            <a:endParaRPr lang="en-GB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 of SMT v. NMT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reminds me of a previous battle between PB and hierarchical model, and syntax model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hiero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model was great for certain divergent languages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found out not so great for others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resource hog </a:t>
            </a:r>
            <a:r>
              <a:rPr lang="mr-IN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required much more RAM, disk space, slower than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</a:t>
            </a:r>
            <a:endParaRPr lang="en-GB" sz="2000" b="0" strike="noStrike" spc="-1" baseline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companies are on record as using Moses for their MT.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looking at NMT but still using SMT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&amp; Bing don’t use Moses but they are massive SMT uses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the </a:t>
            </a:r>
            <a:r>
              <a:rPr lang="en-US" baseline="0" dirty="0" err="1" smtClean="0"/>
              <a:t>hoo-haa</a:t>
            </a:r>
            <a:r>
              <a:rPr lang="en-US" baseline="0" dirty="0" smtClean="0"/>
              <a:t> of using NMT</a:t>
            </a:r>
          </a:p>
          <a:p>
            <a:r>
              <a:rPr lang="en-US" baseline="0" dirty="0" smtClean="0"/>
              <a:t>   - big proponent of Neural MT</a:t>
            </a:r>
          </a:p>
          <a:p>
            <a:r>
              <a:rPr lang="en-US" baseline="0" dirty="0" smtClean="0"/>
              <a:t>   - most of it is marketing noise</a:t>
            </a:r>
          </a:p>
          <a:p>
            <a:r>
              <a:rPr lang="en-US" baseline="0" dirty="0" smtClean="0"/>
              <a:t>  - as of April</a:t>
            </a:r>
          </a:p>
          <a:p>
            <a:r>
              <a:rPr lang="en-US" baseline="0" dirty="0" smtClean="0"/>
              <a:t>      - 20 language pairs uses NMT</a:t>
            </a:r>
          </a:p>
          <a:p>
            <a:r>
              <a:rPr lang="en-US" baseline="0" dirty="0" smtClean="0"/>
              <a:t>  - leaves 83 more to go!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Bing</a:t>
            </a:r>
          </a:p>
          <a:p>
            <a:r>
              <a:rPr lang="en-US" baseline="0" dirty="0" smtClean="0"/>
              <a:t>  - as of March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may be some inertia in moving to NMT</a:t>
            </a:r>
          </a:p>
          <a:p>
            <a:r>
              <a:rPr lang="en-US" baseline="0" dirty="0" smtClean="0"/>
              <a:t>  - requires investment in GPU, expertise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&amp; </a:t>
            </a:r>
            <a:r>
              <a:rPr lang="en-US" baseline="0" dirty="0" err="1" smtClean="0"/>
              <a:t>microsoft</a:t>
            </a:r>
            <a:endParaRPr lang="en-US" baseline="0" dirty="0" smtClean="0"/>
          </a:p>
          <a:p>
            <a:r>
              <a:rPr lang="en-US" baseline="0" dirty="0" smtClean="0"/>
              <a:t>  - buy as much expertise as they need</a:t>
            </a:r>
          </a:p>
          <a:p>
            <a:r>
              <a:rPr lang="en-US" baseline="0" dirty="0" smtClean="0"/>
              <a:t>  - this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isn’t the case</a:t>
            </a:r>
          </a:p>
          <a:p>
            <a:r>
              <a:rPr lang="en-US" baseline="0" dirty="0" smtClean="0"/>
              <a:t>  - still use SMT</a:t>
            </a:r>
          </a:p>
          <a:p>
            <a:r>
              <a:rPr lang="en-US" baseline="0" dirty="0" smtClean="0"/>
              <a:t>      - cos it’s better than NMT</a:t>
            </a:r>
          </a:p>
          <a:p>
            <a:r>
              <a:rPr lang="en-US" baseline="0" dirty="0" smtClean="0"/>
              <a:t>      - faster or cost them less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research which we do</a:t>
            </a:r>
          </a:p>
          <a:p>
            <a:r>
              <a:rPr lang="en-US" baseline="0" dirty="0" smtClean="0"/>
              <a:t>  - to make </a:t>
            </a:r>
            <a:r>
              <a:rPr lang="en-US" baseline="0" dirty="0" err="1" smtClean="0"/>
              <a:t>smt</a:t>
            </a:r>
            <a:r>
              <a:rPr lang="en-US" baseline="0" dirty="0" smtClean="0"/>
              <a:t> better</a:t>
            </a:r>
          </a:p>
          <a:p>
            <a:r>
              <a:rPr lang="en-US" baseline="0" dirty="0" smtClean="0"/>
              <a:t>  - faster</a:t>
            </a:r>
          </a:p>
          <a:p>
            <a:r>
              <a:rPr lang="en-US" baseline="0" dirty="0" smtClean="0"/>
              <a:t>Still relevant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63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ru-en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Fr-es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Es-fr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pb based wins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wins all the rest 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sometime by huge margins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948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86BC3BA-9B6C-408C-A4DD-03671FE75BD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Moses in a Neural MT World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Hieu Hoang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Low-Resource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err="1" smtClean="0"/>
              <a:t>Loreili</a:t>
            </a:r>
            <a:r>
              <a:rPr lang="en-US" dirty="0" smtClean="0"/>
              <a:t>/Lane Schwartz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Domain</a:t>
            </a:r>
            <a:endParaRPr lang="en-US" dirty="0"/>
          </a:p>
        </p:txBody>
      </p:sp>
      <p:sp>
        <p:nvSpPr>
          <p:cNvPr id="4" name="TextShape 5"/>
          <p:cNvSpPr txBox="1"/>
          <p:nvPr/>
        </p:nvSpPr>
        <p:spPr>
          <a:xfrm>
            <a:off x="504000" y="1357513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/>
              <a:t>Catalan-Spanish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80661"/>
              </p:ext>
            </p:extLst>
          </p:nvPr>
        </p:nvGraphicFramePr>
        <p:xfrm>
          <a:off x="1184158" y="2063413"/>
          <a:ext cx="67204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Out-of-Domain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Phrase-based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57.20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83.01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Shape 5"/>
          <p:cNvSpPr txBox="1"/>
          <p:nvPr/>
        </p:nvSpPr>
        <p:spPr>
          <a:xfrm>
            <a:off x="5313733" y="3745566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(Costa-</a:t>
            </a:r>
            <a:r>
              <a:rPr lang="en-US" dirty="0" err="1" smtClean="0"/>
              <a:t>jussa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2017)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64966"/>
              </p:ext>
            </p:extLst>
          </p:nvPr>
        </p:nvGraphicFramePr>
        <p:xfrm>
          <a:off x="982681" y="1563480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/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Moses (16 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455.3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Nematus</a:t>
                      </a:r>
                      <a:r>
                        <a:rPr lang="en-US" baseline="0" dirty="0" smtClean="0"/>
                        <a:t> (1 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268.4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AmuNMT</a:t>
                      </a:r>
                      <a:r>
                        <a:rPr lang="en-US" baseline="0" dirty="0" smtClean="0"/>
                        <a:t> (1 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864.7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Shape 5"/>
          <p:cNvSpPr txBox="1"/>
          <p:nvPr/>
        </p:nvSpPr>
        <p:spPr>
          <a:xfrm>
            <a:off x="5623698" y="156348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6" name="TextShape 5"/>
          <p:cNvSpPr txBox="1"/>
          <p:nvPr/>
        </p:nvSpPr>
        <p:spPr>
          <a:xfrm>
            <a:off x="504000" y="3403289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Moses2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1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/ Quality trade-off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 Moses/Moses2 with different cube-pruning setting</a:t>
            </a:r>
          </a:p>
          <a:p>
            <a:pPr lvl="1"/>
            <a:r>
              <a:rPr lang="en-US" dirty="0" err="1" smtClean="0"/>
              <a:t>Amun</a:t>
            </a:r>
            <a:r>
              <a:rPr lang="en-US" dirty="0" smtClean="0"/>
              <a:t> with different beams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SMT </a:t>
            </a:r>
            <a:r>
              <a:rPr lang="en-GB" sz="3200" b="0" strike="sng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Moses</a:t>
            </a: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Neural MT World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Hieu Hoang</a:t>
            </a:r>
          </a:p>
        </p:txBody>
      </p:sp>
    </p:spTree>
    <p:extLst>
      <p:ext uri="{BB962C8B-B14F-4D97-AF65-F5344CB8AC3E}">
        <p14:creationId xmlns:p14="http://schemas.microsoft.com/office/powerpoint/2010/main" val="181377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work on SMT?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still being used</a:t>
            </a:r>
          </a:p>
          <a:p>
            <a:pPr marL="457200" indent="-457200">
              <a:buFont typeface="Arial" charset="0"/>
              <a:buChar char="•"/>
            </a:pPr>
            <a:endParaRPr lang="en-GB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Competitive quality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language pairs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resource languages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Out-of-domain</a:t>
            </a:r>
          </a:p>
          <a:p>
            <a:pPr marL="457200" indent="-457200">
              <a:buFont typeface="Arial" charset="0"/>
              <a:buChar char="•"/>
            </a:pP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speed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still used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350818"/>
            <a:ext cx="9071640" cy="5527964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/>
              <a:t>EU, UN, WIPO, </a:t>
            </a:r>
            <a:r>
              <a:rPr lang="en-US" dirty="0" err="1"/>
              <a:t>AutoDesk</a:t>
            </a:r>
            <a:r>
              <a:rPr lang="en-US" dirty="0"/>
              <a:t>, Adobe, Amazon, </a:t>
            </a:r>
            <a:r>
              <a:rPr lang="en-US" dirty="0" smtClean="0"/>
              <a:t>eBay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/>
              <a:t>All use Moses</a:t>
            </a:r>
          </a:p>
          <a:p>
            <a:pPr marL="285750" lvl="1" indent="-285750">
              <a:buFont typeface="Arial" charset="0"/>
              <a:buChar char="•"/>
            </a:pPr>
            <a:endParaRPr lang="en-US" dirty="0" smtClean="0"/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Google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/>
              <a:t>20 language pairs uses NMT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/>
              <a:t>83 more to go!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Bing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/>
              <a:t>11 </a:t>
            </a:r>
            <a:r>
              <a:rPr lang="en-US" dirty="0"/>
              <a:t>language pairs uses NMT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dirty="0" smtClean="0"/>
              <a:t>51 </a:t>
            </a:r>
            <a:r>
              <a:rPr lang="en-US" dirty="0"/>
              <a:t>more to go!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3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867132795"/>
              </p:ext>
            </p:extLst>
          </p:nvPr>
        </p:nvGraphicFramePr>
        <p:xfrm>
          <a:off x="504000" y="214296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53.07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41.96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61.26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55.97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52.16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44.67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39.73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45.07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62.12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51.46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45.27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3"/>
          <p:cNvGraphicFramePr/>
          <p:nvPr>
            <p:extLst>
              <p:ext uri="{D42A27DB-BD31-4B8C-83A1-F6EECF244321}">
                <p14:modId xmlns:p14="http://schemas.microsoft.com/office/powerpoint/2010/main" val="1869835601"/>
              </p:ext>
            </p:extLst>
          </p:nvPr>
        </p:nvGraphicFramePr>
        <p:xfrm>
          <a:off x="502920" y="349692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59.89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52.44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61.13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40.96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41.21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35.53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37.26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4"/>
          <p:cNvGraphicFramePr/>
          <p:nvPr>
            <p:extLst>
              <p:ext uri="{D42A27DB-BD31-4B8C-83A1-F6EECF244321}">
                <p14:modId xmlns:p14="http://schemas.microsoft.com/office/powerpoint/2010/main" val="51255809"/>
              </p:ext>
            </p:extLst>
          </p:nvPr>
        </p:nvGraphicFramePr>
        <p:xfrm>
          <a:off x="462600" y="490704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5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064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52.59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28.02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42.97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64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35.73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50.45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44.14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39.42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48.29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42.00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2" name="TextShape 5"/>
          <p:cNvSpPr txBox="1"/>
          <p:nvPr/>
        </p:nvSpPr>
        <p:spPr>
          <a:xfrm>
            <a:off x="803880" y="6415444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6362" y="1306904"/>
            <a:ext cx="534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United </a:t>
            </a:r>
            <a:r>
              <a:rPr lang="en-US" sz="2800" smtClean="0"/>
              <a:t>Nations Corpus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56851"/>
              </p:ext>
            </p:extLst>
          </p:nvPr>
        </p:nvGraphicFramePr>
        <p:xfrm>
          <a:off x="1447634" y="2020147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31.1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Shape 5"/>
          <p:cNvSpPr txBox="1"/>
          <p:nvPr/>
        </p:nvSpPr>
        <p:spPr>
          <a:xfrm>
            <a:off x="6055068" y="2071923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Bentivogli</a:t>
            </a:r>
            <a:r>
              <a:rPr lang="en-US" dirty="0" smtClean="0"/>
              <a:t> et al, 2016)</a:t>
            </a:r>
            <a:endParaRPr lang="en-US" dirty="0"/>
          </a:p>
        </p:txBody>
      </p:sp>
      <p:sp>
        <p:nvSpPr>
          <p:cNvPr id="7" name="TextShape 5"/>
          <p:cNvSpPr txBox="1"/>
          <p:nvPr/>
        </p:nvSpPr>
        <p:spPr>
          <a:xfrm>
            <a:off x="656400" y="1456346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11788"/>
              </p:ext>
            </p:extLst>
          </p:nvPr>
        </p:nvGraphicFramePr>
        <p:xfrm>
          <a:off x="1199656" y="2020145"/>
          <a:ext cx="340334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11632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uedin-nmt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metamind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NYU-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UMontreal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cambridge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KIT/LIMSI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44780"/>
              </p:ext>
            </p:extLst>
          </p:nvPr>
        </p:nvGraphicFramePr>
        <p:xfrm>
          <a:off x="5924056" y="2020145"/>
          <a:ext cx="3403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11632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uedin-nmt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Shape 5"/>
          <p:cNvSpPr txBox="1"/>
          <p:nvPr/>
        </p:nvSpPr>
        <p:spPr>
          <a:xfrm>
            <a:off x="656400" y="1456346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  <p:sp>
        <p:nvSpPr>
          <p:cNvPr id="10" name="TextShape 5"/>
          <p:cNvSpPr txBox="1"/>
          <p:nvPr/>
        </p:nvSpPr>
        <p:spPr>
          <a:xfrm>
            <a:off x="5396298" y="1456079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24056" y="4920290"/>
            <a:ext cx="285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NMT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SMT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" name="TextShape 5"/>
          <p:cNvSpPr txBox="1"/>
          <p:nvPr/>
        </p:nvSpPr>
        <p:spPr>
          <a:xfrm>
            <a:off x="1146997" y="6262368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Sennrich</a:t>
            </a:r>
            <a:r>
              <a:rPr lang="en-US" dirty="0" smtClean="0"/>
              <a:t>, MTMA 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v. Hierarchical SMT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9606"/>
              </p:ext>
            </p:extLst>
          </p:nvPr>
        </p:nvGraphicFramePr>
        <p:xfrm>
          <a:off x="1295234" y="1921314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32.56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NMT (LSTM)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32.19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Shape 5"/>
          <p:cNvSpPr txBox="1"/>
          <p:nvPr/>
        </p:nvSpPr>
        <p:spPr>
          <a:xfrm>
            <a:off x="504000" y="1357513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err="1" smtClean="0"/>
              <a:t>en-jp</a:t>
            </a:r>
            <a:endParaRPr lang="en-US" sz="2400" b="1" dirty="0"/>
          </a:p>
        </p:txBody>
      </p:sp>
      <p:sp>
        <p:nvSpPr>
          <p:cNvPr id="8" name="TextShape 5"/>
          <p:cNvSpPr txBox="1"/>
          <p:nvPr/>
        </p:nvSpPr>
        <p:spPr>
          <a:xfrm>
            <a:off x="5902668" y="1921314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(Zhu, 2015)</a:t>
            </a:r>
            <a:endParaRPr lang="en-US" dirty="0"/>
          </a:p>
        </p:txBody>
      </p:sp>
      <p:graphicFrame>
        <p:nvGraphicFramePr>
          <p:cNvPr id="9" name="Table 2"/>
          <p:cNvGraphicFramePr/>
          <p:nvPr>
            <p:extLst>
              <p:ext uri="{D42A27DB-BD31-4B8C-83A1-F6EECF244321}">
                <p14:modId xmlns:p14="http://schemas.microsoft.com/office/powerpoint/2010/main" val="809737181"/>
              </p:ext>
            </p:extLst>
          </p:nvPr>
        </p:nvGraphicFramePr>
        <p:xfrm>
          <a:off x="1377386" y="4457509"/>
          <a:ext cx="4315974" cy="1463040"/>
        </p:xfrm>
        <a:graphic>
          <a:graphicData uri="http://schemas.openxmlformats.org/drawingml/2006/table">
            <a:tbl>
              <a:tblPr/>
              <a:tblGrid>
                <a:gridCol w="1438658"/>
                <a:gridCol w="1438658"/>
                <a:gridCol w="1438658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43.0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hierarchical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47.3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41.7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51.8</a:t>
                      </a:r>
                      <a:endParaRPr lang="en-GB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5"/>
          <p:cNvSpPr txBox="1"/>
          <p:nvPr/>
        </p:nvSpPr>
        <p:spPr>
          <a:xfrm>
            <a:off x="5902668" y="4457509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11" name="TextShape 5"/>
          <p:cNvSpPr txBox="1"/>
          <p:nvPr/>
        </p:nvSpPr>
        <p:spPr>
          <a:xfrm>
            <a:off x="346433" y="3777530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err="1" smtClean="0"/>
              <a:t>zh-en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en-zh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3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Low-Resource Languages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17073"/>
              </p:ext>
            </p:extLst>
          </p:nvPr>
        </p:nvGraphicFramePr>
        <p:xfrm>
          <a:off x="1083420" y="1563480"/>
          <a:ext cx="6720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SMT (Syntax)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Turkish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Uzbek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Shape 5"/>
          <p:cNvSpPr txBox="1"/>
          <p:nvPr/>
        </p:nvSpPr>
        <p:spPr>
          <a:xfrm>
            <a:off x="5662440" y="3690288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Zoph</a:t>
            </a:r>
            <a:r>
              <a:rPr lang="en-US" dirty="0" smtClean="0"/>
              <a:t> et al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0355"/>
              </p:ext>
            </p:extLst>
          </p:nvPr>
        </p:nvGraphicFramePr>
        <p:xfrm>
          <a:off x="1083419" y="4679840"/>
          <a:ext cx="6720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SMT (PB)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NMT (</a:t>
                      </a:r>
                      <a:r>
                        <a:rPr lang="en-US" dirty="0" err="1" smtClean="0"/>
                        <a:t>GroundHog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Mongolian-Chinese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29.48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Shape 5"/>
          <p:cNvSpPr txBox="1"/>
          <p:nvPr/>
        </p:nvSpPr>
        <p:spPr>
          <a:xfrm>
            <a:off x="5662440" y="5817096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(Wu et al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760</Words>
  <Application>Microsoft Macintosh PowerPoint</Application>
  <PresentationFormat>Custom</PresentationFormat>
  <Paragraphs>308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DejaVu Sans</vt:lpstr>
      <vt:lpstr>Symbol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It’s still used</vt:lpstr>
      <vt:lpstr>PowerPoint Presentation</vt:lpstr>
      <vt:lpstr>PowerPoint Presentation</vt:lpstr>
      <vt:lpstr>PowerPoint Presentation</vt:lpstr>
      <vt:lpstr>Phrase-based v. Hierarchical SMT</vt:lpstr>
      <vt:lpstr>Low-Resource Languages</vt:lpstr>
      <vt:lpstr>Low-Resource Languages</vt:lpstr>
      <vt:lpstr>Out of Domain</vt:lpstr>
      <vt:lpstr>Speed</vt:lpstr>
      <vt:lpstr>Speed / Quality trade-off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139</cp:revision>
  <dcterms:created xsi:type="dcterms:W3CDTF">2017-05-03T13:42:13Z</dcterms:created>
  <dcterms:modified xsi:type="dcterms:W3CDTF">2017-05-18T21:17:24Z</dcterms:modified>
  <dc:language>en-GB</dc:language>
</cp:coreProperties>
</file>