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1"/>
    <p:restoredTop sz="91394"/>
  </p:normalViewPr>
  <p:slideViewPr>
    <p:cSldViewPr snapToGrid="0" snapToObjects="1">
      <p:cViewPr varScale="1">
        <p:scale>
          <a:sx n="82" d="100"/>
          <a:sy n="82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3E5F58-1531-4090-BA92-D0DBA0679331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a talk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compare SMT v NMT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is NMT better than NMT across the board?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why should we bother carrying on with SMT?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obviously not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where does SMT still hold it’s own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where SMT &amp; NMT can learn from each other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what SMT can do for NMT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- vice versa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what can SMT to maintain relevance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ru-en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Fr-es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Es-fr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pb based wins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NMT wins all the rest </a:t>
            </a: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sometime by huge margins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43E5F58-1531-4090-BA92-D0DBA0679331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948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86BC3BA-9B6C-408C-A4DD-03671FE75BD0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Moses in a Neural MT World</a:t>
            </a:r>
          </a:p>
          <a:p>
            <a:pPr algn="ctr"/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Hieu Hoang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 Quality</a:t>
            </a:r>
          </a:p>
        </p:txBody>
      </p:sp>
      <p:graphicFrame>
        <p:nvGraphicFramePr>
          <p:cNvPr id="49" name="Table 2"/>
          <p:cNvGraphicFramePr/>
          <p:nvPr>
            <p:extLst>
              <p:ext uri="{D42A27DB-BD31-4B8C-83A1-F6EECF244321}">
                <p14:modId xmlns:p14="http://schemas.microsoft.com/office/powerpoint/2010/main" val="1867132795"/>
              </p:ext>
            </p:extLst>
          </p:nvPr>
        </p:nvGraphicFramePr>
        <p:xfrm>
          <a:off x="504000" y="2142964"/>
          <a:ext cx="8940960" cy="109728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43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53.07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49.77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42.80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36.00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31.58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41.96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61.26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50.09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43.25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37.84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55.97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52.16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44.67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38.77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39.73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45.07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62.12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51.46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45.27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46.82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3"/>
          <p:cNvGraphicFramePr/>
          <p:nvPr>
            <p:extLst>
              <p:ext uri="{D42A27DB-BD31-4B8C-83A1-F6EECF244321}">
                <p14:modId xmlns:p14="http://schemas.microsoft.com/office/powerpoint/2010/main" val="1869835601"/>
              </p:ext>
            </p:extLst>
          </p:nvPr>
        </p:nvGraphicFramePr>
        <p:xfrm>
          <a:off x="502920" y="3496924"/>
          <a:ext cx="8940960" cy="109728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43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38.13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59.89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49.76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39.69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31.27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34.43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52.44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36.48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29.98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39.69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61.13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40.96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41.21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35.53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52.38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37.26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37.37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4"/>
          <p:cNvGraphicFramePr/>
          <p:nvPr>
            <p:extLst>
              <p:ext uri="{D42A27DB-BD31-4B8C-83A1-F6EECF244321}">
                <p14:modId xmlns:p14="http://schemas.microsoft.com/office/powerpoint/2010/main" val="51255809"/>
              </p:ext>
            </p:extLst>
          </p:nvPr>
        </p:nvGraphicFramePr>
        <p:xfrm>
          <a:off x="462600" y="4907044"/>
          <a:ext cx="8940960" cy="1097280"/>
        </p:xfrm>
        <a:graphic>
          <a:graphicData uri="http://schemas.openxmlformats.org/drawingml/2006/table">
            <a:tbl>
              <a:tblPr/>
              <a:tblGrid>
                <a:gridCol w="812880"/>
                <a:gridCol w="812880"/>
                <a:gridCol w="812520"/>
                <a:gridCol w="812880"/>
                <a:gridCol w="812880"/>
                <a:gridCol w="812880"/>
                <a:gridCol w="812520"/>
                <a:gridCol w="812880"/>
                <a:gridCol w="812880"/>
                <a:gridCol w="812880"/>
                <a:gridCol w="812880"/>
              </a:tblGrid>
              <a:tr h="35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ru-zh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zh-ar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zh-en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zh-fr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zh-ru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064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34.43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52.59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49.61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43.37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32.63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28.02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42.97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34.42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29.57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064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35.73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52.35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50.45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44.14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39.42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35.38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51.77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48.29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42.00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36.41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2" name="TextShape 5"/>
          <p:cNvSpPr txBox="1"/>
          <p:nvPr/>
        </p:nvSpPr>
        <p:spPr>
          <a:xfrm>
            <a:off x="803880" y="6415444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Junczys-Dowmunt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et al, 2014)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6362" y="1306904"/>
            <a:ext cx="534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United </a:t>
            </a:r>
            <a:r>
              <a:rPr lang="en-US" sz="2800" smtClean="0"/>
              <a:t>Nations Corpus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656400" y="4537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 Quality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56851"/>
              </p:ext>
            </p:extLst>
          </p:nvPr>
        </p:nvGraphicFramePr>
        <p:xfrm>
          <a:off x="1447634" y="2020147"/>
          <a:ext cx="44802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31.1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Shape 5"/>
          <p:cNvSpPr txBox="1"/>
          <p:nvPr/>
        </p:nvSpPr>
        <p:spPr>
          <a:xfrm>
            <a:off x="6055068" y="2071923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</a:t>
            </a:r>
            <a:r>
              <a:rPr lang="en-US" dirty="0" err="1" smtClean="0"/>
              <a:t>Bentivogli</a:t>
            </a:r>
            <a:r>
              <a:rPr lang="en-US" dirty="0" smtClean="0"/>
              <a:t> et al, 2016)</a:t>
            </a:r>
            <a:endParaRPr lang="en-US" dirty="0"/>
          </a:p>
        </p:txBody>
      </p:sp>
      <p:sp>
        <p:nvSpPr>
          <p:cNvPr id="7" name="TextShape 5"/>
          <p:cNvSpPr txBox="1"/>
          <p:nvPr/>
        </p:nvSpPr>
        <p:spPr>
          <a:xfrm>
            <a:off x="656400" y="1456346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mtClean="0"/>
              <a:t>en</a:t>
            </a:r>
            <a:r>
              <a:rPr lang="en-US" sz="2400" b="1" dirty="0" smtClean="0"/>
              <a:t>-de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656400" y="4537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 Quality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11788"/>
              </p:ext>
            </p:extLst>
          </p:nvPr>
        </p:nvGraphicFramePr>
        <p:xfrm>
          <a:off x="1199656" y="2020145"/>
          <a:ext cx="340334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116320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uedin-nmt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metamind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NYU-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UMontreal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cambridge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-syntax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KIT/LIMSI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 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uedin-pbmt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-syntax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44780"/>
              </p:ext>
            </p:extLst>
          </p:nvPr>
        </p:nvGraphicFramePr>
        <p:xfrm>
          <a:off x="5924056" y="2020145"/>
          <a:ext cx="34033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116320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uedin-nmt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uedin-pbmt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jhu-pbmt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uedin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-syntax 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-syntax</a:t>
                      </a:r>
                      <a:endParaRPr lang="en-US" dirty="0" smtClean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TextShape 5"/>
          <p:cNvSpPr txBox="1"/>
          <p:nvPr/>
        </p:nvSpPr>
        <p:spPr>
          <a:xfrm>
            <a:off x="656400" y="1456346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mtClean="0"/>
              <a:t>en</a:t>
            </a:r>
            <a:r>
              <a:rPr lang="en-US" sz="2400" b="1" dirty="0" smtClean="0"/>
              <a:t>-de</a:t>
            </a:r>
            <a:endParaRPr lang="en-US" sz="2400" b="1" dirty="0"/>
          </a:p>
        </p:txBody>
      </p:sp>
      <p:sp>
        <p:nvSpPr>
          <p:cNvPr id="10" name="TextShape 5"/>
          <p:cNvSpPr txBox="1"/>
          <p:nvPr/>
        </p:nvSpPr>
        <p:spPr>
          <a:xfrm>
            <a:off x="5396298" y="1456079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mtClean="0"/>
              <a:t>en</a:t>
            </a:r>
            <a:r>
              <a:rPr lang="en-US" sz="2400" b="1" dirty="0" smtClean="0"/>
              <a:t>-de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24056" y="4920290"/>
            <a:ext cx="285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NMT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92D050"/>
                </a:solidFill>
              </a:rPr>
              <a:t>SMT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2" name="TextShape 5"/>
          <p:cNvSpPr txBox="1"/>
          <p:nvPr/>
        </p:nvSpPr>
        <p:spPr>
          <a:xfrm>
            <a:off x="1146997" y="6262368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</a:t>
            </a:r>
            <a:r>
              <a:rPr lang="en-US" dirty="0" err="1" smtClean="0"/>
              <a:t>Sennrich</a:t>
            </a:r>
            <a:r>
              <a:rPr lang="en-US" dirty="0" smtClean="0"/>
              <a:t>, </a:t>
            </a:r>
            <a:r>
              <a:rPr lang="en-US" dirty="0" smtClean="0"/>
              <a:t>MTMA  </a:t>
            </a:r>
            <a:r>
              <a:rPr lang="en-US" dirty="0" smtClean="0"/>
              <a:t>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v. Hierarchical SMT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69606"/>
              </p:ext>
            </p:extLst>
          </p:nvPr>
        </p:nvGraphicFramePr>
        <p:xfrm>
          <a:off x="1295234" y="1921314"/>
          <a:ext cx="44802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32.56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NMT (LSTM)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32.19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Shape 5"/>
          <p:cNvSpPr txBox="1"/>
          <p:nvPr/>
        </p:nvSpPr>
        <p:spPr>
          <a:xfrm>
            <a:off x="504000" y="1357513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err="1" smtClean="0"/>
              <a:t>en-jp</a:t>
            </a:r>
            <a:endParaRPr lang="en-US" sz="2400" b="1" dirty="0"/>
          </a:p>
        </p:txBody>
      </p:sp>
      <p:sp>
        <p:nvSpPr>
          <p:cNvPr id="8" name="TextShape 5"/>
          <p:cNvSpPr txBox="1"/>
          <p:nvPr/>
        </p:nvSpPr>
        <p:spPr>
          <a:xfrm>
            <a:off x="5902668" y="1921314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(Zhu, 2015)</a:t>
            </a:r>
            <a:endParaRPr lang="en-US" dirty="0"/>
          </a:p>
        </p:txBody>
      </p:sp>
      <p:graphicFrame>
        <p:nvGraphicFramePr>
          <p:cNvPr id="9" name="Table 2"/>
          <p:cNvGraphicFramePr/>
          <p:nvPr>
            <p:extLst>
              <p:ext uri="{D42A27DB-BD31-4B8C-83A1-F6EECF244321}">
                <p14:modId xmlns:p14="http://schemas.microsoft.com/office/powerpoint/2010/main" val="809737181"/>
              </p:ext>
            </p:extLst>
          </p:nvPr>
        </p:nvGraphicFramePr>
        <p:xfrm>
          <a:off x="1377386" y="4457509"/>
          <a:ext cx="4315974" cy="1463040"/>
        </p:xfrm>
        <a:graphic>
          <a:graphicData uri="http://schemas.openxmlformats.org/drawingml/2006/table">
            <a:tbl>
              <a:tblPr/>
              <a:tblGrid>
                <a:gridCol w="1438658"/>
                <a:gridCol w="1438658"/>
                <a:gridCol w="1438658"/>
              </a:tblGrid>
              <a:tr h="343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zh-en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en-zh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pb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43.0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37.84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hierarchical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47.3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/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41.7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NMT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51.8</a:t>
                      </a:r>
                      <a:endParaRPr lang="en-GB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46.82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0" name="TextShape 5"/>
          <p:cNvSpPr txBox="1"/>
          <p:nvPr/>
        </p:nvSpPr>
        <p:spPr>
          <a:xfrm>
            <a:off x="5902668" y="4457509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Junczys-Dowmunt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et al, 2014)</a:t>
            </a:r>
          </a:p>
        </p:txBody>
      </p:sp>
      <p:sp>
        <p:nvSpPr>
          <p:cNvPr id="11" name="TextShape 5"/>
          <p:cNvSpPr txBox="1"/>
          <p:nvPr/>
        </p:nvSpPr>
        <p:spPr>
          <a:xfrm>
            <a:off x="346433" y="3777530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err="1" smtClean="0"/>
              <a:t>zh-en</a:t>
            </a:r>
            <a:r>
              <a:rPr lang="en-US" sz="2400" b="1" dirty="0" smtClean="0"/>
              <a:t> &amp; </a:t>
            </a:r>
            <a:r>
              <a:rPr lang="en-US" sz="2400" b="1" dirty="0" err="1" smtClean="0"/>
              <a:t>en-zh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3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Domain</a:t>
            </a:r>
            <a:endParaRPr lang="en-US" dirty="0"/>
          </a:p>
        </p:txBody>
      </p:sp>
      <p:sp>
        <p:nvSpPr>
          <p:cNvPr id="4" name="TextShape 5"/>
          <p:cNvSpPr txBox="1"/>
          <p:nvPr/>
        </p:nvSpPr>
        <p:spPr>
          <a:xfrm>
            <a:off x="504000" y="1357513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dirty="0" smtClean="0"/>
              <a:t>Catalan-</a:t>
            </a:r>
            <a:r>
              <a:rPr lang="en-US" sz="2400" b="1" dirty="0" smtClean="0"/>
              <a:t>Spanish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80661"/>
              </p:ext>
            </p:extLst>
          </p:nvPr>
        </p:nvGraphicFramePr>
        <p:xfrm>
          <a:off x="1184158" y="2063413"/>
          <a:ext cx="67204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Out-of-Domain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Phrase-based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57.20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83.01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Shape 5"/>
          <p:cNvSpPr txBox="1"/>
          <p:nvPr/>
        </p:nvSpPr>
        <p:spPr>
          <a:xfrm>
            <a:off x="5313733" y="3745566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(Costa-</a:t>
            </a:r>
            <a:r>
              <a:rPr lang="en-US" dirty="0" err="1" smtClean="0"/>
              <a:t>jussa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2017)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Low-Resource Languages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63966"/>
              </p:ext>
            </p:extLst>
          </p:nvPr>
        </p:nvGraphicFramePr>
        <p:xfrm>
          <a:off x="1540620" y="2485094"/>
          <a:ext cx="6720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SMT (Syntax)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23.7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Turkish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Uzbek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Shape 5"/>
          <p:cNvSpPr txBox="1"/>
          <p:nvPr/>
        </p:nvSpPr>
        <p:spPr>
          <a:xfrm>
            <a:off x="6119640" y="4611902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/>
              <a:t>(</a:t>
            </a:r>
            <a:r>
              <a:rPr lang="en-US" dirty="0" err="1" smtClean="0"/>
              <a:t>Zoph</a:t>
            </a:r>
            <a:r>
              <a:rPr lang="en-US" dirty="0" smtClean="0"/>
              <a:t> et al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2016)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64966"/>
              </p:ext>
            </p:extLst>
          </p:nvPr>
        </p:nvGraphicFramePr>
        <p:xfrm>
          <a:off x="982681" y="1563480"/>
          <a:ext cx="44802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/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Moses (16 cores)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455.3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Nematus</a:t>
                      </a:r>
                      <a:r>
                        <a:rPr lang="en-US" baseline="0" dirty="0" smtClean="0"/>
                        <a:t> (1 GPU)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268.4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AmuNMT</a:t>
                      </a:r>
                      <a:r>
                        <a:rPr lang="en-US" baseline="0" dirty="0" smtClean="0"/>
                        <a:t> (1 GPU)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864.7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Shape 5"/>
          <p:cNvSpPr txBox="1"/>
          <p:nvPr/>
        </p:nvSpPr>
        <p:spPr>
          <a:xfrm>
            <a:off x="5623698" y="156348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Junczys-Dowmunt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et al, 2014)</a:t>
            </a:r>
          </a:p>
        </p:txBody>
      </p:sp>
      <p:sp>
        <p:nvSpPr>
          <p:cNvPr id="6" name="TextShape 5"/>
          <p:cNvSpPr txBox="1"/>
          <p:nvPr/>
        </p:nvSpPr>
        <p:spPr>
          <a:xfrm>
            <a:off x="504000" y="3403289"/>
            <a:ext cx="3456000" cy="4119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mtClean="0"/>
              <a:t>Moses2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31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393</Words>
  <Application>Microsoft Macintosh PowerPoint</Application>
  <PresentationFormat>Custom</PresentationFormat>
  <Paragraphs>231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DejaVu Sans</vt:lpstr>
      <vt:lpstr>Symbol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Phrase-based v. Hierarchical SMT</vt:lpstr>
      <vt:lpstr>Out of Domain</vt:lpstr>
      <vt:lpstr>Low-Resource Languages</vt:lpstr>
      <vt:lpstr>Speed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Microsoft Office User</cp:lastModifiedBy>
  <cp:revision>87</cp:revision>
  <dcterms:created xsi:type="dcterms:W3CDTF">2017-05-03T13:42:13Z</dcterms:created>
  <dcterms:modified xsi:type="dcterms:W3CDTF">2017-05-04T15:45:50Z</dcterms:modified>
  <dc:language>en-GB</dc:language>
</cp:coreProperties>
</file>