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8" r:id="rId4"/>
    <p:sldId id="259" r:id="rId5"/>
    <p:sldId id="257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65"/>
    <p:restoredTop sz="94696"/>
  </p:normalViewPr>
  <p:slideViewPr>
    <p:cSldViewPr snapToGrid="0" snapToObjects="1">
      <p:cViewPr varScale="1">
        <p:scale>
          <a:sx n="99" d="100"/>
          <a:sy n="99" d="100"/>
        </p:scale>
        <p:origin x="9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E5E7F-547C-0C49-9FFE-B993CBF065F3}" type="datetimeFigureOut">
              <a:rPr lang="en-US" smtClean="0"/>
              <a:t>5/15/16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F41CE-64B2-2647-A7F9-68D22A341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7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MT</a:t>
            </a:r>
            <a:r>
              <a:rPr lang="en-US" baseline="0" dirty="0" smtClean="0"/>
              <a:t> pipeline</a:t>
            </a:r>
          </a:p>
          <a:p>
            <a:r>
              <a:rPr lang="en-US" baseline="0" dirty="0" smtClean="0"/>
              <a:t>  - each part is critical to producing good MT system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Can show you how to do each part</a:t>
            </a:r>
          </a:p>
          <a:p>
            <a:r>
              <a:rPr lang="en-US" dirty="0" smtClean="0"/>
              <a:t>   - take a week</a:t>
            </a:r>
          </a:p>
          <a:p>
            <a:endParaRPr lang="en-US" dirty="0" smtClean="0"/>
          </a:p>
          <a:p>
            <a:r>
              <a:rPr lang="en-US" dirty="0" smtClean="0"/>
              <a:t>Lose</a:t>
            </a:r>
            <a:r>
              <a:rPr lang="en-US" baseline="0" dirty="0" smtClean="0"/>
              <a:t> the will to live!</a:t>
            </a:r>
          </a:p>
          <a:p>
            <a:endParaRPr lang="en-US" baseline="0" dirty="0" smtClean="0"/>
          </a:p>
          <a:p>
            <a:r>
              <a:rPr lang="en-US" dirty="0" smtClean="0"/>
              <a:t>However, not necessary to know</a:t>
            </a:r>
            <a:r>
              <a:rPr lang="en-US" baseline="0" dirty="0" smtClean="0"/>
              <a:t> the mechanics of each &amp; every part to start</a:t>
            </a:r>
          </a:p>
          <a:p>
            <a:endParaRPr lang="en-US" baseline="0" dirty="0" smtClean="0"/>
          </a:p>
          <a:p>
            <a:r>
              <a:rPr lang="en-US" dirty="0" smtClean="0"/>
              <a:t>Those that don’t need</a:t>
            </a:r>
            <a:r>
              <a:rPr lang="en-US" baseline="0" dirty="0" smtClean="0"/>
              <a:t> to know, or know but just want it to work consistently</a:t>
            </a:r>
          </a:p>
          <a:p>
            <a:r>
              <a:rPr lang="en-US" baseline="0" dirty="0" smtClean="0"/>
              <a:t>  - provide a system which wraps up the pipeline</a:t>
            </a:r>
          </a:p>
          <a:p>
            <a:r>
              <a:rPr lang="en-US" baseline="0" dirty="0" smtClean="0"/>
              <a:t>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1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MT</a:t>
            </a:r>
            <a:r>
              <a:rPr lang="en-US" baseline="0" dirty="0" smtClean="0"/>
              <a:t> pipeline</a:t>
            </a:r>
          </a:p>
          <a:p>
            <a:r>
              <a:rPr lang="en-US" baseline="0" dirty="0" smtClean="0"/>
              <a:t>  - each part is critical to producing good MT system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Can show you how to do each part</a:t>
            </a:r>
          </a:p>
          <a:p>
            <a:r>
              <a:rPr lang="en-US" dirty="0" smtClean="0"/>
              <a:t>   - take a week</a:t>
            </a:r>
          </a:p>
          <a:p>
            <a:endParaRPr lang="en-US" dirty="0" smtClean="0"/>
          </a:p>
          <a:p>
            <a:r>
              <a:rPr lang="en-US" dirty="0" smtClean="0"/>
              <a:t>Lose</a:t>
            </a:r>
            <a:r>
              <a:rPr lang="en-US" baseline="0" dirty="0" smtClean="0"/>
              <a:t> the will to live!</a:t>
            </a:r>
          </a:p>
          <a:p>
            <a:endParaRPr lang="en-US" baseline="0" dirty="0" smtClean="0"/>
          </a:p>
          <a:p>
            <a:r>
              <a:rPr lang="en-US" dirty="0" smtClean="0"/>
              <a:t>However, not necessary to know</a:t>
            </a:r>
            <a:r>
              <a:rPr lang="en-US" baseline="0" dirty="0" smtClean="0"/>
              <a:t> the mechanics of each &amp; every part to start</a:t>
            </a:r>
          </a:p>
          <a:p>
            <a:endParaRPr lang="en-US" baseline="0" dirty="0" smtClean="0"/>
          </a:p>
          <a:p>
            <a:r>
              <a:rPr lang="en-US" dirty="0" smtClean="0"/>
              <a:t>Those that don’t need</a:t>
            </a:r>
            <a:r>
              <a:rPr lang="en-US" baseline="0" dirty="0" smtClean="0"/>
              <a:t> to know, or know but just want it to work consistently</a:t>
            </a:r>
          </a:p>
          <a:p>
            <a:r>
              <a:rPr lang="en-US" baseline="0" dirty="0" smtClean="0"/>
              <a:t>  - provide a system which wraps up the pipeline</a:t>
            </a:r>
          </a:p>
          <a:p>
            <a:r>
              <a:rPr lang="en-US" baseline="0" dirty="0" smtClean="0"/>
              <a:t>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5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0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3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5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7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9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6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2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4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5/15/16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9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D5AF6-8BFF-F948-86D4-39533BAD7B7E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 MT systems with Moses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MT Marathon Americas 2016</a:t>
            </a:r>
          </a:p>
          <a:p>
            <a:r>
              <a:rPr lang="en-US" dirty="0" smtClean="0"/>
              <a:t>Hieu Hoang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BLEU score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94704" y="2729515"/>
            <a:ext cx="105349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﻿BLEU = 23.02, 60.0/30.3/17.2/9.5 (BP=0.987, ratio=0.987, </a:t>
            </a:r>
            <a:r>
              <a:rPr lang="en-US" sz="2000" dirty="0" err="1"/>
              <a:t>hyp_len</a:t>
            </a:r>
            <a:r>
              <a:rPr lang="en-US" sz="2000" dirty="0"/>
              <a:t>=1260, </a:t>
            </a:r>
            <a:r>
              <a:rPr lang="en-US" sz="2000" dirty="0" err="1"/>
              <a:t>ref_len</a:t>
            </a:r>
            <a:r>
              <a:rPr lang="en-US" sz="2000" dirty="0"/>
              <a:t>=1277)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51526" y="3129625"/>
            <a:ext cx="386367" cy="48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09156" y="3618963"/>
            <a:ext cx="68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score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14411" y="3129625"/>
            <a:ext cx="252219" cy="48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361726" y="3129625"/>
            <a:ext cx="291944" cy="48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08181" y="3618963"/>
            <a:ext cx="1013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nigram </a:t>
            </a:r>
          </a:p>
          <a:p>
            <a:r>
              <a:rPr lang="en-US" dirty="0" smtClean="0"/>
              <a:t>matches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72860" y="3618962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bigram</a:t>
            </a:r>
          </a:p>
          <a:p>
            <a:r>
              <a:rPr lang="en-US" dirty="0" smtClean="0"/>
              <a:t>matches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49409" y="3618961"/>
            <a:ext cx="103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Unigram </a:t>
            </a:r>
          </a:p>
          <a:p>
            <a:r>
              <a:rPr lang="en-US" dirty="0" smtClean="0"/>
              <a:t>matches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H="1" flipV="1">
            <a:off x="3843179" y="3129625"/>
            <a:ext cx="925860" cy="489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495618" y="3100401"/>
            <a:ext cx="925860" cy="489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16391" y="3618960"/>
            <a:ext cx="986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4-gram </a:t>
            </a:r>
          </a:p>
          <a:p>
            <a:r>
              <a:rPr lang="en-US" dirty="0" smtClean="0"/>
              <a:t>matches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316391" y="2279561"/>
            <a:ext cx="14106" cy="42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51405" y="1593846"/>
            <a:ext cx="888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Brevity</a:t>
            </a:r>
          </a:p>
          <a:p>
            <a:r>
              <a:rPr lang="en-US" dirty="0" smtClean="0"/>
              <a:t>penalty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302143" y="2279561"/>
            <a:ext cx="14106" cy="42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37157" y="1593846"/>
            <a:ext cx="909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</a:t>
            </a:r>
          </a:p>
          <a:p>
            <a:r>
              <a:rPr lang="en-US" dirty="0" smtClean="0"/>
              <a:t>length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9884098" y="2279561"/>
            <a:ext cx="14106" cy="42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419112" y="1593846"/>
            <a:ext cx="1127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Reference</a:t>
            </a:r>
            <a:endParaRPr lang="en-US" dirty="0" smtClean="0"/>
          </a:p>
          <a:p>
            <a:r>
              <a:rPr lang="en-US" dirty="0" smtClean="0"/>
              <a:t>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46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Experiment </a:t>
            </a:r>
            <a:r>
              <a:rPr lang="en-US" smtClean="0"/>
              <a:t>Management System (EMS)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Where to find</a:t>
            </a:r>
          </a:p>
          <a:p>
            <a:pPr lvl="1"/>
            <a:r>
              <a:rPr lang="en-US" dirty="0" smtClean="0"/>
              <a:t>Moses scripts and executables</a:t>
            </a:r>
          </a:p>
          <a:p>
            <a:pPr lvl="1"/>
            <a:r>
              <a:rPr lang="en-US" dirty="0" smtClean="0"/>
              <a:t>External programs</a:t>
            </a:r>
          </a:p>
          <a:p>
            <a:pPr lvl="2"/>
            <a:r>
              <a:rPr lang="en-US" dirty="0" smtClean="0"/>
              <a:t>Giza/</a:t>
            </a:r>
            <a:r>
              <a:rPr lang="en-US" dirty="0" err="1" smtClean="0"/>
              <a:t>mgiza</a:t>
            </a:r>
            <a:r>
              <a:rPr lang="en-US" dirty="0" smtClean="0"/>
              <a:t>/</a:t>
            </a:r>
            <a:r>
              <a:rPr lang="en-US" dirty="0" err="1" smtClean="0"/>
              <a:t>cdec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2"/>
            <a:r>
              <a:rPr lang="en-US" dirty="0" smtClean="0"/>
              <a:t>POS tagger, parsers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/>
              <a:t>Training, tuning, test data</a:t>
            </a:r>
          </a:p>
          <a:p>
            <a:r>
              <a:rPr lang="en-US" dirty="0" smtClean="0"/>
              <a:t>Parameters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recasing</a:t>
            </a:r>
            <a:r>
              <a:rPr lang="en-US" dirty="0" smtClean="0"/>
              <a:t>/</a:t>
            </a:r>
            <a:r>
              <a:rPr lang="en-US" dirty="0" err="1" smtClean="0"/>
              <a:t>truecasing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phrase-based/</a:t>
            </a:r>
            <a:r>
              <a:rPr lang="en-US" dirty="0" err="1" smtClean="0"/>
              <a:t>hiero</a:t>
            </a:r>
            <a:endParaRPr lang="en-US" dirty="0" smtClean="0"/>
          </a:p>
          <a:p>
            <a:pPr lvl="1"/>
            <a:r>
              <a:rPr lang="en-US" smtClean="0"/>
              <a:t>Number of cores/grid engine jobs to use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757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VirtualBox</a:t>
            </a:r>
            <a:endParaRPr lang="en-US" dirty="0" smtClean="0"/>
          </a:p>
          <a:p>
            <a:pPr lvl="1"/>
            <a:r>
              <a:rPr lang="en-US" dirty="0" smtClean="0"/>
              <a:t>Pre-compiled Moses and </a:t>
            </a:r>
            <a:r>
              <a:rPr lang="en-US" dirty="0" err="1" smtClean="0"/>
              <a:t>mgiza</a:t>
            </a:r>
            <a:endParaRPr lang="en-US" dirty="0" smtClean="0"/>
          </a:p>
          <a:p>
            <a:pPr lvl="1"/>
            <a:r>
              <a:rPr lang="en-US" dirty="0" smtClean="0"/>
              <a:t>Contain small training/tuning/test corpora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each step of training </a:t>
            </a:r>
          </a:p>
          <a:p>
            <a:pPr lvl="1"/>
            <a:r>
              <a:rPr lang="en-US" dirty="0" smtClean="0"/>
              <a:t>Create MT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Experiment Management System (EMS)</a:t>
            </a:r>
          </a:p>
          <a:p>
            <a:pPr lvl="1"/>
            <a:r>
              <a:rPr lang="en-US" dirty="0" smtClean="0"/>
              <a:t>Run all steps with 1 command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Moses and </a:t>
            </a:r>
            <a:r>
              <a:rPr lang="en-US" dirty="0" err="1" smtClean="0"/>
              <a:t>mgiza</a:t>
            </a:r>
            <a:r>
              <a:rPr lang="en-US" dirty="0" smtClean="0"/>
              <a:t> on your laptop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1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with +30GB disk space</a:t>
            </a:r>
          </a:p>
          <a:p>
            <a:r>
              <a:rPr lang="en-US" dirty="0" smtClean="0"/>
              <a:t>Follow the instructions!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VirtualBox</a:t>
            </a:r>
            <a:endParaRPr lang="en-US" dirty="0" smtClean="0"/>
          </a:p>
          <a:p>
            <a:pPr lvl="1"/>
            <a:r>
              <a:rPr lang="en-US" dirty="0" smtClean="0"/>
              <a:t>Run virtual machine (Ubuntu Linux)</a:t>
            </a:r>
          </a:p>
          <a:p>
            <a:pPr lvl="1"/>
            <a:r>
              <a:rPr lang="en-US" dirty="0" smtClean="0"/>
              <a:t>Run commands</a:t>
            </a:r>
          </a:p>
          <a:p>
            <a:pPr lvl="1"/>
            <a:endParaRPr lang="en-US" dirty="0"/>
          </a:p>
          <a:p>
            <a:r>
              <a:rPr lang="en-US" dirty="0" smtClean="0"/>
              <a:t>Creating Arabic-to-English translation system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8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Arabic – </a:t>
            </a:r>
            <a:r>
              <a:rPr lang="en-US" dirty="0" err="1" smtClean="0"/>
              <a:t>Buckwalter</a:t>
            </a:r>
            <a:r>
              <a:rPr lang="en-US" dirty="0" smtClean="0"/>
              <a:t> encoding (’Romanized’)</a:t>
            </a:r>
          </a:p>
          <a:p>
            <a:pPr lvl="1"/>
            <a:r>
              <a:rPr lang="en-US" dirty="0" smtClean="0"/>
              <a:t>﻿</a:t>
            </a:r>
            <a:r>
              <a:rPr lang="en-US" dirty="0" err="1" smtClean="0"/>
              <a:t>AlOx</a:t>
            </a:r>
            <a:r>
              <a:rPr lang="en-US" dirty="0" smtClean="0"/>
              <a:t> </a:t>
            </a:r>
            <a:r>
              <a:rPr lang="en-US" dirty="0" err="1" smtClean="0"/>
              <a:t>gyr</a:t>
            </a:r>
            <a:r>
              <a:rPr lang="en-US" dirty="0" smtClean="0"/>
              <a:t> </a:t>
            </a:r>
            <a:r>
              <a:rPr lang="en-US" dirty="0" err="1" smtClean="0"/>
              <a:t>Alcqyq</a:t>
            </a:r>
            <a:r>
              <a:rPr lang="en-US" dirty="0" smtClean="0"/>
              <a:t> </a:t>
            </a:r>
            <a:r>
              <a:rPr lang="en-US" dirty="0" err="1" smtClean="0"/>
              <a:t>lSdAm</a:t>
            </a:r>
            <a:r>
              <a:rPr lang="en-US" dirty="0" smtClean="0"/>
              <a:t> </a:t>
            </a:r>
            <a:r>
              <a:rPr lang="en-US" dirty="0" err="1" smtClean="0"/>
              <a:t>Hsyn</a:t>
            </a:r>
            <a:r>
              <a:rPr lang="en-US" dirty="0" smtClean="0"/>
              <a:t> </a:t>
            </a:r>
            <a:r>
              <a:rPr lang="en-US" dirty="0" err="1" smtClean="0"/>
              <a:t>yrfD</a:t>
            </a:r>
            <a:r>
              <a:rPr lang="en-US" dirty="0" smtClean="0"/>
              <a:t> </a:t>
            </a:r>
            <a:r>
              <a:rPr lang="en-US" dirty="0" err="1" smtClean="0"/>
              <a:t>AlEwdp</a:t>
            </a:r>
            <a:r>
              <a:rPr lang="en-US" dirty="0" smtClean="0"/>
              <a:t> </a:t>
            </a:r>
            <a:r>
              <a:rPr lang="en-US" dirty="0" err="1" smtClean="0"/>
              <a:t>IlY</a:t>
            </a:r>
            <a:r>
              <a:rPr lang="en-US" dirty="0" smtClean="0"/>
              <a:t> </a:t>
            </a:r>
            <a:r>
              <a:rPr lang="en-US" dirty="0" err="1" smtClean="0"/>
              <a:t>AlErAq</a:t>
            </a:r>
            <a:endParaRPr lang="en-US" dirty="0" smtClean="0"/>
          </a:p>
          <a:p>
            <a:r>
              <a:rPr lang="en-US" dirty="0" smtClean="0"/>
              <a:t>Datasets</a:t>
            </a:r>
          </a:p>
          <a:p>
            <a:pPr lvl="1"/>
            <a:r>
              <a:rPr lang="en-US" dirty="0" smtClean="0"/>
              <a:t>Train</a:t>
            </a:r>
          </a:p>
          <a:p>
            <a:pPr lvl="2"/>
            <a:r>
              <a:rPr lang="en-US" dirty="0" smtClean="0"/>
              <a:t>35,644 parallel sentences</a:t>
            </a:r>
          </a:p>
          <a:p>
            <a:pPr lvl="2"/>
            <a:r>
              <a:rPr lang="en-US" dirty="0" smtClean="0"/>
              <a:t>71,286 sentences just in English</a:t>
            </a:r>
          </a:p>
          <a:p>
            <a:pPr lvl="1"/>
            <a:r>
              <a:rPr lang="en-US" dirty="0" smtClean="0"/>
              <a:t>Tune</a:t>
            </a:r>
          </a:p>
          <a:p>
            <a:pPr lvl="2"/>
            <a:r>
              <a:rPr lang="en-US" dirty="0" smtClean="0"/>
              <a:t>50 parallel sentences</a:t>
            </a:r>
          </a:p>
          <a:p>
            <a:pPr lvl="1"/>
            <a:r>
              <a:rPr lang="en-US" dirty="0" smtClean="0"/>
              <a:t>Test</a:t>
            </a:r>
          </a:p>
          <a:p>
            <a:pPr lvl="2"/>
            <a:r>
              <a:rPr lang="en-US" dirty="0" smtClean="0"/>
              <a:t>48 parallel sentences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1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SMT Pipeline</a:t>
            </a: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19289" y="917957"/>
            <a:ext cx="1933575" cy="952501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Preprocessing</a:t>
            </a:r>
            <a:endParaRPr lang="en-GB" sz="2000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</a:t>
            </a:r>
            <a:r>
              <a:rPr lang="en-GB" dirty="0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tokenize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dirty="0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lowercase</a:t>
            </a: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00276" y="2097354"/>
            <a:ext cx="1371600" cy="4333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Alignment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02682" y="3480290"/>
            <a:ext cx="966787" cy="457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Tuning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19289" y="4789285"/>
            <a:ext cx="1930400" cy="1016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Postprocessing</a:t>
            </a:r>
            <a:endParaRPr lang="en-GB" sz="2000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recasing</a:t>
            </a:r>
            <a:endParaRPr lang="en-GB" sz="2000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detokenizer</a:t>
            </a:r>
            <a:endParaRPr lang="en-GB" sz="2000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62945" y="5997148"/>
            <a:ext cx="1843088" cy="711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Scoring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BLEU score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251869" y="4192385"/>
            <a:ext cx="1268412" cy="406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Decoding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889920" y="2815424"/>
            <a:ext cx="1989137" cy="3814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Phrase extraction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11" name="Straight Arrow Connector 10"/>
          <p:cNvCxnSpPr>
            <a:endCxn id="4" idx="0"/>
          </p:cNvCxnSpPr>
          <p:nvPr/>
        </p:nvCxnSpPr>
        <p:spPr>
          <a:xfrm>
            <a:off x="2884489" y="-476517"/>
            <a:ext cx="1588" cy="1394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2886076" y="1870458"/>
            <a:ext cx="1" cy="22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10" idx="0"/>
          </p:cNvCxnSpPr>
          <p:nvPr/>
        </p:nvCxnSpPr>
        <p:spPr>
          <a:xfrm flipH="1">
            <a:off x="2884489" y="2530742"/>
            <a:ext cx="1587" cy="28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6" idx="0"/>
          </p:cNvCxnSpPr>
          <p:nvPr/>
        </p:nvCxnSpPr>
        <p:spPr>
          <a:xfrm>
            <a:off x="2884489" y="3196874"/>
            <a:ext cx="1587" cy="28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9" idx="0"/>
          </p:cNvCxnSpPr>
          <p:nvPr/>
        </p:nvCxnSpPr>
        <p:spPr>
          <a:xfrm flipH="1">
            <a:off x="2886075" y="3937490"/>
            <a:ext cx="1" cy="25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7" idx="0"/>
          </p:cNvCxnSpPr>
          <p:nvPr/>
        </p:nvCxnSpPr>
        <p:spPr>
          <a:xfrm flipH="1">
            <a:off x="2884489" y="4598785"/>
            <a:ext cx="1586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8" idx="0"/>
          </p:cNvCxnSpPr>
          <p:nvPr/>
        </p:nvCxnSpPr>
        <p:spPr>
          <a:xfrm>
            <a:off x="2884489" y="5805285"/>
            <a:ext cx="0" cy="19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98185" y="2444929"/>
            <a:ext cx="1316292" cy="3814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Create LM</a:t>
            </a: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39" name="Curved Connector 38"/>
          <p:cNvCxnSpPr>
            <a:stCxn id="4" idx="1"/>
            <a:endCxn id="37" idx="0"/>
          </p:cNvCxnSpPr>
          <p:nvPr/>
        </p:nvCxnSpPr>
        <p:spPr>
          <a:xfrm rot="10800000" flipV="1">
            <a:off x="856331" y="1394207"/>
            <a:ext cx="1062958" cy="10507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7" idx="2"/>
            <a:endCxn id="6" idx="1"/>
          </p:cNvCxnSpPr>
          <p:nvPr/>
        </p:nvCxnSpPr>
        <p:spPr>
          <a:xfrm rot="16200000" flipH="1">
            <a:off x="1188251" y="2494458"/>
            <a:ext cx="882511" cy="15463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87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SMT Pipeline</a:t>
            </a: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19289" y="917957"/>
            <a:ext cx="1933575" cy="952501"/>
          </a:xfrm>
          <a:prstGeom prst="rect">
            <a:avLst/>
          </a:prstGeom>
          <a:noFill/>
          <a:ln w="9360">
            <a:solidFill>
              <a:srgbClr val="000000">
                <a:alpha val="5400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Preprocessing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tokenize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lowercase</a:t>
            </a:r>
            <a:endParaRPr lang="en-GB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00276" y="2097354"/>
            <a:ext cx="1371600" cy="433388"/>
          </a:xfrm>
          <a:prstGeom prst="rect">
            <a:avLst/>
          </a:prstGeom>
          <a:noFill/>
          <a:ln w="936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Alignment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02682" y="3480290"/>
            <a:ext cx="966787" cy="457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Tuning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19289" y="4789285"/>
            <a:ext cx="1930400" cy="1016000"/>
          </a:xfrm>
          <a:prstGeom prst="rect">
            <a:avLst/>
          </a:prstGeom>
          <a:noFill/>
          <a:ln w="9360">
            <a:solidFill>
              <a:srgbClr val="000000">
                <a:alpha val="5400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Postprocessing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recasing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detokenizer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62945" y="5997148"/>
            <a:ext cx="1843088" cy="711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Scoring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BLEU score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251869" y="4192385"/>
            <a:ext cx="1268412" cy="406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Decoding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889920" y="2815424"/>
            <a:ext cx="1989137" cy="381450"/>
          </a:xfrm>
          <a:prstGeom prst="rect">
            <a:avLst/>
          </a:prstGeom>
          <a:noFill/>
          <a:ln w="936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Phrase extraction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11" name="Straight Arrow Connector 10"/>
          <p:cNvCxnSpPr>
            <a:endCxn id="4" idx="0"/>
          </p:cNvCxnSpPr>
          <p:nvPr/>
        </p:nvCxnSpPr>
        <p:spPr>
          <a:xfrm>
            <a:off x="2884489" y="-476517"/>
            <a:ext cx="1588" cy="1394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2886076" y="1870458"/>
            <a:ext cx="1" cy="22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10" idx="0"/>
          </p:cNvCxnSpPr>
          <p:nvPr/>
        </p:nvCxnSpPr>
        <p:spPr>
          <a:xfrm flipH="1">
            <a:off x="2884489" y="2530742"/>
            <a:ext cx="1587" cy="28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6" idx="0"/>
          </p:cNvCxnSpPr>
          <p:nvPr/>
        </p:nvCxnSpPr>
        <p:spPr>
          <a:xfrm>
            <a:off x="2884489" y="3196874"/>
            <a:ext cx="1587" cy="28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9" idx="0"/>
          </p:cNvCxnSpPr>
          <p:nvPr/>
        </p:nvCxnSpPr>
        <p:spPr>
          <a:xfrm flipH="1">
            <a:off x="2886075" y="3937490"/>
            <a:ext cx="1" cy="25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7" idx="0"/>
          </p:cNvCxnSpPr>
          <p:nvPr/>
        </p:nvCxnSpPr>
        <p:spPr>
          <a:xfrm flipH="1">
            <a:off x="2884489" y="4598785"/>
            <a:ext cx="1586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8" idx="0"/>
          </p:cNvCxnSpPr>
          <p:nvPr/>
        </p:nvCxnSpPr>
        <p:spPr>
          <a:xfrm>
            <a:off x="2884489" y="5805285"/>
            <a:ext cx="0" cy="19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98185" y="2444929"/>
            <a:ext cx="1316292" cy="3814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Create LM</a:t>
            </a: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39" name="Curved Connector 38"/>
          <p:cNvCxnSpPr>
            <a:stCxn id="4" idx="1"/>
            <a:endCxn id="37" idx="0"/>
          </p:cNvCxnSpPr>
          <p:nvPr/>
        </p:nvCxnSpPr>
        <p:spPr>
          <a:xfrm rot="10800000" flipV="1">
            <a:off x="856331" y="1394207"/>
            <a:ext cx="1062958" cy="10507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7" idx="2"/>
            <a:endCxn id="6" idx="1"/>
          </p:cNvCxnSpPr>
          <p:nvPr/>
        </p:nvCxnSpPr>
        <p:spPr>
          <a:xfrm rot="16200000" flipH="1">
            <a:off x="1188251" y="2494458"/>
            <a:ext cx="882511" cy="15463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90163" y="1970468"/>
            <a:ext cx="2266682" cy="1339402"/>
          </a:xfrm>
          <a:prstGeom prst="rect">
            <a:avLst/>
          </a:prstGeom>
          <a:noFill/>
          <a:ln w="317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Word Alignment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data</a:t>
            </a:r>
          </a:p>
          <a:p>
            <a:pPr lvl="1"/>
            <a:r>
              <a:rPr lang="en-US" dirty="0" smtClean="0"/>
              <a:t>﻿data/Train/</a:t>
            </a:r>
            <a:r>
              <a:rPr lang="en-US" dirty="0" err="1" smtClean="0"/>
              <a:t>Train_data.clean</a:t>
            </a:r>
            <a:r>
              <a:rPr lang="en-US" dirty="0" smtClean="0"/>
              <a:t>.[en/</a:t>
            </a:r>
            <a:r>
              <a:rPr lang="en-US" dirty="0" err="1" smtClean="0"/>
              <a:t>ar</a:t>
            </a:r>
            <a:r>
              <a:rPr lang="en-US" dirty="0" smtClean="0"/>
              <a:t>]</a:t>
            </a:r>
          </a:p>
          <a:p>
            <a:r>
              <a:rPr lang="en-US" dirty="0" smtClean="0"/>
              <a:t>Word alignment</a:t>
            </a:r>
          </a:p>
          <a:p>
            <a:pPr lvl="1"/>
            <a:r>
              <a:rPr lang="en-US" dirty="0" smtClean="0"/>
              <a:t>﻿work/model/</a:t>
            </a:r>
            <a:r>
              <a:rPr lang="en-US" dirty="0" err="1" smtClean="0"/>
              <a:t>aligned.grow</a:t>
            </a:r>
            <a:r>
              <a:rPr lang="en-US" dirty="0" smtClean="0"/>
              <a:t>-</a:t>
            </a:r>
            <a:r>
              <a:rPr lang="en-US" dirty="0" err="1" smtClean="0"/>
              <a:t>diag</a:t>
            </a:r>
            <a:r>
              <a:rPr lang="en-US" dirty="0" smtClean="0"/>
              <a:t>-final-and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﻿0-0 0-1 4-1 0-2 1-2 2-2 3-2 0-3 0-4 0-5 7-6 8-7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02676" y="4162097"/>
            <a:ext cx="73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﻿</a:t>
            </a:r>
            <a:r>
              <a:rPr lang="en-US" dirty="0" err="1" smtClean="0"/>
              <a:t>AlOx</a:t>
            </a:r>
            <a:r>
              <a:rPr lang="en-US" dirty="0" smtClean="0"/>
              <a:t>    </a:t>
            </a:r>
            <a:r>
              <a:rPr lang="en-US" dirty="0" err="1" smtClean="0"/>
              <a:t>gyr</a:t>
            </a:r>
            <a:r>
              <a:rPr lang="en-US" dirty="0" smtClean="0"/>
              <a:t>     </a:t>
            </a:r>
            <a:r>
              <a:rPr lang="en-US" dirty="0" err="1" smtClean="0"/>
              <a:t>Alcqyq</a:t>
            </a:r>
            <a:r>
              <a:rPr lang="en-US" dirty="0" smtClean="0"/>
              <a:t>     </a:t>
            </a:r>
            <a:r>
              <a:rPr lang="en-US" dirty="0" err="1" smtClean="0"/>
              <a:t>lSdAm</a:t>
            </a:r>
            <a:r>
              <a:rPr lang="en-US" dirty="0" smtClean="0"/>
              <a:t>     </a:t>
            </a:r>
            <a:r>
              <a:rPr lang="en-US" dirty="0" err="1" smtClean="0"/>
              <a:t>Hsyn</a:t>
            </a:r>
            <a:r>
              <a:rPr lang="en-US" dirty="0" smtClean="0"/>
              <a:t>    </a:t>
            </a:r>
            <a:r>
              <a:rPr lang="en-US" dirty="0" err="1" smtClean="0"/>
              <a:t>yrfD</a:t>
            </a:r>
            <a:r>
              <a:rPr lang="en-US" dirty="0" smtClean="0"/>
              <a:t>     </a:t>
            </a:r>
            <a:r>
              <a:rPr lang="en-US" dirty="0" err="1" smtClean="0"/>
              <a:t>AlEwdp</a:t>
            </a:r>
            <a:r>
              <a:rPr lang="en-US" dirty="0" smtClean="0"/>
              <a:t>    </a:t>
            </a:r>
            <a:r>
              <a:rPr lang="en-US" dirty="0" err="1" smtClean="0"/>
              <a:t>IlY</a:t>
            </a:r>
            <a:r>
              <a:rPr lang="en-US" dirty="0" smtClean="0"/>
              <a:t>      </a:t>
            </a:r>
            <a:r>
              <a:rPr lang="en-US" dirty="0" err="1" smtClean="0"/>
              <a:t>AlErAq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4662" y="5234153"/>
            <a:ext cx="724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﻿Saddam   </a:t>
            </a:r>
            <a:r>
              <a:rPr lang="en-US" dirty="0" err="1" smtClean="0"/>
              <a:t>Hussein&amp;apos;s</a:t>
            </a:r>
            <a:r>
              <a:rPr lang="en-US" dirty="0" smtClean="0"/>
              <a:t>    Half-Brother   Refuses     to     Return    to     Iraq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954924" y="4531429"/>
            <a:ext cx="31531" cy="70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86455" y="4531429"/>
            <a:ext cx="1116724" cy="70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79228" y="4531429"/>
            <a:ext cx="1655379" cy="70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17986" y="4531429"/>
            <a:ext cx="2619703" cy="70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91618" y="4607629"/>
            <a:ext cx="2077602" cy="626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27837" y="4569529"/>
            <a:ext cx="1219200" cy="66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137135" y="4569529"/>
            <a:ext cx="500554" cy="66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017986" y="4569529"/>
            <a:ext cx="3736427" cy="66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017986" y="4569529"/>
            <a:ext cx="4445876" cy="70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017986" y="4569529"/>
            <a:ext cx="5155324" cy="70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060325" y="4518213"/>
            <a:ext cx="709447" cy="71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867811" y="4543871"/>
            <a:ext cx="498423" cy="728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9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Phrase-Table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907110" cy="4919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﻿! ! ! . . </a:t>
            </a:r>
            <a:r>
              <a:rPr lang="en-US" sz="2000" dirty="0" smtClean="0"/>
              <a:t>|||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People pass by houses </a:t>
            </a:r>
            <a:r>
              <a:rPr lang="en-US" sz="2000" dirty="0" smtClean="0"/>
              <a:t>||| </a:t>
            </a:r>
            <a:r>
              <a:rPr lang="en-US" sz="2000" b="1" dirty="0" smtClean="0">
                <a:solidFill>
                  <a:schemeClr val="accent2"/>
                </a:solidFill>
              </a:rPr>
              <a:t>0.2</a:t>
            </a:r>
            <a:r>
              <a:rPr lang="en-US" sz="2000" dirty="0" smtClean="0"/>
              <a:t> 5.34133e-10 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0.166667</a:t>
            </a:r>
            <a:r>
              <a:rPr lang="en-US" sz="2000" dirty="0" smtClean="0"/>
              <a:t> 4.38429e-14 ||| 0-1 ||| 5 6 1 |||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267804"/>
            <a:ext cx="66330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source</a:t>
            </a:r>
            <a:r>
              <a:rPr lang="en-US" sz="2000" dirty="0" smtClean="0"/>
              <a:t>                  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target</a:t>
            </a:r>
            <a:r>
              <a:rPr lang="en-US" sz="2000" dirty="0" smtClean="0"/>
              <a:t>                         </a:t>
            </a:r>
            <a:r>
              <a:rPr lang="en-US" sz="2000" b="1" dirty="0" smtClean="0">
                <a:solidFill>
                  <a:schemeClr val="accent2"/>
                </a:solidFill>
              </a:rPr>
              <a:t>p(</a:t>
            </a:r>
            <a:r>
              <a:rPr lang="en-US" sz="2000" b="1" dirty="0" err="1" smtClean="0">
                <a:solidFill>
                  <a:schemeClr val="accent2"/>
                </a:solidFill>
              </a:rPr>
              <a:t>s|t</a:t>
            </a:r>
            <a:r>
              <a:rPr lang="en-US" sz="2000" b="1" dirty="0" smtClean="0">
                <a:solidFill>
                  <a:schemeClr val="accent2"/>
                </a:solidFill>
              </a:rPr>
              <a:t>)</a:t>
            </a:r>
            <a:r>
              <a:rPr lang="en-US" sz="2000" dirty="0" smtClean="0"/>
              <a:t>                       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p(</a:t>
            </a:r>
            <a:r>
              <a:rPr lang="en-US" sz="2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t|s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110091"/>
            <a:ext cx="103237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3.7 million translation rules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73MB zipped, 422MB unzipped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Too slow to load all into memory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Use too much RAM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Filter phrase table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Only keep rules need to translate the test set</a:t>
            </a:r>
          </a:p>
        </p:txBody>
      </p:sp>
    </p:spTree>
    <p:extLst>
      <p:ext uri="{BB962C8B-B14F-4D97-AF65-F5344CB8AC3E}">
        <p14:creationId xmlns:p14="http://schemas.microsoft.com/office/powerpoint/2010/main" val="24666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Language Model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441842" y="1819477"/>
            <a:ext cx="475015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﻿\</a:t>
            </a:r>
            <a:r>
              <a:rPr lang="en-US" sz="1400" dirty="0" smtClean="0"/>
              <a:t>data\</a:t>
            </a:r>
          </a:p>
          <a:p>
            <a:r>
              <a:rPr lang="en-US" sz="1400" dirty="0" err="1" smtClean="0"/>
              <a:t>ngram</a:t>
            </a:r>
            <a:r>
              <a:rPr lang="en-US" sz="1400" dirty="0" smtClean="0"/>
              <a:t> 1=139572</a:t>
            </a:r>
          </a:p>
          <a:p>
            <a:r>
              <a:rPr lang="en-US" sz="1400" dirty="0" err="1" smtClean="0"/>
              <a:t>ngram</a:t>
            </a:r>
            <a:r>
              <a:rPr lang="en-US" sz="1400" dirty="0" smtClean="0"/>
              <a:t> 2=1061731</a:t>
            </a:r>
          </a:p>
          <a:p>
            <a:r>
              <a:rPr lang="en-US" sz="1400" dirty="0" err="1" smtClean="0"/>
              <a:t>ngram</a:t>
            </a:r>
            <a:r>
              <a:rPr lang="en-US" sz="1400" dirty="0" smtClean="0"/>
              <a:t> 3=2239731</a:t>
            </a:r>
          </a:p>
          <a:p>
            <a:endParaRPr lang="en-US" sz="1400" dirty="0"/>
          </a:p>
          <a:p>
            <a:r>
              <a:rPr lang="en-US" sz="1400" dirty="0" smtClean="0"/>
              <a:t>\</a:t>
            </a:r>
            <a:r>
              <a:rPr lang="en-US" sz="1400" dirty="0"/>
              <a:t>1-grams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-</a:t>
            </a:r>
            <a:r>
              <a:rPr lang="en-US" sz="1400" dirty="0"/>
              <a:t>6.0734353  </a:t>
            </a:r>
            <a:r>
              <a:rPr lang="en-US" sz="1400" dirty="0" smtClean="0"/>
              <a:t>    &lt;</a:t>
            </a:r>
            <a:r>
              <a:rPr lang="en-US" sz="1400" dirty="0" err="1"/>
              <a:t>unk</a:t>
            </a:r>
            <a:r>
              <a:rPr lang="en-US" sz="1400" dirty="0"/>
              <a:t>&gt;   </a:t>
            </a:r>
            <a:r>
              <a:rPr lang="en-US" sz="1400" dirty="0" smtClean="0"/>
              <a:t>	0</a:t>
            </a:r>
          </a:p>
          <a:p>
            <a:r>
              <a:rPr lang="en-US" sz="1400" dirty="0" smtClean="0"/>
              <a:t>0       	    &lt;</a:t>
            </a:r>
            <a:r>
              <a:rPr lang="en-US" sz="1400" dirty="0"/>
              <a:t>s&gt;     </a:t>
            </a:r>
            <a:r>
              <a:rPr lang="en-US" sz="1400" dirty="0" smtClean="0"/>
              <a:t>	-0.91558355</a:t>
            </a:r>
          </a:p>
          <a:p>
            <a:r>
              <a:rPr lang="en-US" sz="1400" dirty="0" smtClean="0"/>
              <a:t>-</a:t>
            </a:r>
            <a:r>
              <a:rPr lang="en-US" sz="1400" dirty="0"/>
              <a:t>1.6365006  </a:t>
            </a:r>
            <a:r>
              <a:rPr lang="en-US" sz="1400" dirty="0" smtClean="0"/>
              <a:t>    </a:t>
            </a:r>
            <a:r>
              <a:rPr lang="en-US" sz="1400" dirty="0"/>
              <a:t>&lt;/s&gt;    </a:t>
            </a:r>
            <a:r>
              <a:rPr lang="en-US" sz="1400" dirty="0" smtClean="0"/>
              <a:t>	0</a:t>
            </a:r>
          </a:p>
          <a:p>
            <a:r>
              <a:rPr lang="en-US" sz="1400" dirty="0" smtClean="0"/>
              <a:t>-</a:t>
            </a:r>
            <a:r>
              <a:rPr lang="en-US" sz="1400" dirty="0"/>
              <a:t>5.2046447      Nicosia </a:t>
            </a:r>
            <a:r>
              <a:rPr lang="en-US" sz="1400" dirty="0" smtClean="0"/>
              <a:t>	-0.11571049</a:t>
            </a:r>
          </a:p>
          <a:p>
            <a:r>
              <a:rPr lang="en-US" sz="1400" dirty="0" smtClean="0"/>
              <a:t>….</a:t>
            </a:r>
          </a:p>
          <a:p>
            <a:r>
              <a:rPr lang="en-US" sz="1400" dirty="0"/>
              <a:t>﻿\2-grams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-</a:t>
            </a:r>
            <a:r>
              <a:rPr lang="en-US" sz="1400" dirty="0"/>
              <a:t>2.1021864      (AFP) &lt;/s&gt; </a:t>
            </a:r>
            <a:r>
              <a:rPr lang="en-US" sz="1400" dirty="0" smtClean="0"/>
              <a:t> 0</a:t>
            </a:r>
          </a:p>
          <a:p>
            <a:r>
              <a:rPr lang="en-US" sz="1400" dirty="0" smtClean="0"/>
              <a:t>-</a:t>
            </a:r>
            <a:r>
              <a:rPr lang="en-US" sz="1400" dirty="0"/>
              <a:t>1.4692371      </a:t>
            </a:r>
            <a:r>
              <a:rPr lang="en-US" sz="1400" dirty="0" smtClean="0"/>
              <a:t>- &lt;/</a:t>
            </a:r>
            <a:r>
              <a:rPr lang="en-US" sz="1400" dirty="0"/>
              <a:t>s&gt; </a:t>
            </a:r>
            <a:r>
              <a:rPr lang="en-US" sz="1400" dirty="0" smtClean="0"/>
              <a:t>	 0</a:t>
            </a:r>
          </a:p>
          <a:p>
            <a:r>
              <a:rPr lang="en-US" sz="1400" dirty="0" smtClean="0"/>
              <a:t>….</a:t>
            </a:r>
          </a:p>
          <a:p>
            <a:r>
              <a:rPr lang="en-US" sz="1400" dirty="0"/>
              <a:t>﻿\3-grams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-</a:t>
            </a:r>
            <a:r>
              <a:rPr lang="en-US" sz="1400" dirty="0"/>
              <a:t>0.16613887     &lt;s&gt; (AFP) &lt;/s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-</a:t>
            </a:r>
            <a:r>
              <a:rPr lang="en-US" sz="1400" dirty="0"/>
              <a:t>1.4355018      18/02 (AFP) &lt;/s</a:t>
            </a:r>
            <a:r>
              <a:rPr lang="en-US" sz="1400" dirty="0" smtClean="0"/>
              <a:t>&gt;</a:t>
            </a:r>
            <a:endParaRPr lang="en-US" sz="1400" dirty="0"/>
          </a:p>
          <a:p>
            <a:r>
              <a:rPr lang="en-US" sz="1400" dirty="0" smtClean="0"/>
              <a:t>….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79738" y="1321356"/>
            <a:ext cx="431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text: </a:t>
            </a:r>
            <a:r>
              <a:rPr lang="en-US" b="1" dirty="0" smtClean="0"/>
              <a:t>the cow jumped over the moon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8665" y="1819477"/>
            <a:ext cx="362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(the </a:t>
            </a:r>
            <a:r>
              <a:rPr lang="en-US" b="1" dirty="0"/>
              <a:t>cow jumped over the </a:t>
            </a:r>
            <a:r>
              <a:rPr lang="en-US" b="1" dirty="0" smtClean="0"/>
              <a:t>moon) </a:t>
            </a:r>
            <a:r>
              <a:rPr lang="en-US" sz="1600" dirty="0" smtClean="0"/>
              <a:t>=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0935" y="1819477"/>
            <a:ext cx="27818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p(the) </a:t>
            </a:r>
            <a:r>
              <a:rPr lang="en-US" dirty="0" smtClean="0"/>
              <a:t>* 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cow|the</a:t>
            </a:r>
            <a:r>
              <a:rPr lang="en-US" dirty="0"/>
              <a:t>) </a:t>
            </a:r>
            <a:r>
              <a:rPr lang="en-US" dirty="0" smtClean="0"/>
              <a:t>* </a:t>
            </a:r>
          </a:p>
          <a:p>
            <a:r>
              <a:rPr lang="en-US" dirty="0" smtClean="0"/>
              <a:t>p(jumped</a:t>
            </a:r>
            <a:r>
              <a:rPr lang="en-US" dirty="0"/>
              <a:t>| the cow) * p(over| the cow jumped) </a:t>
            </a:r>
            <a:r>
              <a:rPr lang="en-US" dirty="0" smtClean="0"/>
              <a:t>*</a:t>
            </a:r>
            <a:endParaRPr lang="en-US" dirty="0"/>
          </a:p>
          <a:p>
            <a:r>
              <a:rPr lang="en-US" sz="1600" dirty="0" smtClean="0"/>
              <a:t>p(</a:t>
            </a:r>
            <a:r>
              <a:rPr lang="en-US" sz="1600" dirty="0" err="1" smtClean="0"/>
              <a:t>the|the</a:t>
            </a:r>
            <a:r>
              <a:rPr lang="en-US" sz="1600" dirty="0" smtClean="0"/>
              <a:t> </a:t>
            </a:r>
            <a:r>
              <a:rPr lang="en-US" sz="1600" dirty="0"/>
              <a:t>cow jumped over) </a:t>
            </a:r>
            <a:r>
              <a:rPr lang="en-US" sz="1600" dirty="0" smtClean="0"/>
              <a:t>* </a:t>
            </a:r>
            <a:r>
              <a:rPr lang="en-US" sz="1400" dirty="0"/>
              <a:t>p(moon| the cow jumped over the)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40934" y="3517341"/>
            <a:ext cx="27818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p(the) </a:t>
            </a:r>
            <a:r>
              <a:rPr lang="en-US" dirty="0" smtClean="0"/>
              <a:t>* 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cow|the</a:t>
            </a:r>
            <a:r>
              <a:rPr lang="en-US" dirty="0"/>
              <a:t>) </a:t>
            </a:r>
            <a:r>
              <a:rPr lang="en-US" dirty="0" smtClean="0"/>
              <a:t>* </a:t>
            </a:r>
          </a:p>
          <a:p>
            <a:r>
              <a:rPr lang="en-US" dirty="0" smtClean="0"/>
              <a:t>p(jumped</a:t>
            </a:r>
            <a:r>
              <a:rPr lang="en-US" dirty="0"/>
              <a:t>| the cow) * p(over| </a:t>
            </a:r>
            <a:r>
              <a:rPr lang="en-US" strike="sngStrike" dirty="0" smtClean="0"/>
              <a:t>the </a:t>
            </a:r>
            <a:r>
              <a:rPr lang="en-US" dirty="0" smtClean="0"/>
              <a:t>cow </a:t>
            </a:r>
            <a:r>
              <a:rPr lang="en-US" dirty="0"/>
              <a:t>jumped) </a:t>
            </a:r>
            <a:r>
              <a:rPr lang="en-US" dirty="0" smtClean="0"/>
              <a:t>*</a:t>
            </a:r>
            <a:endParaRPr lang="en-US" dirty="0"/>
          </a:p>
          <a:p>
            <a:r>
              <a:rPr lang="en-US" sz="1600" dirty="0" smtClean="0"/>
              <a:t>p(</a:t>
            </a:r>
            <a:r>
              <a:rPr lang="en-US" sz="1600" dirty="0" err="1" smtClean="0"/>
              <a:t>the|</a:t>
            </a:r>
            <a:r>
              <a:rPr lang="en-US" sz="1600" strike="sngStrike" dirty="0" err="1" smtClean="0"/>
              <a:t>the</a:t>
            </a:r>
            <a:r>
              <a:rPr lang="en-US" sz="1600" strike="sngStrike" dirty="0" smtClean="0"/>
              <a:t> </a:t>
            </a:r>
            <a:r>
              <a:rPr lang="en-US" sz="1600" strike="sngStrike" dirty="0"/>
              <a:t>cow</a:t>
            </a:r>
            <a:r>
              <a:rPr lang="en-US" sz="1600" dirty="0"/>
              <a:t> jumped over) </a:t>
            </a:r>
            <a:r>
              <a:rPr lang="en-US" sz="1600" dirty="0" smtClean="0"/>
              <a:t>* </a:t>
            </a:r>
            <a:r>
              <a:rPr lang="en-US" sz="1400" dirty="0"/>
              <a:t>p(moon| </a:t>
            </a:r>
            <a:r>
              <a:rPr lang="en-US" sz="1400" strike="sngStrike" dirty="0"/>
              <a:t>the cow jumped </a:t>
            </a:r>
            <a:r>
              <a:rPr lang="en-US" sz="1400" dirty="0"/>
              <a:t>over the)</a:t>
            </a:r>
          </a:p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864439" y="1321356"/>
            <a:ext cx="25759" cy="529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ppr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584" y="3715606"/>
            <a:ext cx="1333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122017" y="1321356"/>
            <a:ext cx="459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﻿</a:t>
            </a:r>
            <a:r>
              <a:rPr lang="en-US" b="1" dirty="0"/>
              <a:t>work/LM/</a:t>
            </a:r>
            <a:r>
              <a:rPr lang="en-US" b="1" dirty="0" err="1"/>
              <a:t>LM_data+Train_data.en.lm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94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480</Words>
  <Application>Microsoft Macintosh PowerPoint</Application>
  <PresentationFormat>Widescreen</PresentationFormat>
  <Paragraphs>165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Unicode MS</vt:lpstr>
      <vt:lpstr>Calibri</vt:lpstr>
      <vt:lpstr>Calibri Light</vt:lpstr>
      <vt:lpstr>Arial</vt:lpstr>
      <vt:lpstr>Office Theme</vt:lpstr>
      <vt:lpstr>Build MT systems with Moses</vt:lpstr>
      <vt:lpstr>Outline</vt:lpstr>
      <vt:lpstr>Start</vt:lpstr>
      <vt:lpstr>Data</vt:lpstr>
      <vt:lpstr>SMT Pipeline</vt:lpstr>
      <vt:lpstr>SMT Pipeline</vt:lpstr>
      <vt:lpstr>Word Alignment</vt:lpstr>
      <vt:lpstr>Phrase-Table</vt:lpstr>
      <vt:lpstr>Language Model</vt:lpstr>
      <vt:lpstr>BLEU score</vt:lpstr>
      <vt:lpstr>Experiment Management System (EMS)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</dc:title>
  <dc:creator>Microsoft Office User</dc:creator>
  <cp:lastModifiedBy>Microsoft Office User</cp:lastModifiedBy>
  <cp:revision>102</cp:revision>
  <dcterms:created xsi:type="dcterms:W3CDTF">2016-04-18T05:57:27Z</dcterms:created>
  <dcterms:modified xsi:type="dcterms:W3CDTF">2016-05-15T13:17:04Z</dcterms:modified>
</cp:coreProperties>
</file>