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58" r:id="rId4"/>
    <p:sldId id="259" r:id="rId5"/>
    <p:sldId id="257" r:id="rId6"/>
    <p:sldId id="260" r:id="rId7"/>
    <p:sldId id="268" r:id="rId8"/>
    <p:sldId id="269" r:id="rId9"/>
    <p:sldId id="263" r:id="rId10"/>
    <p:sldId id="270" r:id="rId11"/>
    <p:sldId id="271" r:id="rId12"/>
    <p:sldId id="261" r:id="rId13"/>
    <p:sldId id="262" r:id="rId14"/>
    <p:sldId id="272" r:id="rId15"/>
    <p:sldId id="274" r:id="rId16"/>
    <p:sldId id="273" r:id="rId17"/>
    <p:sldId id="275" r:id="rId18"/>
    <p:sldId id="264" r:id="rId19"/>
    <p:sldId id="266" r:id="rId20"/>
    <p:sldId id="27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696"/>
  </p:normalViewPr>
  <p:slideViewPr>
    <p:cSldViewPr snapToGrid="0" snapToObjects="1">
      <p:cViewPr varScale="1">
        <p:scale>
          <a:sx n="99" d="100"/>
          <a:sy n="99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E5E7F-547C-0C49-9FFE-B993CBF065F3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F41CE-64B2-2647-A7F9-68D22A34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9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5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6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4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9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5AF6-8BFF-F948-86D4-39533BAD7B7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uest@odin.inf.ed.ac.u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MT systems with Moses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MT Marathon Americas 2016</a:t>
            </a:r>
          </a:p>
          <a:p>
            <a:r>
              <a:rPr lang="en-US" dirty="0" smtClean="0"/>
              <a:t>Hieu 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491053"/>
            <a:ext cx="1933575" cy="1379405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clean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lowercase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96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180755"/>
            <a:ext cx="1062958" cy="1264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90163" y="1970468"/>
            <a:ext cx="2266682" cy="13394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 and Phrase-Extraction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Giza++</a:t>
            </a:r>
          </a:p>
          <a:p>
            <a:pPr lvl="1"/>
            <a:r>
              <a:rPr lang="en-US" dirty="0" smtClean="0"/>
              <a:t>Word alignment</a:t>
            </a:r>
          </a:p>
          <a:p>
            <a:r>
              <a:rPr lang="en-US" dirty="0" smtClean="0"/>
              <a:t>Extract translation rules (phrases)</a:t>
            </a:r>
          </a:p>
          <a:p>
            <a:pPr lvl="1"/>
            <a:r>
              <a:rPr lang="en-US" dirty="0" smtClean="0"/>
              <a:t>From word-aligned parallel corpus</a:t>
            </a:r>
          </a:p>
          <a:p>
            <a:r>
              <a:rPr lang="en-US" dirty="0" smtClean="0"/>
              <a:t>Create phrase-tables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8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Word Alignment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</a:p>
          <a:p>
            <a:pPr lvl="1"/>
            <a:r>
              <a:rPr lang="en-US" dirty="0" smtClean="0"/>
              <a:t>﻿data/Train/</a:t>
            </a:r>
            <a:r>
              <a:rPr lang="en-US" dirty="0" err="1" smtClean="0"/>
              <a:t>Train_data.clean</a:t>
            </a:r>
            <a:r>
              <a:rPr lang="en-US" dirty="0" smtClean="0"/>
              <a:t>.[en/</a:t>
            </a:r>
            <a:r>
              <a:rPr lang="en-US" dirty="0" err="1" smtClean="0"/>
              <a:t>ar</a:t>
            </a:r>
            <a:r>
              <a:rPr lang="en-US" dirty="0" smtClean="0"/>
              <a:t>]</a:t>
            </a:r>
          </a:p>
          <a:p>
            <a:r>
              <a:rPr lang="en-US" dirty="0" smtClean="0"/>
              <a:t>Word alignment</a:t>
            </a:r>
          </a:p>
          <a:p>
            <a:pPr lvl="1"/>
            <a:r>
              <a:rPr lang="en-US" dirty="0" smtClean="0"/>
              <a:t>﻿work/model/</a:t>
            </a:r>
            <a:r>
              <a:rPr lang="en-US" dirty="0" err="1" smtClean="0"/>
              <a:t>aligned.grow</a:t>
            </a:r>
            <a:r>
              <a:rPr lang="en-US" dirty="0" smtClean="0"/>
              <a:t>-</a:t>
            </a:r>
            <a:r>
              <a:rPr lang="en-US" dirty="0" err="1" smtClean="0"/>
              <a:t>diag</a:t>
            </a:r>
            <a:r>
              <a:rPr lang="en-US" dirty="0" smtClean="0"/>
              <a:t>-final-and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﻿0-0 0-1 4-1 0-2 1-2 2-2 3-2 0-3 0-4 0-5 7-6 8-7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02676" y="4162097"/>
            <a:ext cx="73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﻿</a:t>
            </a:r>
            <a:r>
              <a:rPr lang="en-US" dirty="0" err="1" smtClean="0"/>
              <a:t>AlOx</a:t>
            </a:r>
            <a:r>
              <a:rPr lang="en-US" dirty="0" smtClean="0"/>
              <a:t>    </a:t>
            </a:r>
            <a:r>
              <a:rPr lang="en-US" dirty="0" err="1" smtClean="0"/>
              <a:t>gyr</a:t>
            </a:r>
            <a:r>
              <a:rPr lang="en-US" dirty="0" smtClean="0"/>
              <a:t>     </a:t>
            </a:r>
            <a:r>
              <a:rPr lang="en-US" dirty="0" err="1" smtClean="0"/>
              <a:t>Alcqyq</a:t>
            </a:r>
            <a:r>
              <a:rPr lang="en-US" dirty="0" smtClean="0"/>
              <a:t>     </a:t>
            </a:r>
            <a:r>
              <a:rPr lang="en-US" dirty="0" err="1" smtClean="0"/>
              <a:t>lSdAm</a:t>
            </a:r>
            <a:r>
              <a:rPr lang="en-US" dirty="0" smtClean="0"/>
              <a:t>     </a:t>
            </a:r>
            <a:r>
              <a:rPr lang="en-US" dirty="0" err="1" smtClean="0"/>
              <a:t>Hsyn</a:t>
            </a:r>
            <a:r>
              <a:rPr lang="en-US" dirty="0" smtClean="0"/>
              <a:t>    </a:t>
            </a:r>
            <a:r>
              <a:rPr lang="en-US" dirty="0" err="1" smtClean="0"/>
              <a:t>yrfD</a:t>
            </a:r>
            <a:r>
              <a:rPr lang="en-US" dirty="0" smtClean="0"/>
              <a:t>     </a:t>
            </a:r>
            <a:r>
              <a:rPr lang="en-US" dirty="0" err="1" smtClean="0"/>
              <a:t>AlEwdp</a:t>
            </a:r>
            <a:r>
              <a:rPr lang="en-US" dirty="0" smtClean="0"/>
              <a:t>    </a:t>
            </a:r>
            <a:r>
              <a:rPr lang="en-US" dirty="0" err="1" smtClean="0"/>
              <a:t>IlY</a:t>
            </a:r>
            <a:r>
              <a:rPr lang="en-US" dirty="0" smtClean="0"/>
              <a:t>      </a:t>
            </a:r>
            <a:r>
              <a:rPr lang="en-US" dirty="0" err="1" smtClean="0"/>
              <a:t>AlErAq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4662" y="5234153"/>
            <a:ext cx="724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﻿Saddam   </a:t>
            </a:r>
            <a:r>
              <a:rPr lang="en-US" dirty="0" err="1" smtClean="0"/>
              <a:t>Hussein&amp;apos;s</a:t>
            </a:r>
            <a:r>
              <a:rPr lang="en-US" dirty="0" smtClean="0"/>
              <a:t>    Half-Brother   Refuses     to     Return    to     Iraq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954924" y="4531429"/>
            <a:ext cx="31531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86455" y="4531429"/>
            <a:ext cx="1116724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9228" y="4531429"/>
            <a:ext cx="1655379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17986" y="4531429"/>
            <a:ext cx="2619703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1618" y="4607629"/>
            <a:ext cx="2077602" cy="62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27837" y="4569529"/>
            <a:ext cx="1219200" cy="66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37135" y="4569529"/>
            <a:ext cx="500554" cy="66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17986" y="4569529"/>
            <a:ext cx="3736427" cy="66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17986" y="4569529"/>
            <a:ext cx="4445876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17986" y="4569529"/>
            <a:ext cx="5155324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60325" y="4518213"/>
            <a:ext cx="709447" cy="71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867811" y="4543871"/>
            <a:ext cx="498423" cy="72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Phrase-Table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907110" cy="491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﻿! ! ! . . </a:t>
            </a:r>
            <a:r>
              <a:rPr lang="en-US" sz="2000" dirty="0" smtClean="0"/>
              <a:t>|||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People pass by houses </a:t>
            </a:r>
            <a:r>
              <a:rPr lang="en-US" sz="2000" dirty="0" smtClean="0"/>
              <a:t>||| </a:t>
            </a:r>
            <a:r>
              <a:rPr lang="en-US" sz="2000" b="1" dirty="0" smtClean="0">
                <a:solidFill>
                  <a:schemeClr val="accent2"/>
                </a:solidFill>
              </a:rPr>
              <a:t>0.2</a:t>
            </a:r>
            <a:r>
              <a:rPr lang="en-US" sz="2000" dirty="0" smtClean="0"/>
              <a:t> 5.34133e-10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0.166667</a:t>
            </a:r>
            <a:r>
              <a:rPr lang="en-US" sz="2000" dirty="0" smtClean="0"/>
              <a:t> 4.38429e-14 ||| 0-1 ||| 5 6 1 |||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67804"/>
            <a:ext cx="6633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source</a:t>
            </a:r>
            <a:r>
              <a:rPr lang="en-US" sz="2000" dirty="0" smtClean="0"/>
              <a:t>               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target</a:t>
            </a:r>
            <a:r>
              <a:rPr lang="en-US" sz="2000" dirty="0" smtClean="0"/>
              <a:t>                         </a:t>
            </a:r>
            <a:r>
              <a:rPr lang="en-US" sz="2000" b="1" dirty="0" smtClean="0">
                <a:solidFill>
                  <a:schemeClr val="accent2"/>
                </a:solidFill>
              </a:rPr>
              <a:t>p(</a:t>
            </a:r>
            <a:r>
              <a:rPr lang="en-US" sz="2000" b="1" dirty="0" err="1" smtClean="0">
                <a:solidFill>
                  <a:schemeClr val="accent2"/>
                </a:solidFill>
              </a:rPr>
              <a:t>s|t</a:t>
            </a:r>
            <a:r>
              <a:rPr lang="en-US" sz="2000" b="1" dirty="0" smtClean="0">
                <a:solidFill>
                  <a:schemeClr val="accent2"/>
                </a:solidFill>
              </a:rPr>
              <a:t>)</a:t>
            </a:r>
            <a:r>
              <a:rPr lang="en-US" sz="2000" dirty="0" smtClean="0"/>
              <a:t>                      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p(</a:t>
            </a:r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t|s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110091"/>
            <a:ext cx="10323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360,000 </a:t>
            </a:r>
            <a:r>
              <a:rPr lang="en-US" sz="2000" smtClean="0"/>
              <a:t>translation rules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66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491053"/>
            <a:ext cx="1933575" cy="1379405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clean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lowercase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96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180755"/>
            <a:ext cx="1062958" cy="1264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90163" y="1970468"/>
            <a:ext cx="2266682" cy="13394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Iterative process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do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Decode tuning set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Adjust weights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)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until weights converge</a:t>
                </a:r>
                <a:endParaRPr lang="en-US" dirty="0"/>
              </a:p>
              <a:p>
                <a:r>
                  <a:rPr lang="en-US" dirty="0" err="1" smtClean="0"/>
                  <a:t>Moses.ini</a:t>
                </a:r>
                <a:r>
                  <a:rPr lang="en-US" dirty="0" smtClean="0"/>
                  <a:t> after tuning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04315" y="1401342"/>
                <a:ext cx="4078656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0">
                              <a:latin typeface="Cambria Math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  <m:r>
                                    <a:rPr lang="en-US" i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15" y="1401342"/>
                <a:ext cx="4078656" cy="848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567543" y="4549676"/>
            <a:ext cx="82441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[weight]</a:t>
            </a:r>
          </a:p>
          <a:p>
            <a:r>
              <a:rPr lang="en-US" dirty="0"/>
              <a:t>LexicalReordering0= 0.0979471 0.0260167 0.0749775 0.0402326 0.0269783 0.011694</a:t>
            </a:r>
          </a:p>
          <a:p>
            <a:r>
              <a:rPr lang="en-US" dirty="0"/>
              <a:t>Distortion0= 0.0877464</a:t>
            </a:r>
          </a:p>
          <a:p>
            <a:r>
              <a:rPr lang="en-US" dirty="0"/>
              <a:t>LM0= 0.111063</a:t>
            </a:r>
          </a:p>
          <a:p>
            <a:r>
              <a:rPr lang="en-US" dirty="0"/>
              <a:t>WordPenalty0= -0.214965</a:t>
            </a:r>
          </a:p>
          <a:p>
            <a:r>
              <a:rPr lang="en-US" dirty="0"/>
              <a:t>PhrasePenalty0= 0.0397249</a:t>
            </a:r>
          </a:p>
          <a:p>
            <a:r>
              <a:rPr lang="en-US" dirty="0"/>
              <a:t>TranslationModel0= 0.0743573 0.0981889 0.0624994 0.0336091</a:t>
            </a:r>
          </a:p>
          <a:p>
            <a:r>
              <a:rPr lang="en-US" dirty="0"/>
              <a:t>UnknownWordPenalty0= 1</a:t>
            </a:r>
          </a:p>
        </p:txBody>
      </p:sp>
    </p:spTree>
    <p:extLst>
      <p:ext uri="{BB962C8B-B14F-4D97-AF65-F5344CB8AC3E}">
        <p14:creationId xmlns:p14="http://schemas.microsoft.com/office/powerpoint/2010/main" val="10072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491053"/>
            <a:ext cx="1933575" cy="1379405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clean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lowercase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Evaluation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96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180755"/>
            <a:ext cx="1062958" cy="1264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90163" y="1970468"/>
            <a:ext cx="2266682" cy="13394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Evaluation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Decode test set</a:t>
            </a:r>
          </a:p>
          <a:p>
            <a:r>
              <a:rPr lang="en-US" dirty="0" smtClean="0"/>
              <a:t>Calculate BLEU score</a:t>
            </a:r>
          </a:p>
          <a:p>
            <a:pPr lvl="1"/>
            <a:r>
              <a:rPr lang="en-US" dirty="0" smtClean="0"/>
              <a:t>Compare output with reference translation</a:t>
            </a:r>
          </a:p>
          <a:p>
            <a:pPr lvl="1"/>
            <a:r>
              <a:rPr lang="en-US" dirty="0" smtClean="0"/>
              <a:t>Percentage of correct 1-gram, 2-grams, 3-grams, 4-grams</a:t>
            </a:r>
          </a:p>
          <a:p>
            <a:pPr lvl="2"/>
            <a:r>
              <a:rPr lang="en-US" dirty="0" smtClean="0"/>
              <a:t>Precision metric</a:t>
            </a:r>
          </a:p>
          <a:p>
            <a:pPr lvl="1"/>
            <a:r>
              <a:rPr lang="en-US" dirty="0" smtClean="0"/>
              <a:t>Geometric mean</a:t>
            </a:r>
          </a:p>
          <a:p>
            <a:pPr lvl="1"/>
            <a:r>
              <a:rPr lang="en-US" dirty="0" smtClean="0"/>
              <a:t>Brevity penalty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BLEU score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4704" y="2729515"/>
            <a:ext cx="10534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﻿BLEU = 23.02, 60.0/30.3/17.2/9.5 (BP=0.987, ratio=0.987, </a:t>
            </a:r>
            <a:r>
              <a:rPr lang="en-US" sz="2000" dirty="0" err="1"/>
              <a:t>hyp_len</a:t>
            </a:r>
            <a:r>
              <a:rPr lang="en-US" sz="2000" dirty="0"/>
              <a:t>=1260, </a:t>
            </a:r>
            <a:r>
              <a:rPr lang="en-US" sz="2000" dirty="0" err="1"/>
              <a:t>ref_len</a:t>
            </a:r>
            <a:r>
              <a:rPr lang="en-US" sz="2000" dirty="0"/>
              <a:t>=1277)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51526" y="3129625"/>
            <a:ext cx="386367" cy="48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9156" y="3618963"/>
            <a:ext cx="68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score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14411" y="3129625"/>
            <a:ext cx="252219" cy="48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361726" y="3129625"/>
            <a:ext cx="291944" cy="48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8181" y="3618963"/>
            <a:ext cx="101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nigram 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2860" y="3618962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bigram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49409" y="3618961"/>
            <a:ext cx="103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Unigram 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3843179" y="3129625"/>
            <a:ext cx="925860" cy="48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495618" y="3100401"/>
            <a:ext cx="925860" cy="48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16391" y="3618960"/>
            <a:ext cx="98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4-gram 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316391" y="2279561"/>
            <a:ext cx="14106" cy="4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51405" y="1593846"/>
            <a:ext cx="88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Brevity</a:t>
            </a:r>
          </a:p>
          <a:p>
            <a:r>
              <a:rPr lang="en-US" dirty="0" smtClean="0"/>
              <a:t>penalty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302143" y="2279561"/>
            <a:ext cx="14106" cy="4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37157" y="1593846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</a:t>
            </a:r>
          </a:p>
          <a:p>
            <a:r>
              <a:rPr lang="en-US" dirty="0" smtClean="0"/>
              <a:t>length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884098" y="2279561"/>
            <a:ext cx="14106" cy="4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19112" y="1593846"/>
            <a:ext cx="1127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Reference</a:t>
            </a:r>
            <a:endParaRPr lang="en-US" dirty="0" smtClean="0"/>
          </a:p>
          <a:p>
            <a:r>
              <a:rPr lang="en-US" dirty="0" smtClean="0"/>
              <a:t>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4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 </a:t>
            </a:r>
            <a:r>
              <a:rPr lang="en-US" smtClean="0"/>
              <a:t>Management System (EMS)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Where to find</a:t>
            </a:r>
          </a:p>
          <a:p>
            <a:pPr lvl="1"/>
            <a:r>
              <a:rPr lang="en-US" dirty="0" smtClean="0"/>
              <a:t>Moses scripts and executables</a:t>
            </a:r>
          </a:p>
          <a:p>
            <a:pPr lvl="1"/>
            <a:r>
              <a:rPr lang="en-US" dirty="0" smtClean="0"/>
              <a:t>External programs</a:t>
            </a:r>
          </a:p>
          <a:p>
            <a:pPr lvl="2"/>
            <a:r>
              <a:rPr lang="en-US" dirty="0" smtClean="0"/>
              <a:t>Giza/</a:t>
            </a:r>
            <a:r>
              <a:rPr lang="en-US" dirty="0" err="1" smtClean="0"/>
              <a:t>mgiza</a:t>
            </a:r>
            <a:r>
              <a:rPr lang="en-US" dirty="0" smtClean="0"/>
              <a:t>/</a:t>
            </a:r>
            <a:r>
              <a:rPr lang="en-US" dirty="0" err="1" smtClean="0"/>
              <a:t>cdec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POS tagger, parsers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/>
              <a:t>Training, tuning, test data</a:t>
            </a:r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recasing</a:t>
            </a:r>
            <a:r>
              <a:rPr lang="en-US" dirty="0" smtClean="0"/>
              <a:t>/</a:t>
            </a:r>
            <a:r>
              <a:rPr lang="en-US" dirty="0" err="1" smtClean="0"/>
              <a:t>truecasing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phrase-based/</a:t>
            </a:r>
            <a:r>
              <a:rPr lang="en-US" dirty="0" err="1" smtClean="0"/>
              <a:t>hiero</a:t>
            </a:r>
            <a:endParaRPr lang="en-US" dirty="0" smtClean="0"/>
          </a:p>
          <a:p>
            <a:pPr lvl="1"/>
            <a:r>
              <a:rPr lang="en-US" dirty="0" smtClean="0"/>
              <a:t>Number of cores/grid engine jobs to use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757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onto Edinburgh server</a:t>
            </a:r>
          </a:p>
          <a:p>
            <a:pPr lvl="1"/>
            <a:r>
              <a:rPr lang="en-US" dirty="0" smtClean="0"/>
              <a:t>Pre-compiled Moses and </a:t>
            </a:r>
            <a:r>
              <a:rPr lang="en-US" dirty="0" err="1" smtClean="0"/>
              <a:t>mgiza</a:t>
            </a:r>
            <a:endParaRPr lang="en-US" dirty="0" smtClean="0"/>
          </a:p>
          <a:p>
            <a:pPr lvl="1"/>
            <a:r>
              <a:rPr lang="en-US" dirty="0" smtClean="0"/>
              <a:t>Contain small training/tuning/test corpora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each step of training </a:t>
            </a:r>
          </a:p>
          <a:p>
            <a:pPr lvl="1"/>
            <a:r>
              <a:rPr lang="en-US" dirty="0" smtClean="0"/>
              <a:t>Create MT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Experiment Management System (EMS)</a:t>
            </a:r>
          </a:p>
          <a:p>
            <a:pPr lvl="1"/>
            <a:r>
              <a:rPr lang="en-US" dirty="0" smtClean="0"/>
              <a:t>Run all steps with 1 command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Moses and </a:t>
            </a:r>
            <a:r>
              <a:rPr lang="en-US" dirty="0" err="1" smtClean="0"/>
              <a:t>mgiza</a:t>
            </a:r>
            <a:r>
              <a:rPr lang="en-US" dirty="0" smtClean="0"/>
              <a:t> on your 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Advantages</a:t>
            </a:r>
          </a:p>
          <a:p>
            <a:r>
              <a:rPr lang="en-US" dirty="0" smtClean="0"/>
              <a:t>Consistent</a:t>
            </a:r>
          </a:p>
          <a:p>
            <a:pPr lvl="1"/>
            <a:r>
              <a:rPr lang="en-US" dirty="0" smtClean="0"/>
              <a:t>Reduce mistakes</a:t>
            </a:r>
          </a:p>
          <a:p>
            <a:pPr lvl="1"/>
            <a:r>
              <a:rPr lang="en-US" dirty="0" smtClean="0"/>
              <a:t>Easier debugging</a:t>
            </a:r>
          </a:p>
          <a:p>
            <a:r>
              <a:rPr lang="en-US" dirty="0" smtClean="0"/>
              <a:t>Run processes in parallel</a:t>
            </a:r>
          </a:p>
          <a:p>
            <a:r>
              <a:rPr lang="en-US" dirty="0" smtClean="0"/>
              <a:t>Run multiple experiments simultaneously</a:t>
            </a:r>
          </a:p>
          <a:p>
            <a:pPr marL="0" indent="0">
              <a:buNone/>
            </a:pPr>
            <a:endParaRPr lang="en-US" u="sng" smtClean="0"/>
          </a:p>
          <a:p>
            <a:pPr marL="0" indent="0">
              <a:buNone/>
            </a:pPr>
            <a:r>
              <a:rPr lang="en-US" u="sng" smtClean="0"/>
              <a:t>Disadvantages</a:t>
            </a:r>
            <a:endParaRPr lang="en-US" u="sng" dirty="0" smtClean="0"/>
          </a:p>
          <a:p>
            <a:r>
              <a:rPr lang="en-US" dirty="0" smtClean="0"/>
              <a:t>Sometime buggy</a:t>
            </a:r>
          </a:p>
          <a:p>
            <a:r>
              <a:rPr lang="en-US" dirty="0" smtClean="0"/>
              <a:t>Doesn’t do everything</a:t>
            </a:r>
          </a:p>
          <a:p>
            <a:pPr lvl="1"/>
            <a:r>
              <a:rPr lang="en-US" dirty="0" smtClean="0"/>
              <a:t>Occasionally need to run some steps manually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 Moses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www.statmt.org</a:t>
            </a:r>
            <a:r>
              <a:rPr lang="en-US" dirty="0"/>
              <a:t>/</a:t>
            </a:r>
            <a:r>
              <a:rPr lang="en-US" dirty="0" err="1"/>
              <a:t>moses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7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guest@odin.inf.ed.ac.uk</a:t>
            </a:r>
            <a:endParaRPr lang="en-US" dirty="0" smtClean="0"/>
          </a:p>
          <a:p>
            <a:pPr lvl="1"/>
            <a:r>
              <a:rPr lang="en-US" dirty="0" smtClean="0"/>
              <a:t>Password: welcome123</a:t>
            </a:r>
          </a:p>
          <a:p>
            <a:r>
              <a:rPr lang="en-US" dirty="0" smtClean="0"/>
              <a:t>Follow the instructions in the </a:t>
            </a:r>
            <a:r>
              <a:rPr lang="en-US" dirty="0" smtClean="0"/>
              <a:t>handout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statmt.org</a:t>
            </a:r>
            <a:r>
              <a:rPr lang="en-US" dirty="0"/>
              <a:t>/~s0565741/download/mtma16/</a:t>
            </a:r>
            <a:endParaRPr lang="en-US" dirty="0" smtClean="0"/>
          </a:p>
          <a:p>
            <a:pPr lvl="1"/>
            <a:r>
              <a:rPr lang="en-US" dirty="0" smtClean="0"/>
              <a:t>Run commands</a:t>
            </a:r>
          </a:p>
          <a:p>
            <a:pPr lvl="1"/>
            <a:endParaRPr lang="en-US" dirty="0"/>
          </a:p>
          <a:p>
            <a:r>
              <a:rPr lang="en-US" dirty="0" smtClean="0"/>
              <a:t>Creating Arabic-to-English translation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Arabic – </a:t>
            </a:r>
            <a:r>
              <a:rPr lang="en-US" dirty="0" err="1" smtClean="0"/>
              <a:t>Buckwalter</a:t>
            </a:r>
            <a:r>
              <a:rPr lang="en-US" dirty="0" smtClean="0"/>
              <a:t> encoding (’Romanized’)</a:t>
            </a:r>
          </a:p>
          <a:p>
            <a:pPr lvl="1"/>
            <a:r>
              <a:rPr lang="en-US" dirty="0" smtClean="0"/>
              <a:t>﻿</a:t>
            </a:r>
            <a:r>
              <a:rPr lang="en-US" dirty="0" err="1" smtClean="0"/>
              <a:t>AlOx</a:t>
            </a:r>
            <a:r>
              <a:rPr lang="en-US" dirty="0" smtClean="0"/>
              <a:t> </a:t>
            </a:r>
            <a:r>
              <a:rPr lang="en-US" dirty="0" err="1" smtClean="0"/>
              <a:t>gyr</a:t>
            </a:r>
            <a:r>
              <a:rPr lang="en-US" dirty="0" smtClean="0"/>
              <a:t> </a:t>
            </a:r>
            <a:r>
              <a:rPr lang="en-US" dirty="0" err="1" smtClean="0"/>
              <a:t>Alcqyq</a:t>
            </a:r>
            <a:r>
              <a:rPr lang="en-US" dirty="0" smtClean="0"/>
              <a:t> </a:t>
            </a:r>
            <a:r>
              <a:rPr lang="en-US" dirty="0" err="1" smtClean="0"/>
              <a:t>lSdAm</a:t>
            </a:r>
            <a:r>
              <a:rPr lang="en-US" dirty="0" smtClean="0"/>
              <a:t> </a:t>
            </a:r>
            <a:r>
              <a:rPr lang="en-US" dirty="0" err="1" smtClean="0"/>
              <a:t>Hsyn</a:t>
            </a:r>
            <a:r>
              <a:rPr lang="en-US" dirty="0" smtClean="0"/>
              <a:t> </a:t>
            </a:r>
            <a:r>
              <a:rPr lang="en-US" dirty="0" err="1" smtClean="0"/>
              <a:t>yrfD</a:t>
            </a:r>
            <a:r>
              <a:rPr lang="en-US" dirty="0" smtClean="0"/>
              <a:t> </a:t>
            </a:r>
            <a:r>
              <a:rPr lang="en-US" dirty="0" err="1" smtClean="0"/>
              <a:t>AlEwdp</a:t>
            </a:r>
            <a:r>
              <a:rPr lang="en-US" dirty="0" smtClean="0"/>
              <a:t> </a:t>
            </a:r>
            <a:r>
              <a:rPr lang="en-US" dirty="0" err="1" smtClean="0"/>
              <a:t>IlY</a:t>
            </a:r>
            <a:r>
              <a:rPr lang="en-US" dirty="0" smtClean="0"/>
              <a:t> </a:t>
            </a:r>
            <a:r>
              <a:rPr lang="en-US" dirty="0" err="1" smtClean="0"/>
              <a:t>AlErAq</a:t>
            </a:r>
            <a:endParaRPr lang="en-US" dirty="0" smtClean="0"/>
          </a:p>
          <a:p>
            <a:r>
              <a:rPr lang="en-US" dirty="0" smtClean="0"/>
              <a:t>Datasets</a:t>
            </a:r>
          </a:p>
          <a:p>
            <a:pPr lvl="1"/>
            <a:r>
              <a:rPr lang="en-US" dirty="0" smtClean="0"/>
              <a:t>Train</a:t>
            </a:r>
          </a:p>
          <a:p>
            <a:pPr lvl="2"/>
            <a:r>
              <a:rPr lang="en-US" dirty="0" smtClean="0"/>
              <a:t>5,000 parallel sentences</a:t>
            </a:r>
          </a:p>
          <a:p>
            <a:pPr lvl="2"/>
            <a:r>
              <a:rPr lang="en-US" dirty="0" smtClean="0"/>
              <a:t>71,286 monolingual sentences just in English</a:t>
            </a:r>
          </a:p>
          <a:p>
            <a:pPr lvl="1"/>
            <a:r>
              <a:rPr lang="en-US" dirty="0" smtClean="0"/>
              <a:t>Tune</a:t>
            </a:r>
          </a:p>
          <a:p>
            <a:pPr lvl="2"/>
            <a:r>
              <a:rPr lang="en-US" dirty="0" smtClean="0"/>
              <a:t>50 parallel sentences</a:t>
            </a:r>
          </a:p>
          <a:p>
            <a:pPr lvl="1"/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48 parallel sentences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504943"/>
            <a:ext cx="1933575" cy="136551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 smtClean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clean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</a:t>
            </a:r>
            <a:r>
              <a:rPr lang="en-GB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- </a:t>
            </a:r>
            <a:r>
              <a:rPr lang="en-GB" strike="sngStrike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trike="sngStrike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lowercase</a:t>
            </a:r>
            <a:endParaRPr lang="en-GB" strike="sngStrike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98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187701"/>
            <a:ext cx="1062958" cy="1257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8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491053"/>
            <a:ext cx="1933575" cy="1379405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clean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sz="2000" strike="sngStrike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lowercase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96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180755"/>
            <a:ext cx="1062958" cy="1264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90163" y="1970468"/>
            <a:ext cx="2266682" cy="13394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$MOSES_DIR/scripts/training/clean-corpus-</a:t>
            </a:r>
            <a:r>
              <a:rPr lang="en-US" dirty="0" err="1"/>
              <a:t>n.perl</a:t>
            </a:r>
            <a:r>
              <a:rPr lang="en-US" dirty="0"/>
              <a:t> data/Train/</a:t>
            </a:r>
            <a:r>
              <a:rPr lang="en-US" dirty="0" err="1"/>
              <a:t>Train_data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data/Train/</a:t>
            </a:r>
            <a:r>
              <a:rPr lang="en-US" dirty="0" err="1"/>
              <a:t>Train_data.clean</a:t>
            </a:r>
            <a:r>
              <a:rPr lang="en-US" dirty="0"/>
              <a:t> 1 </a:t>
            </a:r>
            <a:r>
              <a:rPr lang="en-US" dirty="0" smtClean="0"/>
              <a:t>100</a:t>
            </a:r>
          </a:p>
          <a:p>
            <a:endParaRPr lang="en-US" dirty="0"/>
          </a:p>
          <a:p>
            <a:r>
              <a:rPr lang="en-US" dirty="0" smtClean="0"/>
              <a:t>Delete sentences over 100 words long</a:t>
            </a:r>
          </a:p>
          <a:p>
            <a:r>
              <a:rPr lang="en-US" dirty="0" smtClean="0"/>
              <a:t>Delete sentence pairs where ration &gt; 9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Language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 $MOSES_DIR/bin/</a:t>
            </a:r>
            <a:r>
              <a:rPr lang="en-US" dirty="0" err="1"/>
              <a:t>lmplz</a:t>
            </a:r>
            <a:r>
              <a:rPr lang="en-US" dirty="0"/>
              <a:t>  --order 3   --text $HOME/$WORK/data/LM/</a:t>
            </a:r>
            <a:r>
              <a:rPr lang="en-US" dirty="0" err="1"/>
              <a:t>LM_data+Train_data.en</a:t>
            </a:r>
            <a:r>
              <a:rPr lang="en-US" dirty="0"/>
              <a:t> --</a:t>
            </a:r>
            <a:r>
              <a:rPr lang="en-US" dirty="0" err="1"/>
              <a:t>arpa</a:t>
            </a:r>
            <a:r>
              <a:rPr lang="en-US" dirty="0"/>
              <a:t> $HOME/$WORK/work/LM/</a:t>
            </a:r>
            <a:r>
              <a:rPr lang="en-US" dirty="0" err="1"/>
              <a:t>LM_data+Train_data.en.lm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LM</a:t>
            </a:r>
          </a:p>
          <a:p>
            <a:pPr lvl="1"/>
            <a:r>
              <a:rPr lang="en-US" dirty="0" smtClean="0"/>
              <a:t>maximum </a:t>
            </a:r>
            <a:r>
              <a:rPr lang="en-US" dirty="0" err="1" smtClean="0"/>
              <a:t>ngram</a:t>
            </a:r>
            <a:r>
              <a:rPr lang="en-US" dirty="0" smtClean="0"/>
              <a:t> size = 3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KenLM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1842" y="1819477"/>
            <a:ext cx="475015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﻿\</a:t>
            </a:r>
            <a:r>
              <a:rPr lang="en-US" sz="1400" dirty="0" smtClean="0"/>
              <a:t>data\</a:t>
            </a:r>
          </a:p>
          <a:p>
            <a:r>
              <a:rPr lang="en-US" sz="1400" dirty="0" err="1" smtClean="0"/>
              <a:t>ngram</a:t>
            </a:r>
            <a:r>
              <a:rPr lang="en-US" sz="1400" dirty="0" smtClean="0"/>
              <a:t> 1=139572</a:t>
            </a:r>
          </a:p>
          <a:p>
            <a:r>
              <a:rPr lang="en-US" sz="1400" dirty="0" err="1" smtClean="0"/>
              <a:t>ngram</a:t>
            </a:r>
            <a:r>
              <a:rPr lang="en-US" sz="1400" dirty="0" smtClean="0"/>
              <a:t> 2=1061731</a:t>
            </a:r>
          </a:p>
          <a:p>
            <a:r>
              <a:rPr lang="en-US" sz="1400" dirty="0" err="1" smtClean="0"/>
              <a:t>ngram</a:t>
            </a:r>
            <a:r>
              <a:rPr lang="en-US" sz="1400" dirty="0" smtClean="0"/>
              <a:t> 3=2239731</a:t>
            </a:r>
          </a:p>
          <a:p>
            <a:endParaRPr lang="en-US" sz="1400" dirty="0"/>
          </a:p>
          <a:p>
            <a:r>
              <a:rPr lang="en-US" sz="1400" dirty="0" smtClean="0"/>
              <a:t>\</a:t>
            </a:r>
            <a:r>
              <a:rPr lang="en-US" sz="1400" dirty="0"/>
              <a:t>1-grams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6.0734353  </a:t>
            </a:r>
            <a:r>
              <a:rPr lang="en-US" sz="1400" dirty="0" smtClean="0"/>
              <a:t>    &lt;</a:t>
            </a:r>
            <a:r>
              <a:rPr lang="en-US" sz="1400" dirty="0" err="1"/>
              <a:t>unk</a:t>
            </a:r>
            <a:r>
              <a:rPr lang="en-US" sz="1400" dirty="0"/>
              <a:t>&gt;   </a:t>
            </a:r>
            <a:r>
              <a:rPr lang="en-US" sz="1400" dirty="0" smtClean="0"/>
              <a:t>	0</a:t>
            </a:r>
          </a:p>
          <a:p>
            <a:r>
              <a:rPr lang="en-US" sz="1400" dirty="0" smtClean="0"/>
              <a:t>0       	    &lt;</a:t>
            </a:r>
            <a:r>
              <a:rPr lang="en-US" sz="1400" dirty="0"/>
              <a:t>s&gt;     </a:t>
            </a:r>
            <a:r>
              <a:rPr lang="en-US" sz="1400" dirty="0" smtClean="0"/>
              <a:t>	-0.91558355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1.6365006  </a:t>
            </a:r>
            <a:r>
              <a:rPr lang="en-US" sz="1400" dirty="0" smtClean="0"/>
              <a:t>    </a:t>
            </a:r>
            <a:r>
              <a:rPr lang="en-US" sz="1400" dirty="0"/>
              <a:t>&lt;/s&gt;    </a:t>
            </a:r>
            <a:r>
              <a:rPr lang="en-US" sz="1400" dirty="0" smtClean="0"/>
              <a:t>	0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5.2046447      Nicosia </a:t>
            </a:r>
            <a:r>
              <a:rPr lang="en-US" sz="1400" dirty="0" smtClean="0"/>
              <a:t>	-0.11571049</a:t>
            </a:r>
          </a:p>
          <a:p>
            <a:r>
              <a:rPr lang="en-US" sz="1400" dirty="0" smtClean="0"/>
              <a:t>….</a:t>
            </a:r>
          </a:p>
          <a:p>
            <a:r>
              <a:rPr lang="en-US" sz="1400" dirty="0"/>
              <a:t>﻿\2-grams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2.1021864      (AFP) &lt;/s&gt; </a:t>
            </a:r>
            <a:r>
              <a:rPr lang="en-US" sz="1400" dirty="0" smtClean="0"/>
              <a:t> 0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1.4692371      </a:t>
            </a:r>
            <a:r>
              <a:rPr lang="en-US" sz="1400" dirty="0" smtClean="0"/>
              <a:t>- &lt;/</a:t>
            </a:r>
            <a:r>
              <a:rPr lang="en-US" sz="1400" dirty="0"/>
              <a:t>s&gt; </a:t>
            </a:r>
            <a:r>
              <a:rPr lang="en-US" sz="1400" dirty="0" smtClean="0"/>
              <a:t>	 0</a:t>
            </a:r>
          </a:p>
          <a:p>
            <a:r>
              <a:rPr lang="en-US" sz="1400" dirty="0" smtClean="0"/>
              <a:t>….</a:t>
            </a:r>
          </a:p>
          <a:p>
            <a:r>
              <a:rPr lang="en-US" sz="1400" dirty="0"/>
              <a:t>﻿\3-grams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0.16613887     &lt;s&gt; (AFP) &lt;/s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1.4355018      18/02 (AFP) &lt;/s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 smtClean="0"/>
              <a:t>….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79738" y="1321356"/>
            <a:ext cx="431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text: </a:t>
            </a:r>
            <a:r>
              <a:rPr lang="en-US" b="1" dirty="0" smtClean="0"/>
              <a:t>the cow jumped over the moon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8665" y="1819477"/>
            <a:ext cx="362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(the </a:t>
            </a:r>
            <a:r>
              <a:rPr lang="en-US" b="1" dirty="0"/>
              <a:t>cow jumped over the </a:t>
            </a:r>
            <a:r>
              <a:rPr lang="en-US" b="1" dirty="0" smtClean="0"/>
              <a:t>moon) </a:t>
            </a:r>
            <a:r>
              <a:rPr lang="en-US" sz="1600" dirty="0" smtClean="0"/>
              <a:t>=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0935" y="1819477"/>
            <a:ext cx="2781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p(the)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cow|the</a:t>
            </a:r>
            <a:r>
              <a:rPr lang="en-US" dirty="0"/>
              <a:t>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p(jumped</a:t>
            </a:r>
            <a:r>
              <a:rPr lang="en-US" dirty="0"/>
              <a:t>| the cow) * p(over| the cow jumped)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sz="1600" dirty="0" smtClean="0"/>
              <a:t>p(</a:t>
            </a:r>
            <a:r>
              <a:rPr lang="en-US" sz="1600" dirty="0" err="1" smtClean="0"/>
              <a:t>the|the</a:t>
            </a:r>
            <a:r>
              <a:rPr lang="en-US" sz="1600" dirty="0" smtClean="0"/>
              <a:t> </a:t>
            </a:r>
            <a:r>
              <a:rPr lang="en-US" sz="1600" dirty="0"/>
              <a:t>cow jumped over) </a:t>
            </a:r>
            <a:r>
              <a:rPr lang="en-US" sz="1600" dirty="0" smtClean="0"/>
              <a:t>* </a:t>
            </a:r>
            <a:r>
              <a:rPr lang="en-US" sz="1400" dirty="0"/>
              <a:t>p(moon| the cow jumped over the)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0934" y="3517341"/>
            <a:ext cx="2781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p(the)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cow|the</a:t>
            </a:r>
            <a:r>
              <a:rPr lang="en-US" dirty="0"/>
              <a:t>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p(jumped</a:t>
            </a:r>
            <a:r>
              <a:rPr lang="en-US" dirty="0"/>
              <a:t>| the cow) * p(over| </a:t>
            </a:r>
            <a:r>
              <a:rPr lang="en-US" strike="sngStrike" dirty="0" smtClean="0"/>
              <a:t>the </a:t>
            </a:r>
            <a:r>
              <a:rPr lang="en-US" dirty="0" smtClean="0"/>
              <a:t>cow </a:t>
            </a:r>
            <a:r>
              <a:rPr lang="en-US" dirty="0"/>
              <a:t>jumped)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sz="1600" dirty="0" smtClean="0"/>
              <a:t>p(</a:t>
            </a:r>
            <a:r>
              <a:rPr lang="en-US" sz="1600" dirty="0" err="1" smtClean="0"/>
              <a:t>the|</a:t>
            </a:r>
            <a:r>
              <a:rPr lang="en-US" sz="1600" strike="sngStrike" dirty="0" err="1" smtClean="0"/>
              <a:t>the</a:t>
            </a:r>
            <a:r>
              <a:rPr lang="en-US" sz="1600" strike="sngStrike" dirty="0" smtClean="0"/>
              <a:t> </a:t>
            </a:r>
            <a:r>
              <a:rPr lang="en-US" sz="1600" strike="sngStrike" dirty="0"/>
              <a:t>cow</a:t>
            </a:r>
            <a:r>
              <a:rPr lang="en-US" sz="1600" dirty="0"/>
              <a:t> jumped over) </a:t>
            </a:r>
            <a:r>
              <a:rPr lang="en-US" sz="1600" dirty="0" smtClean="0"/>
              <a:t>* </a:t>
            </a:r>
            <a:r>
              <a:rPr lang="en-US" sz="1400" dirty="0"/>
              <a:t>p(moon| </a:t>
            </a:r>
            <a:r>
              <a:rPr lang="en-US" sz="1400" strike="sngStrike" dirty="0"/>
              <a:t>the cow jumped </a:t>
            </a:r>
            <a:r>
              <a:rPr lang="en-US" sz="1400" dirty="0"/>
              <a:t>over the)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864439" y="1321356"/>
            <a:ext cx="25759" cy="529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ppr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84" y="3715606"/>
            <a:ext cx="1333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122017" y="1321356"/>
            <a:ext cx="459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﻿</a:t>
            </a:r>
            <a:r>
              <a:rPr lang="en-US" b="1" dirty="0"/>
              <a:t>work/LM/</a:t>
            </a:r>
            <a:r>
              <a:rPr lang="en-US" b="1" dirty="0" err="1"/>
              <a:t>LM_data+Train_data.en.lm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9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958</Words>
  <Application>Microsoft Macintosh PowerPoint</Application>
  <PresentationFormat>Widescreen</PresentationFormat>
  <Paragraphs>304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Unicode MS</vt:lpstr>
      <vt:lpstr>Calibri</vt:lpstr>
      <vt:lpstr>Calibri Light</vt:lpstr>
      <vt:lpstr>Cambria Math</vt:lpstr>
      <vt:lpstr>Arial</vt:lpstr>
      <vt:lpstr>Office Theme</vt:lpstr>
      <vt:lpstr>Build MT systems with Moses</vt:lpstr>
      <vt:lpstr>Outline</vt:lpstr>
      <vt:lpstr>Start</vt:lpstr>
      <vt:lpstr>Data</vt:lpstr>
      <vt:lpstr>SMT Pipeline</vt:lpstr>
      <vt:lpstr>SMT Pipeline</vt:lpstr>
      <vt:lpstr>Clean data</vt:lpstr>
      <vt:lpstr>Language Model</vt:lpstr>
      <vt:lpstr>Language Model</vt:lpstr>
      <vt:lpstr>SMT Pipeline</vt:lpstr>
      <vt:lpstr>Word Alignment and Phrase-Extraction</vt:lpstr>
      <vt:lpstr>Word Alignment</vt:lpstr>
      <vt:lpstr>Phrase-Table</vt:lpstr>
      <vt:lpstr>SMT Pipeline</vt:lpstr>
      <vt:lpstr>Tuning</vt:lpstr>
      <vt:lpstr>SMT Pipeline</vt:lpstr>
      <vt:lpstr>Evaluation</vt:lpstr>
      <vt:lpstr>BLEU score</vt:lpstr>
      <vt:lpstr>Experiment Management System (EMS)</vt:lpstr>
      <vt:lpstr>EMS</vt:lpstr>
      <vt:lpstr>Install Moses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creator>Microsoft Office User</dc:creator>
  <cp:lastModifiedBy>Microsoft Office User</cp:lastModifiedBy>
  <cp:revision>165</cp:revision>
  <dcterms:created xsi:type="dcterms:W3CDTF">2016-04-18T05:57:27Z</dcterms:created>
  <dcterms:modified xsi:type="dcterms:W3CDTF">2016-05-17T18:35:54Z</dcterms:modified>
</cp:coreProperties>
</file>