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59" r:id="rId4"/>
    <p:sldId id="257" r:id="rId5"/>
    <p:sldId id="261" r:id="rId6"/>
    <p:sldId id="262" r:id="rId7"/>
    <p:sldId id="260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24"/>
    <p:restoredTop sz="91409"/>
  </p:normalViewPr>
  <p:slideViewPr>
    <p:cSldViewPr snapToGrid="0" snapToObjects="1">
      <p:cViewPr varScale="1">
        <p:scale>
          <a:sx n="88" d="100"/>
          <a:sy n="88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9B6C34-B2D7-294B-B7CA-5C6472C645F6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4BEF0E-B1C0-DF47-802A-7026D1AF8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262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EFBA0-CDE4-E04B-A776-708B77CA5F3B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A22C3-C67B-E141-B952-EC4EFFE22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660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EFBA0-CDE4-E04B-A776-708B77CA5F3B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A22C3-C67B-E141-B952-EC4EFFE22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163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EFBA0-CDE4-E04B-A776-708B77CA5F3B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A22C3-C67B-E141-B952-EC4EFFE22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310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EFBA0-CDE4-E04B-A776-708B77CA5F3B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A22C3-C67B-E141-B952-EC4EFFE22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592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EFBA0-CDE4-E04B-A776-708B77CA5F3B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A22C3-C67B-E141-B952-EC4EFFE22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829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EFBA0-CDE4-E04B-A776-708B77CA5F3B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A22C3-C67B-E141-B952-EC4EFFE22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418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EFBA0-CDE4-E04B-A776-708B77CA5F3B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A22C3-C67B-E141-B952-EC4EFFE22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863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EFBA0-CDE4-E04B-A776-708B77CA5F3B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A22C3-C67B-E141-B952-EC4EFFE22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171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EFBA0-CDE4-E04B-A776-708B77CA5F3B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A22C3-C67B-E141-B952-EC4EFFE22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69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EFBA0-CDE4-E04B-A776-708B77CA5F3B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A22C3-C67B-E141-B952-EC4EFFE22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347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EFBA0-CDE4-E04B-A776-708B77CA5F3B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A22C3-C67B-E141-B952-EC4EFFE22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732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EFBA0-CDE4-E04B-A776-708B77CA5F3B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2A22C3-C67B-E141-B952-EC4EFFE22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77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Fast, Scalable Phrase-Based SMT Decoding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Hieu Hoang</a:t>
            </a:r>
          </a:p>
          <a:p>
            <a:r>
              <a:rPr lang="en-US" dirty="0" smtClean="0"/>
              <a:t>Nikolay </a:t>
            </a:r>
            <a:r>
              <a:rPr lang="en-US" dirty="0" err="1" smtClean="0"/>
              <a:t>Bogoychev</a:t>
            </a:r>
            <a:endParaRPr lang="en-US" dirty="0" smtClean="0"/>
          </a:p>
          <a:p>
            <a:r>
              <a:rPr lang="en-US" dirty="0" smtClean="0"/>
              <a:t>Lane Schwartz</a:t>
            </a:r>
          </a:p>
          <a:p>
            <a:r>
              <a:rPr lang="en-US" dirty="0" smtClean="0"/>
              <a:t>Marcin </a:t>
            </a:r>
            <a:r>
              <a:rPr lang="en-US" dirty="0" err="1" smtClean="0"/>
              <a:t>Junczys-Dowmunt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1253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Custom memory </a:t>
            </a:r>
            <a:r>
              <a:rPr lang="en-US" dirty="0" smtClean="0"/>
              <a:t>management</a:t>
            </a:r>
          </a:p>
          <a:p>
            <a:pPr lvl="1"/>
            <a:r>
              <a:rPr lang="en-US" dirty="0" smtClean="0"/>
              <a:t>Pooling</a:t>
            </a:r>
          </a:p>
          <a:p>
            <a:pPr lvl="1"/>
            <a:r>
              <a:rPr lang="en-US" dirty="0" smtClean="0"/>
              <a:t>1 pool-per-thread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Re-use memory after 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  each sentence decoding</a:t>
            </a:r>
          </a:p>
          <a:p>
            <a:pPr lvl="2"/>
            <a:r>
              <a:rPr lang="en-US" dirty="0" smtClean="0"/>
              <a:t>no free/destructors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High-churn </a:t>
            </a:r>
            <a:r>
              <a:rPr lang="en-US" dirty="0" err="1" smtClean="0"/>
              <a:t>datastructures</a:t>
            </a:r>
            <a:endParaRPr lang="en-US" dirty="0" smtClean="0"/>
          </a:p>
          <a:p>
            <a:pPr lvl="2"/>
            <a:r>
              <a:rPr lang="en-US" dirty="0" smtClean="0"/>
              <a:t>LIFO re-use queue</a:t>
            </a:r>
          </a:p>
          <a:p>
            <a:pPr lvl="2"/>
            <a:r>
              <a:rPr lang="en-US" dirty="0" smtClean="0"/>
              <a:t>Reduce memory consumption</a:t>
            </a:r>
          </a:p>
          <a:p>
            <a:pPr lvl="2"/>
            <a:r>
              <a:rPr lang="en-US" dirty="0" smtClean="0"/>
              <a:t>Increase CPU cache hits</a:t>
            </a:r>
          </a:p>
          <a:p>
            <a:pPr lvl="2"/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0805" y="2052100"/>
            <a:ext cx="6304671" cy="3898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064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Management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6478768"/>
              </p:ext>
            </p:extLst>
          </p:nvPr>
        </p:nvGraphicFramePr>
        <p:xfrm>
          <a:off x="838197" y="1948861"/>
          <a:ext cx="911194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0411"/>
                <a:gridCol w="1240411"/>
                <a:gridCol w="1132339"/>
                <a:gridCol w="1000763"/>
                <a:gridCol w="1124504"/>
                <a:gridCol w="1124504"/>
                <a:gridCol w="1124504"/>
                <a:gridCol w="1124504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Memory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Phrase-table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Lex</a:t>
                      </a:r>
                      <a:r>
                        <a:rPr lang="en-US" baseline="0" dirty="0" smtClean="0"/>
                        <a:t> RO 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Search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Misc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thread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 threads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39%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Our 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thread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FF0000"/>
                          </a:solidFill>
                        </a:rPr>
                        <a:t>11%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 threads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FF0000"/>
                          </a:solidFill>
                        </a:rPr>
                        <a:t>13%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38%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822137" y="1305325"/>
            <a:ext cx="2893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%</a:t>
            </a:r>
            <a:r>
              <a:rPr lang="en-US" sz="2400" smtClean="0"/>
              <a:t>age decoding time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013409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Moses</a:t>
            </a:r>
          </a:p>
          <a:p>
            <a:pPr lvl="1"/>
            <a:r>
              <a:rPr lang="en-US" dirty="0" smtClean="0"/>
              <a:t>Coverage cardinality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2656254"/>
            <a:ext cx="6858000" cy="393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5663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Work</a:t>
            </a:r>
          </a:p>
          <a:p>
            <a:pPr lvl="1"/>
            <a:r>
              <a:rPr lang="en-US" dirty="0" smtClean="0"/>
              <a:t>Coverage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08257" y="3526430"/>
            <a:ext cx="1300145" cy="4224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808257" y="3526430"/>
            <a:ext cx="260029" cy="1684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8286" y="3526430"/>
            <a:ext cx="260029" cy="1684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28315" y="3526430"/>
            <a:ext cx="260029" cy="1684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578630" y="3526430"/>
            <a:ext cx="260029" cy="1684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848373" y="3526430"/>
            <a:ext cx="260029" cy="1684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4558714" y="2284437"/>
            <a:ext cx="1300145" cy="422477"/>
            <a:chOff x="4558714" y="2284437"/>
            <a:chExt cx="1300145" cy="422477"/>
          </a:xfrm>
        </p:grpSpPr>
        <p:sp>
          <p:nvSpPr>
            <p:cNvPr id="10" name="Rectangle 9"/>
            <p:cNvSpPr/>
            <p:nvPr/>
          </p:nvSpPr>
          <p:spPr>
            <a:xfrm>
              <a:off x="4558714" y="2284437"/>
              <a:ext cx="1300145" cy="4224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`</a:t>
              </a:r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558714" y="2284437"/>
              <a:ext cx="260029" cy="168477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818743" y="2284437"/>
              <a:ext cx="260029" cy="1684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078772" y="2284437"/>
              <a:ext cx="260029" cy="1684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343601" y="2284437"/>
              <a:ext cx="260029" cy="1684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598830" y="2284437"/>
              <a:ext cx="260029" cy="1684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558713" y="2848023"/>
            <a:ext cx="1300145" cy="422477"/>
            <a:chOff x="4558714" y="2284437"/>
            <a:chExt cx="1300145" cy="422477"/>
          </a:xfrm>
        </p:grpSpPr>
        <p:sp>
          <p:nvSpPr>
            <p:cNvPr id="43" name="Rectangle 42"/>
            <p:cNvSpPr/>
            <p:nvPr/>
          </p:nvSpPr>
          <p:spPr>
            <a:xfrm>
              <a:off x="4558714" y="2284437"/>
              <a:ext cx="1300145" cy="4224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`</a:t>
              </a:r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558714" y="2284437"/>
              <a:ext cx="260029" cy="168477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818743" y="2284437"/>
              <a:ext cx="260029" cy="1684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78772" y="2284437"/>
              <a:ext cx="260029" cy="1684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343601" y="2284437"/>
              <a:ext cx="260029" cy="1684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598830" y="2284437"/>
              <a:ext cx="260029" cy="1684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4298684" y="3948907"/>
            <a:ext cx="1300145" cy="422477"/>
            <a:chOff x="4298684" y="3948907"/>
            <a:chExt cx="1300145" cy="422477"/>
          </a:xfrm>
        </p:grpSpPr>
        <p:sp>
          <p:nvSpPr>
            <p:cNvPr id="56" name="Rectangle 55"/>
            <p:cNvSpPr/>
            <p:nvPr/>
          </p:nvSpPr>
          <p:spPr>
            <a:xfrm>
              <a:off x="4298684" y="3948907"/>
              <a:ext cx="1300145" cy="4224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4298684" y="3948907"/>
              <a:ext cx="260029" cy="1684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4558713" y="3948907"/>
              <a:ext cx="260029" cy="168477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818742" y="3948907"/>
              <a:ext cx="260029" cy="1684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098085" y="3948907"/>
              <a:ext cx="260029" cy="1684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338800" y="3948907"/>
              <a:ext cx="260029" cy="1684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4298683" y="4548683"/>
            <a:ext cx="1300145" cy="422477"/>
            <a:chOff x="4298684" y="3948907"/>
            <a:chExt cx="1300145" cy="422477"/>
          </a:xfrm>
        </p:grpSpPr>
        <p:sp>
          <p:nvSpPr>
            <p:cNvPr id="64" name="Rectangle 63"/>
            <p:cNvSpPr/>
            <p:nvPr/>
          </p:nvSpPr>
          <p:spPr>
            <a:xfrm>
              <a:off x="4298684" y="3948907"/>
              <a:ext cx="1300145" cy="4224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298684" y="3948907"/>
              <a:ext cx="260029" cy="1684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4558713" y="3948907"/>
              <a:ext cx="260029" cy="168477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4818742" y="3948907"/>
              <a:ext cx="260029" cy="1684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5098085" y="3948907"/>
              <a:ext cx="260029" cy="1684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5338800" y="3948907"/>
              <a:ext cx="260029" cy="1684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4298683" y="5156243"/>
            <a:ext cx="1300145" cy="422477"/>
            <a:chOff x="4298684" y="3948907"/>
            <a:chExt cx="1300145" cy="422477"/>
          </a:xfrm>
        </p:grpSpPr>
        <p:sp>
          <p:nvSpPr>
            <p:cNvPr id="71" name="Rectangle 70"/>
            <p:cNvSpPr/>
            <p:nvPr/>
          </p:nvSpPr>
          <p:spPr>
            <a:xfrm>
              <a:off x="4298684" y="3948907"/>
              <a:ext cx="1300145" cy="4224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4298684" y="3948907"/>
              <a:ext cx="260029" cy="1684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4558713" y="3948907"/>
              <a:ext cx="260029" cy="168477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4818742" y="3948907"/>
              <a:ext cx="260029" cy="1684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5098085" y="3948907"/>
              <a:ext cx="260029" cy="1684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5338800" y="3948907"/>
              <a:ext cx="260029" cy="1684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40382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 Translation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10 years ago</a:t>
            </a:r>
          </a:p>
          <a:p>
            <a:pPr lvl="1"/>
            <a:r>
              <a:rPr lang="en-US" dirty="0" smtClean="0"/>
              <a:t>Limited memory (~16GB RAM)</a:t>
            </a:r>
          </a:p>
          <a:p>
            <a:pPr lvl="1"/>
            <a:r>
              <a:rPr lang="en-US" dirty="0" smtClean="0"/>
              <a:t>Limited cores (~4 cores)</a:t>
            </a:r>
          </a:p>
          <a:p>
            <a:pPr lvl="1"/>
            <a:r>
              <a:rPr lang="en-US" dirty="0" smtClean="0"/>
              <a:t>Sufficient disk space</a:t>
            </a:r>
          </a:p>
          <a:p>
            <a:pPr lvl="1"/>
            <a:r>
              <a:rPr lang="en-US" dirty="0" smtClean="0"/>
              <a:t>Slow disk drives</a:t>
            </a:r>
          </a:p>
          <a:p>
            <a:r>
              <a:rPr lang="en-US" dirty="0" smtClean="0"/>
              <a:t>Solutions</a:t>
            </a:r>
          </a:p>
          <a:p>
            <a:pPr lvl="1"/>
            <a:r>
              <a:rPr lang="en-US" dirty="0" smtClean="0"/>
              <a:t>Read-on-demand models</a:t>
            </a:r>
          </a:p>
          <a:p>
            <a:pPr lvl="1"/>
            <a:r>
              <a:rPr lang="en-US" dirty="0" smtClean="0"/>
              <a:t>Compressed representation</a:t>
            </a:r>
          </a:p>
          <a:p>
            <a:pPr lvl="1"/>
            <a:r>
              <a:rPr lang="en-US" dirty="0" smtClean="0"/>
              <a:t>Single-threaded efficiency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52261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 Translation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Today’s Servers</a:t>
            </a:r>
          </a:p>
          <a:p>
            <a:pPr lvl="1"/>
            <a:r>
              <a:rPr lang="en-US" dirty="0" smtClean="0"/>
              <a:t>Sufficient memory (~128GB)</a:t>
            </a:r>
          </a:p>
          <a:p>
            <a:pPr lvl="1"/>
            <a:r>
              <a:rPr lang="en-US" dirty="0" smtClean="0"/>
              <a:t>Large number of cores (+32 cores)</a:t>
            </a:r>
          </a:p>
          <a:p>
            <a:pPr lvl="1"/>
            <a:r>
              <a:rPr lang="en-US" dirty="0" smtClean="0"/>
              <a:t>Sufficient disk space</a:t>
            </a:r>
          </a:p>
          <a:p>
            <a:pPr lvl="1"/>
            <a:r>
              <a:rPr lang="en-US" dirty="0" smtClean="0"/>
              <a:t>Fast SSD/magnetic disks</a:t>
            </a:r>
          </a:p>
          <a:p>
            <a:r>
              <a:rPr lang="en-US" dirty="0" smtClean="0"/>
              <a:t>Challenge</a:t>
            </a:r>
          </a:p>
          <a:p>
            <a:pPr lvl="1"/>
            <a:r>
              <a:rPr lang="en-US" dirty="0" smtClean="0"/>
              <a:t>Make best use of hardware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39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Multi-Core Scalability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Non-linear scaling</a:t>
            </a:r>
          </a:p>
          <a:p>
            <a:r>
              <a:rPr lang="en-US" dirty="0" smtClean="0"/>
              <a:t>Negative scaling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7018" y="1465263"/>
            <a:ext cx="7620000" cy="471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91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Multi-Core Scalability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Non-linear scaling</a:t>
            </a:r>
          </a:p>
          <a:p>
            <a:r>
              <a:rPr lang="en-US" dirty="0" smtClean="0"/>
              <a:t>Negative scaling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7018" y="1465263"/>
            <a:ext cx="7620000" cy="471170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V="1">
            <a:off x="4994031" y="-211013"/>
            <a:ext cx="3629464" cy="5486398"/>
          </a:xfrm>
          <a:prstGeom prst="line">
            <a:avLst/>
          </a:prstGeom>
          <a:ln w="28575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209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Multi-Core Scalability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Non-linear scaling</a:t>
            </a:r>
          </a:p>
          <a:p>
            <a:r>
              <a:rPr lang="en-US" dirty="0" smtClean="0"/>
              <a:t>Negative scaling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7018" y="1465263"/>
            <a:ext cx="7620000" cy="471170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V="1">
            <a:off x="4994031" y="-211013"/>
            <a:ext cx="3629464" cy="5486398"/>
          </a:xfrm>
          <a:prstGeom prst="line">
            <a:avLst/>
          </a:prstGeom>
          <a:ln w="28575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4994031" y="-569626"/>
            <a:ext cx="2306179" cy="5845011"/>
          </a:xfrm>
          <a:prstGeom prst="line">
            <a:avLst/>
          </a:prstGeom>
          <a:ln w="28575">
            <a:solidFill>
              <a:schemeClr val="accent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713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of Talk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Profiling</a:t>
            </a:r>
          </a:p>
          <a:p>
            <a:r>
              <a:rPr lang="en-US" dirty="0" smtClean="0"/>
              <a:t>Solution</a:t>
            </a:r>
          </a:p>
          <a:p>
            <a:pPr lvl="1"/>
            <a:r>
              <a:rPr lang="en-US" dirty="0" smtClean="0"/>
              <a:t>Re-implement decoder</a:t>
            </a:r>
          </a:p>
          <a:p>
            <a:pPr lvl="1"/>
            <a:r>
              <a:rPr lang="en-US" dirty="0" smtClean="0"/>
              <a:t>Prioritize speed and scalability</a:t>
            </a:r>
          </a:p>
          <a:p>
            <a:pPr lvl="1"/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Efficient memory management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Stack configuration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Phrase-table optimization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Lexicalized reordering model optimization</a:t>
            </a:r>
          </a:p>
          <a:p>
            <a:r>
              <a:rPr lang="en-US" dirty="0" smtClean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3025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836136"/>
              </p:ext>
            </p:extLst>
          </p:nvPr>
        </p:nvGraphicFramePr>
        <p:xfrm>
          <a:off x="1822137" y="1948861"/>
          <a:ext cx="8128001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826"/>
                <a:gridCol w="1169233"/>
                <a:gridCol w="1033370"/>
                <a:gridCol w="1161143"/>
                <a:gridCol w="1161143"/>
                <a:gridCol w="1161143"/>
                <a:gridCol w="1161143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Memory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Phrase-table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Lex</a:t>
                      </a:r>
                      <a:r>
                        <a:rPr lang="en-US" baseline="0" dirty="0" smtClean="0"/>
                        <a:t> RO 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Search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Misc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 thread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24%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32 threads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30%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39%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822137" y="1305325"/>
            <a:ext cx="2893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%</a:t>
            </a:r>
            <a:r>
              <a:rPr lang="en-US" sz="2400" smtClean="0"/>
              <a:t>age decoding time</a:t>
            </a:r>
            <a:endParaRPr lang="en-US" sz="240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3747541"/>
            <a:ext cx="10515600" cy="2429422"/>
          </a:xfrm>
        </p:spPr>
        <p:txBody>
          <a:bodyPr>
            <a:normAutofit/>
          </a:bodyPr>
          <a:lstStyle/>
          <a:p>
            <a:r>
              <a:rPr lang="en-US" dirty="0" smtClean="0"/>
              <a:t>Memory allocation &amp; de-allocation</a:t>
            </a:r>
          </a:p>
          <a:p>
            <a:pPr lvl="1"/>
            <a:r>
              <a:rPr lang="en-US" dirty="0" smtClean="0"/>
              <a:t>Increases with number of threads</a:t>
            </a:r>
          </a:p>
          <a:p>
            <a:pPr lvl="1"/>
            <a:r>
              <a:rPr lang="en-US" dirty="0" smtClean="0"/>
              <a:t>OS-level locking</a:t>
            </a:r>
          </a:p>
        </p:txBody>
      </p:sp>
    </p:spTree>
    <p:extLst>
      <p:ext uri="{BB962C8B-B14F-4D97-AF65-F5344CB8AC3E}">
        <p14:creationId xmlns:p14="http://schemas.microsoft.com/office/powerpoint/2010/main" val="81026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TCmalloc</a:t>
            </a:r>
            <a:endParaRPr lang="en-US" dirty="0" smtClean="0"/>
          </a:p>
          <a:p>
            <a:pPr lvl="1"/>
            <a:r>
              <a:rPr lang="en-US" dirty="0" smtClean="0"/>
              <a:t>C-library</a:t>
            </a:r>
          </a:p>
          <a:p>
            <a:pPr lvl="1"/>
            <a:r>
              <a:rPr lang="en-US" dirty="0" smtClean="0"/>
              <a:t>Replacement </a:t>
            </a:r>
            <a:endParaRPr lang="en-US" dirty="0" smtClean="0"/>
          </a:p>
          <a:p>
            <a:pPr lvl="2"/>
            <a:r>
              <a:rPr lang="en-US" dirty="0" err="1" smtClean="0"/>
              <a:t>malloc</a:t>
            </a:r>
            <a:r>
              <a:rPr lang="en-US" dirty="0" smtClean="0"/>
              <a:t>/free</a:t>
            </a:r>
          </a:p>
          <a:p>
            <a:pPr lvl="1"/>
            <a:r>
              <a:rPr lang="en-US" dirty="0" smtClean="0"/>
              <a:t>Faster multi-threaded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 applications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645444"/>
            <a:ext cx="7620000" cy="471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29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290</Words>
  <Application>Microsoft Macintosh PowerPoint</Application>
  <PresentationFormat>Widescreen</PresentationFormat>
  <Paragraphs>134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Calibri Light</vt:lpstr>
      <vt:lpstr>Arial</vt:lpstr>
      <vt:lpstr>Office Theme</vt:lpstr>
      <vt:lpstr>Fast, Scalable Phrase-Based SMT Decoding</vt:lpstr>
      <vt:lpstr>Fast Translation</vt:lpstr>
      <vt:lpstr>Fast Translation</vt:lpstr>
      <vt:lpstr>Multi-Core Scalability</vt:lpstr>
      <vt:lpstr>Multi-Core Scalability</vt:lpstr>
      <vt:lpstr>Multi-Core Scalability</vt:lpstr>
      <vt:lpstr>Outline of Talk</vt:lpstr>
      <vt:lpstr>Profiling</vt:lpstr>
      <vt:lpstr>Memory management</vt:lpstr>
      <vt:lpstr>Memory management</vt:lpstr>
      <vt:lpstr>Memory Management</vt:lpstr>
      <vt:lpstr>Stack Configuration</vt:lpstr>
      <vt:lpstr>Stack Configuration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Fast, Scalable Phrase-Based SMT Decoding</dc:title>
  <dc:creator>Microsoft Office User</dc:creator>
  <cp:lastModifiedBy>Microsoft Office User</cp:lastModifiedBy>
  <cp:revision>86</cp:revision>
  <dcterms:created xsi:type="dcterms:W3CDTF">2016-10-25T10:27:36Z</dcterms:created>
  <dcterms:modified xsi:type="dcterms:W3CDTF">2016-10-25T16:43:13Z</dcterms:modified>
</cp:coreProperties>
</file>