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4" r:id="rId2"/>
    <p:sldId id="309" r:id="rId3"/>
    <p:sldId id="310" r:id="rId4"/>
    <p:sldId id="319" r:id="rId5"/>
    <p:sldId id="320" r:id="rId6"/>
    <p:sldId id="287" r:id="rId7"/>
    <p:sldId id="288" r:id="rId8"/>
    <p:sldId id="289" r:id="rId9"/>
    <p:sldId id="290" r:id="rId10"/>
    <p:sldId id="291" r:id="rId11"/>
    <p:sldId id="292" r:id="rId12"/>
    <p:sldId id="321" r:id="rId13"/>
    <p:sldId id="318" r:id="rId14"/>
    <p:sldId id="322" r:id="rId15"/>
    <p:sldId id="298" r:id="rId16"/>
    <p:sldId id="299" r:id="rId17"/>
    <p:sldId id="304" r:id="rId18"/>
    <p:sldId id="305" r:id="rId19"/>
    <p:sldId id="268" r:id="rId20"/>
    <p:sldId id="324" r:id="rId21"/>
    <p:sldId id="323" r:id="rId22"/>
    <p:sldId id="269" r:id="rId23"/>
    <p:sldId id="270" r:id="rId24"/>
    <p:sldId id="271" r:id="rId25"/>
    <p:sldId id="273" r:id="rId26"/>
    <p:sldId id="325" r:id="rId27"/>
    <p:sldId id="274" r:id="rId28"/>
    <p:sldId id="275" r:id="rId29"/>
    <p:sldId id="278" r:id="rId30"/>
    <p:sldId id="277" r:id="rId31"/>
    <p:sldId id="276" r:id="rId32"/>
    <p:sldId id="279" r:id="rId33"/>
    <p:sldId id="280" r:id="rId34"/>
    <p:sldId id="281" r:id="rId35"/>
    <p:sldId id="282" r:id="rId36"/>
    <p:sldId id="313" r:id="rId37"/>
    <p:sldId id="312" r:id="rId38"/>
    <p:sldId id="315" r:id="rId39"/>
    <p:sldId id="32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3970" autoAdjust="0"/>
  </p:normalViewPr>
  <p:slideViewPr>
    <p:cSldViewPr>
      <p:cViewPr>
        <p:scale>
          <a:sx n="66" d="100"/>
          <a:sy n="66" d="100"/>
        </p:scale>
        <p:origin x="-13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4B5A3-FC5C-410A-8742-72DD7C4ED4AB}" type="datetimeFigureOut">
              <a:rPr lang="en-GB" smtClean="0"/>
              <a:t>13/09/2013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8BCF6-FFFC-417C-9413-9D79E907EF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49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the facts.</a:t>
            </a:r>
            <a:r>
              <a:rPr lang="en-US" baseline="0" dirty="0" smtClean="0"/>
              <a:t> What have I changed?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Changed the way feature functions interact with the decoder</a:t>
            </a:r>
          </a:p>
          <a:p>
            <a:r>
              <a:rPr lang="en-US" baseline="0" dirty="0" smtClean="0"/>
              <a:t>  - API for feature functions</a:t>
            </a:r>
          </a:p>
          <a:p>
            <a:r>
              <a:rPr lang="en-US" baseline="0" dirty="0" smtClean="0"/>
              <a:t>Changed the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file format</a:t>
            </a:r>
          </a:p>
          <a:p>
            <a:r>
              <a:rPr lang="en-US" baseline="0" dirty="0" smtClean="0"/>
              <a:t>Simplified class hierarchy</a:t>
            </a:r>
          </a:p>
          <a:p>
            <a:r>
              <a:rPr lang="en-US" baseline="0" dirty="0" smtClean="0"/>
              <a:t>Deleted some functionality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Specifcally</a:t>
            </a:r>
            <a:r>
              <a:rPr lang="en-US" baseline="0" dirty="0" smtClean="0"/>
              <a:t> haven’t done</a:t>
            </a:r>
          </a:p>
          <a:p>
            <a:r>
              <a:rPr lang="en-US" baseline="0" dirty="0" smtClean="0"/>
              <a:t>  - touch any of the decoding algorithms</a:t>
            </a:r>
          </a:p>
          <a:p>
            <a:r>
              <a:rPr lang="en-US" baseline="0" dirty="0" smtClean="0"/>
              <a:t>  - spent years refining.</a:t>
            </a:r>
          </a:p>
          <a:p>
            <a:r>
              <a:rPr lang="en-US" baseline="0" dirty="0" smtClean="0"/>
              <a:t>  - if you have a model you’ve previously built</a:t>
            </a:r>
          </a:p>
          <a:p>
            <a:r>
              <a:rPr lang="en-US" baseline="0" dirty="0" smtClean="0"/>
              <a:t>      - get EXACTLY the same output</a:t>
            </a:r>
          </a:p>
          <a:p>
            <a:r>
              <a:rPr lang="en-US" baseline="0" dirty="0" smtClean="0"/>
              <a:t>      - same BLEU and model score</a:t>
            </a:r>
          </a:p>
          <a:p>
            <a:r>
              <a:rPr lang="en-US" baseline="0" dirty="0" smtClean="0"/>
              <a:t>     - if not, shout VERY LOUDLY at 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Changing the decoder</a:t>
            </a:r>
          </a:p>
          <a:p>
            <a:r>
              <a:rPr lang="en-US" baseline="0" dirty="0" smtClean="0"/>
              <a:t>   - especially the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   - change things which are dependent on it</a:t>
            </a:r>
          </a:p>
          <a:p>
            <a:r>
              <a:rPr lang="en-US" baseline="0" dirty="0" smtClean="0"/>
              <a:t>   - particularly</a:t>
            </a:r>
          </a:p>
          <a:p>
            <a:r>
              <a:rPr lang="en-US" baseline="0" dirty="0" smtClean="0"/>
              <a:t>        - tuning process</a:t>
            </a:r>
          </a:p>
          <a:p>
            <a:r>
              <a:rPr lang="en-US" baseline="0" dirty="0" smtClean="0"/>
              <a:t>        - however, again, have NOT touched tuning algorithm</a:t>
            </a:r>
          </a:p>
          <a:p>
            <a:r>
              <a:rPr lang="en-US" baseline="0" dirty="0" smtClean="0"/>
              <a:t>            - MERT, MIRA, PRO still EXACTLY the same</a:t>
            </a:r>
          </a:p>
          <a:p>
            <a:r>
              <a:rPr lang="en-US" baseline="0" dirty="0" smtClean="0"/>
              <a:t>        - just made sure that can deal with the new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file format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751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only 3 functionality I deleted</a:t>
            </a:r>
          </a:p>
          <a:p>
            <a:r>
              <a:rPr lang="en-US" dirty="0" smtClean="0"/>
              <a:t>   - all potentially useful stuff</a:t>
            </a:r>
          </a:p>
          <a:p>
            <a:r>
              <a:rPr lang="en-US" dirty="0" smtClean="0"/>
              <a:t>   - but made refactoring harder</a:t>
            </a:r>
            <a:r>
              <a:rPr lang="en-US" baseline="0" dirty="0" smtClean="0"/>
              <a:t> for me</a:t>
            </a:r>
          </a:p>
          <a:p>
            <a:r>
              <a:rPr lang="en-US" baseline="0" dirty="0" smtClean="0"/>
              <a:t>        - so I deleted them</a:t>
            </a:r>
          </a:p>
          <a:p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multiple translation systems</a:t>
            </a:r>
          </a:p>
          <a:p>
            <a:r>
              <a:rPr lang="en-US" baseline="0" dirty="0" smtClean="0"/>
              <a:t>  - useful feature</a:t>
            </a:r>
          </a:p>
          <a:p>
            <a:r>
              <a:rPr lang="en-US" baseline="0" dirty="0" smtClean="0"/>
              <a:t>     - especially for commercial users</a:t>
            </a:r>
          </a:p>
          <a:p>
            <a:r>
              <a:rPr lang="en-US" baseline="0" dirty="0" smtClean="0"/>
              <a:t>     - very quickly </a:t>
            </a:r>
            <a:r>
              <a:rPr lang="en-US" baseline="0" dirty="0" err="1" smtClean="0"/>
              <a:t>replaed</a:t>
            </a:r>
            <a:r>
              <a:rPr lang="en-US" baseline="0" dirty="0" smtClean="0"/>
              <a:t> by alternative weights</a:t>
            </a:r>
          </a:p>
          <a:p>
            <a:r>
              <a:rPr lang="en-US" baseline="0" dirty="0" smtClean="0"/>
              <a:t>          - has research angle to 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77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Why did I delete things</a:t>
            </a:r>
          </a:p>
          <a:p>
            <a:r>
              <a:rPr lang="en-US" dirty="0" smtClean="0"/>
              <a:t>   -</a:t>
            </a:r>
            <a:r>
              <a:rPr lang="en-US" baseline="0" dirty="0" smtClean="0"/>
              <a:t> delete very little</a:t>
            </a:r>
          </a:p>
          <a:p>
            <a:r>
              <a:rPr lang="en-US" baseline="0" dirty="0" smtClean="0"/>
              <a:t>   - I’m not the gatekeeper of </a:t>
            </a:r>
            <a:r>
              <a:rPr lang="en-US" baseline="0" dirty="0" err="1" smtClean="0"/>
              <a:t>moses</a:t>
            </a:r>
            <a:r>
              <a:rPr lang="en-US" baseline="0" dirty="0" smtClean="0"/>
              <a:t>, I don’t control it</a:t>
            </a:r>
          </a:p>
          <a:p>
            <a:r>
              <a:rPr lang="en-US" baseline="0" dirty="0" smtClean="0"/>
              <a:t>       - if a functionality was deleted, it’s not a comment on usefulness of it</a:t>
            </a:r>
          </a:p>
          <a:p>
            <a:r>
              <a:rPr lang="en-US" baseline="0" dirty="0" smtClean="0"/>
              <a:t>       - purely ‘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it got in the way of the refactoring</a:t>
            </a:r>
          </a:p>
          <a:p>
            <a:endParaRPr lang="en-US" dirty="0" smtClean="0"/>
          </a:p>
          <a:p>
            <a:r>
              <a:rPr lang="en-US" dirty="0" smtClean="0"/>
              <a:t>Quickly</a:t>
            </a:r>
            <a:r>
              <a:rPr lang="en-US" baseline="0" dirty="0" smtClean="0"/>
              <a:t> go thru the last 2</a:t>
            </a:r>
          </a:p>
          <a:p>
            <a:r>
              <a:rPr lang="en-US" baseline="0" dirty="0" smtClean="0"/>
              <a:t>  - before telling you about feature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682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completely </a:t>
            </a:r>
            <a:r>
              <a:rPr lang="en-US" dirty="0" err="1" smtClean="0"/>
              <a:t>bestoked</a:t>
            </a:r>
            <a:endParaRPr lang="en-US" dirty="0" smtClean="0"/>
          </a:p>
          <a:p>
            <a:r>
              <a:rPr lang="en-US" baseline="0" dirty="0" smtClean="0"/>
              <a:t>  - no framework to help you</a:t>
            </a:r>
          </a:p>
          <a:p>
            <a:r>
              <a:rPr lang="en-US" baseline="0" dirty="0" smtClean="0"/>
              <a:t>  - if you don’t do it right, wont’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05F12-5D0B-F74F-940C-AF5A6730DF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6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there’s a simple framework to add your</a:t>
            </a:r>
            <a:r>
              <a:rPr lang="en-US" baseline="0" dirty="0" smtClean="0"/>
              <a:t> new feature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need to create a custom section in the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  - or create variable in </a:t>
            </a:r>
            <a:r>
              <a:rPr lang="en-US" baseline="0" dirty="0" err="1" smtClean="0"/>
              <a:t>staticdata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05F12-5D0B-F74F-940C-AF5A6730DF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6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if you have the decoder sorted out</a:t>
            </a:r>
          </a:p>
          <a:p>
            <a:endParaRPr lang="en-US" dirty="0" smtClean="0"/>
          </a:p>
          <a:p>
            <a:r>
              <a:rPr lang="en-US" dirty="0" smtClean="0"/>
              <a:t>there’s a world of hurt in the </a:t>
            </a:r>
            <a:r>
              <a:rPr lang="en-US" dirty="0" err="1" smtClean="0"/>
              <a:t>mert</a:t>
            </a:r>
            <a:r>
              <a:rPr lang="en-US" dirty="0" smtClean="0"/>
              <a:t> script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05F12-5D0B-F74F-940C-AF5A6730DF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5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if you have the decoder sorted out</a:t>
            </a:r>
          </a:p>
          <a:p>
            <a:endParaRPr lang="en-US" dirty="0" smtClean="0"/>
          </a:p>
          <a:p>
            <a:r>
              <a:rPr lang="en-US" dirty="0" smtClean="0"/>
              <a:t>there’s a world of hurt in the </a:t>
            </a:r>
            <a:r>
              <a:rPr lang="en-US" dirty="0" err="1" smtClean="0"/>
              <a:t>mert</a:t>
            </a:r>
            <a:r>
              <a:rPr lang="en-US" dirty="0" smtClean="0"/>
              <a:t> script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05F12-5D0B-F74F-940C-AF5A6730DF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5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</a:t>
            </a:r>
            <a:r>
              <a:rPr lang="en-US" baseline="0" dirty="0" smtClean="0"/>
              <a:t> task of a feature function</a:t>
            </a:r>
          </a:p>
          <a:p>
            <a:r>
              <a:rPr lang="en-US" baseline="0" dirty="0" smtClean="0"/>
              <a:t>  - it’s task is to give a score to a translation rule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Translation rule has a lifespan</a:t>
            </a:r>
          </a:p>
          <a:p>
            <a:r>
              <a:rPr lang="en-US" baseline="0" dirty="0" smtClean="0"/>
              <a:t>  - starts off in a file on disk</a:t>
            </a:r>
          </a:p>
          <a:p>
            <a:r>
              <a:rPr lang="en-US" baseline="0" dirty="0" smtClean="0"/>
              <a:t>  - gets loaded into memory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- before a sentence is decoded</a:t>
            </a:r>
          </a:p>
          <a:p>
            <a:r>
              <a:rPr lang="en-US" baseline="0" dirty="0" smtClean="0"/>
              <a:t>     - translation rules are looked up</a:t>
            </a:r>
          </a:p>
          <a:p>
            <a:r>
              <a:rPr lang="en-US" baseline="0" dirty="0" smtClean="0"/>
              <a:t>          - fitted to a specific place in the source sentence</a:t>
            </a:r>
          </a:p>
          <a:p>
            <a:r>
              <a:rPr lang="en-US" baseline="0" dirty="0" smtClean="0"/>
              <a:t>    - name of translation rules</a:t>
            </a:r>
          </a:p>
          <a:p>
            <a:r>
              <a:rPr lang="en-US" baseline="0" dirty="0" smtClean="0"/>
              <a:t>        - changes to translation option</a:t>
            </a:r>
          </a:p>
          <a:p>
            <a:r>
              <a:rPr lang="en-US" baseline="0" dirty="0" smtClean="0"/>
              <a:t>        - all intents and purposes </a:t>
            </a:r>
          </a:p>
          <a:p>
            <a:r>
              <a:rPr lang="en-US" baseline="0" dirty="0" smtClean="0"/>
              <a:t>            - is a trans rule</a:t>
            </a:r>
          </a:p>
          <a:p>
            <a:r>
              <a:rPr lang="en-US" baseline="0" dirty="0" smtClean="0"/>
              <a:t>When it’s being used in search</a:t>
            </a:r>
          </a:p>
          <a:p>
            <a:r>
              <a:rPr lang="en-US" baseline="0" dirty="0" smtClean="0"/>
              <a:t>   - it’s name changes to hypothesis</a:t>
            </a:r>
          </a:p>
          <a:p>
            <a:r>
              <a:rPr lang="en-US" baseline="0" dirty="0" smtClean="0"/>
              <a:t>       - again, wrapper around a translation rule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During each step in the lifespan of translation rule</a:t>
            </a:r>
          </a:p>
          <a:p>
            <a:r>
              <a:rPr lang="en-US" baseline="0" dirty="0" smtClean="0"/>
              <a:t>  - each feature function has the ability to change the score of the rule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should a feature function change the score?</a:t>
            </a:r>
          </a:p>
          <a:p>
            <a:r>
              <a:rPr lang="en-US" baseline="0" dirty="0" smtClean="0"/>
              <a:t>  why should it change it during search</a:t>
            </a:r>
          </a:p>
          <a:p>
            <a:r>
              <a:rPr lang="en-US" baseline="0" dirty="0" smtClean="0"/>
              <a:t>  instead of load?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50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each step</a:t>
            </a:r>
          </a:p>
          <a:p>
            <a:r>
              <a:rPr lang="en-US" baseline="0" dirty="0" smtClean="0"/>
              <a:t>  - feature function has access to different kinds of side information</a:t>
            </a:r>
          </a:p>
          <a:p>
            <a:r>
              <a:rPr lang="en-US" baseline="0" dirty="0" smtClean="0"/>
              <a:t>     with which to score the rule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During loading</a:t>
            </a:r>
          </a:p>
          <a:p>
            <a:r>
              <a:rPr lang="en-US" baseline="0" dirty="0" smtClean="0"/>
              <a:t>   - only know what the rule is, without context</a:t>
            </a:r>
          </a:p>
          <a:p>
            <a:r>
              <a:rPr lang="en-US" baseline="0" dirty="0" smtClean="0"/>
              <a:t>When it is being applied to a sentence</a:t>
            </a:r>
          </a:p>
          <a:p>
            <a:r>
              <a:rPr lang="en-US" baseline="0" dirty="0" smtClean="0"/>
              <a:t>  - it know the sentence</a:t>
            </a:r>
          </a:p>
          <a:p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During search</a:t>
            </a:r>
          </a:p>
          <a:p>
            <a:r>
              <a:rPr lang="en-US" baseline="0" dirty="0" smtClean="0"/>
              <a:t>  - it know what other rules have been used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are the information it can use to score the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50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Point of showing you this timeline</a:t>
            </a:r>
          </a:p>
          <a:p>
            <a:endParaRPr lang="en-US" dirty="0" smtClean="0"/>
          </a:p>
          <a:p>
            <a:r>
              <a:rPr lang="en-US" dirty="0" smtClean="0"/>
              <a:t>sooner you </a:t>
            </a:r>
            <a:r>
              <a:rPr lang="en-US" dirty="0" err="1" smtClean="0"/>
              <a:t>caclulate</a:t>
            </a:r>
            <a:r>
              <a:rPr lang="en-US" dirty="0" smtClean="0"/>
              <a:t> it, the better</a:t>
            </a:r>
          </a:p>
          <a:p>
            <a:r>
              <a:rPr lang="en-US" dirty="0" smtClean="0"/>
              <a:t>  1. efficiency</a:t>
            </a:r>
          </a:p>
          <a:p>
            <a:r>
              <a:rPr lang="en-US" baseline="0" dirty="0" smtClean="0"/>
              <a:t>       - not repeated</a:t>
            </a:r>
          </a:p>
          <a:p>
            <a:r>
              <a:rPr lang="en-US" baseline="0" dirty="0" smtClean="0"/>
              <a:t>  2. more accurate</a:t>
            </a:r>
          </a:p>
          <a:p>
            <a:r>
              <a:rPr lang="en-US" baseline="0" dirty="0" smtClean="0"/>
              <a:t>       - each stage – subject to pruning</a:t>
            </a:r>
          </a:p>
          <a:p>
            <a:r>
              <a:rPr lang="en-US" baseline="0" dirty="0" smtClean="0"/>
              <a:t>          - some rules are thrown away</a:t>
            </a:r>
          </a:p>
          <a:p>
            <a:r>
              <a:rPr lang="en-US" baseline="0" dirty="0" smtClean="0"/>
              <a:t>          - if the feature function can give a good score</a:t>
            </a:r>
          </a:p>
          <a:p>
            <a:r>
              <a:rPr lang="en-US" baseline="0" dirty="0" smtClean="0"/>
              <a:t>          - the rule can say </a:t>
            </a:r>
          </a:p>
          <a:p>
            <a:r>
              <a:rPr lang="en-US" baseline="0" dirty="0" smtClean="0"/>
              <a:t>               ‘hey I’ll be really useful to you, don’t throw me away!”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50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</a:t>
            </a:r>
            <a:r>
              <a:rPr lang="en-US" baseline="0" dirty="0" smtClean="0"/>
              <a:t> load</a:t>
            </a:r>
          </a:p>
          <a:p>
            <a:r>
              <a:rPr lang="en-US" baseline="0" dirty="0" smtClean="0"/>
              <a:t>  - this is the translation rule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76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 the last few years</a:t>
            </a:r>
            <a:r>
              <a:rPr lang="en-US" baseline="0" dirty="0" smtClean="0"/>
              <a:t>   </a:t>
            </a:r>
          </a:p>
          <a:p>
            <a:r>
              <a:rPr lang="en-US" baseline="0" dirty="0" smtClean="0"/>
              <a:t>  - gotten bored with existing features like language models and reordering models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trend in MT </a:t>
            </a:r>
          </a:p>
          <a:p>
            <a:r>
              <a:rPr lang="en-US" baseline="0" dirty="0" smtClean="0"/>
              <a:t>   - create novel features which give a score to a translation</a:t>
            </a:r>
          </a:p>
          <a:p>
            <a:r>
              <a:rPr lang="en-US" baseline="0" dirty="0" smtClean="0"/>
              <a:t>   - like any feature, tries to give bigger scores to better models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New feature function framework </a:t>
            </a:r>
          </a:p>
          <a:p>
            <a:r>
              <a:rPr lang="en-US" baseline="0" dirty="0" smtClean="0"/>
              <a:t>   - designed to make it easy to add new features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totally new to Moses</a:t>
            </a:r>
          </a:p>
          <a:p>
            <a:r>
              <a:rPr lang="en-US" baseline="0" dirty="0" smtClean="0"/>
              <a:t>  - always had the ability have </a:t>
            </a:r>
          </a:p>
          <a:p>
            <a:r>
              <a:rPr lang="en-US" baseline="0" dirty="0" smtClean="0"/>
              <a:t>     - add new LM implementations</a:t>
            </a:r>
          </a:p>
          <a:p>
            <a:r>
              <a:rPr lang="en-US" baseline="0" dirty="0" smtClean="0"/>
              <a:t>     - add new phrase-table implementation</a:t>
            </a:r>
          </a:p>
          <a:p>
            <a:r>
              <a:rPr lang="en-US" baseline="0" dirty="0" smtClean="0"/>
              <a:t>   - now – generalize to </a:t>
            </a:r>
            <a:r>
              <a:rPr lang="en-US" baseline="0" dirty="0" err="1" smtClean="0"/>
              <a:t>mutiple</a:t>
            </a:r>
            <a:r>
              <a:rPr lang="en-US" baseline="0" dirty="0" smtClean="0"/>
              <a:t> implementations of </a:t>
            </a:r>
            <a:r>
              <a:rPr lang="en-US" baseline="0" dirty="0" err="1" smtClean="0"/>
              <a:t>arbitary</a:t>
            </a:r>
            <a:r>
              <a:rPr lang="en-US" baseline="0" dirty="0" smtClean="0"/>
              <a:t> features that gives a score to </a:t>
            </a:r>
            <a:r>
              <a:rPr lang="en-US" baseline="0" dirty="0" err="1" smtClean="0"/>
              <a:t>transation</a:t>
            </a:r>
            <a:endParaRPr lang="en-US" baseline="0" dirty="0" smtClean="0"/>
          </a:p>
          <a:p>
            <a:r>
              <a:rPr lang="en-US" baseline="0" dirty="0" smtClean="0"/>
              <a:t>   </a:t>
            </a:r>
          </a:p>
          <a:p>
            <a:r>
              <a:rPr lang="en-US" baseline="0" dirty="0" smtClean="0"/>
              <a:t>Another trend</a:t>
            </a:r>
          </a:p>
          <a:p>
            <a:r>
              <a:rPr lang="en-US" baseline="0" dirty="0" smtClean="0"/>
              <a:t>  - FF shouldn’t just have a fixed, limited number of scores</a:t>
            </a:r>
          </a:p>
          <a:p>
            <a:r>
              <a:rPr lang="en-US" baseline="0" dirty="0" smtClean="0"/>
              <a:t>  - they can have unknown number of scores </a:t>
            </a:r>
          </a:p>
          <a:p>
            <a:r>
              <a:rPr lang="en-US" baseline="0" dirty="0" smtClean="0"/>
              <a:t>      - that can flicker on when a particularly good, or bad translation, is used</a:t>
            </a:r>
          </a:p>
          <a:p>
            <a:r>
              <a:rPr lang="en-US" baseline="0" dirty="0" smtClean="0"/>
              <a:t>  - this is usually called sparse features</a:t>
            </a:r>
          </a:p>
          <a:p>
            <a:r>
              <a:rPr lang="en-US" baseline="0" dirty="0" smtClean="0"/>
              <a:t>Aim of feature function framework </a:t>
            </a:r>
          </a:p>
          <a:p>
            <a:r>
              <a:rPr lang="en-US" baseline="0" dirty="0" smtClean="0"/>
              <a:t>  - give them equal </a:t>
            </a:r>
            <a:r>
              <a:rPr lang="en-US" baseline="0" dirty="0" err="1" smtClean="0"/>
              <a:t>prominense</a:t>
            </a:r>
            <a:r>
              <a:rPr lang="en-US" baseline="0" dirty="0" smtClean="0"/>
              <a:t> to dense features</a:t>
            </a:r>
          </a:p>
          <a:p>
            <a:r>
              <a:rPr lang="en-US" baseline="0" dirty="0" smtClean="0"/>
              <a:t>   - rather than have them as </a:t>
            </a:r>
            <a:r>
              <a:rPr lang="en-US" baseline="0" dirty="0" err="1" smtClean="0"/>
              <a:t>abjuncts</a:t>
            </a:r>
            <a:endParaRPr lang="en-US" baseline="0" dirty="0" smtClean="0"/>
          </a:p>
          <a:p>
            <a:r>
              <a:rPr lang="en-US" baseline="0" dirty="0" smtClean="0"/>
              <a:t>       - easy to forget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class structure</a:t>
            </a:r>
          </a:p>
          <a:p>
            <a:r>
              <a:rPr lang="en-US" baseline="0" dirty="0" smtClean="0"/>
              <a:t>   - to make it easier for us to develop with Moses</a:t>
            </a:r>
          </a:p>
          <a:p>
            <a:r>
              <a:rPr lang="en-US" baseline="0" dirty="0" smtClean="0"/>
              <a:t>   - Moses has been around for 8 years now</a:t>
            </a:r>
          </a:p>
          <a:p>
            <a:r>
              <a:rPr lang="en-US" baseline="0" dirty="0" smtClean="0"/>
              <a:t>      - everyone has the freedom to add what they want</a:t>
            </a:r>
          </a:p>
          <a:p>
            <a:r>
              <a:rPr lang="en-US" baseline="0" dirty="0" smtClean="0"/>
              <a:t>      - no-one is in overall control</a:t>
            </a:r>
          </a:p>
          <a:p>
            <a:r>
              <a:rPr lang="en-US" baseline="0" dirty="0" smtClean="0"/>
              <a:t>          - this way of </a:t>
            </a:r>
            <a:r>
              <a:rPr lang="en-US" baseline="0" dirty="0" err="1" smtClean="0"/>
              <a:t>organising</a:t>
            </a:r>
            <a:r>
              <a:rPr lang="en-US" baseline="0" dirty="0" smtClean="0"/>
              <a:t> an open-source project is great</a:t>
            </a:r>
          </a:p>
          <a:p>
            <a:r>
              <a:rPr lang="en-US" baseline="0" dirty="0" smtClean="0"/>
              <a:t>              - gotten lots of contribution, lots of features</a:t>
            </a:r>
          </a:p>
          <a:p>
            <a:r>
              <a:rPr lang="en-US" baseline="0" dirty="0" smtClean="0"/>
              <a:t>          - downside</a:t>
            </a:r>
          </a:p>
          <a:p>
            <a:r>
              <a:rPr lang="en-US" baseline="0" dirty="0" smtClean="0"/>
              <a:t>               - grown organically</a:t>
            </a:r>
          </a:p>
          <a:p>
            <a:r>
              <a:rPr lang="en-US" baseline="0" dirty="0" smtClean="0"/>
              <a:t>               - things are not as well structured as they can be</a:t>
            </a:r>
          </a:p>
          <a:p>
            <a:r>
              <a:rPr lang="en-US" baseline="0" dirty="0" smtClean="0"/>
              <a:t>                   - now I have the time</a:t>
            </a:r>
          </a:p>
          <a:p>
            <a:r>
              <a:rPr lang="en-US" dirty="0" smtClean="0"/>
              <a:t>                   - with the benefit of hindsight</a:t>
            </a:r>
          </a:p>
          <a:p>
            <a:r>
              <a:rPr lang="en-US" dirty="0" smtClean="0"/>
              <a:t>                   - go back and put some structure to what we’ve done</a:t>
            </a:r>
          </a:p>
          <a:p>
            <a:endParaRPr lang="en-US" dirty="0" smtClean="0"/>
          </a:p>
          <a:p>
            <a:r>
              <a:rPr lang="en-US" dirty="0" smtClean="0"/>
              <a:t>Why did I delete things</a:t>
            </a:r>
          </a:p>
          <a:p>
            <a:r>
              <a:rPr lang="en-US" dirty="0" smtClean="0"/>
              <a:t>   -</a:t>
            </a:r>
            <a:r>
              <a:rPr lang="en-US" baseline="0" dirty="0" smtClean="0"/>
              <a:t> delete very little</a:t>
            </a:r>
          </a:p>
          <a:p>
            <a:r>
              <a:rPr lang="en-US" baseline="0" dirty="0" smtClean="0"/>
              <a:t>   - I’m not the gatekeeper of </a:t>
            </a:r>
            <a:r>
              <a:rPr lang="en-US" baseline="0" dirty="0" err="1" smtClean="0"/>
              <a:t>moses</a:t>
            </a:r>
            <a:endParaRPr lang="en-US" baseline="0" dirty="0" smtClean="0"/>
          </a:p>
          <a:p>
            <a:r>
              <a:rPr lang="en-US" baseline="0" dirty="0" smtClean="0"/>
              <a:t>       - if a functionality was deleted, it’s not a comment on usefulness of it</a:t>
            </a:r>
          </a:p>
          <a:p>
            <a:r>
              <a:rPr lang="en-US" baseline="0" dirty="0" smtClean="0"/>
              <a:t>       - purely ‘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it got in the way of the refactoring</a:t>
            </a:r>
          </a:p>
          <a:p>
            <a:endParaRPr lang="en-US" dirty="0" smtClean="0"/>
          </a:p>
          <a:p>
            <a:r>
              <a:rPr lang="en-US" dirty="0" smtClean="0"/>
              <a:t>Quickly</a:t>
            </a:r>
            <a:r>
              <a:rPr lang="en-US" baseline="0" dirty="0" smtClean="0"/>
              <a:t> go thru the last 2</a:t>
            </a:r>
          </a:p>
          <a:p>
            <a:r>
              <a:rPr lang="en-US" baseline="0" dirty="0" smtClean="0"/>
              <a:t>  - before telling you about feature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682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a sentence</a:t>
            </a:r>
          </a:p>
          <a:p>
            <a:r>
              <a:rPr lang="en-US" baseline="0" dirty="0" smtClean="0"/>
              <a:t>   - looking up rules that can be used in that sentence</a:t>
            </a:r>
          </a:p>
          <a:p>
            <a:r>
              <a:rPr lang="en-US" baseline="0" dirty="0" smtClean="0"/>
              <a:t>   - once you find a rule that can be applied </a:t>
            </a:r>
          </a:p>
          <a:p>
            <a:r>
              <a:rPr lang="en-US" baseline="0" dirty="0" smtClean="0"/>
              <a:t>       - to a specific substring in a specific sentence</a:t>
            </a:r>
          </a:p>
          <a:p>
            <a:r>
              <a:rPr lang="en-US" baseline="0" dirty="0" smtClean="0"/>
              <a:t>       - create translation option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this point </a:t>
            </a:r>
          </a:p>
          <a:p>
            <a:r>
              <a:rPr lang="en-US" baseline="0" dirty="0" smtClean="0"/>
              <a:t>   - have another opportunity to evaluate the scores of the rules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40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</a:p>
          <a:p>
            <a:endParaRPr lang="en-US" dirty="0" smtClean="0"/>
          </a:p>
          <a:p>
            <a:r>
              <a:rPr lang="en-US" dirty="0" smtClean="0"/>
              <a:t>when</a:t>
            </a:r>
            <a:r>
              <a:rPr lang="en-US" baseline="0" dirty="0" smtClean="0"/>
              <a:t> you have a translation rule</a:t>
            </a:r>
          </a:p>
          <a:p>
            <a:r>
              <a:rPr lang="en-US" baseline="0" dirty="0" smtClean="0"/>
              <a:t>  - you know exactly where it’s going to be applied to</a:t>
            </a:r>
          </a:p>
          <a:p>
            <a:r>
              <a:rPr lang="en-US" baseline="0" dirty="0" smtClean="0"/>
              <a:t>  - and you actually apply it</a:t>
            </a:r>
          </a:p>
          <a:p>
            <a:endParaRPr lang="en-US" dirty="0" smtClean="0"/>
          </a:p>
          <a:p>
            <a:r>
              <a:rPr lang="en-US" dirty="0" smtClean="0"/>
              <a:t>Only</a:t>
            </a:r>
            <a:r>
              <a:rPr lang="en-US" baseline="0" dirty="0" smtClean="0"/>
              <a:t> place where calculating the feature function is different for phrase-based or syntax models</a:t>
            </a:r>
          </a:p>
          <a:p>
            <a:r>
              <a:rPr lang="en-US" baseline="0" dirty="0" smtClean="0"/>
              <a:t>   - slightly different for stateless and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features</a:t>
            </a:r>
          </a:p>
          <a:p>
            <a:endParaRPr lang="en-US" dirty="0" smtClean="0"/>
          </a:p>
          <a:p>
            <a:r>
              <a:rPr lang="en-US" dirty="0" smtClean="0"/>
              <a:t>all the translation rules that were used,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total output phrase</a:t>
            </a:r>
          </a:p>
          <a:p>
            <a:r>
              <a:rPr lang="en-US" baseline="0" dirty="0" smtClean="0"/>
              <a:t>segmentation</a:t>
            </a:r>
          </a:p>
          <a:p>
            <a:r>
              <a:rPr lang="en-US" baseline="0" dirty="0" smtClean="0"/>
              <a:t>   - derivation tree if </a:t>
            </a:r>
            <a:r>
              <a:rPr lang="en-US" baseline="0" dirty="0" err="1" smtClean="0"/>
              <a:t>hiero</a:t>
            </a:r>
            <a:r>
              <a:rPr lang="en-US" baseline="0" dirty="0" smtClean="0"/>
              <a:t>/syntax model</a:t>
            </a:r>
          </a:p>
          <a:p>
            <a:r>
              <a:rPr lang="en-US" baseline="0" dirty="0" smtClean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382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translation rules that were used,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total output phrase</a:t>
            </a:r>
          </a:p>
          <a:p>
            <a:r>
              <a:rPr lang="en-US" baseline="0" dirty="0" smtClean="0"/>
              <a:t>segmentation</a:t>
            </a:r>
          </a:p>
          <a:p>
            <a:r>
              <a:rPr lang="en-US" baseline="0" dirty="0" smtClean="0"/>
              <a:t>   - derivation tree if </a:t>
            </a:r>
            <a:r>
              <a:rPr lang="en-US" baseline="0" dirty="0" err="1" smtClean="0"/>
              <a:t>hiero</a:t>
            </a:r>
            <a:r>
              <a:rPr lang="en-US" baseline="0" dirty="0" smtClean="0"/>
              <a:t>/syntax model</a:t>
            </a:r>
          </a:p>
          <a:p>
            <a:r>
              <a:rPr lang="en-US" baseline="0" dirty="0" smtClean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382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those who know Moses</a:t>
            </a:r>
          </a:p>
          <a:p>
            <a:r>
              <a:rPr lang="en-US" baseline="0" dirty="0" smtClean="0"/>
              <a:t>   - this is nothing new</a:t>
            </a:r>
          </a:p>
          <a:p>
            <a:r>
              <a:rPr lang="en-US" baseline="0" dirty="0" smtClean="0"/>
              <a:t>   - this is the way Moses has always computed language model scores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- the new feature function framework enable any other feature function to do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52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parent constructor</a:t>
            </a:r>
            <a:r>
              <a:rPr lang="en-US" baseline="0" dirty="0" smtClean="0"/>
              <a:t> can be slightly </a:t>
            </a:r>
            <a:r>
              <a:rPr lang="en-US" baseline="0" dirty="0" err="1" smtClean="0"/>
              <a:t>diffierent</a:t>
            </a:r>
            <a:endParaRPr lang="en-US" baseline="0" dirty="0" smtClean="0"/>
          </a:p>
          <a:p>
            <a:r>
              <a:rPr lang="en-US" baseline="0" dirty="0" smtClean="0"/>
              <a:t>  - have a look for yourself</a:t>
            </a:r>
          </a:p>
          <a:p>
            <a:r>
              <a:rPr lang="en-US" baseline="0" dirty="0" smtClean="0"/>
              <a:t>  - the constructor must call </a:t>
            </a:r>
            <a:r>
              <a:rPr lang="pt-BR" dirty="0" err="1" smtClean="0">
                <a:latin typeface="Courier"/>
                <a:cs typeface="Courier"/>
              </a:rPr>
              <a:t>ReadParameters</a:t>
            </a:r>
            <a:r>
              <a:rPr lang="pt-BR" dirty="0" smtClean="0">
                <a:latin typeface="Courier"/>
                <a:cs typeface="Courier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586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LM are just like any other feature functions</a:t>
            </a:r>
          </a:p>
          <a:p>
            <a:r>
              <a:rPr lang="en-US" dirty="0" smtClean="0"/>
              <a:t>  - want to</a:t>
            </a:r>
            <a:r>
              <a:rPr lang="en-US" baseline="0" dirty="0" smtClean="0"/>
              <a:t> create your own LM</a:t>
            </a:r>
          </a:p>
          <a:p>
            <a:r>
              <a:rPr lang="en-US" baseline="0" dirty="0" smtClean="0"/>
              <a:t>  - can i</a:t>
            </a:r>
            <a:r>
              <a:rPr lang="en-US" dirty="0" smtClean="0"/>
              <a:t>mplement </a:t>
            </a:r>
            <a:r>
              <a:rPr lang="en-US" baseline="0" dirty="0" smtClean="0"/>
              <a:t>evaluate methods yourself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- u have to deal with </a:t>
            </a:r>
          </a:p>
          <a:p>
            <a:r>
              <a:rPr lang="en-US" baseline="0" dirty="0" smtClean="0"/>
              <a:t>      - beginning of sentence</a:t>
            </a:r>
          </a:p>
          <a:p>
            <a:r>
              <a:rPr lang="en-US" baseline="0" dirty="0" smtClean="0"/>
              <a:t>      - end-of sentence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used LM for a long time</a:t>
            </a:r>
          </a:p>
          <a:p>
            <a:r>
              <a:rPr lang="en-US" baseline="0" dirty="0" smtClean="0"/>
              <a:t>  - know how to do it efficiently</a:t>
            </a:r>
          </a:p>
          <a:p>
            <a:r>
              <a:rPr lang="en-US" baseline="0" dirty="0" smtClean="0"/>
              <a:t>  - provide a class which does the plumbing for you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creating new LM</a:t>
            </a:r>
          </a:p>
          <a:p>
            <a:r>
              <a:rPr lang="en-US" baseline="0" dirty="0" smtClean="0"/>
              <a:t>  - rather than inherit from </a:t>
            </a:r>
            <a:r>
              <a:rPr lang="en-US" baseline="0" dirty="0" err="1" smtClean="0"/>
              <a:t>StatefulFeatureFunction</a:t>
            </a:r>
            <a:endParaRPr lang="en-US" baseline="0" dirty="0" smtClean="0"/>
          </a:p>
          <a:p>
            <a:r>
              <a:rPr lang="en-US" baseline="0" dirty="0" smtClean="0"/>
              <a:t>  - instead inherit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LanguageModelSingleFactor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849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Phrase-table</a:t>
            </a:r>
            <a:r>
              <a:rPr lang="en-US" baseline="0" dirty="0" smtClean="0"/>
              <a:t> isn’t like any other feature function</a:t>
            </a:r>
          </a:p>
          <a:p>
            <a:r>
              <a:rPr lang="en-US" baseline="0" dirty="0" smtClean="0"/>
              <a:t>   - it contains scores</a:t>
            </a:r>
          </a:p>
          <a:p>
            <a:r>
              <a:rPr lang="en-US" baseline="0" dirty="0" smtClean="0"/>
              <a:t>BUT</a:t>
            </a:r>
          </a:p>
          <a:p>
            <a:r>
              <a:rPr lang="en-US" baseline="0" dirty="0" smtClean="0"/>
              <a:t>  - also create the search space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phrase table MUST inherit from class </a:t>
            </a:r>
          </a:p>
          <a:p>
            <a:r>
              <a:rPr lang="en-US" baseline="0" dirty="0" smtClean="0"/>
              <a:t>   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PhraseDictionary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phrase-based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608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input path</a:t>
            </a:r>
          </a:p>
          <a:p>
            <a:r>
              <a:rPr lang="en-US" baseline="0" dirty="0" smtClean="0"/>
              <a:t>   - substring of the input sentence</a:t>
            </a:r>
          </a:p>
          <a:p>
            <a:r>
              <a:rPr lang="en-US" baseline="0" dirty="0" smtClean="0"/>
              <a:t>the list is </a:t>
            </a:r>
            <a:r>
              <a:rPr lang="en-US" baseline="0" dirty="0" err="1" smtClean="0"/>
              <a:t>garanteed</a:t>
            </a:r>
            <a:r>
              <a:rPr lang="en-US" baseline="0" dirty="0" smtClean="0"/>
              <a:t> to be in </a:t>
            </a:r>
            <a:r>
              <a:rPr lang="en-US" baseline="0" dirty="0" err="1" smtClean="0"/>
              <a:t>topoligical</a:t>
            </a:r>
            <a:r>
              <a:rPr lang="en-US" baseline="0" dirty="0" smtClean="0"/>
              <a:t> order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60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topilocical</a:t>
            </a:r>
            <a:r>
              <a:rPr lang="en-US" baseline="0" dirty="0" smtClean="0"/>
              <a:t> order, I mean</a:t>
            </a:r>
          </a:p>
          <a:p>
            <a:r>
              <a:rPr lang="en-US" baseline="0" dirty="0" smtClean="0"/>
              <a:t>   - the prefix of every phrase</a:t>
            </a:r>
          </a:p>
          <a:p>
            <a:r>
              <a:rPr lang="en-US" baseline="0" dirty="0" smtClean="0"/>
              <a:t>      - comes before it.</a:t>
            </a:r>
          </a:p>
          <a:p>
            <a:r>
              <a:rPr lang="en-US" dirty="0" smtClean="0"/>
              <a:t>   - each </a:t>
            </a:r>
            <a:r>
              <a:rPr lang="en-US" baseline="0" dirty="0" smtClean="0"/>
              <a:t>input path</a:t>
            </a:r>
          </a:p>
          <a:p>
            <a:r>
              <a:rPr lang="en-US" baseline="0" dirty="0" smtClean="0"/>
              <a:t>       - given a pointer to it’s </a:t>
            </a:r>
            <a:r>
              <a:rPr lang="en-US" baseline="0" dirty="0" err="1" smtClean="0"/>
              <a:t>imeediate</a:t>
            </a:r>
            <a:r>
              <a:rPr lang="en-US" baseline="0" dirty="0" smtClean="0"/>
              <a:t> prefix</a:t>
            </a:r>
          </a:p>
          <a:p>
            <a:endParaRPr lang="en-US" dirty="0" smtClean="0"/>
          </a:p>
          <a:p>
            <a:r>
              <a:rPr lang="en-US" dirty="0" err="1" smtClean="0"/>
              <a:t>Optmized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trie</a:t>
            </a:r>
            <a:r>
              <a:rPr lang="en-US" baseline="0" dirty="0" smtClean="0"/>
              <a:t>-based phrase-tables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1</a:t>
            </a:r>
            <a:r>
              <a:rPr lang="en-US" baseline="30000" dirty="0" smtClean="0"/>
              <a:t>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optiimizsation</a:t>
            </a:r>
            <a:endParaRPr lang="en-US" baseline="0" dirty="0" smtClean="0"/>
          </a:p>
          <a:p>
            <a:r>
              <a:rPr lang="en-US" baseline="0" dirty="0" smtClean="0"/>
              <a:t>   - if you’re looking up a phrase</a:t>
            </a:r>
          </a:p>
          <a:p>
            <a:r>
              <a:rPr lang="en-US" baseline="0" dirty="0" smtClean="0"/>
              <a:t>         - ‘je </a:t>
            </a:r>
            <a:r>
              <a:rPr lang="en-US" baseline="0" dirty="0" err="1" smtClean="0"/>
              <a:t>suis</a:t>
            </a:r>
            <a:r>
              <a:rPr lang="en-US" baseline="0" dirty="0" smtClean="0"/>
              <a:t>’</a:t>
            </a:r>
          </a:p>
          <a:p>
            <a:r>
              <a:rPr lang="en-US" baseline="0" dirty="0" smtClean="0"/>
              <a:t>       - it’s immediate prefix wasn’t found</a:t>
            </a:r>
          </a:p>
          <a:p>
            <a:r>
              <a:rPr lang="en-US" baseline="0" dirty="0" smtClean="0"/>
              <a:t>          - don’t bother looking it up</a:t>
            </a:r>
          </a:p>
          <a:p>
            <a:endParaRPr lang="en-US" baseline="0" dirty="0" smtClean="0"/>
          </a:p>
          <a:p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optimization</a:t>
            </a:r>
          </a:p>
          <a:p>
            <a:r>
              <a:rPr lang="en-US" baseline="0" dirty="0" smtClean="0"/>
              <a:t>    - if you’re looking up a phrase</a:t>
            </a:r>
          </a:p>
          <a:p>
            <a:r>
              <a:rPr lang="en-US" baseline="0" dirty="0" smtClean="0"/>
              <a:t>      - only need to extend it’s immediate prefix by 1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7010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your</a:t>
            </a:r>
            <a:r>
              <a:rPr lang="en-US" baseline="0" dirty="0" smtClean="0"/>
              <a:t> </a:t>
            </a:r>
            <a:r>
              <a:rPr lang="en-US" dirty="0" smtClean="0"/>
              <a:t>input is</a:t>
            </a:r>
            <a:r>
              <a:rPr lang="en-US" baseline="0" dirty="0" smtClean="0"/>
              <a:t> a lattice or confusion networks</a:t>
            </a:r>
          </a:p>
          <a:p>
            <a:r>
              <a:rPr lang="en-US" dirty="0" smtClean="0"/>
              <a:t>   - input path list is built in the same way</a:t>
            </a:r>
          </a:p>
          <a:p>
            <a:r>
              <a:rPr lang="en-US" dirty="0" smtClean="0"/>
              <a:t>      - topological</a:t>
            </a:r>
            <a:r>
              <a:rPr lang="en-US" baseline="0" dirty="0" smtClean="0"/>
              <a:t> order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your phrase-table can just interact with this list</a:t>
            </a:r>
          </a:p>
          <a:p>
            <a:r>
              <a:rPr lang="en-US" baseline="0" dirty="0" smtClean="0"/>
              <a:t>   - it can be used to decode lattices and confusion networks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19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Simplify class structure</a:t>
            </a:r>
          </a:p>
          <a:p>
            <a:r>
              <a:rPr lang="en-US" baseline="0" dirty="0" smtClean="0"/>
              <a:t>   - to make it easier for us to develop with Moses</a:t>
            </a:r>
          </a:p>
          <a:p>
            <a:r>
              <a:rPr lang="en-US" baseline="0" dirty="0" smtClean="0"/>
              <a:t>   - Moses has been around for 8 years now</a:t>
            </a:r>
          </a:p>
          <a:p>
            <a:r>
              <a:rPr lang="en-US" baseline="0" dirty="0" smtClean="0"/>
              <a:t>      - everyone has the freedom to add what they want</a:t>
            </a:r>
          </a:p>
          <a:p>
            <a:r>
              <a:rPr lang="en-US" baseline="0" dirty="0" smtClean="0"/>
              <a:t>      - no-one is in overall control</a:t>
            </a:r>
          </a:p>
          <a:p>
            <a:r>
              <a:rPr lang="en-US" baseline="0" dirty="0" smtClean="0"/>
              <a:t>          - this way of </a:t>
            </a:r>
            <a:r>
              <a:rPr lang="en-US" baseline="0" dirty="0" err="1" smtClean="0"/>
              <a:t>organising</a:t>
            </a:r>
            <a:r>
              <a:rPr lang="en-US" baseline="0" dirty="0" smtClean="0"/>
              <a:t> an open-source project is great</a:t>
            </a:r>
          </a:p>
          <a:p>
            <a:r>
              <a:rPr lang="en-US" baseline="0" dirty="0" smtClean="0"/>
              <a:t>              - gotten lots of contribution, lots of features</a:t>
            </a:r>
          </a:p>
          <a:p>
            <a:r>
              <a:rPr lang="en-US" baseline="0" dirty="0" smtClean="0"/>
              <a:t>          - downside</a:t>
            </a:r>
          </a:p>
          <a:p>
            <a:r>
              <a:rPr lang="en-US" baseline="0" dirty="0" smtClean="0"/>
              <a:t>               - grown organically</a:t>
            </a:r>
          </a:p>
          <a:p>
            <a:r>
              <a:rPr lang="en-US" baseline="0" dirty="0" smtClean="0"/>
              <a:t>               - things are not as well structured as they can be</a:t>
            </a:r>
          </a:p>
          <a:p>
            <a:r>
              <a:rPr lang="en-US" baseline="0" dirty="0" smtClean="0"/>
              <a:t>                   - now I have the time</a:t>
            </a:r>
          </a:p>
          <a:p>
            <a:r>
              <a:rPr lang="en-US" dirty="0" smtClean="0"/>
              <a:t>                   - with the benefit of hindsight</a:t>
            </a:r>
          </a:p>
          <a:p>
            <a:r>
              <a:rPr lang="en-US" dirty="0" smtClean="0"/>
              <a:t>                   - go back and put some structure to what we’ve done</a:t>
            </a:r>
          </a:p>
          <a:p>
            <a:endParaRPr lang="en-US" dirty="0" smtClean="0"/>
          </a:p>
          <a:p>
            <a:r>
              <a:rPr lang="en-US" dirty="0" smtClean="0"/>
              <a:t>Why did I delete things</a:t>
            </a:r>
          </a:p>
          <a:p>
            <a:r>
              <a:rPr lang="en-US" dirty="0" smtClean="0"/>
              <a:t>   -</a:t>
            </a:r>
            <a:r>
              <a:rPr lang="en-US" baseline="0" dirty="0" smtClean="0"/>
              <a:t> delete very little</a:t>
            </a:r>
          </a:p>
          <a:p>
            <a:r>
              <a:rPr lang="en-US" baseline="0" dirty="0" smtClean="0"/>
              <a:t>   - I’m not the gatekeeper of </a:t>
            </a:r>
            <a:r>
              <a:rPr lang="en-US" baseline="0" dirty="0" err="1" smtClean="0"/>
              <a:t>moses</a:t>
            </a:r>
            <a:endParaRPr lang="en-US" baseline="0" dirty="0" smtClean="0"/>
          </a:p>
          <a:p>
            <a:r>
              <a:rPr lang="en-US" baseline="0" dirty="0" smtClean="0"/>
              <a:t>       - if a functionality was deleted, it’s not a comment on usefulness of it</a:t>
            </a:r>
          </a:p>
          <a:p>
            <a:r>
              <a:rPr lang="en-US" baseline="0" dirty="0" smtClean="0"/>
              <a:t>       - purely ‘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it got in the way of the refactoring</a:t>
            </a:r>
          </a:p>
          <a:p>
            <a:endParaRPr lang="en-US" dirty="0" smtClean="0"/>
          </a:p>
          <a:p>
            <a:r>
              <a:rPr lang="en-US" dirty="0" smtClean="0"/>
              <a:t>Quickly</a:t>
            </a:r>
            <a:r>
              <a:rPr lang="en-US" baseline="0" dirty="0" smtClean="0"/>
              <a:t> go thru the last 2</a:t>
            </a:r>
          </a:p>
          <a:p>
            <a:r>
              <a:rPr lang="en-US" baseline="0" dirty="0" smtClean="0"/>
              <a:t>  - before telling you about feature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682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for syntax decoding</a:t>
            </a:r>
          </a:p>
          <a:p>
            <a:r>
              <a:rPr lang="en-US" baseline="0" dirty="0" smtClean="0"/>
              <a:t>   - delegate looking up rules to another object</a:t>
            </a:r>
          </a:p>
          <a:p>
            <a:r>
              <a:rPr lang="en-US" baseline="0" dirty="0" smtClean="0"/>
              <a:t>         - </a:t>
            </a:r>
            <a:r>
              <a:rPr lang="en-US" sz="1200" b="1" dirty="0" smtClean="0">
                <a:latin typeface="Courier"/>
                <a:cs typeface="Courier"/>
              </a:rPr>
              <a:t>Chart Rule Lookup Manager</a:t>
            </a:r>
          </a:p>
          <a:p>
            <a:endParaRPr lang="en-US" sz="1200" b="1" baseline="0" dirty="0" smtClean="0">
              <a:latin typeface="Courier"/>
              <a:cs typeface="Courier"/>
            </a:endParaRPr>
          </a:p>
          <a:p>
            <a:r>
              <a:rPr lang="en-US" sz="1200" b="0" baseline="0" dirty="0" smtClean="0">
                <a:latin typeface="Courier"/>
                <a:cs typeface="Courier"/>
              </a:rPr>
              <a:t>Have to implement this object</a:t>
            </a:r>
          </a:p>
          <a:p>
            <a:r>
              <a:rPr lang="en-US" sz="1200" b="0" baseline="0" dirty="0" smtClean="0">
                <a:latin typeface="Courier"/>
                <a:cs typeface="Courier"/>
              </a:rPr>
              <a:t>   - implement CKY+ parsing</a:t>
            </a:r>
          </a:p>
          <a:p>
            <a:r>
              <a:rPr lang="en-US" sz="1200" b="0" baseline="0" dirty="0" smtClean="0">
                <a:latin typeface="Courier"/>
                <a:cs typeface="Courier"/>
              </a:rPr>
              <a:t>   - the details of this is tricky</a:t>
            </a:r>
          </a:p>
          <a:p>
            <a:r>
              <a:rPr lang="en-US" sz="1200" b="0" baseline="0" dirty="0" smtClean="0">
                <a:latin typeface="Courier"/>
                <a:cs typeface="Courier"/>
              </a:rPr>
              <a:t>       - look at the code</a:t>
            </a:r>
          </a:p>
          <a:p>
            <a:r>
              <a:rPr lang="en-US" sz="1200" b="0" baseline="0" dirty="0" smtClean="0">
                <a:latin typeface="Courier"/>
                <a:cs typeface="Courier"/>
              </a:rPr>
              <a:t>   - liable to change shortly when we add lattice decoding for syntax models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608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proof of the pudding is in the bleu score</a:t>
            </a:r>
          </a:p>
          <a:p>
            <a:endParaRPr lang="en-US" dirty="0" smtClean="0"/>
          </a:p>
          <a:p>
            <a:r>
              <a:rPr lang="en-US" dirty="0" smtClean="0"/>
              <a:t>for the past year</a:t>
            </a:r>
          </a:p>
          <a:p>
            <a:r>
              <a:rPr lang="en-US" dirty="0" smtClean="0"/>
              <a:t>  - </a:t>
            </a:r>
            <a:r>
              <a:rPr lang="en-US" dirty="0" err="1" smtClean="0"/>
              <a:t>moses</a:t>
            </a:r>
            <a:r>
              <a:rPr lang="en-US" dirty="0" smtClean="0"/>
              <a:t> releases has been</a:t>
            </a:r>
            <a:r>
              <a:rPr lang="en-US" baseline="0" dirty="0" smtClean="0"/>
              <a:t> accompanied by trained and tuned </a:t>
            </a:r>
            <a:r>
              <a:rPr lang="en-US" baseline="0" dirty="0" err="1" smtClean="0"/>
              <a:t>Europarl</a:t>
            </a:r>
            <a:r>
              <a:rPr lang="en-US" baseline="0" dirty="0" smtClean="0"/>
              <a:t> models</a:t>
            </a:r>
          </a:p>
          <a:p>
            <a:r>
              <a:rPr lang="en-US" baseline="0" dirty="0" smtClean="0"/>
              <a:t>     - small, vanilla </a:t>
            </a:r>
            <a:r>
              <a:rPr lang="en-US" baseline="0" dirty="0" err="1" smtClean="0"/>
              <a:t>moses</a:t>
            </a:r>
            <a:endParaRPr lang="en-US" baseline="0" dirty="0" smtClean="0"/>
          </a:p>
          <a:p>
            <a:r>
              <a:rPr lang="en-US" baseline="0" dirty="0" smtClean="0"/>
              <a:t>     - with some factored models and hierarchical models too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rerun the refactored code</a:t>
            </a:r>
          </a:p>
          <a:p>
            <a:r>
              <a:rPr lang="en-US" baseline="0" dirty="0" smtClean="0"/>
              <a:t>  - no significant movement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05F12-5D0B-F74F-940C-AF5A6730DFE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Why did I delete things</a:t>
            </a:r>
          </a:p>
          <a:p>
            <a:r>
              <a:rPr lang="en-US" dirty="0" smtClean="0"/>
              <a:t>   -</a:t>
            </a:r>
            <a:r>
              <a:rPr lang="en-US" baseline="0" dirty="0" smtClean="0"/>
              <a:t> delete very little</a:t>
            </a:r>
          </a:p>
          <a:p>
            <a:r>
              <a:rPr lang="en-US" baseline="0" dirty="0" smtClean="0"/>
              <a:t>   - I’m not the gatekeeper of </a:t>
            </a:r>
            <a:r>
              <a:rPr lang="en-US" baseline="0" dirty="0" err="1" smtClean="0"/>
              <a:t>moses</a:t>
            </a:r>
            <a:r>
              <a:rPr lang="en-US" baseline="0" dirty="0" smtClean="0"/>
              <a:t>, I don’t control it</a:t>
            </a:r>
          </a:p>
          <a:p>
            <a:r>
              <a:rPr lang="en-US" baseline="0" dirty="0" smtClean="0"/>
              <a:t>       - if a functionality was deleted, it’s not a comment on usefulness of it</a:t>
            </a:r>
          </a:p>
          <a:p>
            <a:r>
              <a:rPr lang="en-US" baseline="0" dirty="0" smtClean="0"/>
              <a:t>       - purely ‘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it got in the way of the refactoring</a:t>
            </a:r>
          </a:p>
          <a:p>
            <a:endParaRPr lang="en-US" dirty="0" smtClean="0"/>
          </a:p>
          <a:p>
            <a:r>
              <a:rPr lang="en-US" dirty="0" smtClean="0"/>
              <a:t>Quickly</a:t>
            </a:r>
            <a:r>
              <a:rPr lang="en-US" baseline="0" dirty="0" smtClean="0"/>
              <a:t> go thru the last 2</a:t>
            </a:r>
          </a:p>
          <a:p>
            <a:r>
              <a:rPr lang="en-US" baseline="0" dirty="0" smtClean="0"/>
              <a:t>  - before telling you about feature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68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parallel class hierarchies</a:t>
            </a:r>
          </a:p>
          <a:p>
            <a:endParaRPr lang="en-US" dirty="0" smtClean="0"/>
          </a:p>
          <a:p>
            <a:r>
              <a:rPr lang="en-US" dirty="0" smtClean="0"/>
              <a:t>if someone with a great new language model</a:t>
            </a:r>
          </a:p>
          <a:p>
            <a:r>
              <a:rPr lang="en-US" dirty="0" smtClean="0"/>
              <a:t>   - wants to integrate it into </a:t>
            </a:r>
            <a:r>
              <a:rPr lang="en-US" dirty="0" err="1" smtClean="0"/>
              <a:t>moses</a:t>
            </a:r>
            <a:endParaRPr lang="en-US" dirty="0" smtClean="0"/>
          </a:p>
          <a:p>
            <a:r>
              <a:rPr lang="en-US" dirty="0" smtClean="0"/>
              <a:t>   - what class should then extend?</a:t>
            </a:r>
          </a:p>
          <a:p>
            <a:endParaRPr lang="en-US" dirty="0" smtClean="0"/>
          </a:p>
          <a:p>
            <a:r>
              <a:rPr lang="en-US" dirty="0" smtClean="0"/>
              <a:t>designed for</a:t>
            </a:r>
            <a:r>
              <a:rPr lang="en-US" baseline="0" dirty="0" smtClean="0"/>
              <a:t> distributed language models</a:t>
            </a:r>
          </a:p>
          <a:p>
            <a:r>
              <a:rPr lang="en-US" baseline="0" dirty="0" smtClean="0"/>
              <a:t>  - never </a:t>
            </a:r>
            <a:r>
              <a:rPr lang="en-US" baseline="0" dirty="0" err="1" smtClean="0"/>
              <a:t>realised</a:t>
            </a:r>
            <a:endParaRPr lang="en-US" baseline="0" dirty="0" smtClean="0"/>
          </a:p>
          <a:p>
            <a:r>
              <a:rPr lang="en-US" baseline="0" dirty="0" smtClean="0"/>
              <a:t>   - may </a:t>
            </a:r>
            <a:r>
              <a:rPr lang="en-US" baseline="0" dirty="0" err="1" smtClean="0"/>
              <a:t>oliver’s</a:t>
            </a:r>
            <a:r>
              <a:rPr lang="en-US" baseline="0" dirty="0" smtClean="0"/>
              <a:t> ORLM</a:t>
            </a:r>
          </a:p>
          <a:p>
            <a:r>
              <a:rPr lang="en-US" baseline="0" dirty="0" smtClean="0"/>
              <a:t>        - not really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05F12-5D0B-F74F-940C-AF5A6730DF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7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tree adaptor</a:t>
            </a:r>
          </a:p>
          <a:p>
            <a:r>
              <a:rPr lang="en-US" dirty="0" smtClean="0"/>
              <a:t>  - binary phrase table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05F12-5D0B-F74F-940C-AF5A6730DF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06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 there’s a parallel class structure</a:t>
            </a:r>
          </a:p>
          <a:p>
            <a:r>
              <a:rPr lang="en-US" dirty="0" smtClean="0"/>
              <a:t>  - again the reason is</a:t>
            </a:r>
            <a:r>
              <a:rPr lang="en-US" baseline="0" dirty="0" smtClean="0"/>
              <a:t> quite sound</a:t>
            </a:r>
          </a:p>
          <a:p>
            <a:r>
              <a:rPr lang="en-US" baseline="0" dirty="0" smtClean="0"/>
              <a:t>     - use thread phrase tables which aren’t thread safe</a:t>
            </a:r>
            <a:endParaRPr lang="en-US" dirty="0" smtClean="0"/>
          </a:p>
          <a:p>
            <a:r>
              <a:rPr lang="en-US" dirty="0" smtClean="0"/>
              <a:t>    - Feature</a:t>
            </a:r>
            <a:r>
              <a:rPr lang="en-US" baseline="0" dirty="0" smtClean="0"/>
              <a:t> class CONTAINS multiple objects of phrase dictionaries</a:t>
            </a:r>
          </a:p>
          <a:p>
            <a:endParaRPr lang="en-US" dirty="0" smtClean="0"/>
          </a:p>
          <a:p>
            <a:r>
              <a:rPr lang="en-US" dirty="0" smtClean="0"/>
              <a:t>added</a:t>
            </a:r>
            <a:r>
              <a:rPr lang="en-US" baseline="0" dirty="0" smtClean="0"/>
              <a:t> </a:t>
            </a:r>
            <a:r>
              <a:rPr lang="en-US" dirty="0" err="1" smtClean="0"/>
              <a:t>RuleTableTrie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  - reason too complicated</a:t>
            </a:r>
            <a:r>
              <a:rPr lang="en-US" baseline="0" dirty="0" smtClean="0"/>
              <a:t> to explain</a:t>
            </a:r>
          </a:p>
          <a:p>
            <a:r>
              <a:rPr lang="en-US" baseline="0" dirty="0" smtClean="0"/>
              <a:t>      - I think mostly to hold data structures for active parsing</a:t>
            </a:r>
          </a:p>
          <a:p>
            <a:r>
              <a:rPr lang="en-US" baseline="0" dirty="0" smtClean="0"/>
              <a:t>  - </a:t>
            </a:r>
            <a:r>
              <a:rPr lang="en-US" baseline="0" dirty="0" err="1" smtClean="0"/>
              <a:t>phil</a:t>
            </a:r>
            <a:r>
              <a:rPr lang="en-US" baseline="0" dirty="0" smtClean="0"/>
              <a:t> might be able to enlighten 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05F12-5D0B-F74F-940C-AF5A6730DF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06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deleted</a:t>
            </a:r>
            <a:r>
              <a:rPr lang="en-US" baseline="0" dirty="0" smtClean="0"/>
              <a:t> the parallel class </a:t>
            </a:r>
            <a:r>
              <a:rPr lang="en-US" baseline="0" dirty="0" err="1" smtClean="0"/>
              <a:t>hierachicy</a:t>
            </a:r>
            <a:endParaRPr lang="en-US" baseline="0" dirty="0" smtClean="0"/>
          </a:p>
          <a:p>
            <a:r>
              <a:rPr lang="en-US" baseline="0" dirty="0" smtClean="0"/>
              <a:t>  - moved hacks to make non-threads classes, </a:t>
            </a:r>
            <a:r>
              <a:rPr lang="en-US" baseline="0" dirty="0" err="1" smtClean="0"/>
              <a:t>threadsafe</a:t>
            </a:r>
            <a:r>
              <a:rPr lang="en-US" baseline="0" dirty="0" smtClean="0"/>
              <a:t>. INTO each offending class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- merged the 2 memory phrase tables for phrase-based and </a:t>
            </a:r>
            <a:r>
              <a:rPr lang="en-US" baseline="0" dirty="0" err="1" smtClean="0"/>
              <a:t>scfg</a:t>
            </a:r>
            <a:r>
              <a:rPr lang="en-US" baseline="0" dirty="0" smtClean="0"/>
              <a:t> decoding into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05F12-5D0B-F74F-940C-AF5A6730DF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06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Why did I delete things</a:t>
            </a:r>
          </a:p>
          <a:p>
            <a:r>
              <a:rPr lang="en-US" dirty="0" smtClean="0"/>
              <a:t>   -</a:t>
            </a:r>
            <a:r>
              <a:rPr lang="en-US" baseline="0" dirty="0" smtClean="0"/>
              <a:t> delete very little</a:t>
            </a:r>
          </a:p>
          <a:p>
            <a:r>
              <a:rPr lang="en-US" baseline="0" dirty="0" smtClean="0"/>
              <a:t>   - I’m not the gatekeeper of </a:t>
            </a:r>
            <a:r>
              <a:rPr lang="en-US" baseline="0" dirty="0" err="1" smtClean="0"/>
              <a:t>moses</a:t>
            </a:r>
            <a:r>
              <a:rPr lang="en-US" baseline="0" dirty="0" smtClean="0"/>
              <a:t>, I don’t control it</a:t>
            </a:r>
          </a:p>
          <a:p>
            <a:r>
              <a:rPr lang="en-US" baseline="0" dirty="0" smtClean="0"/>
              <a:t>       - if a functionality was deleted, it’s not a comment on usefulness of it</a:t>
            </a:r>
          </a:p>
          <a:p>
            <a:r>
              <a:rPr lang="en-US" baseline="0" dirty="0" smtClean="0"/>
              <a:t>       - purely ‘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it got in the way of the refactoring</a:t>
            </a:r>
          </a:p>
          <a:p>
            <a:endParaRPr lang="en-US" dirty="0" smtClean="0"/>
          </a:p>
          <a:p>
            <a:r>
              <a:rPr lang="en-US" dirty="0" smtClean="0"/>
              <a:t>Quickly</a:t>
            </a:r>
            <a:r>
              <a:rPr lang="en-US" baseline="0" dirty="0" smtClean="0"/>
              <a:t> go thru the last 2</a:t>
            </a:r>
          </a:p>
          <a:p>
            <a:r>
              <a:rPr lang="en-US" baseline="0" dirty="0" smtClean="0"/>
              <a:t>  - before telling you about feature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8BCF6-FFFC-417C-9413-9D79E907EFBC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68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3F28-F13C-440D-9C94-5358B80FB2B6}" type="datetimeFigureOut">
              <a:rPr lang="en-GB" smtClean="0"/>
              <a:t>13/09/2013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17C-90C8-4B4E-834B-0700EA53C0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30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3F28-F13C-440D-9C94-5358B80FB2B6}" type="datetimeFigureOut">
              <a:rPr lang="en-GB" smtClean="0"/>
              <a:t>13/09/2013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17C-90C8-4B4E-834B-0700EA53C0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2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3F28-F13C-440D-9C94-5358B80FB2B6}" type="datetimeFigureOut">
              <a:rPr lang="en-GB" smtClean="0"/>
              <a:t>13/09/2013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17C-90C8-4B4E-834B-0700EA53C0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03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3F28-F13C-440D-9C94-5358B80FB2B6}" type="datetimeFigureOut">
              <a:rPr lang="en-GB" smtClean="0"/>
              <a:t>13/09/2013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17C-90C8-4B4E-834B-0700EA53C0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40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3F28-F13C-440D-9C94-5358B80FB2B6}" type="datetimeFigureOut">
              <a:rPr lang="en-GB" smtClean="0"/>
              <a:t>13/09/2013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17C-90C8-4B4E-834B-0700EA53C0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7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3F28-F13C-440D-9C94-5358B80FB2B6}" type="datetimeFigureOut">
              <a:rPr lang="en-GB" smtClean="0"/>
              <a:t>13/09/2013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17C-90C8-4B4E-834B-0700EA53C0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68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3F28-F13C-440D-9C94-5358B80FB2B6}" type="datetimeFigureOut">
              <a:rPr lang="en-GB" smtClean="0"/>
              <a:t>13/09/2013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17C-90C8-4B4E-834B-0700EA53C0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81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3F28-F13C-440D-9C94-5358B80FB2B6}" type="datetimeFigureOut">
              <a:rPr lang="en-GB" smtClean="0"/>
              <a:t>13/09/2013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17C-90C8-4B4E-834B-0700EA53C0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35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3F28-F13C-440D-9C94-5358B80FB2B6}" type="datetimeFigureOut">
              <a:rPr lang="en-GB" smtClean="0"/>
              <a:t>13/09/2013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17C-90C8-4B4E-834B-0700EA53C0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8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3F28-F13C-440D-9C94-5358B80FB2B6}" type="datetimeFigureOut">
              <a:rPr lang="en-GB" smtClean="0"/>
              <a:t>13/09/2013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17C-90C8-4B4E-834B-0700EA53C0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595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3F28-F13C-440D-9C94-5358B80FB2B6}" type="datetimeFigureOut">
              <a:rPr lang="en-GB" smtClean="0"/>
              <a:t>13/09/2013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17C-90C8-4B4E-834B-0700EA53C0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6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3F28-F13C-440D-9C94-5358B80FB2B6}" type="datetimeFigureOut">
              <a:rPr lang="en-GB" smtClean="0"/>
              <a:t>13/09/2013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417C-90C8-4B4E-834B-0700EA53C0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62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emf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Refactored Moses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Hieu Hoang</a:t>
            </a:r>
          </a:p>
          <a:p>
            <a:r>
              <a:rPr lang="en-US" dirty="0" smtClean="0"/>
              <a:t>MT Marathon</a:t>
            </a:r>
          </a:p>
          <a:p>
            <a:r>
              <a:rPr lang="en-US" dirty="0" smtClean="0"/>
              <a:t>Prague</a:t>
            </a:r>
          </a:p>
          <a:p>
            <a:r>
              <a:rPr lang="en-US" dirty="0" smtClean="0"/>
              <a:t>August 2013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32656"/>
            <a:ext cx="2134693" cy="214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76672"/>
            <a:ext cx="177250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1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Tables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4723" y="1194002"/>
            <a:ext cx="1655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THEN….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01" y="2233246"/>
            <a:ext cx="17811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PhraseDictionary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043" y="3280806"/>
            <a:ext cx="987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3280806"/>
            <a:ext cx="1373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TreeAdaptor</a:t>
            </a:r>
            <a:endParaRPr lang="en-US" dirty="0"/>
          </a:p>
        </p:txBody>
      </p:sp>
      <p:cxnSp>
        <p:nvCxnSpPr>
          <p:cNvPr id="11" name="Straight Connector 10"/>
          <p:cNvCxnSpPr>
            <a:stCxn id="5" idx="2"/>
            <a:endCxn id="6" idx="0"/>
          </p:cNvCxnSpPr>
          <p:nvPr/>
        </p:nvCxnSpPr>
        <p:spPr>
          <a:xfrm flipH="1">
            <a:off x="669022" y="2602578"/>
            <a:ext cx="1384533" cy="678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7" idx="0"/>
          </p:cNvCxnSpPr>
          <p:nvPr/>
        </p:nvCxnSpPr>
        <p:spPr>
          <a:xfrm>
            <a:off x="2053555" y="2561108"/>
            <a:ext cx="396905" cy="719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65157" y="2267580"/>
            <a:ext cx="1171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PDFeature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44285" y="4154117"/>
            <a:ext cx="665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SCFG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77031" y="3280806"/>
            <a:ext cx="14720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RuleTableTrie</a:t>
            </a:r>
            <a:endParaRPr lang="en-US" dirty="0"/>
          </a:p>
        </p:txBody>
      </p:sp>
      <p:cxnSp>
        <p:nvCxnSpPr>
          <p:cNvPr id="15" name="Straight Connector 14"/>
          <p:cNvCxnSpPr>
            <a:stCxn id="5" idx="2"/>
            <a:endCxn id="14" idx="0"/>
          </p:cNvCxnSpPr>
          <p:nvPr/>
        </p:nvCxnSpPr>
        <p:spPr>
          <a:xfrm>
            <a:off x="2053555" y="2602578"/>
            <a:ext cx="2459503" cy="678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0853" y="4150260"/>
            <a:ext cx="1620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RuleTableUTrie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12522" y="3280806"/>
            <a:ext cx="851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OnDisk</a:t>
            </a:r>
            <a:endParaRPr lang="en-US" dirty="0"/>
          </a:p>
        </p:txBody>
      </p:sp>
      <p:cxnSp>
        <p:nvCxnSpPr>
          <p:cNvPr id="21" name="Straight Connector 20"/>
          <p:cNvCxnSpPr>
            <a:stCxn id="5" idx="2"/>
            <a:endCxn id="20" idx="0"/>
          </p:cNvCxnSpPr>
          <p:nvPr/>
        </p:nvCxnSpPr>
        <p:spPr>
          <a:xfrm>
            <a:off x="2053555" y="2602578"/>
            <a:ext cx="4484725" cy="678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2"/>
            <a:endCxn id="13" idx="0"/>
          </p:cNvCxnSpPr>
          <p:nvPr/>
        </p:nvCxnSpPr>
        <p:spPr>
          <a:xfrm flipH="1">
            <a:off x="3777031" y="3650138"/>
            <a:ext cx="736027" cy="503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19" idx="0"/>
          </p:cNvCxnSpPr>
          <p:nvPr/>
        </p:nvCxnSpPr>
        <p:spPr>
          <a:xfrm>
            <a:off x="4513058" y="3650138"/>
            <a:ext cx="1277873" cy="500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34823" y="3275692"/>
            <a:ext cx="1020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Compact</a:t>
            </a:r>
            <a:endParaRPr lang="en-US" dirty="0"/>
          </a:p>
        </p:txBody>
      </p:sp>
      <p:cxnSp>
        <p:nvCxnSpPr>
          <p:cNvPr id="22" name="Straight Connector 21"/>
          <p:cNvCxnSpPr>
            <a:stCxn id="5" idx="2"/>
            <a:endCxn id="18" idx="0"/>
          </p:cNvCxnSpPr>
          <p:nvPr/>
        </p:nvCxnSpPr>
        <p:spPr>
          <a:xfrm>
            <a:off x="2053555" y="2602578"/>
            <a:ext cx="5791590" cy="673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69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Tables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8267" y="1194002"/>
            <a:ext cx="1199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NOW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3021" y="1988840"/>
            <a:ext cx="17811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PhraseDictionary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3280806"/>
            <a:ext cx="1373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TreeAdaptor</a:t>
            </a:r>
            <a:endParaRPr lang="en-US" dirty="0"/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2450460" y="2358172"/>
            <a:ext cx="2383115" cy="922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9832" y="4211796"/>
            <a:ext cx="987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77031" y="3280806"/>
            <a:ext cx="14720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RuleTableTrie</a:t>
            </a:r>
            <a:endParaRPr lang="en-US" dirty="0"/>
          </a:p>
        </p:txBody>
      </p:sp>
      <p:cxnSp>
        <p:nvCxnSpPr>
          <p:cNvPr id="15" name="Straight Connector 14"/>
          <p:cNvCxnSpPr>
            <a:stCxn id="5" idx="2"/>
            <a:endCxn id="14" idx="0"/>
          </p:cNvCxnSpPr>
          <p:nvPr/>
        </p:nvCxnSpPr>
        <p:spPr>
          <a:xfrm flipH="1">
            <a:off x="4513058" y="2358172"/>
            <a:ext cx="320517" cy="922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16016" y="4221088"/>
            <a:ext cx="1620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RuleTableUTrie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12522" y="3280806"/>
            <a:ext cx="851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OnDisk</a:t>
            </a:r>
            <a:endParaRPr lang="en-US" dirty="0"/>
          </a:p>
        </p:txBody>
      </p:sp>
      <p:cxnSp>
        <p:nvCxnSpPr>
          <p:cNvPr id="21" name="Straight Connector 20"/>
          <p:cNvCxnSpPr>
            <a:stCxn id="5" idx="2"/>
            <a:endCxn id="20" idx="0"/>
          </p:cNvCxnSpPr>
          <p:nvPr/>
        </p:nvCxnSpPr>
        <p:spPr>
          <a:xfrm>
            <a:off x="4833575" y="2358172"/>
            <a:ext cx="1704705" cy="922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2"/>
            <a:endCxn id="13" idx="0"/>
          </p:cNvCxnSpPr>
          <p:nvPr/>
        </p:nvCxnSpPr>
        <p:spPr>
          <a:xfrm flipH="1">
            <a:off x="3553811" y="3650138"/>
            <a:ext cx="959247" cy="561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19" idx="0"/>
          </p:cNvCxnSpPr>
          <p:nvPr/>
        </p:nvCxnSpPr>
        <p:spPr>
          <a:xfrm>
            <a:off x="4513058" y="3650138"/>
            <a:ext cx="1013036" cy="570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34823" y="3275692"/>
            <a:ext cx="1020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Compact</a:t>
            </a:r>
            <a:endParaRPr lang="en-US" dirty="0"/>
          </a:p>
        </p:txBody>
      </p:sp>
      <p:cxnSp>
        <p:nvCxnSpPr>
          <p:cNvPr id="17" name="Straight Connector 16"/>
          <p:cNvCxnSpPr>
            <a:stCxn id="5" idx="2"/>
            <a:endCxn id="16" idx="0"/>
          </p:cNvCxnSpPr>
          <p:nvPr/>
        </p:nvCxnSpPr>
        <p:spPr>
          <a:xfrm>
            <a:off x="4833575" y="2358172"/>
            <a:ext cx="3011570" cy="917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60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you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>
            <a:normAutofit/>
          </a:bodyPr>
          <a:lstStyle/>
          <a:p>
            <a:r>
              <a:rPr lang="en-US" dirty="0" smtClean="0"/>
              <a:t>Feature Function Framework</a:t>
            </a:r>
          </a:p>
          <a:p>
            <a:pPr lvl="1"/>
            <a:r>
              <a:rPr lang="en-US" dirty="0" smtClean="0"/>
              <a:t>easier to implement new </a:t>
            </a:r>
            <a:r>
              <a:rPr lang="en-US" dirty="0"/>
              <a:t>features</a:t>
            </a:r>
          </a:p>
          <a:p>
            <a:pPr lvl="1"/>
            <a:r>
              <a:rPr lang="en-US" dirty="0" smtClean="0"/>
              <a:t>use sparse </a:t>
            </a:r>
            <a:r>
              <a:rPr lang="en-US" dirty="0"/>
              <a:t>features</a:t>
            </a:r>
          </a:p>
          <a:p>
            <a:r>
              <a:rPr lang="en-US" dirty="0"/>
              <a:t>Simplify class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easier to develop with Moses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Delete functionality</a:t>
            </a:r>
          </a:p>
          <a:p>
            <a:pPr lvl="1"/>
            <a:r>
              <a:rPr lang="en-US" dirty="0" smtClean="0"/>
              <a:t>easier to refactor code</a:t>
            </a:r>
          </a:p>
          <a:p>
            <a:pPr lvl="1"/>
            <a:r>
              <a:rPr lang="en-US" dirty="0"/>
              <a:t>very little deletion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Translation Systems	</a:t>
            </a:r>
          </a:p>
          <a:p>
            <a:pPr lvl="1"/>
            <a:r>
              <a:rPr lang="en-US" dirty="0" smtClean="0"/>
              <a:t>multiple engines in 1 decoding process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replaced with alternative weights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Distributed Language Model</a:t>
            </a:r>
          </a:p>
          <a:p>
            <a:pPr lvl="1"/>
            <a:r>
              <a:rPr lang="en-US" dirty="0" smtClean="0"/>
              <a:t>send LM queries to different machines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replace with </a:t>
            </a:r>
            <a:r>
              <a:rPr lang="en-US" dirty="0" err="1" smtClean="0">
                <a:solidFill>
                  <a:srgbClr val="E46C0A"/>
                </a:solidFill>
              </a:rPr>
              <a:t>multipass</a:t>
            </a:r>
            <a:r>
              <a:rPr lang="en-US" dirty="0" smtClean="0">
                <a:solidFill>
                  <a:srgbClr val="E46C0A"/>
                </a:solidFill>
              </a:rPr>
              <a:t>/asynchronous decoding?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Continue Partial Translation</a:t>
            </a:r>
          </a:p>
          <a:p>
            <a:pPr lvl="1"/>
            <a:r>
              <a:rPr lang="en-US" dirty="0"/>
              <a:t>start from </a:t>
            </a:r>
            <a:r>
              <a:rPr lang="en-US" dirty="0" smtClean="0"/>
              <a:t>non-empty hypothesis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5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you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Feature Function Framework</a:t>
            </a:r>
          </a:p>
          <a:p>
            <a:pPr lvl="1"/>
            <a:r>
              <a:rPr lang="en-US" dirty="0" smtClean="0"/>
              <a:t>easier to implement new </a:t>
            </a:r>
            <a:r>
              <a:rPr lang="en-US" dirty="0"/>
              <a:t>features</a:t>
            </a:r>
          </a:p>
          <a:p>
            <a:pPr lvl="1"/>
            <a:r>
              <a:rPr lang="en-US" dirty="0" smtClean="0"/>
              <a:t>use sparse </a:t>
            </a:r>
            <a:r>
              <a:rPr lang="en-US" dirty="0"/>
              <a:t>features</a:t>
            </a:r>
          </a:p>
          <a:p>
            <a:r>
              <a:rPr lang="en-US" dirty="0"/>
              <a:t>Simplify class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easier to develop with Moses</a:t>
            </a:r>
            <a:endParaRPr lang="en-US" dirty="0"/>
          </a:p>
          <a:p>
            <a:r>
              <a:rPr lang="en-US" dirty="0" smtClean="0"/>
              <a:t>Delete functionality</a:t>
            </a:r>
          </a:p>
          <a:p>
            <a:pPr lvl="1"/>
            <a:r>
              <a:rPr lang="en-US" dirty="0" smtClean="0"/>
              <a:t>easier to refactor code</a:t>
            </a:r>
          </a:p>
          <a:p>
            <a:pPr lvl="1"/>
            <a:r>
              <a:rPr lang="en-US" dirty="0"/>
              <a:t>very little deletion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8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Feature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333"/>
            <a:ext cx="8229600" cy="4285830"/>
          </a:xfrm>
        </p:spPr>
        <p:txBody>
          <a:bodyPr/>
          <a:lstStyle/>
          <a:p>
            <a:r>
              <a:rPr lang="en-US" dirty="0" smtClean="0"/>
              <a:t>Add entry to</a:t>
            </a:r>
          </a:p>
          <a:p>
            <a:pPr lvl="1"/>
            <a:r>
              <a:rPr lang="en-US" dirty="0" smtClean="0"/>
              <a:t>Parameter class</a:t>
            </a:r>
          </a:p>
          <a:p>
            <a:r>
              <a:rPr lang="en-US" dirty="0" smtClean="0"/>
              <a:t>Read parameter in </a:t>
            </a:r>
            <a:r>
              <a:rPr lang="en-US" dirty="0" err="1" smtClean="0"/>
              <a:t>StaticData</a:t>
            </a:r>
            <a:endParaRPr lang="en-US" dirty="0" smtClean="0"/>
          </a:p>
          <a:p>
            <a:pPr lvl="1"/>
            <a:r>
              <a:rPr lang="en-US" dirty="0" smtClean="0"/>
              <a:t>add variable to hold new feature</a:t>
            </a:r>
          </a:p>
          <a:p>
            <a:pPr lvl="1"/>
            <a:r>
              <a:rPr lang="en-US" dirty="0" smtClean="0"/>
              <a:t>load feature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2843" y="1194002"/>
            <a:ext cx="1655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THEN….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914787" y="1840333"/>
            <a:ext cx="504497" cy="27345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8455" y="3016024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Bespoke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21166" y="4925834"/>
            <a:ext cx="231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[new-feature-section]</a:t>
            </a:r>
            <a:endParaRPr lang="en-US" dirty="0"/>
          </a:p>
          <a:p>
            <a:r>
              <a:rPr lang="en-US" dirty="0"/>
              <a:t>0 </a:t>
            </a:r>
            <a:r>
              <a:rPr lang="en-US" dirty="0" smtClean="0"/>
              <a:t>0 1-1 </a:t>
            </a:r>
            <a:r>
              <a:rPr lang="en-US" dirty="0" err="1" smtClean="0"/>
              <a:t>file.name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[weight-new-feature]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5030" y="4992382"/>
            <a:ext cx="10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ini</a:t>
            </a:r>
            <a:r>
              <a:rPr lang="en-US" sz="2400" dirty="0" smtClean="0"/>
              <a:t> file: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-1977571" y="43724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4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Feature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333"/>
            <a:ext cx="8229600" cy="4285830"/>
          </a:xfrm>
        </p:spPr>
        <p:txBody>
          <a:bodyPr/>
          <a:lstStyle/>
          <a:p>
            <a:r>
              <a:rPr lang="en-US" dirty="0" err="1" smtClean="0"/>
              <a:t>StaticData</a:t>
            </a:r>
            <a:endParaRPr lang="en-US" dirty="0" smtClean="0"/>
          </a:p>
          <a:p>
            <a:pPr lvl="1"/>
            <a:r>
              <a:rPr lang="en-US" dirty="0" smtClean="0"/>
              <a:t>Simple framework to load feature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2843" y="1194002"/>
            <a:ext cx="149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Now….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1166" y="3097387"/>
            <a:ext cx="33032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[feature]</a:t>
            </a:r>
          </a:p>
          <a:p>
            <a:r>
              <a:rPr lang="en-US" dirty="0" err="1"/>
              <a:t>WordPenalty</a:t>
            </a:r>
            <a:endParaRPr lang="en-US" dirty="0"/>
          </a:p>
          <a:p>
            <a:r>
              <a:rPr lang="en-US" dirty="0"/>
              <a:t>Distortion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NEW-FEATURE file=path factor=0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[weight]</a:t>
            </a:r>
          </a:p>
          <a:p>
            <a:r>
              <a:rPr lang="en-US" dirty="0"/>
              <a:t>WordPenalty0= -</a:t>
            </a:r>
            <a:r>
              <a:rPr lang="en-US" dirty="0" smtClean="0"/>
              <a:t>0.27</a:t>
            </a:r>
            <a:endParaRPr lang="en-US" dirty="0"/>
          </a:p>
          <a:p>
            <a:r>
              <a:rPr lang="en-US" dirty="0" smtClean="0"/>
              <a:t>Distortion0</a:t>
            </a:r>
            <a:r>
              <a:rPr lang="en-US" dirty="0"/>
              <a:t>= </a:t>
            </a:r>
            <a:r>
              <a:rPr lang="en-US" dirty="0" smtClean="0"/>
              <a:t>0.14</a:t>
            </a:r>
            <a:endParaRPr lang="en-US" dirty="0"/>
          </a:p>
          <a:p>
            <a:r>
              <a:rPr lang="en-US" dirty="0" smtClean="0"/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NEW-</a:t>
            </a:r>
            <a:r>
              <a:rPr lang="en-US" dirty="0" smtClean="0">
                <a:solidFill>
                  <a:srgbClr val="FF0000"/>
                </a:solidFill>
              </a:rPr>
              <a:t>FEATURE0= 0.54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030" y="3128159"/>
            <a:ext cx="10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ini</a:t>
            </a:r>
            <a:r>
              <a:rPr lang="en-US" sz="2400" dirty="0" smtClean="0"/>
              <a:t> file: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1779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5641"/>
            <a:ext cx="8229600" cy="4160522"/>
          </a:xfrm>
        </p:spPr>
        <p:txBody>
          <a:bodyPr/>
          <a:lstStyle/>
          <a:p>
            <a:r>
              <a:rPr lang="en-US" dirty="0" smtClean="0"/>
              <a:t>Only know about certain feature functions</a:t>
            </a:r>
          </a:p>
          <a:p>
            <a:pPr lvl="1"/>
            <a:r>
              <a:rPr lang="en-US" dirty="0" smtClean="0"/>
              <a:t>Hardcoded array</a:t>
            </a:r>
          </a:p>
          <a:p>
            <a:pPr marL="457200" lvl="1" indent="0">
              <a:buNone/>
            </a:pPr>
            <a:r>
              <a:rPr lang="en-US" sz="1800" dirty="0" smtClean="0"/>
              <a:t>my @ABBR_FULL_MAP = </a:t>
            </a:r>
            <a:r>
              <a:rPr lang="en-US" sz="1800" dirty="0" err="1" smtClean="0"/>
              <a:t>qw</a:t>
            </a:r>
            <a:r>
              <a:rPr lang="en-US" sz="1800" dirty="0" smtClean="0"/>
              <a:t>(d=weight-d lm=weight-l tm=weight-t w=weight-w</a:t>
            </a:r>
          </a:p>
          <a:p>
            <a:pPr marL="457200" lvl="1" indent="0">
              <a:buNone/>
            </a:pPr>
            <a:r>
              <a:rPr lang="en-US" sz="1800" dirty="0" smtClean="0"/>
              <a:t>  g=weight-generation </a:t>
            </a:r>
            <a:r>
              <a:rPr lang="en-US" sz="1800" dirty="0" err="1" smtClean="0"/>
              <a:t>lex</a:t>
            </a:r>
            <a:r>
              <a:rPr lang="en-US" sz="1800" dirty="0" smtClean="0"/>
              <a:t>=weight-</a:t>
            </a:r>
            <a:r>
              <a:rPr lang="en-US" sz="1800" dirty="0" err="1" smtClean="0"/>
              <a:t>lex</a:t>
            </a:r>
            <a:r>
              <a:rPr lang="en-US" sz="1800" dirty="0" smtClean="0"/>
              <a:t> I=weight-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dlm</a:t>
            </a:r>
            <a:r>
              <a:rPr lang="en-US" sz="1800" dirty="0" smtClean="0"/>
              <a:t>=weight-</a:t>
            </a:r>
            <a:r>
              <a:rPr lang="en-US" sz="1800" dirty="0" err="1" smtClean="0"/>
              <a:t>dlm</a:t>
            </a:r>
            <a:r>
              <a:rPr lang="en-US" sz="1800" dirty="0" smtClean="0"/>
              <a:t> </a:t>
            </a:r>
            <a:r>
              <a:rPr lang="en-US" sz="1800" dirty="0" err="1" smtClean="0"/>
              <a:t>pp</a:t>
            </a:r>
            <a:r>
              <a:rPr lang="en-US" sz="1800" dirty="0" smtClean="0"/>
              <a:t>=weight-</a:t>
            </a:r>
            <a:r>
              <a:rPr lang="en-US" sz="1800" dirty="0" err="1" smtClean="0"/>
              <a:t>pp</a:t>
            </a:r>
            <a:r>
              <a:rPr lang="en-US" sz="1800" dirty="0" smtClean="0"/>
              <a:t> </a:t>
            </a:r>
            <a:r>
              <a:rPr lang="en-US" sz="1800" dirty="0" err="1" smtClean="0"/>
              <a:t>wt</a:t>
            </a:r>
            <a:r>
              <a:rPr lang="en-US" sz="1800" dirty="0" smtClean="0"/>
              <a:t>=weight-</a:t>
            </a:r>
            <a:r>
              <a:rPr lang="en-US" sz="1800" dirty="0" err="1" smtClean="0"/>
              <a:t>wt</a:t>
            </a:r>
            <a:r>
              <a:rPr lang="en-US" sz="1800" dirty="0" smtClean="0"/>
              <a:t> </a:t>
            </a:r>
            <a:r>
              <a:rPr lang="en-US" sz="1800" dirty="0" err="1" smtClean="0"/>
              <a:t>pb</a:t>
            </a:r>
            <a:r>
              <a:rPr lang="en-US" sz="1800" dirty="0" smtClean="0"/>
              <a:t>=weight-</a:t>
            </a:r>
            <a:r>
              <a:rPr lang="en-US" sz="1800" dirty="0" err="1" smtClean="0"/>
              <a:t>pb</a:t>
            </a:r>
            <a:r>
              <a:rPr lang="en-US" sz="1800" dirty="0" smtClean="0"/>
              <a:t> </a:t>
            </a:r>
            <a:r>
              <a:rPr lang="en-US" sz="1800" dirty="0" err="1" smtClean="0"/>
              <a:t>lex</a:t>
            </a:r>
            <a:r>
              <a:rPr lang="en-US" sz="1800" dirty="0" smtClean="0"/>
              <a:t>=weight-</a:t>
            </a:r>
            <a:r>
              <a:rPr lang="en-US" sz="1800" dirty="0" err="1" smtClean="0"/>
              <a:t>lex</a:t>
            </a:r>
            <a:r>
              <a:rPr lang="en-US" sz="1800" dirty="0" smtClean="0"/>
              <a:t> </a:t>
            </a:r>
            <a:r>
              <a:rPr lang="en-US" sz="1800" dirty="0" err="1" smtClean="0"/>
              <a:t>glm</a:t>
            </a:r>
            <a:r>
              <a:rPr lang="en-US" sz="1800" dirty="0" smtClean="0"/>
              <a:t>=weight-</a:t>
            </a:r>
            <a:r>
              <a:rPr lang="en-US" sz="1800" dirty="0" err="1" smtClean="0"/>
              <a:t>glm</a:t>
            </a:r>
            <a:r>
              <a:rPr lang="en-US" sz="1800" dirty="0" smtClean="0"/>
              <a:t>);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Tx/>
              <a:buChar char="-"/>
            </a:pPr>
            <a:r>
              <a:rPr lang="en-US" dirty="0" smtClean="0"/>
              <a:t>requires feature name and abbreviation</a:t>
            </a:r>
          </a:p>
          <a:p>
            <a:pPr lvl="1">
              <a:buFontTx/>
              <a:buChar char="-"/>
            </a:pPr>
            <a:endParaRPr lang="en-US" sz="1800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9647" y="1194002"/>
            <a:ext cx="1655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THEN….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5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5641"/>
            <a:ext cx="8229600" cy="333985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Only know about certain feature functions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Hardcoded array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my @ABBR_FULL_MAP =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qw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(d=weight-d lm=weight-l tm=weight-t w=weight-w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 g=weight-generation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lex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=weight-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lex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I=weight-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dlm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=weight-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dlm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pp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=weight-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pp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wt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=weight-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wt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pb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=weight-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pb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lex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=weight-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lex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glm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=weight-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glm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requires feature name and abbreviation</a:t>
            </a:r>
          </a:p>
          <a:p>
            <a:pPr lvl="1">
              <a:buFontTx/>
              <a:buChar char="-"/>
            </a:pP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9647" y="1194002"/>
            <a:ext cx="1655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THEN….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400118" y="400086"/>
            <a:ext cx="9411470" cy="4905405"/>
            <a:chOff x="-400118" y="400086"/>
            <a:chExt cx="9411470" cy="4905405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-400118" y="400086"/>
              <a:ext cx="9411470" cy="4905405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552486"/>
              <a:ext cx="8419873" cy="4753005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305491"/>
            <a:ext cx="8229600" cy="1272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Deleted array</a:t>
            </a:r>
          </a:p>
          <a:p>
            <a:pPr lvl="1"/>
            <a:r>
              <a:rPr lang="en-US" dirty="0" smtClean="0"/>
              <a:t>Ask decoder for feature function</a:t>
            </a:r>
          </a:p>
          <a:p>
            <a:pPr lvl="1"/>
            <a:r>
              <a:rPr lang="en-US" dirty="0" smtClean="0"/>
              <a:t>abbreviations deleted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88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</a:t>
            </a:r>
            <a:r>
              <a:rPr lang="en-US" dirty="0"/>
              <a:t>a </a:t>
            </a:r>
            <a:r>
              <a:rPr lang="en-US" dirty="0" smtClean="0"/>
              <a:t>Translation Rule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628800"/>
            <a:ext cx="1526257" cy="936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852936"/>
            <a:ext cx="1212686" cy="936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4293096"/>
            <a:ext cx="1364986" cy="787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3084" y="5301208"/>
            <a:ext cx="992110" cy="144016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331640" y="2348880"/>
            <a:ext cx="136815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35896" y="3573016"/>
            <a:ext cx="129614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00192" y="5085184"/>
            <a:ext cx="1512168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5577" y="1268760"/>
            <a:ext cx="51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9946" y="2492896"/>
            <a:ext cx="98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Memory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8024" y="3923764"/>
            <a:ext cx="193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Translation Option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41076" y="485800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Hypothesis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44427" y="2771636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00192" y="5445224"/>
            <a:ext cx="81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87824" y="4006805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to input</a:t>
            </a:r>
          </a:p>
          <a:p>
            <a:r>
              <a:rPr lang="en-US" dirty="0" smtClean="0"/>
              <a:t>    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9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you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Decoder</a:t>
            </a:r>
          </a:p>
          <a:p>
            <a:pPr lvl="1"/>
            <a:r>
              <a:rPr lang="en-US" dirty="0" smtClean="0"/>
              <a:t>Feature Function Framework</a:t>
            </a:r>
          </a:p>
          <a:p>
            <a:pPr lvl="2"/>
            <a:r>
              <a:rPr lang="en-US" dirty="0" err="1" smtClean="0"/>
              <a:t>moses.ini</a:t>
            </a:r>
            <a:r>
              <a:rPr lang="en-US" dirty="0" smtClean="0"/>
              <a:t> format</a:t>
            </a:r>
          </a:p>
          <a:p>
            <a:pPr lvl="1"/>
            <a:r>
              <a:rPr lang="en-US" dirty="0"/>
              <a:t>Simplify class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Deleted functionality</a:t>
            </a:r>
          </a:p>
          <a:p>
            <a:pPr lvl="1"/>
            <a:r>
              <a:rPr lang="en-US" dirty="0" smtClean="0"/>
              <a:t>NOT decoding algorithms</a:t>
            </a:r>
          </a:p>
          <a:p>
            <a:r>
              <a:rPr lang="en-US" dirty="0" smtClean="0"/>
              <a:t>Tuning</a:t>
            </a:r>
          </a:p>
          <a:p>
            <a:pPr lvl="1"/>
            <a:r>
              <a:rPr lang="en-US" dirty="0" smtClean="0"/>
              <a:t>NOT tuning algorithm</a:t>
            </a:r>
          </a:p>
          <a:p>
            <a:r>
              <a:rPr lang="en-US" dirty="0"/>
              <a:t>EMS (Experiment Management System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3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</a:t>
            </a:r>
            <a:r>
              <a:rPr lang="en-US" dirty="0"/>
              <a:t>a </a:t>
            </a:r>
            <a:r>
              <a:rPr lang="en-US" dirty="0" smtClean="0"/>
              <a:t>Translation Rule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628800"/>
            <a:ext cx="1526257" cy="936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852936"/>
            <a:ext cx="1212686" cy="936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4293096"/>
            <a:ext cx="1364986" cy="787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3084" y="5301208"/>
            <a:ext cx="992110" cy="144016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331640" y="2348880"/>
            <a:ext cx="136815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35896" y="3573016"/>
            <a:ext cx="129614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00192" y="5085184"/>
            <a:ext cx="1512168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5577" y="1268760"/>
            <a:ext cx="51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9946" y="2492896"/>
            <a:ext cx="98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Memory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8024" y="3923764"/>
            <a:ext cx="193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Translation Option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41076" y="485800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Hypothesis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44427" y="2771636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00192" y="5445224"/>
            <a:ext cx="81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87824" y="4006805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to input</a:t>
            </a:r>
          </a:p>
          <a:p>
            <a:r>
              <a:rPr lang="en-US" dirty="0" smtClean="0"/>
              <a:t>     sentence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1600" y="3140968"/>
            <a:ext cx="1517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Source phrase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Target phrase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7824" y="4510861"/>
            <a:ext cx="1588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 sentence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Input path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6096" y="5803523"/>
            <a:ext cx="199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Translation context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Segmentation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29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</a:t>
            </a:r>
            <a:r>
              <a:rPr lang="en-US" dirty="0"/>
              <a:t>a </a:t>
            </a:r>
            <a:r>
              <a:rPr lang="en-US" dirty="0" smtClean="0"/>
              <a:t>Translation Rule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628800"/>
            <a:ext cx="1526257" cy="936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852936"/>
            <a:ext cx="1212686" cy="936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4293096"/>
            <a:ext cx="1364986" cy="787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3084" y="5301208"/>
            <a:ext cx="992110" cy="144016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331640" y="2348880"/>
            <a:ext cx="136815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35896" y="3573016"/>
            <a:ext cx="129614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00192" y="5085184"/>
            <a:ext cx="1512168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5577" y="1268760"/>
            <a:ext cx="51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9946" y="2492896"/>
            <a:ext cx="98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Memory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8024" y="3923764"/>
            <a:ext cx="193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Translation Option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41076" y="485800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Hypothesis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44427" y="2771636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00192" y="5445224"/>
            <a:ext cx="81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87824" y="4006805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to input</a:t>
            </a:r>
          </a:p>
          <a:p>
            <a:r>
              <a:rPr lang="en-US" dirty="0" smtClean="0"/>
              <a:t>     sentence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08472" y="3140968"/>
            <a:ext cx="67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7890" y="4581128"/>
            <a:ext cx="27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 occurrence in sentence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82660" y="58052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 hypothesis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56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Function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628800"/>
            <a:ext cx="1526257" cy="936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94" y="4941168"/>
            <a:ext cx="1212686" cy="936104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2"/>
            <a:endCxn id="8" idx="0"/>
          </p:cNvCxnSpPr>
          <p:nvPr/>
        </p:nvCxnSpPr>
        <p:spPr>
          <a:xfrm>
            <a:off x="1014649" y="2564904"/>
            <a:ext cx="50486" cy="2016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577" y="1268760"/>
            <a:ext cx="51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156" y="4581128"/>
            <a:ext cx="98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Memory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1124744"/>
            <a:ext cx="14887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Loading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150726" y="2060848"/>
            <a:ext cx="157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phrase: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88372" y="2383720"/>
            <a:ext cx="154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phrase: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43808" y="2924944"/>
            <a:ext cx="55407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void Evaluate(source,</a:t>
            </a:r>
          </a:p>
          <a:p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	  </a:t>
            </a:r>
            <a:r>
              <a:rPr lang="en-US" dirty="0" smtClean="0">
                <a:latin typeface="Courier"/>
                <a:cs typeface="Courier"/>
              </a:rPr>
              <a:t>      target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smtClean="0">
                <a:latin typeface="Courier"/>
                <a:cs typeface="Courier"/>
              </a:rPr>
              <a:t>          scores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estimated future scores) 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9260" y="4437112"/>
            <a:ext cx="34449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functions that use this:</a:t>
            </a:r>
          </a:p>
          <a:p>
            <a:r>
              <a:rPr lang="en-US" dirty="0"/>
              <a:t>	</a:t>
            </a:r>
            <a:r>
              <a:rPr lang="en-US" dirty="0" smtClean="0"/>
              <a:t>Word Penalty</a:t>
            </a:r>
          </a:p>
          <a:p>
            <a:r>
              <a:rPr lang="en-US" dirty="0"/>
              <a:t>	</a:t>
            </a:r>
            <a:r>
              <a:rPr lang="en-US" dirty="0" smtClean="0"/>
              <a:t>Phrase penalty</a:t>
            </a:r>
          </a:p>
          <a:p>
            <a:r>
              <a:rPr lang="en-US" dirty="0"/>
              <a:t>	</a:t>
            </a:r>
            <a:r>
              <a:rPr lang="en-US" dirty="0" smtClean="0"/>
              <a:t>Language model (partial)</a:t>
            </a:r>
          </a:p>
          <a:p>
            <a:r>
              <a:rPr lang="en-US" dirty="0"/>
              <a:t>	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08851" y="170080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je </a:t>
            </a:r>
            <a:r>
              <a:rPr lang="en-US" dirty="0" err="1" smtClean="0"/>
              <a:t>suis</a:t>
            </a:r>
            <a:r>
              <a:rPr lang="en-US" dirty="0" smtClean="0"/>
              <a:t>  X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|||</a:t>
            </a:r>
            <a:r>
              <a:rPr lang="en-US" dirty="0" smtClean="0">
                <a:sym typeface="Wingdings"/>
              </a:rPr>
              <a:t> I am X</a:t>
            </a:r>
            <a:r>
              <a:rPr lang="en-US" baseline="-25000" dirty="0" smtClean="0">
                <a:sym typeface="Wingdings"/>
              </a:rPr>
              <a:t>1</a:t>
            </a:r>
            <a:endParaRPr lang="en-US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5740322" y="2051556"/>
            <a:ext cx="1063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je </a:t>
            </a:r>
            <a:r>
              <a:rPr lang="en-US" dirty="0" err="1"/>
              <a:t>suis</a:t>
            </a:r>
            <a:r>
              <a:rPr lang="en-US" dirty="0"/>
              <a:t>  X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43031" y="2411596"/>
            <a:ext cx="839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/>
              </a:rPr>
              <a:t>I am </a:t>
            </a:r>
            <a:r>
              <a:rPr lang="en-US" dirty="0" smtClean="0">
                <a:sym typeface="Wingdings"/>
              </a:rPr>
              <a:t>X</a:t>
            </a:r>
            <a:r>
              <a:rPr lang="en-US" baseline="-25000" dirty="0" smtClean="0">
                <a:sym typeface="Wingdings"/>
              </a:rPr>
              <a:t>1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2771800" y="220486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Access to: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86355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Function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36" y="1916832"/>
            <a:ext cx="1212686" cy="936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2" y="5157192"/>
            <a:ext cx="1364986" cy="78744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2"/>
            <a:endCxn id="9" idx="0"/>
          </p:cNvCxnSpPr>
          <p:nvPr/>
        </p:nvCxnSpPr>
        <p:spPr>
          <a:xfrm>
            <a:off x="1013279" y="2852936"/>
            <a:ext cx="25" cy="1934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9098" y="1556792"/>
            <a:ext cx="98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Memory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896" y="4787860"/>
            <a:ext cx="193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Translation Option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768" y="1124744"/>
            <a:ext cx="4159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Apply to </a:t>
            </a:r>
            <a:r>
              <a:rPr lang="en-US" sz="3200" dirty="0" smtClean="0"/>
              <a:t>input sentence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201377" y="1988840"/>
            <a:ext cx="367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je|PRO</a:t>
            </a:r>
            <a:r>
              <a:rPr lang="en-US" dirty="0" smtClean="0"/>
              <a:t> </a:t>
            </a:r>
            <a:r>
              <a:rPr lang="en-US" dirty="0" err="1" smtClean="0"/>
              <a:t>suis|VB</a:t>
            </a:r>
            <a:r>
              <a:rPr lang="en-US" dirty="0" smtClean="0"/>
              <a:t> 25|NUM </a:t>
            </a:r>
            <a:r>
              <a:rPr lang="en-US" dirty="0" err="1" smtClean="0"/>
              <a:t>ans|NNS</a:t>
            </a:r>
            <a:r>
              <a:rPr lang="en-US" dirty="0" smtClean="0"/>
              <a:t> .|.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2411760" y="2051556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98647" y="2411596"/>
            <a:ext cx="176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</a:t>
            </a:r>
            <a:r>
              <a:rPr lang="en-US" dirty="0" err="1" smtClean="0"/>
              <a:t>subphrase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45238" y="2411596"/>
            <a:ext cx="251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je|PRO</a:t>
            </a:r>
            <a:r>
              <a:rPr lang="en-US" dirty="0"/>
              <a:t> </a:t>
            </a:r>
            <a:r>
              <a:rPr lang="en-US" dirty="0" err="1"/>
              <a:t>suis|VB</a:t>
            </a:r>
            <a:r>
              <a:rPr lang="en-US" dirty="0"/>
              <a:t> 25|NUM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81218" y="2771636"/>
            <a:ext cx="139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scores: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98472" y="2771636"/>
            <a:ext cx="1165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0.3 0.2 0.1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15816" y="4725144"/>
            <a:ext cx="3324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functions that uses this:</a:t>
            </a:r>
          </a:p>
          <a:p>
            <a:r>
              <a:rPr lang="en-US" dirty="0"/>
              <a:t>	</a:t>
            </a:r>
            <a:r>
              <a:rPr lang="en-US" dirty="0" smtClean="0"/>
              <a:t>Input feature</a:t>
            </a:r>
          </a:p>
          <a:p>
            <a:r>
              <a:rPr lang="en-US" dirty="0"/>
              <a:t>	</a:t>
            </a:r>
            <a:r>
              <a:rPr lang="en-US" dirty="0" smtClean="0"/>
              <a:t>Bag-of-word features….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23728" y="3501008"/>
            <a:ext cx="36935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void Evaluate(input,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 input </a:t>
            </a:r>
            <a:r>
              <a:rPr lang="en-US" dirty="0">
                <a:latin typeface="Courier"/>
                <a:cs typeface="Courier"/>
              </a:rPr>
              <a:t>path,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scores</a:t>
            </a:r>
            <a:r>
              <a:rPr lang="en-US" dirty="0">
                <a:latin typeface="Courier"/>
                <a:cs typeface="Courier"/>
              </a:rPr>
              <a:t>) 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9752" y="263691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Access to: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98463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Function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77459"/>
            <a:ext cx="1364986" cy="787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941168"/>
            <a:ext cx="992110" cy="144016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2"/>
            <a:endCxn id="8" idx="0"/>
          </p:cNvCxnSpPr>
          <p:nvPr/>
        </p:nvCxnSpPr>
        <p:spPr>
          <a:xfrm>
            <a:off x="1006021" y="2564904"/>
            <a:ext cx="1221" cy="1933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1408127"/>
            <a:ext cx="193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Translation Option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449796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Hypothesis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97881" y="1124744"/>
            <a:ext cx="13061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Search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79712" y="1835532"/>
            <a:ext cx="128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300" y="2730500"/>
            <a:ext cx="3327400" cy="1397000"/>
          </a:xfrm>
          <a:prstGeom prst="rect">
            <a:avLst/>
          </a:prstGeom>
        </p:spPr>
      </p:pic>
      <p:pic>
        <p:nvPicPr>
          <p:cNvPr id="23" name="Picture 22" descr="Untitled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916832"/>
            <a:ext cx="3322099" cy="13897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987411" y="2204864"/>
            <a:ext cx="212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hypothesis</a:t>
            </a:r>
          </a:p>
          <a:p>
            <a:r>
              <a:rPr lang="en-US" dirty="0" smtClean="0"/>
              <a:t>Previous hypotheses</a:t>
            </a:r>
          </a:p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83768" y="3541072"/>
            <a:ext cx="6048672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alibri"/>
                <a:cs typeface="Calibri"/>
              </a:rPr>
              <a:t>Stateless features:</a:t>
            </a:r>
          </a:p>
          <a:p>
            <a:r>
              <a:rPr lang="en-US" dirty="0">
                <a:latin typeface="Courier"/>
                <a:cs typeface="Courier"/>
              </a:rPr>
              <a:t>   void Evaluate</a:t>
            </a:r>
            <a:r>
              <a:rPr lang="en-US" dirty="0" smtClean="0">
                <a:latin typeface="Courier"/>
                <a:cs typeface="Courier"/>
              </a:rPr>
              <a:t>(hypo, </a:t>
            </a:r>
            <a:r>
              <a:rPr lang="en-US" dirty="0">
                <a:latin typeface="Courier"/>
                <a:cs typeface="Courier"/>
              </a:rPr>
              <a:t>scores) </a:t>
            </a:r>
          </a:p>
          <a:p>
            <a:r>
              <a:rPr lang="en-US" dirty="0">
                <a:latin typeface="Courier"/>
                <a:cs typeface="Courier"/>
              </a:rPr>
              <a:t>   void </a:t>
            </a:r>
            <a:r>
              <a:rPr lang="en-US" dirty="0" err="1">
                <a:latin typeface="Courier"/>
                <a:cs typeface="Courier"/>
              </a:rPr>
              <a:t>EvaluateChart</a:t>
            </a:r>
            <a:r>
              <a:rPr lang="en-US" dirty="0" smtClean="0">
                <a:latin typeface="Courier"/>
                <a:cs typeface="Courier"/>
              </a:rPr>
              <a:t>(hypo, scores</a:t>
            </a:r>
            <a:r>
              <a:rPr lang="en-US" dirty="0">
                <a:latin typeface="Courier"/>
                <a:cs typeface="Courier"/>
              </a:rPr>
              <a:t>) 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b="1" dirty="0" err="1" smtClean="0">
                <a:latin typeface="Calibri"/>
                <a:cs typeface="Calibri"/>
              </a:rPr>
              <a:t>Stateful</a:t>
            </a:r>
            <a:r>
              <a:rPr lang="en-US" b="1" dirty="0" smtClean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features:</a:t>
            </a:r>
          </a:p>
          <a:p>
            <a:r>
              <a:rPr lang="en-US" dirty="0">
                <a:latin typeface="Courier"/>
                <a:cs typeface="Courier"/>
              </a:rPr>
              <a:t>   state Evaluate</a:t>
            </a:r>
            <a:r>
              <a:rPr lang="en-US" dirty="0" smtClean="0">
                <a:latin typeface="Courier"/>
                <a:cs typeface="Courier"/>
              </a:rPr>
              <a:t>(hypo</a:t>
            </a:r>
            <a:r>
              <a:rPr lang="en-US" dirty="0">
                <a:latin typeface="Courier"/>
                <a:cs typeface="Courier"/>
              </a:rPr>
              <a:t>, </a:t>
            </a:r>
          </a:p>
          <a:p>
            <a:r>
              <a:rPr lang="en-US" dirty="0">
                <a:latin typeface="Courier"/>
                <a:cs typeface="Courier"/>
              </a:rPr>
              <a:t>	   	 </a:t>
            </a:r>
            <a:r>
              <a:rPr lang="en-US" dirty="0" smtClean="0">
                <a:latin typeface="Courier"/>
                <a:cs typeface="Courier"/>
              </a:rPr>
              <a:t>   previous </a:t>
            </a:r>
            <a:r>
              <a:rPr lang="en-US" dirty="0">
                <a:latin typeface="Courier"/>
                <a:cs typeface="Courier"/>
              </a:rPr>
              <a:t>state,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scores</a:t>
            </a:r>
            <a:r>
              <a:rPr lang="en-US" dirty="0">
                <a:latin typeface="Courier"/>
                <a:cs typeface="Courier"/>
              </a:rPr>
              <a:t>) </a:t>
            </a:r>
          </a:p>
          <a:p>
            <a:r>
              <a:rPr lang="en-US" dirty="0">
                <a:latin typeface="Courier"/>
                <a:cs typeface="Courier"/>
              </a:rPr>
              <a:t>   state </a:t>
            </a:r>
            <a:r>
              <a:rPr lang="en-US" dirty="0" err="1">
                <a:latin typeface="Courier"/>
                <a:cs typeface="Courier"/>
              </a:rPr>
              <a:t>EvaluateChart</a:t>
            </a:r>
            <a:r>
              <a:rPr lang="en-US" dirty="0" smtClean="0">
                <a:latin typeface="Courier"/>
                <a:cs typeface="Courier"/>
              </a:rPr>
              <a:t>(hypo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smtClean="0">
                <a:latin typeface="Courier"/>
                <a:cs typeface="Courier"/>
              </a:rPr>
              <a:t>   previous </a:t>
            </a:r>
            <a:r>
              <a:rPr lang="en-US" dirty="0">
                <a:latin typeface="Courier"/>
                <a:cs typeface="Courier"/>
              </a:rPr>
              <a:t>state, </a:t>
            </a:r>
          </a:p>
          <a:p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smtClean="0">
                <a:latin typeface="Courier"/>
                <a:cs typeface="Courier"/>
              </a:rPr>
              <a:t>   scores</a:t>
            </a:r>
            <a:r>
              <a:rPr lang="en-US" dirty="0">
                <a:latin typeface="Courier"/>
                <a:cs typeface="Courier"/>
              </a:rPr>
              <a:t>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31427" y="17728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Access to: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257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Function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77459"/>
            <a:ext cx="1364986" cy="787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941168"/>
            <a:ext cx="992110" cy="144016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2"/>
            <a:endCxn id="8" idx="0"/>
          </p:cNvCxnSpPr>
          <p:nvPr/>
        </p:nvCxnSpPr>
        <p:spPr>
          <a:xfrm>
            <a:off x="1006021" y="2564904"/>
            <a:ext cx="1221" cy="1933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1408127"/>
            <a:ext cx="193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Translation Option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449796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Hypothesis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1880" y="1124744"/>
            <a:ext cx="17497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Decoding</a:t>
            </a:r>
            <a:endParaRPr lang="en-US" sz="3200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267744" y="1844824"/>
            <a:ext cx="6419056" cy="42813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Feature functions that uses this</a:t>
            </a:r>
            <a:r>
              <a:rPr lang="en-US" dirty="0" smtClean="0"/>
              <a:t>: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stateful</a:t>
            </a:r>
            <a:r>
              <a:rPr lang="en-US" dirty="0" smtClean="0"/>
              <a:t> features</a:t>
            </a:r>
          </a:p>
          <a:p>
            <a:pPr lvl="1"/>
            <a:r>
              <a:rPr lang="en-US" dirty="0" smtClean="0"/>
              <a:t>Language models</a:t>
            </a:r>
          </a:p>
          <a:p>
            <a:pPr lvl="1"/>
            <a:r>
              <a:rPr lang="en-US" dirty="0" smtClean="0"/>
              <a:t>Distortion model</a:t>
            </a:r>
          </a:p>
          <a:p>
            <a:pPr lvl="1"/>
            <a:r>
              <a:rPr lang="en-US" dirty="0" smtClean="0"/>
              <a:t>Lexicalized distortion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Some stateless features</a:t>
            </a:r>
          </a:p>
          <a:p>
            <a:pPr lvl="1"/>
            <a:r>
              <a:rPr lang="en-US" dirty="0" smtClean="0"/>
              <a:t>Global lexicalized model</a:t>
            </a:r>
          </a:p>
          <a:p>
            <a:pPr lvl="1"/>
            <a:r>
              <a:rPr lang="en-US" dirty="0" smtClean="0"/>
              <a:t>Word translation</a:t>
            </a:r>
          </a:p>
        </p:txBody>
      </p:sp>
    </p:spTree>
    <p:extLst>
      <p:ext uri="{BB962C8B-B14F-4D97-AF65-F5344CB8AC3E}">
        <p14:creationId xmlns:p14="http://schemas.microsoft.com/office/powerpoint/2010/main" val="259709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1340768"/>
            <a:ext cx="55407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void Evaluate(source,</a:t>
            </a:r>
          </a:p>
          <a:p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	  </a:t>
            </a:r>
            <a:r>
              <a:rPr lang="en-US" dirty="0" smtClean="0">
                <a:latin typeface="Courier"/>
                <a:cs typeface="Courier"/>
              </a:rPr>
              <a:t>      target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smtClean="0">
                <a:latin typeface="Courier"/>
                <a:cs typeface="Courier"/>
              </a:rPr>
              <a:t>          scores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estimated future scores) 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2636912"/>
            <a:ext cx="36935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void Evaluate(input,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 input </a:t>
            </a:r>
            <a:r>
              <a:rPr lang="en-US" dirty="0">
                <a:latin typeface="Courier"/>
                <a:cs typeface="Courier"/>
              </a:rPr>
              <a:t>path,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scores</a:t>
            </a:r>
            <a:r>
              <a:rPr lang="en-US" dirty="0">
                <a:latin typeface="Courier"/>
                <a:cs typeface="Courier"/>
              </a:rPr>
              <a:t>) 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5816" y="3688112"/>
            <a:ext cx="6048672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alibri"/>
                <a:cs typeface="Calibri"/>
              </a:rPr>
              <a:t>Stateless features:</a:t>
            </a:r>
          </a:p>
          <a:p>
            <a:r>
              <a:rPr lang="en-US" dirty="0">
                <a:latin typeface="Courier"/>
                <a:cs typeface="Courier"/>
              </a:rPr>
              <a:t>   void Evaluate</a:t>
            </a:r>
            <a:r>
              <a:rPr lang="en-US" dirty="0" smtClean="0">
                <a:latin typeface="Courier"/>
                <a:cs typeface="Courier"/>
              </a:rPr>
              <a:t>(hypo, </a:t>
            </a:r>
            <a:r>
              <a:rPr lang="en-US" dirty="0">
                <a:latin typeface="Courier"/>
                <a:cs typeface="Courier"/>
              </a:rPr>
              <a:t>scores) </a:t>
            </a:r>
          </a:p>
          <a:p>
            <a:r>
              <a:rPr lang="en-US" dirty="0">
                <a:latin typeface="Courier"/>
                <a:cs typeface="Courier"/>
              </a:rPr>
              <a:t>   void </a:t>
            </a:r>
            <a:r>
              <a:rPr lang="en-US" dirty="0" err="1">
                <a:latin typeface="Courier"/>
                <a:cs typeface="Courier"/>
              </a:rPr>
              <a:t>EvaluateChart</a:t>
            </a:r>
            <a:r>
              <a:rPr lang="en-US" dirty="0" smtClean="0">
                <a:latin typeface="Courier"/>
                <a:cs typeface="Courier"/>
              </a:rPr>
              <a:t>(hypo, scores</a:t>
            </a:r>
            <a:r>
              <a:rPr lang="en-US" dirty="0">
                <a:latin typeface="Courier"/>
                <a:cs typeface="Courier"/>
              </a:rPr>
              <a:t>) 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b="1" dirty="0" err="1" smtClean="0">
                <a:latin typeface="Calibri"/>
                <a:cs typeface="Calibri"/>
              </a:rPr>
              <a:t>Stateful</a:t>
            </a:r>
            <a:r>
              <a:rPr lang="en-US" b="1" dirty="0" smtClean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features:</a:t>
            </a:r>
          </a:p>
          <a:p>
            <a:r>
              <a:rPr lang="en-US" dirty="0">
                <a:latin typeface="Courier"/>
                <a:cs typeface="Courier"/>
              </a:rPr>
              <a:t>   state Evaluate</a:t>
            </a:r>
            <a:r>
              <a:rPr lang="en-US" dirty="0" smtClean="0">
                <a:latin typeface="Courier"/>
                <a:cs typeface="Courier"/>
              </a:rPr>
              <a:t>(hypo</a:t>
            </a:r>
            <a:r>
              <a:rPr lang="en-US" dirty="0">
                <a:latin typeface="Courier"/>
                <a:cs typeface="Courier"/>
              </a:rPr>
              <a:t>, </a:t>
            </a:r>
          </a:p>
          <a:p>
            <a:r>
              <a:rPr lang="en-US" dirty="0">
                <a:latin typeface="Courier"/>
                <a:cs typeface="Courier"/>
              </a:rPr>
              <a:t>	   	 </a:t>
            </a:r>
            <a:r>
              <a:rPr lang="en-US" dirty="0" smtClean="0">
                <a:latin typeface="Courier"/>
                <a:cs typeface="Courier"/>
              </a:rPr>
              <a:t>   previous </a:t>
            </a:r>
            <a:r>
              <a:rPr lang="en-US" dirty="0">
                <a:latin typeface="Courier"/>
                <a:cs typeface="Courier"/>
              </a:rPr>
              <a:t>state,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scores</a:t>
            </a:r>
            <a:r>
              <a:rPr lang="en-US" dirty="0">
                <a:latin typeface="Courier"/>
                <a:cs typeface="Courier"/>
              </a:rPr>
              <a:t>) </a:t>
            </a:r>
          </a:p>
          <a:p>
            <a:r>
              <a:rPr lang="en-US" dirty="0">
                <a:latin typeface="Courier"/>
                <a:cs typeface="Courier"/>
              </a:rPr>
              <a:t>   state </a:t>
            </a:r>
            <a:r>
              <a:rPr lang="en-US" dirty="0" err="1">
                <a:latin typeface="Courier"/>
                <a:cs typeface="Courier"/>
              </a:rPr>
              <a:t>EvaluateChart</a:t>
            </a:r>
            <a:r>
              <a:rPr lang="en-US" dirty="0" smtClean="0">
                <a:latin typeface="Courier"/>
                <a:cs typeface="Courier"/>
              </a:rPr>
              <a:t>(hypo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smtClean="0">
                <a:latin typeface="Courier"/>
                <a:cs typeface="Courier"/>
              </a:rPr>
              <a:t>   previous </a:t>
            </a:r>
            <a:r>
              <a:rPr lang="en-US" dirty="0">
                <a:latin typeface="Courier"/>
                <a:cs typeface="Courier"/>
              </a:rPr>
              <a:t>state, </a:t>
            </a:r>
          </a:p>
          <a:p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smtClean="0">
                <a:latin typeface="Courier"/>
                <a:cs typeface="Courier"/>
              </a:rPr>
              <a:t>   scores</a:t>
            </a:r>
            <a:r>
              <a:rPr lang="en-US" dirty="0">
                <a:latin typeface="Courier"/>
                <a:cs typeface="Courier"/>
              </a:rPr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134076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Loading: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2545740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Apply to Input: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376987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Search: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85264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Strange Features functions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</a:p>
          <a:p>
            <a:pPr lvl="1"/>
            <a:r>
              <a:rPr lang="en-US" dirty="0" smtClean="0"/>
              <a:t>implement 2 Evaluate()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Loading </a:t>
            </a:r>
          </a:p>
          <a:p>
            <a:pPr lvl="2"/>
            <a:r>
              <a:rPr lang="en-US" dirty="0" smtClean="0"/>
              <a:t>evaluate full n-grams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estimate future cost</a:t>
            </a:r>
          </a:p>
          <a:p>
            <a:pPr lvl="3"/>
            <a:r>
              <a:rPr lang="en-US" dirty="0" smtClean="0"/>
              <a:t>partial n-grams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Decoding</a:t>
            </a:r>
          </a:p>
          <a:p>
            <a:pPr lvl="2"/>
            <a:r>
              <a:rPr lang="en-US" dirty="0" smtClean="0"/>
              <a:t>evaluate overlapping n-grams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3645024"/>
            <a:ext cx="492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reprise de la session </a:t>
            </a:r>
            <a:r>
              <a:rPr lang="en-US" dirty="0" smtClean="0"/>
              <a:t>|||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resumption of the session</a:t>
            </a:r>
            <a:endParaRPr lang="en-US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427984" y="3645024"/>
            <a:ext cx="1728192" cy="3600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08104" y="3717032"/>
            <a:ext cx="1512168" cy="3600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99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Strange Feature Functions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Phrase-tables</a:t>
            </a:r>
          </a:p>
          <a:p>
            <a:r>
              <a:rPr lang="en-US" dirty="0" smtClean="0"/>
              <a:t>Unknown Word Penalty</a:t>
            </a:r>
          </a:p>
          <a:p>
            <a:r>
              <a:rPr lang="en-US" dirty="0" smtClean="0"/>
              <a:t>Generation Model</a:t>
            </a:r>
          </a:p>
          <a:p>
            <a:pPr lvl="1"/>
            <a:r>
              <a:rPr lang="en-US" dirty="0" smtClean="0"/>
              <a:t>integral part of decoding process</a:t>
            </a:r>
            <a:endParaRPr lang="en-US" dirty="0"/>
          </a:p>
          <a:p>
            <a:pPr lvl="1"/>
            <a:r>
              <a:rPr lang="en-US" dirty="0" smtClean="0"/>
              <a:t>Uses no Evaluate()</a:t>
            </a:r>
          </a:p>
          <a:p>
            <a:pPr lvl="2"/>
            <a:r>
              <a:rPr lang="en-US" dirty="0" smtClean="0"/>
              <a:t>scores assign by decoder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77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 Feature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moses</a:t>
            </a:r>
            <a:r>
              <a:rPr lang="en-US" dirty="0" smtClean="0"/>
              <a:t>/FF/</a:t>
            </a:r>
            <a:r>
              <a:rPr lang="en-US" dirty="0" err="1" smtClean="0"/>
              <a:t>Factory.cpp</a:t>
            </a:r>
            <a:endParaRPr lang="en-US" dirty="0" smtClean="0"/>
          </a:p>
          <a:p>
            <a:pPr lvl="1"/>
            <a:r>
              <a:rPr lang="en-US" dirty="0" smtClean="0"/>
              <a:t>add entry</a:t>
            </a:r>
          </a:p>
          <a:p>
            <a:pPr lvl="2"/>
            <a:r>
              <a:rPr lang="en-US" dirty="0"/>
              <a:t>MOSES_FNAME</a:t>
            </a:r>
            <a:r>
              <a:rPr lang="en-US" dirty="0" smtClean="0"/>
              <a:t>(</a:t>
            </a:r>
            <a:r>
              <a:rPr lang="en-US" dirty="0" err="1" smtClean="0"/>
              <a:t>ClassName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857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you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Feature Function Framework</a:t>
            </a:r>
          </a:p>
          <a:p>
            <a:pPr lvl="1"/>
            <a:r>
              <a:rPr lang="en-US" dirty="0" smtClean="0"/>
              <a:t>easier to implement new </a:t>
            </a:r>
            <a:r>
              <a:rPr lang="en-US" dirty="0"/>
              <a:t>features</a:t>
            </a:r>
          </a:p>
          <a:p>
            <a:pPr lvl="1"/>
            <a:r>
              <a:rPr lang="en-US" dirty="0" smtClean="0"/>
              <a:t>use sparse </a:t>
            </a:r>
            <a:r>
              <a:rPr lang="en-US" dirty="0"/>
              <a:t>features</a:t>
            </a:r>
          </a:p>
          <a:p>
            <a:r>
              <a:rPr lang="en-US" dirty="0"/>
              <a:t>Simplify class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easier to develop with Moses</a:t>
            </a:r>
            <a:endParaRPr lang="en-US" dirty="0"/>
          </a:p>
          <a:p>
            <a:r>
              <a:rPr lang="en-US" dirty="0" smtClean="0"/>
              <a:t>Delete functionality</a:t>
            </a:r>
          </a:p>
          <a:p>
            <a:pPr lvl="1"/>
            <a:r>
              <a:rPr lang="en-US" dirty="0" smtClean="0"/>
              <a:t>easier to refactor code</a:t>
            </a:r>
          </a:p>
          <a:p>
            <a:pPr lvl="1"/>
            <a:r>
              <a:rPr lang="en-US" dirty="0"/>
              <a:t>very little deletion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 from </a:t>
            </a:r>
          </a:p>
          <a:p>
            <a:pPr lvl="1"/>
            <a:r>
              <a:rPr lang="en-US" dirty="0" err="1" smtClean="0"/>
              <a:t>LanguageModelSingleFactor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898809"/>
            <a:ext cx="763284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>
                <a:latin typeface="Courier"/>
                <a:cs typeface="Courier"/>
              </a:rPr>
              <a:t>class </a:t>
            </a:r>
            <a:r>
              <a:rPr lang="en-US" dirty="0" err="1" smtClean="0">
                <a:latin typeface="Courier"/>
                <a:cs typeface="Courier"/>
              </a:rPr>
              <a:t>LanguageModelSingleFactor</a:t>
            </a:r>
            <a:r>
              <a:rPr lang="en-US" dirty="0" smtClean="0">
                <a:latin typeface="Courier"/>
                <a:cs typeface="Courier"/>
              </a:rPr>
              <a:t> : …</a:t>
            </a:r>
            <a:endParaRPr lang="en-US" dirty="0">
              <a:latin typeface="Courier"/>
              <a:cs typeface="Courier"/>
            </a:endParaRPr>
          </a:p>
          <a:p>
            <a:pPr marL="0" lvl="1"/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marL="0" lvl="1"/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LMResult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GetValue</a:t>
            </a:r>
            <a:r>
              <a:rPr lang="en-US" dirty="0" smtClean="0">
                <a:latin typeface="Courier"/>
                <a:cs typeface="Courier"/>
              </a:rPr>
              <a:t>(</a:t>
            </a:r>
          </a:p>
          <a:p>
            <a:pPr marL="0"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const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std</a:t>
            </a:r>
            <a:r>
              <a:rPr lang="en-US" dirty="0">
                <a:latin typeface="Courier"/>
                <a:cs typeface="Courier"/>
              </a:rPr>
              <a:t>::vector&lt;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Word*&gt; &amp;</a:t>
            </a:r>
            <a:r>
              <a:rPr lang="en-US" dirty="0" err="1">
                <a:latin typeface="Courier"/>
                <a:cs typeface="Courier"/>
              </a:rPr>
              <a:t>contextFactor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	State</a:t>
            </a:r>
            <a:r>
              <a:rPr lang="en-US" dirty="0">
                <a:latin typeface="Courier"/>
                <a:cs typeface="Courier"/>
              </a:rPr>
              <a:t>* </a:t>
            </a:r>
            <a:r>
              <a:rPr lang="en-US" dirty="0" err="1">
                <a:latin typeface="Courier"/>
                <a:cs typeface="Courier"/>
              </a:rPr>
              <a:t>finalState</a:t>
            </a:r>
            <a:r>
              <a:rPr lang="en-US" dirty="0">
                <a:latin typeface="Courier"/>
                <a:cs typeface="Courier"/>
              </a:rPr>
              <a:t> = NULL)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= 0;</a:t>
            </a:r>
          </a:p>
          <a:p>
            <a:pPr marL="0" lvl="1"/>
            <a:r>
              <a:rPr lang="en-US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8490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 from </a:t>
            </a:r>
          </a:p>
          <a:p>
            <a:pPr lvl="1"/>
            <a:r>
              <a:rPr lang="en-US" dirty="0" err="1" smtClean="0"/>
              <a:t>PhraseDictionary</a:t>
            </a:r>
            <a:endParaRPr lang="en-US" dirty="0" smtClean="0"/>
          </a:p>
          <a:p>
            <a:r>
              <a:rPr lang="en-US" dirty="0" smtClean="0"/>
              <a:t>Legacy API: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271043"/>
            <a:ext cx="76328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>
                <a:latin typeface="Courier"/>
                <a:cs typeface="Courier"/>
              </a:rPr>
              <a:t>class </a:t>
            </a:r>
            <a:r>
              <a:rPr lang="en-US" sz="1400" dirty="0" err="1">
                <a:latin typeface="Courier"/>
                <a:cs typeface="Courier"/>
              </a:rPr>
              <a:t>PhraseDictionary</a:t>
            </a:r>
            <a:r>
              <a:rPr lang="en-US" sz="1400" dirty="0">
                <a:latin typeface="Courier"/>
                <a:cs typeface="Courier"/>
              </a:rPr>
              <a:t> :  </a:t>
            </a:r>
            <a:r>
              <a:rPr lang="en-US" sz="1400" dirty="0" smtClean="0">
                <a:latin typeface="Courier"/>
                <a:cs typeface="Courier"/>
              </a:rPr>
              <a:t>. . . </a:t>
            </a:r>
            <a:endParaRPr lang="en-US" sz="1400" dirty="0">
              <a:latin typeface="Courier"/>
              <a:cs typeface="Courier"/>
            </a:endParaRPr>
          </a:p>
          <a:p>
            <a:pPr marL="0" lvl="1"/>
            <a:r>
              <a:rPr lang="en-US" sz="1400" dirty="0" smtClean="0">
                <a:latin typeface="Courier"/>
                <a:cs typeface="Courier"/>
              </a:rPr>
              <a:t>{</a:t>
            </a:r>
          </a:p>
          <a:p>
            <a:pPr marL="0" lvl="1"/>
            <a:r>
              <a:rPr lang="en-US" sz="1400" dirty="0" smtClean="0">
                <a:latin typeface="Courier"/>
                <a:cs typeface="Courier"/>
              </a:rPr>
              <a:t>public:</a:t>
            </a:r>
            <a:endParaRPr lang="fi-FI" sz="1400" dirty="0">
              <a:latin typeface="Courier"/>
              <a:cs typeface="Courier"/>
            </a:endParaRPr>
          </a:p>
          <a:p>
            <a:pPr marL="0" lvl="1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TargetPhraseCollection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*</a:t>
            </a:r>
            <a:r>
              <a:rPr lang="en-US" sz="1400" b="1" dirty="0" err="1" smtClean="0">
                <a:latin typeface="Courier"/>
                <a:cs typeface="Courier"/>
              </a:rPr>
              <a:t>GetTargetPhraseCollectionLEGACY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</a:p>
          <a:p>
            <a:pPr marL="0" lvl="1"/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Phrase &amp;</a:t>
            </a:r>
            <a:r>
              <a:rPr lang="en-US" sz="1400" dirty="0" err="1" smtClean="0">
                <a:latin typeface="Courier"/>
                <a:cs typeface="Courier"/>
              </a:rPr>
              <a:t>src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dirty="0" err="1">
                <a:latin typeface="Courier"/>
                <a:cs typeface="Courier"/>
              </a:rPr>
              <a:t>const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pPr marL="0" lvl="1"/>
            <a:endParaRPr lang="en-US" sz="1400" dirty="0">
              <a:latin typeface="Courier"/>
              <a:cs typeface="Courier"/>
            </a:endParaRPr>
          </a:p>
          <a:p>
            <a:pPr marL="0" lvl="1"/>
            <a:r>
              <a:rPr lang="en-US" sz="1400" dirty="0" smtClean="0">
                <a:latin typeface="Courier"/>
                <a:cs typeface="Courier"/>
              </a:rPr>
              <a:t>protected:</a:t>
            </a:r>
          </a:p>
          <a:p>
            <a:pPr marL="0" lvl="1"/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err="1" smtClean="0">
                <a:latin typeface="Courier"/>
                <a:cs typeface="Courier"/>
              </a:rPr>
              <a:t>const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TargetPhraseCollection</a:t>
            </a:r>
            <a:r>
              <a:rPr lang="en-US" sz="1400" dirty="0" smtClean="0">
                <a:latin typeface="Courier"/>
                <a:cs typeface="Courier"/>
              </a:rPr>
              <a:t> 	*</a:t>
            </a:r>
            <a:r>
              <a:rPr lang="en-US" sz="1400" b="1" dirty="0" err="1" smtClean="0">
                <a:latin typeface="Courier"/>
                <a:cs typeface="Courier"/>
              </a:rPr>
              <a:t>GetTargetPhraseCollectionNonCacheLEGACY</a:t>
            </a:r>
            <a:r>
              <a:rPr lang="en-US" sz="1400" dirty="0" smtClean="0">
                <a:latin typeface="Courier"/>
                <a:cs typeface="Courier"/>
              </a:rPr>
              <a:t>(Phrase &amp;</a:t>
            </a:r>
            <a:r>
              <a:rPr lang="en-US" sz="1400" dirty="0" err="1" smtClean="0">
                <a:latin typeface="Courier"/>
                <a:cs typeface="Courier"/>
              </a:rPr>
              <a:t>src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  <a:endParaRPr lang="en-US" sz="1400" dirty="0">
              <a:latin typeface="Courier"/>
              <a:cs typeface="Courier"/>
            </a:endParaRPr>
          </a:p>
          <a:p>
            <a:pPr marL="0" lvl="1"/>
            <a:endParaRPr lang="en-US" sz="1400" dirty="0" smtClean="0">
              <a:latin typeface="Courier"/>
              <a:cs typeface="Courier"/>
            </a:endParaRPr>
          </a:p>
          <a:p>
            <a:pPr marL="0" lvl="1"/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69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API: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InputPathList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7632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>
                <a:latin typeface="Courier"/>
                <a:cs typeface="Courier"/>
              </a:rPr>
              <a:t>class </a:t>
            </a:r>
            <a:r>
              <a:rPr lang="en-US" sz="1400" dirty="0" err="1">
                <a:latin typeface="Courier"/>
                <a:cs typeface="Courier"/>
              </a:rPr>
              <a:t>PhraseDictionary</a:t>
            </a:r>
            <a:r>
              <a:rPr lang="en-US" sz="1400" dirty="0">
                <a:latin typeface="Courier"/>
                <a:cs typeface="Courier"/>
              </a:rPr>
              <a:t> : </a:t>
            </a:r>
            <a:r>
              <a:rPr lang="en-US" sz="1400" dirty="0" smtClean="0">
                <a:latin typeface="Courier"/>
                <a:cs typeface="Courier"/>
              </a:rPr>
              <a:t>. . . </a:t>
            </a:r>
          </a:p>
          <a:p>
            <a:pPr marL="0" lvl="1"/>
            <a:r>
              <a:rPr lang="en-US" sz="1400" dirty="0" smtClean="0">
                <a:latin typeface="Courier"/>
                <a:cs typeface="Courier"/>
              </a:rPr>
              <a:t>{</a:t>
            </a:r>
          </a:p>
          <a:p>
            <a:pPr marL="0" lvl="1"/>
            <a:r>
              <a:rPr lang="en-US" sz="1400" dirty="0" smtClean="0">
                <a:latin typeface="Courier"/>
                <a:cs typeface="Courier"/>
              </a:rPr>
              <a:t>public:</a:t>
            </a:r>
            <a:endParaRPr lang="en-US" sz="1400" dirty="0">
              <a:latin typeface="Courier"/>
              <a:cs typeface="Courier"/>
            </a:endParaRPr>
          </a:p>
          <a:p>
            <a:pPr marL="0" lvl="1"/>
            <a:r>
              <a:rPr lang="fi-FI" sz="1400" dirty="0">
                <a:latin typeface="Courier"/>
                <a:cs typeface="Courier"/>
              </a:rPr>
              <a:t> </a:t>
            </a:r>
            <a:r>
              <a:rPr lang="fi-FI" sz="1400" dirty="0" smtClean="0">
                <a:latin typeface="Courier"/>
                <a:cs typeface="Courier"/>
              </a:rPr>
              <a:t> </a:t>
            </a:r>
            <a:r>
              <a:rPr lang="fi-FI" sz="1400" dirty="0" err="1" smtClean="0">
                <a:latin typeface="Courier"/>
                <a:cs typeface="Courier"/>
              </a:rPr>
              <a:t>void</a:t>
            </a:r>
            <a:r>
              <a:rPr lang="fi-FI" sz="1400" dirty="0" smtClean="0">
                <a:latin typeface="Courier"/>
                <a:cs typeface="Courier"/>
              </a:rPr>
              <a:t> </a:t>
            </a:r>
            <a:r>
              <a:rPr lang="fi-FI" sz="1400" b="1" dirty="0" err="1">
                <a:latin typeface="Courier"/>
                <a:cs typeface="Courier"/>
              </a:rPr>
              <a:t>GetTargetPhraseCollectionBatch</a:t>
            </a:r>
            <a:r>
              <a:rPr lang="fi-FI" sz="1400" dirty="0" err="1">
                <a:latin typeface="Courier"/>
                <a:cs typeface="Courier"/>
              </a:rPr>
              <a:t>(InputPathList</a:t>
            </a:r>
            <a:r>
              <a:rPr lang="fi-FI" sz="1400" dirty="0">
                <a:latin typeface="Courier"/>
                <a:cs typeface="Courier"/>
              </a:rPr>
              <a:t> &amp;)</a:t>
            </a:r>
            <a:r>
              <a:rPr lang="fi-FI" sz="1400" dirty="0" smtClean="0">
                <a:latin typeface="Courier"/>
                <a:cs typeface="Courier"/>
              </a:rPr>
              <a:t>;</a:t>
            </a:r>
            <a:endParaRPr lang="fi-FI" sz="1400" dirty="0">
              <a:latin typeface="Courier"/>
              <a:cs typeface="Courier"/>
            </a:endParaRPr>
          </a:p>
          <a:p>
            <a:pPr marL="0" lvl="1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7321" y="3933056"/>
            <a:ext cx="164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suis</a:t>
            </a:r>
            <a:r>
              <a:rPr lang="en-US" dirty="0" smtClean="0"/>
              <a:t> 25 </a:t>
            </a:r>
            <a:r>
              <a:rPr lang="en-US" dirty="0" err="1" smtClean="0"/>
              <a:t>ans</a:t>
            </a:r>
            <a:r>
              <a:rPr lang="en-US" dirty="0" smtClean="0"/>
              <a:t> .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105772" y="3933056"/>
            <a:ext cx="166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Sentence: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175652" y="4283804"/>
            <a:ext cx="159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Path List: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771800" y="4293096"/>
            <a:ext cx="1224136" cy="20313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je</a:t>
            </a:r>
          </a:p>
          <a:p>
            <a:r>
              <a:rPr lang="en-US" dirty="0" smtClean="0"/>
              <a:t>je </a:t>
            </a:r>
            <a:r>
              <a:rPr lang="en-US" dirty="0" err="1" smtClean="0"/>
              <a:t>suis</a:t>
            </a:r>
            <a:endParaRPr lang="en-US" dirty="0" smtClean="0"/>
          </a:p>
          <a:p>
            <a:r>
              <a:rPr lang="en-US" dirty="0" smtClean="0"/>
              <a:t>je </a:t>
            </a:r>
            <a:r>
              <a:rPr lang="en-US" dirty="0" err="1" smtClean="0"/>
              <a:t>suis</a:t>
            </a:r>
            <a:r>
              <a:rPr lang="en-US" dirty="0" smtClean="0"/>
              <a:t> 25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suis</a:t>
            </a:r>
            <a:endParaRPr lang="en-US" dirty="0" smtClean="0"/>
          </a:p>
          <a:p>
            <a:r>
              <a:rPr lang="en-US" dirty="0" err="1" smtClean="0"/>
              <a:t>suis</a:t>
            </a:r>
            <a:r>
              <a:rPr lang="en-US" dirty="0" smtClean="0"/>
              <a:t> 25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86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3069" y="1988840"/>
            <a:ext cx="164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suis</a:t>
            </a:r>
            <a:r>
              <a:rPr lang="en-US" dirty="0" smtClean="0"/>
              <a:t> 25 </a:t>
            </a:r>
            <a:r>
              <a:rPr lang="en-US" dirty="0" err="1" smtClean="0"/>
              <a:t>ans</a:t>
            </a:r>
            <a:r>
              <a:rPr lang="en-US" dirty="0" smtClean="0"/>
              <a:t> .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988840"/>
            <a:ext cx="166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Sentence: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21400" y="2339588"/>
            <a:ext cx="159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Path List: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835696" y="2348880"/>
            <a:ext cx="1224136" cy="20313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je</a:t>
            </a:r>
          </a:p>
          <a:p>
            <a:r>
              <a:rPr lang="en-US" dirty="0" smtClean="0"/>
              <a:t>je </a:t>
            </a:r>
            <a:r>
              <a:rPr lang="en-US" dirty="0" err="1" smtClean="0"/>
              <a:t>suis</a:t>
            </a:r>
            <a:endParaRPr lang="en-US" dirty="0" smtClean="0"/>
          </a:p>
          <a:p>
            <a:r>
              <a:rPr lang="en-US" dirty="0" smtClean="0"/>
              <a:t>je </a:t>
            </a:r>
            <a:r>
              <a:rPr lang="en-US" dirty="0" err="1" smtClean="0"/>
              <a:t>suis</a:t>
            </a:r>
            <a:r>
              <a:rPr lang="en-US" dirty="0" smtClean="0"/>
              <a:t> 25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suis</a:t>
            </a:r>
            <a:endParaRPr lang="en-US" dirty="0" smtClean="0"/>
          </a:p>
          <a:p>
            <a:r>
              <a:rPr lang="en-US" dirty="0" err="1" smtClean="0"/>
              <a:t>suis</a:t>
            </a:r>
            <a:r>
              <a:rPr lang="en-US" dirty="0" smtClean="0"/>
              <a:t> 25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123728" y="2564904"/>
            <a:ext cx="734309" cy="227281"/>
          </a:xfrm>
          <a:custGeom>
            <a:avLst/>
            <a:gdLst>
              <a:gd name="connsiteX0" fmla="*/ 280737 w 478458"/>
              <a:gd name="connsiteY0" fmla="*/ 227263 h 227263"/>
              <a:gd name="connsiteX1" fmla="*/ 467895 w 478458"/>
              <a:gd name="connsiteY1" fmla="*/ 40105 h 227263"/>
              <a:gd name="connsiteX2" fmla="*/ 0 w 478458"/>
              <a:gd name="connsiteY2" fmla="*/ 0 h 22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458" h="227263">
                <a:moveTo>
                  <a:pt x="280737" y="227263"/>
                </a:moveTo>
                <a:cubicBezTo>
                  <a:pt x="397710" y="152622"/>
                  <a:pt x="514684" y="77982"/>
                  <a:pt x="467895" y="40105"/>
                </a:cubicBezTo>
                <a:cubicBezTo>
                  <a:pt x="421106" y="2228"/>
                  <a:pt x="0" y="0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483768" y="2852936"/>
            <a:ext cx="478458" cy="227263"/>
          </a:xfrm>
          <a:custGeom>
            <a:avLst/>
            <a:gdLst>
              <a:gd name="connsiteX0" fmla="*/ 280737 w 478458"/>
              <a:gd name="connsiteY0" fmla="*/ 227263 h 227263"/>
              <a:gd name="connsiteX1" fmla="*/ 467895 w 478458"/>
              <a:gd name="connsiteY1" fmla="*/ 40105 h 227263"/>
              <a:gd name="connsiteX2" fmla="*/ 0 w 478458"/>
              <a:gd name="connsiteY2" fmla="*/ 0 h 22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458" h="227263">
                <a:moveTo>
                  <a:pt x="280737" y="227263"/>
                </a:moveTo>
                <a:cubicBezTo>
                  <a:pt x="397710" y="152622"/>
                  <a:pt x="514684" y="77982"/>
                  <a:pt x="467895" y="40105"/>
                </a:cubicBezTo>
                <a:cubicBezTo>
                  <a:pt x="421106" y="2228"/>
                  <a:pt x="0" y="0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339752" y="3645024"/>
            <a:ext cx="478458" cy="227263"/>
          </a:xfrm>
          <a:custGeom>
            <a:avLst/>
            <a:gdLst>
              <a:gd name="connsiteX0" fmla="*/ 280737 w 478458"/>
              <a:gd name="connsiteY0" fmla="*/ 227263 h 227263"/>
              <a:gd name="connsiteX1" fmla="*/ 467895 w 478458"/>
              <a:gd name="connsiteY1" fmla="*/ 40105 h 227263"/>
              <a:gd name="connsiteX2" fmla="*/ 0 w 478458"/>
              <a:gd name="connsiteY2" fmla="*/ 0 h 22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458" h="227263">
                <a:moveTo>
                  <a:pt x="280737" y="227263"/>
                </a:moveTo>
                <a:cubicBezTo>
                  <a:pt x="397710" y="152622"/>
                  <a:pt x="514684" y="77982"/>
                  <a:pt x="467895" y="40105"/>
                </a:cubicBezTo>
                <a:cubicBezTo>
                  <a:pt x="421106" y="2228"/>
                  <a:pt x="0" y="0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84168" y="2492896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292080" y="3356992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3"/>
            <a:endCxn id="16" idx="7"/>
          </p:cNvCxnSpPr>
          <p:nvPr/>
        </p:nvCxnSpPr>
        <p:spPr>
          <a:xfrm flipH="1">
            <a:off x="5599393" y="2800209"/>
            <a:ext cx="537502" cy="609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0112" y="2780928"/>
            <a:ext cx="3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804248" y="3356992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410762" y="2800209"/>
            <a:ext cx="465494" cy="609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65525" y="277163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suis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499992" y="4221088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endCxn id="24" idx="7"/>
          </p:cNvCxnSpPr>
          <p:nvPr/>
        </p:nvCxnSpPr>
        <p:spPr>
          <a:xfrm flipH="1">
            <a:off x="4807305" y="3664305"/>
            <a:ext cx="537502" cy="609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4008" y="364502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suis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707904" y="5085184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30" idx="7"/>
          </p:cNvCxnSpPr>
          <p:nvPr/>
        </p:nvCxnSpPr>
        <p:spPr>
          <a:xfrm flipH="1">
            <a:off x="4015217" y="4528401"/>
            <a:ext cx="537502" cy="609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450912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479352" y="4221088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085866" y="3664305"/>
            <a:ext cx="465494" cy="609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40629" y="363573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973598" y="4230380"/>
            <a:ext cx="360040" cy="36004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580112" y="3673597"/>
            <a:ext cx="465494" cy="609510"/>
          </a:xfrm>
          <a:prstGeom prst="straightConnector1">
            <a:avLst/>
          </a:prstGeom>
          <a:ln>
            <a:solidFill>
              <a:schemeClr val="accent1">
                <a:alpha val="34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732240" y="4941168"/>
            <a:ext cx="360040" cy="36004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860032" y="4528401"/>
            <a:ext cx="465494" cy="609510"/>
          </a:xfrm>
          <a:prstGeom prst="straightConnector1">
            <a:avLst/>
          </a:prstGeom>
          <a:ln>
            <a:solidFill>
              <a:schemeClr val="accent1">
                <a:alpha val="34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300192" y="3933056"/>
            <a:ext cx="360040" cy="36004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/>
          <p:cNvCxnSpPr>
            <a:endCxn id="46" idx="7"/>
          </p:cNvCxnSpPr>
          <p:nvPr/>
        </p:nvCxnSpPr>
        <p:spPr>
          <a:xfrm flipH="1">
            <a:off x="6607505" y="3718637"/>
            <a:ext cx="249471" cy="267146"/>
          </a:xfrm>
          <a:prstGeom prst="straightConnector1">
            <a:avLst/>
          </a:prstGeom>
          <a:ln>
            <a:solidFill>
              <a:schemeClr val="accent1">
                <a:alpha val="34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220072" y="5085184"/>
            <a:ext cx="360040" cy="36004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38" idx="3"/>
          </p:cNvCxnSpPr>
          <p:nvPr/>
        </p:nvCxnSpPr>
        <p:spPr>
          <a:xfrm flipH="1">
            <a:off x="7020272" y="4528401"/>
            <a:ext cx="511807" cy="484775"/>
          </a:xfrm>
          <a:prstGeom prst="straightConnector1">
            <a:avLst/>
          </a:prstGeom>
          <a:ln>
            <a:solidFill>
              <a:schemeClr val="accent1">
                <a:alpha val="34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17446" y="2060848"/>
            <a:ext cx="17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Phrase-table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491880" y="1124744"/>
            <a:ext cx="2072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Optimization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4489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Phrase-table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1124744"/>
            <a:ext cx="2003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Lattice Input</a:t>
            </a:r>
            <a:endParaRPr lang="en-US" sz="2800" baseline="-25000" dirty="0"/>
          </a:p>
        </p:txBody>
      </p:sp>
      <p:pic>
        <p:nvPicPr>
          <p:cNvPr id="6" name="Picture 5" descr="lattice-germ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740352" cy="10280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2756535"/>
            <a:ext cx="159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Path List: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267744" y="2765826"/>
            <a:ext cx="4464496" cy="397031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einen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wettbewerb</a:t>
            </a:r>
            <a:endParaRPr lang="en-US" dirty="0" smtClean="0"/>
          </a:p>
          <a:p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 smtClean="0"/>
              <a:t>wettbewerbs</a:t>
            </a:r>
            <a:endParaRPr lang="en-US" dirty="0" smtClean="0"/>
          </a:p>
          <a:p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 smtClean="0"/>
              <a:t>wettbewerbsbedingten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 smtClean="0"/>
              <a:t>wettbewerb</a:t>
            </a:r>
            <a:r>
              <a:rPr lang="en-US" dirty="0" smtClean="0"/>
              <a:t> </a:t>
            </a:r>
            <a:r>
              <a:rPr lang="en-US" dirty="0" err="1" smtClean="0"/>
              <a:t>bedingten</a:t>
            </a:r>
            <a:endParaRPr lang="en-US" dirty="0"/>
          </a:p>
          <a:p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 smtClean="0"/>
              <a:t>wettbewerbs</a:t>
            </a:r>
            <a:r>
              <a:rPr lang="en-US" dirty="0"/>
              <a:t> </a:t>
            </a:r>
            <a:r>
              <a:rPr lang="en-US" dirty="0" err="1"/>
              <a:t>bedingten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wettbewerb</a:t>
            </a:r>
            <a:r>
              <a:rPr lang="en-US" dirty="0"/>
              <a:t> </a:t>
            </a:r>
            <a:r>
              <a:rPr lang="en-US" dirty="0" err="1" smtClean="0"/>
              <a:t>bedingten</a:t>
            </a:r>
            <a:r>
              <a:rPr lang="en-US" dirty="0" smtClean="0"/>
              <a:t> </a:t>
            </a:r>
            <a:r>
              <a:rPr lang="en-US" dirty="0" err="1" smtClean="0"/>
              <a:t>preissturz</a:t>
            </a:r>
            <a:endParaRPr lang="en-US" dirty="0"/>
          </a:p>
          <a:p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wettbewerbs</a:t>
            </a:r>
            <a:r>
              <a:rPr lang="en-US" dirty="0"/>
              <a:t> </a:t>
            </a:r>
            <a:r>
              <a:rPr lang="en-US" dirty="0" err="1" smtClean="0"/>
              <a:t>bedingten</a:t>
            </a:r>
            <a:r>
              <a:rPr lang="en-US" dirty="0" smtClean="0"/>
              <a:t> </a:t>
            </a:r>
            <a:r>
              <a:rPr lang="en-US" dirty="0" err="1" smtClean="0"/>
              <a:t>preis</a:t>
            </a:r>
            <a:endParaRPr lang="en-US" dirty="0"/>
          </a:p>
          <a:p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 smtClean="0"/>
              <a:t>wettbewerbsbedingten</a:t>
            </a:r>
            <a:r>
              <a:rPr lang="en-US" dirty="0" smtClean="0"/>
              <a:t> </a:t>
            </a:r>
            <a:r>
              <a:rPr lang="en-US" dirty="0" err="1"/>
              <a:t>preissturz</a:t>
            </a:r>
            <a:endParaRPr lang="en-US" dirty="0"/>
          </a:p>
          <a:p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 smtClean="0"/>
              <a:t>wettbewerbsbedingten</a:t>
            </a:r>
            <a:r>
              <a:rPr lang="en-US" dirty="0" smtClean="0"/>
              <a:t> </a:t>
            </a:r>
            <a:r>
              <a:rPr lang="en-US" dirty="0" err="1" smtClean="0"/>
              <a:t>preis</a:t>
            </a:r>
            <a:endParaRPr lang="en-US" dirty="0" smtClean="0"/>
          </a:p>
          <a:p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98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API: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Active Parsing</a:t>
            </a:r>
          </a:p>
          <a:p>
            <a:pPr lvl="1"/>
            <a:r>
              <a:rPr lang="en-US" dirty="0" smtClean="0"/>
              <a:t>CKY+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7632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>
                <a:latin typeface="Courier"/>
                <a:cs typeface="Courier"/>
              </a:rPr>
              <a:t>class </a:t>
            </a:r>
            <a:r>
              <a:rPr lang="en-US" sz="1400" dirty="0" err="1">
                <a:latin typeface="Courier"/>
                <a:cs typeface="Courier"/>
              </a:rPr>
              <a:t>PhraseDictionary</a:t>
            </a:r>
            <a:r>
              <a:rPr lang="en-US" sz="1400" dirty="0">
                <a:latin typeface="Courier"/>
                <a:cs typeface="Courier"/>
              </a:rPr>
              <a:t> : </a:t>
            </a:r>
            <a:r>
              <a:rPr lang="en-US" sz="1400" dirty="0" smtClean="0">
                <a:latin typeface="Courier"/>
                <a:cs typeface="Courier"/>
              </a:rPr>
              <a:t>. . . </a:t>
            </a:r>
          </a:p>
          <a:p>
            <a:pPr marL="0" lvl="1"/>
            <a:r>
              <a:rPr lang="en-US" sz="1400" dirty="0" smtClean="0">
                <a:latin typeface="Courier"/>
                <a:cs typeface="Courier"/>
              </a:rPr>
              <a:t>{</a:t>
            </a:r>
          </a:p>
          <a:p>
            <a:pPr marL="0" lvl="1"/>
            <a:r>
              <a:rPr lang="en-US" sz="1400" dirty="0" smtClean="0">
                <a:latin typeface="Courier"/>
                <a:cs typeface="Courier"/>
              </a:rPr>
              <a:t>  virtual </a:t>
            </a:r>
            <a:r>
              <a:rPr lang="en-US" sz="1400" b="1" dirty="0" err="1">
                <a:latin typeface="Courier"/>
                <a:cs typeface="Courier"/>
              </a:rPr>
              <a:t>ChartRuleLookupManager</a:t>
            </a:r>
            <a:r>
              <a:rPr lang="en-US" sz="1400" dirty="0">
                <a:latin typeface="Courier"/>
                <a:cs typeface="Courier"/>
              </a:rPr>
              <a:t> *</a:t>
            </a:r>
            <a:r>
              <a:rPr lang="en-US" sz="1400" b="1" dirty="0" err="1">
                <a:latin typeface="Courier"/>
                <a:cs typeface="Courier"/>
              </a:rPr>
              <a:t>CreateRuleLookupManager</a:t>
            </a:r>
            <a:r>
              <a:rPr lang="en-US" sz="1400" dirty="0">
                <a:latin typeface="Courier"/>
                <a:cs typeface="Courier"/>
              </a:rPr>
              <a:t>(</a:t>
            </a:r>
          </a:p>
          <a:p>
            <a:pPr marL="0" lvl="1"/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smtClean="0">
                <a:latin typeface="Courier"/>
                <a:cs typeface="Courier"/>
              </a:rPr>
              <a:t>            </a:t>
            </a:r>
            <a:r>
              <a:rPr lang="en-US" sz="1400" dirty="0" err="1">
                <a:latin typeface="Courier"/>
                <a:cs typeface="Courier"/>
              </a:rPr>
              <a:t>const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ChartParser</a:t>
            </a:r>
            <a:r>
              <a:rPr lang="en-US" sz="1400" dirty="0">
                <a:latin typeface="Courier"/>
                <a:cs typeface="Courier"/>
              </a:rPr>
              <a:t> &amp;,</a:t>
            </a:r>
          </a:p>
          <a:p>
            <a:pPr marL="0" lvl="1"/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smtClean="0">
                <a:latin typeface="Courier"/>
                <a:cs typeface="Courier"/>
              </a:rPr>
              <a:t>            </a:t>
            </a:r>
            <a:r>
              <a:rPr lang="en-US" sz="1400" dirty="0" err="1">
                <a:latin typeface="Courier"/>
                <a:cs typeface="Courier"/>
              </a:rPr>
              <a:t>const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ChartCellCollectionBase</a:t>
            </a:r>
            <a:r>
              <a:rPr lang="en-US" sz="1400" dirty="0">
                <a:latin typeface="Courier"/>
                <a:cs typeface="Courier"/>
              </a:rPr>
              <a:t> &amp;) = 0;</a:t>
            </a:r>
          </a:p>
          <a:p>
            <a:pPr marL="0" lvl="1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0843" y="1124744"/>
            <a:ext cx="2599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Syntax Decoding</a:t>
            </a:r>
            <a:endParaRPr lang="en-US" sz="2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4653136"/>
            <a:ext cx="7632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>
                <a:latin typeface="Courier"/>
                <a:cs typeface="Courier"/>
              </a:rPr>
              <a:t>class </a:t>
            </a:r>
            <a:r>
              <a:rPr lang="en-US" sz="1400" b="1" dirty="0" err="1">
                <a:latin typeface="Courier"/>
                <a:cs typeface="Courier"/>
              </a:rPr>
              <a:t>ChartRuleLookupManager</a:t>
            </a:r>
            <a:endParaRPr lang="en-US" sz="1400" b="1" dirty="0">
              <a:latin typeface="Courier"/>
              <a:cs typeface="Courier"/>
            </a:endParaRPr>
          </a:p>
          <a:p>
            <a:pPr marL="0" lvl="1"/>
            <a:r>
              <a:rPr lang="en-US" sz="1400" dirty="0">
                <a:latin typeface="Courier"/>
                <a:cs typeface="Courier"/>
              </a:rPr>
              <a:t>{</a:t>
            </a:r>
          </a:p>
          <a:p>
            <a:pPr marL="0" lvl="1"/>
            <a:r>
              <a:rPr lang="en-US" sz="1400" dirty="0" smtClean="0">
                <a:latin typeface="Courier"/>
                <a:cs typeface="Courier"/>
              </a:rPr>
              <a:t>   void </a:t>
            </a:r>
            <a:r>
              <a:rPr lang="en-US" sz="1400" b="1" dirty="0" err="1">
                <a:latin typeface="Courier"/>
                <a:cs typeface="Courier"/>
              </a:rPr>
              <a:t>GetChartRuleCollection</a:t>
            </a:r>
            <a:r>
              <a:rPr lang="en-US" sz="1400" dirty="0">
                <a:latin typeface="Courier"/>
                <a:cs typeface="Courier"/>
              </a:rPr>
              <a:t>(</a:t>
            </a:r>
          </a:p>
          <a:p>
            <a:pPr marL="0" lvl="1"/>
            <a:r>
              <a:rPr lang="en-US" sz="1400" dirty="0">
                <a:latin typeface="Courier"/>
                <a:cs typeface="Courier"/>
              </a:rPr>
              <a:t>   </a:t>
            </a:r>
            <a:r>
              <a:rPr lang="en-US" sz="1400" dirty="0" smtClean="0">
                <a:latin typeface="Courier"/>
                <a:cs typeface="Courier"/>
              </a:rPr>
              <a:t>            </a:t>
            </a:r>
            <a:r>
              <a:rPr lang="en-US" sz="1400" dirty="0" err="1">
                <a:latin typeface="Courier"/>
                <a:cs typeface="Courier"/>
              </a:rPr>
              <a:t>const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WordsRange</a:t>
            </a:r>
            <a:r>
              <a:rPr lang="en-US" sz="1400" dirty="0">
                <a:latin typeface="Courier"/>
                <a:cs typeface="Courier"/>
              </a:rPr>
              <a:t> &amp;range,</a:t>
            </a:r>
          </a:p>
          <a:p>
            <a:pPr marL="0" lvl="1"/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smtClean="0">
                <a:latin typeface="Courier"/>
                <a:cs typeface="Courier"/>
              </a:rPr>
              <a:t>           </a:t>
            </a:r>
            <a:r>
              <a:rPr lang="en-US" sz="1400" dirty="0" err="1" smtClean="0">
                <a:latin typeface="Courier"/>
                <a:cs typeface="Courier"/>
              </a:rPr>
              <a:t>ChartParserCallback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&amp;</a:t>
            </a:r>
            <a:r>
              <a:rPr lang="en-US" sz="1400" dirty="0" err="1">
                <a:latin typeface="Courier"/>
                <a:cs typeface="Courier"/>
              </a:rPr>
              <a:t>outColl</a:t>
            </a:r>
            <a:r>
              <a:rPr lang="en-US" sz="1400" dirty="0">
                <a:latin typeface="Courier"/>
                <a:cs typeface="Courier"/>
              </a:rPr>
              <a:t>) = 0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pPr marL="0" lvl="1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85324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Lattice decoding</a:t>
            </a:r>
          </a:p>
          <a:p>
            <a:pPr lvl="1"/>
            <a:r>
              <a:rPr lang="en-US" dirty="0" smtClean="0"/>
              <a:t>use all phrase-table implementations</a:t>
            </a:r>
          </a:p>
          <a:p>
            <a:pPr lvl="1"/>
            <a:r>
              <a:rPr lang="en-US" dirty="0" smtClean="0"/>
              <a:t>Syntax model (nearly…)</a:t>
            </a:r>
          </a:p>
          <a:p>
            <a:r>
              <a:rPr lang="en-US" dirty="0" smtClean="0"/>
              <a:t>One in-memory phrase-table implementation</a:t>
            </a:r>
          </a:p>
          <a:p>
            <a:r>
              <a:rPr lang="en-US" dirty="0" smtClean="0"/>
              <a:t>One on-disk phrase-table</a:t>
            </a:r>
          </a:p>
          <a:p>
            <a:pPr lvl="1"/>
            <a:r>
              <a:rPr lang="en-US" dirty="0" smtClean="0"/>
              <a:t>Syntax models</a:t>
            </a:r>
          </a:p>
          <a:p>
            <a:pPr lvl="1"/>
            <a:r>
              <a:rPr lang="en-US" dirty="0" smtClean="0"/>
              <a:t>AND phrase-based model</a:t>
            </a:r>
            <a:endParaRPr lang="en-US" dirty="0"/>
          </a:p>
          <a:p>
            <a:pPr lvl="1"/>
            <a:r>
              <a:rPr lang="en-US" dirty="0" smtClean="0"/>
              <a:t>Zen’s binary implementation</a:t>
            </a:r>
          </a:p>
          <a:p>
            <a:pPr lvl="2"/>
            <a:r>
              <a:rPr lang="en-US" dirty="0" smtClean="0"/>
              <a:t>phrase-based only</a:t>
            </a:r>
          </a:p>
          <a:p>
            <a:pPr lvl="2"/>
            <a:r>
              <a:rPr lang="en-US" dirty="0" smtClean="0"/>
              <a:t>deprecated – to be removed</a:t>
            </a:r>
          </a:p>
        </p:txBody>
      </p:sp>
    </p:spTree>
    <p:extLst>
      <p:ext uri="{BB962C8B-B14F-4D97-AF65-F5344CB8AC3E}">
        <p14:creationId xmlns:p14="http://schemas.microsoft.com/office/powerpoint/2010/main" val="233943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44016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Pass regression tests</a:t>
            </a:r>
          </a:p>
          <a:p>
            <a:pPr lvl="1"/>
            <a:r>
              <a:rPr lang="en-US" sz="1600" dirty="0" smtClean="0"/>
              <a:t>tests have also changed…</a:t>
            </a:r>
          </a:p>
          <a:p>
            <a:r>
              <a:rPr lang="en-US" sz="1800" dirty="0" smtClean="0"/>
              <a:t>BLEU unchanged</a:t>
            </a:r>
          </a:p>
          <a:p>
            <a:pPr lvl="1"/>
            <a:r>
              <a:rPr lang="en-US" sz="1600" dirty="0" smtClean="0"/>
              <a:t>subject to random variability</a:t>
            </a:r>
            <a:endParaRPr lang="en-US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149377"/>
              </p:ext>
            </p:extLst>
          </p:nvPr>
        </p:nvGraphicFramePr>
        <p:xfrm>
          <a:off x="395536" y="2780928"/>
          <a:ext cx="8229601" cy="3918420"/>
        </p:xfrm>
        <a:graphic>
          <a:graphicData uri="http://schemas.openxmlformats.org/drawingml/2006/table">
            <a:tbl>
              <a:tblPr/>
              <a:tblGrid>
                <a:gridCol w="680565"/>
                <a:gridCol w="219875"/>
                <a:gridCol w="1455362"/>
                <a:gridCol w="711976"/>
                <a:gridCol w="680565"/>
                <a:gridCol w="680565"/>
                <a:gridCol w="680565"/>
                <a:gridCol w="251285"/>
                <a:gridCol w="1507713"/>
                <a:gridCol w="680565"/>
                <a:gridCol w="680565"/>
              </a:tblGrid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#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Description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 1.0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29th July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#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Description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 1.0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29th July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En-es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pb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24.81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24.59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De-en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pb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15.75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15.81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hiero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24.2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24.2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hiero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15.53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15.71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(1) + CreateOnDiskPt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24.58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(1) + POS de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15.84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15.9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Es-en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pb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23.01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(3) + POS en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15.93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15.78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hiero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22.37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22.32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(1) + CreateOnDiskPt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15.91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(1) + CreateOnDiskPt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23.03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(3) + CreateOnDiskPt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15.7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En-cs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pb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11.04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11.05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(4) + CreateOnDiskPt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15.78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hiero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10.93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10.9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En-fr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pb truecase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24.38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24.38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(1) + placeholders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9.23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pb recase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22.94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22.81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(1) + CreateOnDiskPt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11.19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(2) + hiero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22.28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22.36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(2) + Ken's incre algo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10.84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(2) + POS en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23.05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23.07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Cs-en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pb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15.72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15.8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(2) + kbmira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22.85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hiero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15.68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15.66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(2) + pro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22.64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(1) + placeholders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14.01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(2) + CreateOnDiskPt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22.65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(1) + CreateOnDiskPt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15.66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Fr-en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pb truecase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24.06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23.97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(2) + Ken's incre algo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15.44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pb recased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22.41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22.43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En-de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pb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11.87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11.7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(2) + hiero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18.05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17.75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hiero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11.62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11.58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(2) + factors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22.55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22.47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(1) + POS de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11.67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11.65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(2) + kbmira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22.44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(3) + POS en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11.75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11.65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(2) + pro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22.49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(1) + CreateOnDiskPt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15.75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11.62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(2) + CreateOnDiskPt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22.46</a:t>
                      </a:r>
                    </a:p>
                  </a:txBody>
                  <a:tcPr marL="10470" marR="10470" marT="1047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057505" y="1124744"/>
            <a:ext cx="2954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Translation Quality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17794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23928" y="1124744"/>
            <a:ext cx="1084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Speed</a:t>
            </a:r>
            <a:endParaRPr lang="en-US" sz="2800" baseline="-25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51914"/>
              </p:ext>
            </p:extLst>
          </p:nvPr>
        </p:nvGraphicFramePr>
        <p:xfrm>
          <a:off x="1475656" y="2060848"/>
          <a:ext cx="5791200" cy="1498600"/>
        </p:xfrm>
        <a:graphic>
          <a:graphicData uri="http://schemas.openxmlformats.org/drawingml/2006/table">
            <a:tbl>
              <a:tblPr/>
              <a:tblGrid>
                <a:gridCol w="825500"/>
                <a:gridCol w="2692400"/>
                <a:gridCol w="825500"/>
                <a:gridCol w="825500"/>
                <a:gridCol w="622300"/>
              </a:tblGrid>
              <a:tr h="4191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speed (sec)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speed (sec)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 1.0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784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857.12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master + caching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1,154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1317.07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-54%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With compact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840.57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master (with caching)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934.82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-9%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9552" y="1537628"/>
            <a:ext cx="1872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Phrase-based</a:t>
            </a:r>
            <a:endParaRPr lang="en-US" sz="24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611591" y="4653136"/>
            <a:ext cx="1672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Hierarchical </a:t>
            </a:r>
            <a:endParaRPr lang="en-US" sz="2400" baseline="-25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591769"/>
              </p:ext>
            </p:extLst>
          </p:nvPr>
        </p:nvGraphicFramePr>
        <p:xfrm>
          <a:off x="1547664" y="5229200"/>
          <a:ext cx="5943600" cy="1066676"/>
        </p:xfrm>
        <a:graphic>
          <a:graphicData uri="http://schemas.openxmlformats.org/drawingml/2006/table">
            <a:tbl>
              <a:tblPr/>
              <a:tblGrid>
                <a:gridCol w="1816100"/>
                <a:gridCol w="825500"/>
                <a:gridCol w="825500"/>
                <a:gridCol w="825500"/>
                <a:gridCol w="825500"/>
                <a:gridCol w="825500"/>
              </a:tblGrid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nl-NL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Pop Limit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Loading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 1.0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1,044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1,393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2,620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4,546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5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13th Aug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670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1034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2064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3743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Reduction (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excl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load)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-65%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-26%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-21%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-18%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536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the decoders</a:t>
            </a:r>
            <a:endParaRPr lang="en-US" dirty="0"/>
          </a:p>
        </p:txBody>
      </p:sp>
      <p:pic>
        <p:nvPicPr>
          <p:cNvPr id="5" name="Picture 4" descr="k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612900"/>
            <a:ext cx="6168741" cy="3608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2433" y="5589240"/>
            <a:ext cx="194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Ken’s thesis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3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you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>
            <a:normAutofit/>
          </a:bodyPr>
          <a:lstStyle/>
          <a:p>
            <a:r>
              <a:rPr lang="en-US" dirty="0" smtClean="0"/>
              <a:t>Feature Function Framework</a:t>
            </a:r>
          </a:p>
          <a:p>
            <a:pPr lvl="1"/>
            <a:r>
              <a:rPr lang="en-US" dirty="0" smtClean="0"/>
              <a:t>easier to implement new </a:t>
            </a:r>
            <a:r>
              <a:rPr lang="en-US" dirty="0"/>
              <a:t>features</a:t>
            </a:r>
          </a:p>
          <a:p>
            <a:pPr lvl="1"/>
            <a:r>
              <a:rPr lang="en-US" dirty="0" smtClean="0"/>
              <a:t>use sparse </a:t>
            </a:r>
            <a:r>
              <a:rPr lang="en-US" dirty="0"/>
              <a:t>features</a:t>
            </a:r>
          </a:p>
          <a:p>
            <a:r>
              <a:rPr lang="en-US" dirty="0">
                <a:solidFill>
                  <a:srgbClr val="FF0000"/>
                </a:solidFill>
              </a:rPr>
              <a:t>Simplify class </a:t>
            </a:r>
            <a:r>
              <a:rPr lang="en-US" dirty="0" smtClean="0">
                <a:solidFill>
                  <a:srgbClr val="FF0000"/>
                </a:solidFill>
              </a:rPr>
              <a:t>structure</a:t>
            </a:r>
          </a:p>
          <a:p>
            <a:pPr lvl="1"/>
            <a:r>
              <a:rPr lang="en-US" dirty="0" smtClean="0"/>
              <a:t>easier to develop with Moses</a:t>
            </a:r>
            <a:endParaRPr lang="en-US" dirty="0"/>
          </a:p>
          <a:p>
            <a:r>
              <a:rPr lang="en-US" dirty="0" smtClean="0"/>
              <a:t>Delete functionality</a:t>
            </a:r>
          </a:p>
          <a:p>
            <a:pPr lvl="1"/>
            <a:r>
              <a:rPr lang="en-US" dirty="0" smtClean="0"/>
              <a:t>easier to refactor code</a:t>
            </a:r>
          </a:p>
          <a:p>
            <a:pPr lvl="1"/>
            <a:r>
              <a:rPr lang="en-US" dirty="0"/>
              <a:t>very little deletion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8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you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>
            <a:normAutofit/>
          </a:bodyPr>
          <a:lstStyle/>
          <a:p>
            <a:r>
              <a:rPr lang="en-US" dirty="0" smtClean="0"/>
              <a:t>Feature Function Framework</a:t>
            </a:r>
          </a:p>
          <a:p>
            <a:pPr lvl="1"/>
            <a:r>
              <a:rPr lang="en-US" dirty="0" smtClean="0"/>
              <a:t>easier to implement new </a:t>
            </a:r>
            <a:r>
              <a:rPr lang="en-US" dirty="0"/>
              <a:t>features</a:t>
            </a:r>
          </a:p>
          <a:p>
            <a:pPr lvl="1"/>
            <a:r>
              <a:rPr lang="en-US" dirty="0" smtClean="0"/>
              <a:t>use sparse </a:t>
            </a:r>
            <a:r>
              <a:rPr lang="en-US" dirty="0"/>
              <a:t>features</a:t>
            </a:r>
          </a:p>
          <a:p>
            <a:r>
              <a:rPr lang="en-US" dirty="0"/>
              <a:t>Simplify class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easier to develop with Moses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Delete functionality</a:t>
            </a:r>
          </a:p>
          <a:p>
            <a:pPr lvl="1"/>
            <a:r>
              <a:rPr lang="en-US" dirty="0" smtClean="0"/>
              <a:t>easier to refactor code</a:t>
            </a:r>
          </a:p>
          <a:p>
            <a:pPr lvl="1"/>
            <a:r>
              <a:rPr lang="en-US" dirty="0"/>
              <a:t>very little deletion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8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2843" y="1194002"/>
            <a:ext cx="3731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 THE BEGINNING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7097" y="2048580"/>
            <a:ext cx="1685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LanguageModel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1936" y="3066576"/>
            <a:ext cx="2836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LanguageModelSingleFactor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9660" y="3054109"/>
            <a:ext cx="27797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LanguageModelMultiFactor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825" y="4613105"/>
            <a:ext cx="4742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SRI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6560" y="4613105"/>
            <a:ext cx="5950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RST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69" y="4603162"/>
            <a:ext cx="5663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KEN</a:t>
            </a:r>
            <a:endParaRPr lang="en-US" dirty="0"/>
          </a:p>
        </p:txBody>
      </p:sp>
      <p:cxnSp>
        <p:nvCxnSpPr>
          <p:cNvPr id="12" name="Straight Connector 11"/>
          <p:cNvCxnSpPr>
            <a:stCxn id="5" idx="2"/>
            <a:endCxn id="6" idx="0"/>
          </p:cNvCxnSpPr>
          <p:nvPr/>
        </p:nvCxnSpPr>
        <p:spPr>
          <a:xfrm flipH="1">
            <a:off x="2220090" y="2417912"/>
            <a:ext cx="2049884" cy="648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>
          <a:xfrm>
            <a:off x="4269974" y="2417912"/>
            <a:ext cx="2249550" cy="63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  <a:endCxn id="6" idx="2"/>
          </p:cNvCxnSpPr>
          <p:nvPr/>
        </p:nvCxnSpPr>
        <p:spPr>
          <a:xfrm flipV="1">
            <a:off x="801936" y="3435908"/>
            <a:ext cx="1418154" cy="1177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0"/>
            <a:endCxn id="6" idx="2"/>
          </p:cNvCxnSpPr>
          <p:nvPr/>
        </p:nvCxnSpPr>
        <p:spPr>
          <a:xfrm flipV="1">
            <a:off x="2154078" y="3435908"/>
            <a:ext cx="66012" cy="1177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0"/>
            <a:endCxn id="6" idx="2"/>
          </p:cNvCxnSpPr>
          <p:nvPr/>
        </p:nvCxnSpPr>
        <p:spPr>
          <a:xfrm flipH="1" flipV="1">
            <a:off x="2220090" y="3435908"/>
            <a:ext cx="1409132" cy="116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9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2119" y="1194002"/>
            <a:ext cx="1655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THEN….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4155" y="2158237"/>
            <a:ext cx="1990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LMImplementation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52446" y="3176233"/>
            <a:ext cx="16296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LMSingleFactor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18798" y="3163766"/>
            <a:ext cx="15730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LMMultiFactor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15335" y="5453354"/>
            <a:ext cx="4742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SRI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07070" y="5453354"/>
            <a:ext cx="5950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RST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4750" y="3999622"/>
            <a:ext cx="5663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KEN</a:t>
            </a:r>
            <a:endParaRPr lang="en-US" dirty="0"/>
          </a:p>
        </p:txBody>
      </p:sp>
      <p:cxnSp>
        <p:nvCxnSpPr>
          <p:cNvPr id="12" name="Straight Connector 11"/>
          <p:cNvCxnSpPr>
            <a:stCxn id="5" idx="2"/>
            <a:endCxn id="6" idx="0"/>
          </p:cNvCxnSpPr>
          <p:nvPr/>
        </p:nvCxnSpPr>
        <p:spPr>
          <a:xfrm flipH="1">
            <a:off x="5667258" y="2527569"/>
            <a:ext cx="1292272" cy="648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>
          <a:xfrm>
            <a:off x="6959530" y="2527569"/>
            <a:ext cx="1145789" cy="63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  <a:endCxn id="23" idx="2"/>
          </p:cNvCxnSpPr>
          <p:nvPr/>
        </p:nvCxnSpPr>
        <p:spPr>
          <a:xfrm flipV="1">
            <a:off x="4852446" y="4553620"/>
            <a:ext cx="846570" cy="899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0"/>
            <a:endCxn id="23" idx="2"/>
          </p:cNvCxnSpPr>
          <p:nvPr/>
        </p:nvCxnSpPr>
        <p:spPr>
          <a:xfrm flipH="1" flipV="1">
            <a:off x="5699016" y="4553620"/>
            <a:ext cx="505572" cy="899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0"/>
            <a:endCxn id="17" idx="2"/>
          </p:cNvCxnSpPr>
          <p:nvPr/>
        </p:nvCxnSpPr>
        <p:spPr>
          <a:xfrm flipH="1" flipV="1">
            <a:off x="1711242" y="2527569"/>
            <a:ext cx="1236661" cy="1472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71708" y="2158237"/>
            <a:ext cx="479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1090" y="3111699"/>
            <a:ext cx="1354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LMRefCount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2482" y="4184288"/>
            <a:ext cx="1653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LMPointerState</a:t>
            </a:r>
            <a:endParaRPr lang="en-US" dirty="0"/>
          </a:p>
        </p:txBody>
      </p:sp>
      <p:cxnSp>
        <p:nvCxnSpPr>
          <p:cNvPr id="26" name="Straight Connector 25"/>
          <p:cNvCxnSpPr>
            <a:stCxn id="18" idx="0"/>
            <a:endCxn id="17" idx="2"/>
          </p:cNvCxnSpPr>
          <p:nvPr/>
        </p:nvCxnSpPr>
        <p:spPr>
          <a:xfrm flipV="1">
            <a:off x="948281" y="2527569"/>
            <a:ext cx="762961" cy="584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2"/>
          </p:cNvCxnSpPr>
          <p:nvPr/>
        </p:nvCxnSpPr>
        <p:spPr>
          <a:xfrm>
            <a:off x="5667258" y="3545565"/>
            <a:ext cx="0" cy="638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2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4215" y="1194002"/>
            <a:ext cx="1199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NOW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1626" y="3001918"/>
            <a:ext cx="1990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LMImplementation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1936" y="3971767"/>
            <a:ext cx="16296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LMSingleFactor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6069" y="3959300"/>
            <a:ext cx="15730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LMMultiFactor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825" y="5518296"/>
            <a:ext cx="4742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SRI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6560" y="5518296"/>
            <a:ext cx="5950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RST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3867" y="3001918"/>
            <a:ext cx="5663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KEN</a:t>
            </a:r>
            <a:endParaRPr lang="en-US" dirty="0"/>
          </a:p>
        </p:txBody>
      </p:sp>
      <p:cxnSp>
        <p:nvCxnSpPr>
          <p:cNvPr id="12" name="Straight Connector 11"/>
          <p:cNvCxnSpPr>
            <a:stCxn id="5" idx="2"/>
            <a:endCxn id="6" idx="0"/>
          </p:cNvCxnSpPr>
          <p:nvPr/>
        </p:nvCxnSpPr>
        <p:spPr>
          <a:xfrm flipH="1">
            <a:off x="1616748" y="3371250"/>
            <a:ext cx="1300253" cy="600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>
          <a:xfrm>
            <a:off x="2917001" y="3371250"/>
            <a:ext cx="1215589" cy="588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  <a:endCxn id="6" idx="2"/>
          </p:cNvCxnSpPr>
          <p:nvPr/>
        </p:nvCxnSpPr>
        <p:spPr>
          <a:xfrm flipV="1">
            <a:off x="801936" y="4341099"/>
            <a:ext cx="814812" cy="1177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0"/>
            <a:endCxn id="6" idx="2"/>
          </p:cNvCxnSpPr>
          <p:nvPr/>
        </p:nvCxnSpPr>
        <p:spPr>
          <a:xfrm flipH="1" flipV="1">
            <a:off x="1616748" y="4341099"/>
            <a:ext cx="537330" cy="1177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0"/>
            <a:endCxn id="23" idx="2"/>
          </p:cNvCxnSpPr>
          <p:nvPr/>
        </p:nvCxnSpPr>
        <p:spPr>
          <a:xfrm flipH="1" flipV="1">
            <a:off x="4372124" y="2384126"/>
            <a:ext cx="1604896" cy="617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32590" y="2014794"/>
            <a:ext cx="479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LM</a:t>
            </a:r>
            <a:endParaRPr lang="en-US" dirty="0"/>
          </a:p>
        </p:txBody>
      </p:sp>
      <p:cxnSp>
        <p:nvCxnSpPr>
          <p:cNvPr id="27" name="Straight Connector 26"/>
          <p:cNvCxnSpPr>
            <a:stCxn id="5" idx="0"/>
            <a:endCxn id="23" idx="2"/>
          </p:cNvCxnSpPr>
          <p:nvPr/>
        </p:nvCxnSpPr>
        <p:spPr>
          <a:xfrm flipV="1">
            <a:off x="2917001" y="2384126"/>
            <a:ext cx="1455123" cy="617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845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Tables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2843" y="1194002"/>
            <a:ext cx="3731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 THE BEGINNING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7097" y="2048580"/>
            <a:ext cx="17811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PhraseDictionary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5321" y="3050724"/>
            <a:ext cx="987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0325" y="3050724"/>
            <a:ext cx="1373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TreeAdaptor</a:t>
            </a:r>
            <a:endParaRPr lang="en-US" dirty="0"/>
          </a:p>
        </p:txBody>
      </p:sp>
      <p:cxnSp>
        <p:nvCxnSpPr>
          <p:cNvPr id="11" name="Straight Connector 10"/>
          <p:cNvCxnSpPr>
            <a:stCxn id="5" idx="2"/>
            <a:endCxn id="6" idx="0"/>
          </p:cNvCxnSpPr>
          <p:nvPr/>
        </p:nvCxnSpPr>
        <p:spPr>
          <a:xfrm flipH="1">
            <a:off x="1409300" y="2417912"/>
            <a:ext cx="2908351" cy="632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427097" y="2417912"/>
            <a:ext cx="890554" cy="632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46971" y="3050724"/>
            <a:ext cx="665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SCFG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9229" y="3050724"/>
            <a:ext cx="851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OnDisk</a:t>
            </a:r>
            <a:endParaRPr lang="en-US" dirty="0"/>
          </a:p>
        </p:txBody>
      </p:sp>
      <p:cxnSp>
        <p:nvCxnSpPr>
          <p:cNvPr id="24" name="Straight Connector 23"/>
          <p:cNvCxnSpPr>
            <a:stCxn id="5" idx="2"/>
            <a:endCxn id="22" idx="0"/>
          </p:cNvCxnSpPr>
          <p:nvPr/>
        </p:nvCxnSpPr>
        <p:spPr>
          <a:xfrm>
            <a:off x="4317651" y="2417912"/>
            <a:ext cx="1062066" cy="632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23" idx="0"/>
          </p:cNvCxnSpPr>
          <p:nvPr/>
        </p:nvCxnSpPr>
        <p:spPr>
          <a:xfrm>
            <a:off x="4317651" y="2417912"/>
            <a:ext cx="2647336" cy="632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48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3763</Words>
  <Application>Microsoft Macintosh PowerPoint</Application>
  <PresentationFormat>On-screen Show (4:3)</PresentationFormat>
  <Paragraphs>1108</Paragraphs>
  <Slides>39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Refactored Moses</vt:lpstr>
      <vt:lpstr>What did you Refactor?</vt:lpstr>
      <vt:lpstr>Why did you Refactor?</vt:lpstr>
      <vt:lpstr>Why did you Refactor?</vt:lpstr>
      <vt:lpstr>Why did you Refactor?</vt:lpstr>
      <vt:lpstr>Language Model</vt:lpstr>
      <vt:lpstr>Language Model</vt:lpstr>
      <vt:lpstr>Language Model</vt:lpstr>
      <vt:lpstr>Phrase Tables</vt:lpstr>
      <vt:lpstr>Phrase Tables</vt:lpstr>
      <vt:lpstr>Phrase Tables</vt:lpstr>
      <vt:lpstr>Why did you Refactor?</vt:lpstr>
      <vt:lpstr>Deleted</vt:lpstr>
      <vt:lpstr>Why did you Refactor?</vt:lpstr>
      <vt:lpstr>Adding new Feature Function</vt:lpstr>
      <vt:lpstr>Adding new Feature Function</vt:lpstr>
      <vt:lpstr>MERT</vt:lpstr>
      <vt:lpstr>MERT</vt:lpstr>
      <vt:lpstr>Timeline of a Translation Rule</vt:lpstr>
      <vt:lpstr>Timeline of a Translation Rule</vt:lpstr>
      <vt:lpstr>Timeline of a Translation Rule</vt:lpstr>
      <vt:lpstr>Feature Function API</vt:lpstr>
      <vt:lpstr>Feature Function API</vt:lpstr>
      <vt:lpstr>Feature Function API</vt:lpstr>
      <vt:lpstr>Feature Function API</vt:lpstr>
      <vt:lpstr>Feature Function</vt:lpstr>
      <vt:lpstr>Strange Features functions (1)</vt:lpstr>
      <vt:lpstr>Strange Feature Functions (2)</vt:lpstr>
      <vt:lpstr>Register a Feature Function</vt:lpstr>
      <vt:lpstr>Language Model</vt:lpstr>
      <vt:lpstr>Phrase Table</vt:lpstr>
      <vt:lpstr>Phrase Table</vt:lpstr>
      <vt:lpstr>Phrase-table</vt:lpstr>
      <vt:lpstr>PowerPoint Presentation</vt:lpstr>
      <vt:lpstr>Phrase Table</vt:lpstr>
      <vt:lpstr>Results</vt:lpstr>
      <vt:lpstr>Results</vt:lpstr>
      <vt:lpstr>Results</vt:lpstr>
      <vt:lpstr>Comparison with the decoders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Function API</dc:title>
  <dc:creator>HOANG Hieu</dc:creator>
  <cp:lastModifiedBy>Hieu Hoang</cp:lastModifiedBy>
  <cp:revision>535</cp:revision>
  <cp:lastPrinted>2013-09-13T12:11:17Z</cp:lastPrinted>
  <dcterms:created xsi:type="dcterms:W3CDTF">2013-08-21T10:37:07Z</dcterms:created>
  <dcterms:modified xsi:type="dcterms:W3CDTF">2013-09-13T12:14:36Z</dcterms:modified>
</cp:coreProperties>
</file>