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5E7F-547C-0C49-9FFE-B993CBF065F3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41CE-64B2-2647-A7F9-68D22A34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MT</a:t>
            </a:r>
            <a:r>
              <a:rPr lang="en-US" baseline="0" dirty="0" smtClean="0"/>
              <a:t> pipeline</a:t>
            </a:r>
          </a:p>
          <a:p>
            <a:r>
              <a:rPr lang="en-US" baseline="0" dirty="0" smtClean="0"/>
              <a:t>  - each part is critical to producing good MT system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Can show you how to do each part</a:t>
            </a:r>
          </a:p>
          <a:p>
            <a:r>
              <a:rPr lang="en-US" dirty="0" smtClean="0"/>
              <a:t>   - take a week</a:t>
            </a:r>
          </a:p>
          <a:p>
            <a:endParaRPr lang="en-US" dirty="0" smtClean="0"/>
          </a:p>
          <a:p>
            <a:r>
              <a:rPr lang="en-US" dirty="0" smtClean="0"/>
              <a:t>Lose</a:t>
            </a:r>
            <a:r>
              <a:rPr lang="en-US" baseline="0" dirty="0" smtClean="0"/>
              <a:t> the will to live!</a:t>
            </a:r>
          </a:p>
          <a:p>
            <a:endParaRPr lang="en-US" baseline="0" dirty="0" smtClean="0"/>
          </a:p>
          <a:p>
            <a:r>
              <a:rPr lang="en-US" dirty="0" smtClean="0"/>
              <a:t>However, not necessary to know</a:t>
            </a:r>
            <a:r>
              <a:rPr lang="en-US" baseline="0" dirty="0" smtClean="0"/>
              <a:t> the mechanics of each &amp; every part to start</a:t>
            </a:r>
          </a:p>
          <a:p>
            <a:endParaRPr lang="en-US" baseline="0" dirty="0" smtClean="0"/>
          </a:p>
          <a:p>
            <a:r>
              <a:rPr lang="en-US" dirty="0" smtClean="0"/>
              <a:t>Those that don’t need</a:t>
            </a:r>
            <a:r>
              <a:rPr lang="en-US" baseline="0" dirty="0" smtClean="0"/>
              <a:t> to know, or know but just want it to work consistently</a:t>
            </a:r>
          </a:p>
          <a:p>
            <a:r>
              <a:rPr lang="en-US" baseline="0" dirty="0" smtClean="0"/>
              <a:t>  - provide a system which wraps up the pipeline</a:t>
            </a:r>
          </a:p>
          <a:p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50105-FE73-CA4B-93CF-52D521DC1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5AF6-8BFF-F948-86D4-39533BAD7B7E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32E4-8347-AA48-9A8D-124E51B92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with +30GB disk space</a:t>
            </a:r>
          </a:p>
          <a:p>
            <a:r>
              <a:rPr lang="en-US" dirty="0" smtClean="0"/>
              <a:t>Follow the instructions!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lvl="1"/>
            <a:r>
              <a:rPr lang="en-US" dirty="0" smtClean="0"/>
              <a:t>Run virtual machine (Ubuntu Linux)</a:t>
            </a:r>
          </a:p>
          <a:p>
            <a:pPr lvl="1"/>
            <a:r>
              <a:rPr lang="en-US" dirty="0" smtClean="0"/>
              <a:t>Run commands</a:t>
            </a:r>
          </a:p>
          <a:p>
            <a:pPr lvl="1"/>
            <a:endParaRPr lang="en-US" dirty="0"/>
          </a:p>
          <a:p>
            <a:r>
              <a:rPr lang="en-US" dirty="0" smtClean="0"/>
              <a:t>Creating Arabic-to-English translation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Arabic – </a:t>
            </a:r>
            <a:r>
              <a:rPr lang="en-US" dirty="0" err="1" smtClean="0"/>
              <a:t>Buckwalter</a:t>
            </a:r>
            <a:r>
              <a:rPr lang="en-US" dirty="0" smtClean="0"/>
              <a:t> encoding (’Romanized’)</a:t>
            </a:r>
          </a:p>
          <a:p>
            <a:pPr lvl="1"/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</a:t>
            </a:r>
            <a:r>
              <a:rPr lang="en-US" dirty="0" err="1" smtClean="0"/>
              <a:t>gyr</a:t>
            </a:r>
            <a:r>
              <a:rPr lang="en-US" dirty="0" smtClean="0"/>
              <a:t> </a:t>
            </a:r>
            <a:r>
              <a:rPr lang="en-US" dirty="0" err="1" smtClean="0"/>
              <a:t>Alcqyq</a:t>
            </a:r>
            <a:r>
              <a:rPr lang="en-US" dirty="0" smtClean="0"/>
              <a:t> </a:t>
            </a:r>
            <a:r>
              <a:rPr lang="en-US" dirty="0" err="1" smtClean="0"/>
              <a:t>lSdAm</a:t>
            </a:r>
            <a:r>
              <a:rPr lang="en-US" dirty="0" smtClean="0"/>
              <a:t> </a:t>
            </a:r>
            <a:r>
              <a:rPr lang="en-US" dirty="0" err="1" smtClean="0"/>
              <a:t>Hsyn</a:t>
            </a:r>
            <a:r>
              <a:rPr lang="en-US" dirty="0" smtClean="0"/>
              <a:t> </a:t>
            </a:r>
            <a:r>
              <a:rPr lang="en-US" dirty="0" err="1" smtClean="0"/>
              <a:t>yrfD</a:t>
            </a:r>
            <a:r>
              <a:rPr lang="en-US" dirty="0" smtClean="0"/>
              <a:t> </a:t>
            </a:r>
            <a:r>
              <a:rPr lang="en-US" dirty="0" err="1" smtClean="0"/>
              <a:t>AlEwdp</a:t>
            </a:r>
            <a:r>
              <a:rPr lang="en-US" dirty="0" smtClean="0"/>
              <a:t> </a:t>
            </a:r>
            <a:r>
              <a:rPr lang="en-US" dirty="0" err="1" smtClean="0"/>
              <a:t>IlY</a:t>
            </a:r>
            <a:r>
              <a:rPr lang="en-US" dirty="0" smtClean="0"/>
              <a:t> </a:t>
            </a:r>
            <a:r>
              <a:rPr lang="en-US" dirty="0" err="1" smtClean="0"/>
              <a:t>AlErAq</a:t>
            </a:r>
            <a:endParaRPr lang="en-US" dirty="0" smtClean="0"/>
          </a:p>
          <a:p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Train</a:t>
            </a:r>
          </a:p>
          <a:p>
            <a:pPr lvl="2"/>
            <a:r>
              <a:rPr lang="en-US" dirty="0" smtClean="0"/>
              <a:t>35,644 parallel sentences</a:t>
            </a:r>
          </a:p>
          <a:p>
            <a:pPr lvl="2"/>
            <a:r>
              <a:rPr lang="en-US" dirty="0" smtClean="0"/>
              <a:t>71,286 sentences just in English</a:t>
            </a:r>
          </a:p>
          <a:p>
            <a:pPr lvl="1"/>
            <a:r>
              <a:rPr lang="en-US" dirty="0" smtClean="0"/>
              <a:t>Tune</a:t>
            </a:r>
          </a:p>
          <a:p>
            <a:pPr lvl="2"/>
            <a:r>
              <a:rPr lang="en-US" dirty="0" smtClean="0"/>
              <a:t>50 parallel sentences</a:t>
            </a:r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48 parallel sentences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917957"/>
            <a:ext cx="1933575" cy="9525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lowercase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139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394207"/>
            <a:ext cx="1062958" cy="1050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SMT Pipeline</a:t>
            </a: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9289" y="917957"/>
            <a:ext cx="1933575" cy="952501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Preprocessing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tokenize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 - lowercase</a:t>
            </a:r>
            <a:endParaRPr lang="en-GB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00276" y="2097354"/>
            <a:ext cx="1371600" cy="433388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Alignment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02682" y="3480290"/>
            <a:ext cx="966787" cy="457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Tuning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9289" y="4789285"/>
            <a:ext cx="1930400" cy="1016000"/>
          </a:xfrm>
          <a:prstGeom prst="rect">
            <a:avLst/>
          </a:prstGeom>
          <a:noFill/>
          <a:ln w="9360">
            <a:solidFill>
              <a:srgbClr val="000000">
                <a:alpha val="5400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Postprocessing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recasing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</a:t>
            </a:r>
            <a:r>
              <a:rPr lang="en-GB" sz="2000" dirty="0" err="1">
                <a:solidFill>
                  <a:schemeClr val="bg1">
                    <a:lumMod val="75000"/>
                  </a:schemeClr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detokenizer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2945" y="5997148"/>
            <a:ext cx="1843088" cy="711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Scoring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</a:tabLst>
            </a:pPr>
            <a:r>
              <a:rPr lang="en-GB" sz="2000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  - BLEU score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51869" y="4192385"/>
            <a:ext cx="1268412" cy="406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</a:tabLst>
            </a:pPr>
            <a:r>
              <a:rPr lang="en-GB" sz="200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Decoding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89920" y="2815424"/>
            <a:ext cx="1989137" cy="381450"/>
          </a:xfrm>
          <a:prstGeom prst="rect">
            <a:avLst/>
          </a:prstGeom>
          <a:noFill/>
          <a:ln w="9360">
            <a:solidFill>
              <a:srgbClr val="000000">
                <a:alpha val="0"/>
              </a:srgbClr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dirty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Phrase extraction</a:t>
            </a:r>
          </a:p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11" name="Straight Arrow Connector 10"/>
          <p:cNvCxnSpPr>
            <a:endCxn id="4" idx="0"/>
          </p:cNvCxnSpPr>
          <p:nvPr/>
        </p:nvCxnSpPr>
        <p:spPr>
          <a:xfrm>
            <a:off x="2884489" y="-476517"/>
            <a:ext cx="1588" cy="139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2886076" y="1870458"/>
            <a:ext cx="1" cy="22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>
          <a:xfrm flipH="1">
            <a:off x="2884489" y="2530742"/>
            <a:ext cx="1587" cy="28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>
            <a:off x="2884489" y="3196874"/>
            <a:ext cx="1587" cy="28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9" idx="0"/>
          </p:cNvCxnSpPr>
          <p:nvPr/>
        </p:nvCxnSpPr>
        <p:spPr>
          <a:xfrm flipH="1">
            <a:off x="2886075" y="3937490"/>
            <a:ext cx="1" cy="2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84489" y="4598785"/>
            <a:ext cx="1586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2884489" y="5805285"/>
            <a:ext cx="0" cy="19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98185" y="2444929"/>
            <a:ext cx="1316292" cy="3814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5000" rIns="90000" bIns="45000">
            <a:prstTxWarp prst="textNoShape">
              <a:avLst/>
            </a:prstTxWarp>
          </a:bodyPr>
          <a:lstStyle/>
          <a:p>
            <a:pPr>
              <a:lnSpc>
                <a:spcPct val="102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GB" smtClean="0">
                <a:solidFill>
                  <a:srgbClr val="000000"/>
                </a:solidFill>
                <a:latin typeface="Calibri" pitchFamily="-65" charset="0"/>
                <a:ea typeface="Arial Unicode MS" pitchFamily="-65" charset="0"/>
                <a:cs typeface="Arial Unicode MS" pitchFamily="-65" charset="0"/>
              </a:rPr>
              <a:t>Create LM</a:t>
            </a:r>
            <a:endParaRPr lang="en-GB" dirty="0">
              <a:solidFill>
                <a:srgbClr val="000000"/>
              </a:solidFill>
              <a:latin typeface="Calibri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cxnSp>
        <p:nvCxnSpPr>
          <p:cNvPr id="39" name="Curved Connector 38"/>
          <p:cNvCxnSpPr>
            <a:stCxn id="4" idx="1"/>
            <a:endCxn id="37" idx="0"/>
          </p:cNvCxnSpPr>
          <p:nvPr/>
        </p:nvCxnSpPr>
        <p:spPr>
          <a:xfrm rot="10800000" flipV="1">
            <a:off x="856331" y="1394207"/>
            <a:ext cx="1062958" cy="10507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2"/>
            <a:endCxn id="6" idx="1"/>
          </p:cNvCxnSpPr>
          <p:nvPr/>
        </p:nvCxnSpPr>
        <p:spPr>
          <a:xfrm rot="16200000" flipH="1">
            <a:off x="1188251" y="2494458"/>
            <a:ext cx="882511" cy="1546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90163" y="1970468"/>
            <a:ext cx="2266682" cy="1339402"/>
          </a:xfrm>
          <a:prstGeom prst="rect">
            <a:avLst/>
          </a:prstGeom>
          <a:noFill/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Word Alignment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</a:p>
          <a:p>
            <a:pPr lvl="1"/>
            <a:r>
              <a:rPr lang="en-US" dirty="0" smtClean="0"/>
              <a:t>﻿data/Train/</a:t>
            </a:r>
            <a:r>
              <a:rPr lang="en-US" dirty="0" err="1" smtClean="0"/>
              <a:t>Train_data.clean</a:t>
            </a:r>
            <a:r>
              <a:rPr lang="en-US" dirty="0" smtClean="0"/>
              <a:t>.[en/</a:t>
            </a:r>
            <a:r>
              <a:rPr lang="en-US" dirty="0" err="1" smtClean="0"/>
              <a:t>ar</a:t>
            </a:r>
            <a:r>
              <a:rPr lang="en-US" dirty="0" smtClean="0"/>
              <a:t>]</a:t>
            </a:r>
          </a:p>
          <a:p>
            <a:r>
              <a:rPr lang="en-US" dirty="0" smtClean="0"/>
              <a:t>Word alignment</a:t>
            </a:r>
          </a:p>
          <a:p>
            <a:pPr lvl="1"/>
            <a:r>
              <a:rPr lang="en-US" dirty="0" smtClean="0"/>
              <a:t>﻿work/model/</a:t>
            </a:r>
            <a:r>
              <a:rPr lang="en-US" dirty="0" err="1" smtClean="0"/>
              <a:t>aligned.grow</a:t>
            </a:r>
            <a:r>
              <a:rPr lang="en-US" dirty="0" smtClean="0"/>
              <a:t>-</a:t>
            </a:r>
            <a:r>
              <a:rPr lang="en-US" dirty="0" err="1" smtClean="0"/>
              <a:t>diag</a:t>
            </a:r>
            <a:r>
              <a:rPr lang="en-US" dirty="0" smtClean="0"/>
              <a:t>-final-and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﻿0-0 0-1 4-1 0-2 1-2 2-2 3-2 0-3 0-4 0-5 7-6 8-7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2676" y="4162097"/>
            <a:ext cx="73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﻿</a:t>
            </a:r>
            <a:r>
              <a:rPr lang="en-US" dirty="0" err="1" smtClean="0"/>
              <a:t>AlOx</a:t>
            </a:r>
            <a:r>
              <a:rPr lang="en-US" dirty="0" smtClean="0"/>
              <a:t>    </a:t>
            </a:r>
            <a:r>
              <a:rPr lang="en-US" dirty="0" err="1" smtClean="0"/>
              <a:t>gyr</a:t>
            </a:r>
            <a:r>
              <a:rPr lang="en-US" dirty="0" smtClean="0"/>
              <a:t>     </a:t>
            </a:r>
            <a:r>
              <a:rPr lang="en-US" dirty="0" err="1" smtClean="0"/>
              <a:t>Alcqyq</a:t>
            </a:r>
            <a:r>
              <a:rPr lang="en-US" dirty="0" smtClean="0"/>
              <a:t>     </a:t>
            </a:r>
            <a:r>
              <a:rPr lang="en-US" dirty="0" err="1" smtClean="0"/>
              <a:t>lSdAm</a:t>
            </a:r>
            <a:r>
              <a:rPr lang="en-US" dirty="0" smtClean="0"/>
              <a:t>     </a:t>
            </a:r>
            <a:r>
              <a:rPr lang="en-US" dirty="0" err="1" smtClean="0"/>
              <a:t>Hsyn</a:t>
            </a:r>
            <a:r>
              <a:rPr lang="en-US" dirty="0" smtClean="0"/>
              <a:t>    </a:t>
            </a:r>
            <a:r>
              <a:rPr lang="en-US" dirty="0" err="1" smtClean="0"/>
              <a:t>yrfD</a:t>
            </a:r>
            <a:r>
              <a:rPr lang="en-US" dirty="0" smtClean="0"/>
              <a:t>     </a:t>
            </a:r>
            <a:r>
              <a:rPr lang="en-US" dirty="0" err="1" smtClean="0"/>
              <a:t>AlEwdp</a:t>
            </a:r>
            <a:r>
              <a:rPr lang="en-US" dirty="0" smtClean="0"/>
              <a:t>    </a:t>
            </a:r>
            <a:r>
              <a:rPr lang="en-US" dirty="0" err="1" smtClean="0"/>
              <a:t>IlY</a:t>
            </a:r>
            <a:r>
              <a:rPr lang="en-US" dirty="0" smtClean="0"/>
              <a:t>      </a:t>
            </a:r>
            <a:r>
              <a:rPr lang="en-US" dirty="0" err="1" smtClean="0"/>
              <a:t>AlErAq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4662" y="5234153"/>
            <a:ext cx="724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﻿Saddam   </a:t>
            </a:r>
            <a:r>
              <a:rPr lang="en-US" dirty="0" err="1" smtClean="0"/>
              <a:t>Hussein&amp;apos;s</a:t>
            </a:r>
            <a:r>
              <a:rPr lang="en-US" dirty="0" smtClean="0"/>
              <a:t>    Half-Brother   Refuses     to     Return    to     Iraq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54924" y="4531429"/>
            <a:ext cx="31531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86455" y="4531429"/>
            <a:ext cx="11167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79228" y="4531429"/>
            <a:ext cx="1655379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7986" y="4531429"/>
            <a:ext cx="2619703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1618" y="4607629"/>
            <a:ext cx="2077602" cy="6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27837" y="4569529"/>
            <a:ext cx="1219200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37135" y="4569529"/>
            <a:ext cx="500554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17986" y="4569529"/>
            <a:ext cx="3736427" cy="66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7986" y="4569529"/>
            <a:ext cx="4445876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17986" y="4569529"/>
            <a:ext cx="5155324" cy="70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60325" y="4518213"/>
            <a:ext cx="709447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67811" y="4543871"/>
            <a:ext cx="498423" cy="72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Phrase-Table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907110" cy="491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﻿! ! ! . .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People pass by houses </a:t>
            </a:r>
            <a:r>
              <a:rPr lang="en-US" sz="2000" dirty="0" smtClean="0"/>
              <a:t>||| </a:t>
            </a:r>
            <a:r>
              <a:rPr lang="en-US" sz="2000" b="1" dirty="0" smtClean="0">
                <a:solidFill>
                  <a:schemeClr val="accent2"/>
                </a:solidFill>
              </a:rPr>
              <a:t>0.2</a:t>
            </a:r>
            <a:r>
              <a:rPr lang="en-US" sz="2000" dirty="0" smtClean="0"/>
              <a:t> 5.34133e-10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0.166667</a:t>
            </a:r>
            <a:r>
              <a:rPr lang="en-US" sz="2000" dirty="0" smtClean="0"/>
              <a:t> 4.38429e-14 ||| 0-1 ||| 5 6 1 |||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67804"/>
            <a:ext cx="66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source</a:t>
            </a:r>
            <a:r>
              <a:rPr lang="en-US" sz="2000" dirty="0" smtClean="0"/>
              <a:t>                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  <a:r>
              <a:rPr lang="en-US" sz="2000" dirty="0" smtClean="0"/>
              <a:t>                         </a:t>
            </a:r>
            <a:r>
              <a:rPr lang="en-US" sz="2000" b="1" dirty="0" smtClean="0">
                <a:solidFill>
                  <a:schemeClr val="accent2"/>
                </a:solidFill>
              </a:rPr>
              <a:t>p(</a:t>
            </a:r>
            <a:r>
              <a:rPr lang="en-US" sz="2000" b="1" dirty="0" err="1" smtClean="0">
                <a:solidFill>
                  <a:schemeClr val="accent2"/>
                </a:solidFill>
              </a:rPr>
              <a:t>s|t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                     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p(</a:t>
            </a:r>
            <a:r>
              <a:rPr lang="en-US" sz="2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t|s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110091"/>
            <a:ext cx="103237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3.7 million translation rules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73MB zipped, 422MB unzipped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Too slow to load all into memory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Use too much RAM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Filter phrase table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Only keep rules need to translate the test set</a:t>
            </a:r>
          </a:p>
        </p:txBody>
      </p:sp>
    </p:spTree>
    <p:extLst>
      <p:ext uri="{BB962C8B-B14F-4D97-AF65-F5344CB8AC3E}">
        <p14:creationId xmlns:p14="http://schemas.microsoft.com/office/powerpoint/2010/main" val="246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Language Model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41842" y="1819477"/>
            <a:ext cx="475015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﻿\</a:t>
            </a:r>
            <a:r>
              <a:rPr lang="en-US" sz="1400" dirty="0" smtClean="0"/>
              <a:t>data\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1=139572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2=1061731</a:t>
            </a:r>
          </a:p>
          <a:p>
            <a:r>
              <a:rPr lang="en-US" sz="1400" dirty="0" err="1" smtClean="0"/>
              <a:t>ngram</a:t>
            </a:r>
            <a:r>
              <a:rPr lang="en-US" sz="1400" dirty="0" smtClean="0"/>
              <a:t> 3=2239731</a:t>
            </a:r>
          </a:p>
          <a:p>
            <a:endParaRPr lang="en-US" sz="1400" dirty="0"/>
          </a:p>
          <a:p>
            <a:r>
              <a:rPr lang="en-US" sz="1400" dirty="0" smtClean="0"/>
              <a:t>\</a:t>
            </a:r>
            <a:r>
              <a:rPr lang="en-US" sz="1400" dirty="0"/>
              <a:t>1-grams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6.0734353  </a:t>
            </a:r>
            <a:r>
              <a:rPr lang="en-US" sz="1400" dirty="0" smtClean="0"/>
              <a:t>    &lt;</a:t>
            </a:r>
            <a:r>
              <a:rPr lang="en-US" sz="1400" dirty="0" err="1"/>
              <a:t>unk</a:t>
            </a:r>
            <a:r>
              <a:rPr lang="en-US" sz="1400" dirty="0"/>
              <a:t>&gt;   </a:t>
            </a:r>
            <a:r>
              <a:rPr lang="en-US" sz="1400" dirty="0" smtClean="0"/>
              <a:t>	0</a:t>
            </a:r>
            <a:endParaRPr lang="en-US" sz="1400" dirty="0" smtClean="0"/>
          </a:p>
          <a:p>
            <a:r>
              <a:rPr lang="en-US" sz="1400" dirty="0" smtClean="0"/>
              <a:t>0       </a:t>
            </a:r>
            <a:r>
              <a:rPr lang="en-US" sz="1400" dirty="0" smtClean="0"/>
              <a:t>	    &lt;</a:t>
            </a:r>
            <a:r>
              <a:rPr lang="en-US" sz="1400" dirty="0"/>
              <a:t>s&gt;     </a:t>
            </a:r>
            <a:r>
              <a:rPr lang="en-US" sz="1400" dirty="0" smtClean="0"/>
              <a:t>	-</a:t>
            </a:r>
            <a:r>
              <a:rPr lang="en-US" sz="1400" dirty="0" smtClean="0"/>
              <a:t>0.91558355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1.6365006  </a:t>
            </a:r>
            <a:r>
              <a:rPr lang="en-US" sz="1400" dirty="0" smtClean="0"/>
              <a:t>    </a:t>
            </a:r>
            <a:r>
              <a:rPr lang="en-US" sz="1400" dirty="0"/>
              <a:t>&lt;/s&gt;    </a:t>
            </a:r>
            <a:r>
              <a:rPr lang="en-US" sz="1400" dirty="0" smtClean="0"/>
              <a:t>	0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/>
              <a:t>5.2046447      Nicosia </a:t>
            </a:r>
            <a:r>
              <a:rPr lang="en-US" sz="1400" dirty="0" smtClean="0"/>
              <a:t>	-</a:t>
            </a:r>
            <a:r>
              <a:rPr lang="en-US" sz="1400" dirty="0" smtClean="0"/>
              <a:t>0.11571049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﻿\2-grams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2.1021864      (AFP) &lt;/s&gt; </a:t>
            </a:r>
            <a:r>
              <a:rPr lang="en-US" sz="1400" dirty="0" smtClean="0"/>
              <a:t> </a:t>
            </a:r>
            <a:r>
              <a:rPr lang="en-US" sz="1400" dirty="0" smtClean="0"/>
              <a:t>0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1.4692371      </a:t>
            </a:r>
            <a:r>
              <a:rPr lang="en-US" sz="1400" dirty="0" smtClean="0"/>
              <a:t>- &lt;/</a:t>
            </a:r>
            <a:r>
              <a:rPr lang="en-US" sz="1400" dirty="0"/>
              <a:t>s&gt; </a:t>
            </a:r>
            <a:r>
              <a:rPr lang="en-US" sz="1400" dirty="0" smtClean="0"/>
              <a:t>	 </a:t>
            </a:r>
            <a:r>
              <a:rPr lang="en-US" sz="1400" dirty="0" smtClean="0"/>
              <a:t>0</a:t>
            </a:r>
          </a:p>
          <a:p>
            <a:r>
              <a:rPr lang="en-US" sz="1400" dirty="0" smtClean="0"/>
              <a:t>….</a:t>
            </a:r>
          </a:p>
          <a:p>
            <a:r>
              <a:rPr lang="en-US" sz="1400" dirty="0"/>
              <a:t>﻿\3-grams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0.16613887     &lt;s&gt; (AFP) &lt;/s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1.4355018      18/02 (AFP) &lt;/s</a:t>
            </a:r>
            <a:r>
              <a:rPr lang="en-US" sz="1400" dirty="0" smtClean="0"/>
              <a:t>&gt;</a:t>
            </a:r>
            <a:endParaRPr lang="en-US" sz="1400" dirty="0"/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9738" y="1321356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text: </a:t>
            </a:r>
            <a:r>
              <a:rPr lang="en-US" b="1" dirty="0" smtClean="0"/>
              <a:t>the cow jumped over the moon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665" y="1819477"/>
            <a:ext cx="36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(the </a:t>
            </a:r>
            <a:r>
              <a:rPr lang="en-US" b="1" dirty="0"/>
              <a:t>cow jumped over the </a:t>
            </a:r>
            <a:r>
              <a:rPr lang="en-US" b="1" dirty="0" smtClean="0"/>
              <a:t>moon) </a:t>
            </a:r>
            <a:r>
              <a:rPr lang="en-US" sz="1600" dirty="0" smtClean="0"/>
              <a:t>=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0935" y="1819477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the cow 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the|the</a:t>
            </a:r>
            <a:r>
              <a:rPr lang="en-US" sz="1600" dirty="0" smtClean="0"/>
              <a:t> </a:t>
            </a:r>
            <a:r>
              <a:rPr lang="en-US" sz="1600" dirty="0"/>
              <a:t>cow jumped over) </a:t>
            </a:r>
            <a:r>
              <a:rPr lang="en-US" sz="1600" dirty="0" smtClean="0"/>
              <a:t>* </a:t>
            </a:r>
            <a:r>
              <a:rPr lang="en-US" sz="1400" dirty="0"/>
              <a:t>p(moon| the cow jumped over the)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0934" y="3517341"/>
            <a:ext cx="2781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p(the)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cow|the</a:t>
            </a:r>
            <a:r>
              <a:rPr lang="en-US" dirty="0"/>
              <a:t>) </a:t>
            </a:r>
            <a:r>
              <a:rPr lang="en-US" dirty="0" smtClean="0"/>
              <a:t>* </a:t>
            </a:r>
          </a:p>
          <a:p>
            <a:r>
              <a:rPr lang="en-US" dirty="0" smtClean="0"/>
              <a:t>p(jumped</a:t>
            </a:r>
            <a:r>
              <a:rPr lang="en-US" dirty="0"/>
              <a:t>| the cow) * p(over| </a:t>
            </a:r>
            <a:r>
              <a:rPr lang="en-US" strike="sngStrike" dirty="0" smtClean="0"/>
              <a:t>the </a:t>
            </a:r>
            <a:r>
              <a:rPr lang="en-US" dirty="0" smtClean="0"/>
              <a:t>cow </a:t>
            </a:r>
            <a:r>
              <a:rPr lang="en-US" dirty="0"/>
              <a:t>jumped) </a:t>
            </a:r>
            <a:r>
              <a:rPr lang="en-US" dirty="0" smtClean="0"/>
              <a:t>*</a:t>
            </a:r>
            <a:endParaRPr lang="en-US" dirty="0"/>
          </a:p>
          <a:p>
            <a:r>
              <a:rPr lang="en-US" sz="1600" dirty="0" smtClean="0"/>
              <a:t>p(</a:t>
            </a:r>
            <a:r>
              <a:rPr lang="en-US" sz="1600" dirty="0" err="1" smtClean="0"/>
              <a:t>the|</a:t>
            </a:r>
            <a:r>
              <a:rPr lang="en-US" sz="1600" strike="sngStrike" dirty="0" err="1" smtClean="0"/>
              <a:t>the</a:t>
            </a:r>
            <a:r>
              <a:rPr lang="en-US" sz="1600" strike="sngStrike" dirty="0" smtClean="0"/>
              <a:t> </a:t>
            </a:r>
            <a:r>
              <a:rPr lang="en-US" sz="1600" strike="sngStrike" dirty="0"/>
              <a:t>cow</a:t>
            </a:r>
            <a:r>
              <a:rPr lang="en-US" sz="1600" dirty="0"/>
              <a:t> jumped over) </a:t>
            </a:r>
            <a:r>
              <a:rPr lang="en-US" sz="1600" dirty="0" smtClean="0"/>
              <a:t>* </a:t>
            </a:r>
            <a:r>
              <a:rPr lang="en-US" sz="1400" dirty="0"/>
              <a:t>p(moon| </a:t>
            </a:r>
            <a:r>
              <a:rPr lang="en-US" sz="1400" strike="sngStrike" dirty="0"/>
              <a:t>the cow jumped </a:t>
            </a:r>
            <a:r>
              <a:rPr lang="en-US" sz="1400" dirty="0"/>
              <a:t>over the)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864439" y="1321356"/>
            <a:ext cx="25759" cy="529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pr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84" y="3715606"/>
            <a:ext cx="1333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22017" y="1321356"/>
            <a:ext cx="459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﻿</a:t>
            </a:r>
            <a:r>
              <a:rPr lang="en-US" b="1" dirty="0"/>
              <a:t>work/LM/</a:t>
            </a:r>
            <a:r>
              <a:rPr lang="en-US" b="1" dirty="0" err="1"/>
              <a:t>LM_data+Train_data.en.lm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9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BLEU score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4704" y="2729515"/>
            <a:ext cx="1053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﻿BLEU = 23.02, 60.0/30.3/17.2/9.5 (BP=0.987, ratio=0.987, </a:t>
            </a:r>
            <a:r>
              <a:rPr lang="en-US" sz="2000" dirty="0" err="1"/>
              <a:t>hyp_len</a:t>
            </a:r>
            <a:r>
              <a:rPr lang="en-US" sz="2000" dirty="0"/>
              <a:t>=1260, </a:t>
            </a:r>
            <a:r>
              <a:rPr lang="en-US" sz="2000" dirty="0" err="1"/>
              <a:t>ref_len</a:t>
            </a:r>
            <a:r>
              <a:rPr lang="en-US" sz="2000" dirty="0"/>
              <a:t>=1277)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51526" y="3129625"/>
            <a:ext cx="386367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9156" y="3618963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14411" y="3129625"/>
            <a:ext cx="252219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61726" y="3129625"/>
            <a:ext cx="291944" cy="48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8181" y="3618963"/>
            <a:ext cx="1013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2860" y="3618962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bigram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49409" y="3618961"/>
            <a:ext cx="103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3843179" y="3129625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95618" y="3100401"/>
            <a:ext cx="925860" cy="48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6391" y="3618960"/>
            <a:ext cx="98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4-gram </a:t>
            </a:r>
          </a:p>
          <a:p>
            <a:r>
              <a:rPr lang="en-US" dirty="0" smtClean="0"/>
              <a:t>matches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316391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51405" y="1593846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Brevity</a:t>
            </a:r>
          </a:p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02143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7157" y="1593846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884098" y="2279561"/>
            <a:ext cx="14106" cy="42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19112" y="1593846"/>
            <a:ext cx="112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Reference</a:t>
            </a:r>
            <a:endParaRPr lang="en-US" dirty="0" smtClean="0"/>
          </a:p>
          <a:p>
            <a:r>
              <a:rPr lang="en-US" dirty="0" smtClean="0"/>
              <a:t>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4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390</Words>
  <Application>Microsoft Macintosh PowerPoint</Application>
  <PresentationFormat>Widescreen</PresentationFormat>
  <Paragraphs>142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Calibri</vt:lpstr>
      <vt:lpstr>Calibri Light</vt:lpstr>
      <vt:lpstr>Arial</vt:lpstr>
      <vt:lpstr>Office Theme</vt:lpstr>
      <vt:lpstr>Assignment 4</vt:lpstr>
      <vt:lpstr>Start</vt:lpstr>
      <vt:lpstr>Data</vt:lpstr>
      <vt:lpstr>SMT Pipeline</vt:lpstr>
      <vt:lpstr>SMT Pipeline</vt:lpstr>
      <vt:lpstr>Word Alignment</vt:lpstr>
      <vt:lpstr>Phrase-Table</vt:lpstr>
      <vt:lpstr>Language Model</vt:lpstr>
      <vt:lpstr>BLEU score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Microsoft Office User</dc:creator>
  <cp:lastModifiedBy>Microsoft Office User</cp:lastModifiedBy>
  <cp:revision>86</cp:revision>
  <dcterms:created xsi:type="dcterms:W3CDTF">2016-04-18T05:57:27Z</dcterms:created>
  <dcterms:modified xsi:type="dcterms:W3CDTF">2016-04-18T11:10:32Z</dcterms:modified>
</cp:coreProperties>
</file>