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0531F6D-E4D6-4ED7-BF2A-CD9C7A69E391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talk is entitled ‘Moses2 in…’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Moses2 is a faster implementation of Moses, which I’ll tell you about later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 it’s really about ‘Moses in a ….’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F70D0104-B97B-4538-BE59-AD010D028686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There’s been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rIns="0" tIns="0" bIns="0"/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 it’s really about ‘Statistical MT in a ….’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1417004A-D7C3-45B5-A006-A700C236BF3C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a talk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compare SMT v NMT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is NMT better than NMT across the board?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why should we bother carrying on with SMT?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obviously not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where does SMT still hold it’s own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where SMT &amp; NMT can learn from each other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what SMT can do for NMT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vice versa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what can SMT to maintain relevance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question of SMT v. NMT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reminds me of a previous battle between PB and hierarchical model, and syntax model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hiero model was great for certain divergent languages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found out not so great for others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resource hog – required much more RAM, disk space, slower than pb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really interesting model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I used it a lot in my phd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didn’t go on to conquer everything like we had hope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NMT is a much more formidable alternative to SMT and phrase-based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it remind me of the phrase-based v. hiero battle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‘cos they not on opposing side, we’re all here to make MT better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with a variety of these tools now available to us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none of us are pb researcher, or SMT researcher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we’re MT researchers. 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Or computer scientist 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or computational linguist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or whatever you want to label yourslef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These companies are on record as using Moses for their MT.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looking at NMT but still using SMT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Google &amp; Bing don’t use Moses but they are massive SMT uses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all the hoo-haa of using NMT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big proponent of Neural MT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most of it is marketing noise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as of April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- 20 language pairs uses NMT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leaves 83 more to go!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Bing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as of March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may be some inertia in moving to NMT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requires investment in GPU, expertise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Google &amp; microsoft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buy as much expertise as they need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this prob isn’t the case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still use SMT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cos it’s better than NMT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faster or cost them less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Any research which we do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to make smt better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faster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Still relevant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 why are people still using SMT?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0EB97BCC-F495-43D8-8EB8-F3598A77E1D0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Only 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ru-en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Fr-es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Es-fr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Where pb based wins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NMT wins all the rest 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sometime by huge margins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DC786F5A-84D3-422C-821D-BEA090011B8A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Moses in a Neural MT World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Hieu Hoang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Low-Resource Languages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852120" y="156348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Loreili/Phi results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Out-of-Domain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504000" y="1357560"/>
            <a:ext cx="3454200" cy="4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Catalan-Spanish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55" name="Table 3"/>
          <p:cNvGraphicFramePr/>
          <p:nvPr/>
        </p:nvGraphicFramePr>
        <p:xfrm>
          <a:off x="1184040" y="2063520"/>
          <a:ext cx="6719760" cy="1481400"/>
        </p:xfrm>
        <a:graphic>
          <a:graphicData uri="http://schemas.openxmlformats.org/drawingml/2006/table">
            <a:tbl>
              <a:tblPr/>
              <a:tblGrid>
                <a:gridCol w="2239920"/>
                <a:gridCol w="2239920"/>
                <a:gridCol w="2240280"/>
              </a:tblGrid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In-Domain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Out-of-Domain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Rule-based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75.20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50.53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Phrase-based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81.80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57.20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9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Neural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83.01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52.10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156" name="CustomShape 4"/>
          <p:cNvSpPr/>
          <p:nvPr/>
        </p:nvSpPr>
        <p:spPr>
          <a:xfrm>
            <a:off x="5313600" y="3745440"/>
            <a:ext cx="345420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(Costa-jussa, 2017)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Speed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58" name="Table 2"/>
          <p:cNvGraphicFramePr/>
          <p:nvPr/>
        </p:nvGraphicFramePr>
        <p:xfrm>
          <a:off x="982800" y="1563480"/>
          <a:ext cx="4479480" cy="1481400"/>
        </p:xfrm>
        <a:graphic>
          <a:graphicData uri="http://schemas.openxmlformats.org/drawingml/2006/table">
            <a:tbl>
              <a:tblPr/>
              <a:tblGrid>
                <a:gridCol w="2239920"/>
                <a:gridCol w="2239920"/>
              </a:tblGrid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Words / sec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Moses (16 cores)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455.3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Nematus (1 GPU)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268.4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9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AmuNMT (1 GPU)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864.7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159" name="CustomShape 3"/>
          <p:cNvSpPr/>
          <p:nvPr/>
        </p:nvSpPr>
        <p:spPr>
          <a:xfrm>
            <a:off x="5623560" y="1563480"/>
            <a:ext cx="345420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(Junczys-Dowmunt et al, 2014)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504000" y="3403440"/>
            <a:ext cx="3454200" cy="4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Moses2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Speed / Quality trade-off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Compare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Moses/Moses2 with different cube-pruning setting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Amun with different beams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2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Hybridization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Re-rank n-best list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Schwenk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(Bulgarian/Dutch guy)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Feature function in SMT decoding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Devlin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(Oxford)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2808000" y="1224000"/>
            <a:ext cx="4390920" cy="61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Neural network in SMT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SMT </a:t>
            </a:r>
            <a:r>
              <a:rPr b="0" lang="en-GB" sz="32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Moses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 a Neural MT World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Hieu Hoang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Why work on SMT?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1769040"/>
            <a:ext cx="9069840" cy="53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55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It’s still being used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5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Competitive quality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5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Some language pairs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5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Low resource languages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5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Out-of-domain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5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Translation speed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5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Hybridization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It’s still used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4000" y="1350720"/>
            <a:ext cx="9069840" cy="552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571680" indent="-569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EU, AutoDesk, Adobe, Amazon, eBay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2858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All use Moses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69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Google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858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20 language pairs uses NMT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858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82 more to go!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69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Bing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858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11 language pairs uses NMT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858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50 more to go!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Competitive Quality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2" name="Table 2"/>
          <p:cNvGraphicFramePr/>
          <p:nvPr/>
        </p:nvGraphicFramePr>
        <p:xfrm>
          <a:off x="504000" y="2143080"/>
          <a:ext cx="8940600" cy="1042920"/>
        </p:xfrm>
        <a:graphic>
          <a:graphicData uri="http://schemas.openxmlformats.org/drawingml/2006/table">
            <a:tbl>
              <a:tblPr/>
              <a:tblGrid>
                <a:gridCol w="812880"/>
                <a:gridCol w="812880"/>
                <a:gridCol w="812520"/>
                <a:gridCol w="812880"/>
                <a:gridCol w="812880"/>
                <a:gridCol w="812880"/>
                <a:gridCol w="812520"/>
                <a:gridCol w="812880"/>
                <a:gridCol w="812880"/>
                <a:gridCol w="812880"/>
                <a:gridCol w="812880"/>
              </a:tblGrid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ar-en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ar-es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ar-fr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ar-ru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ar-zh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en-ar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en-es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en-fr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en-ru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en-zh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pb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53.07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49.77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42.80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36.00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31.58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41.96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61.26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50.09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43.25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37.84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NMT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55.97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52.16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44.67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38.77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39.73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45.07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62.12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51.46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45.27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46.82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" name="Table 3"/>
          <p:cNvGraphicFramePr/>
          <p:nvPr/>
        </p:nvGraphicFramePr>
        <p:xfrm>
          <a:off x="502920" y="3497040"/>
          <a:ext cx="8940600" cy="1042920"/>
        </p:xfrm>
        <a:graphic>
          <a:graphicData uri="http://schemas.openxmlformats.org/drawingml/2006/table">
            <a:tbl>
              <a:tblPr/>
              <a:tblGrid>
                <a:gridCol w="812880"/>
                <a:gridCol w="812880"/>
                <a:gridCol w="812520"/>
                <a:gridCol w="812880"/>
                <a:gridCol w="812880"/>
                <a:gridCol w="812880"/>
                <a:gridCol w="812520"/>
                <a:gridCol w="812880"/>
                <a:gridCol w="812880"/>
                <a:gridCol w="812880"/>
                <a:gridCol w="812880"/>
              </a:tblGrid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es-ar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es-en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es-fr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es-ru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es-zh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fr-ar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fr-en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fr-es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fr-ru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fr-zh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pb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38.13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59.89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49.76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39.69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31.27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34.43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52.22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52.44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36.48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29.98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NMT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39.69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61.13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49.75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40.96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41.21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35.53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52.38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51.78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37.26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37.37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Table 4"/>
          <p:cNvGraphicFramePr/>
          <p:nvPr/>
        </p:nvGraphicFramePr>
        <p:xfrm>
          <a:off x="462600" y="4907160"/>
          <a:ext cx="8940600" cy="1050120"/>
        </p:xfrm>
        <a:graphic>
          <a:graphicData uri="http://schemas.openxmlformats.org/drawingml/2006/table">
            <a:tbl>
              <a:tblPr/>
              <a:tblGrid>
                <a:gridCol w="812880"/>
                <a:gridCol w="812880"/>
                <a:gridCol w="812520"/>
                <a:gridCol w="812880"/>
                <a:gridCol w="812880"/>
                <a:gridCol w="812880"/>
                <a:gridCol w="812520"/>
                <a:gridCol w="812880"/>
                <a:gridCol w="812880"/>
                <a:gridCol w="812880"/>
                <a:gridCol w="812880"/>
              </a:tblGrid>
              <a:tr h="350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ru-ar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ru-en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ru-es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ru-fr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ru-zh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zh-ar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zh-en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zh-es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zh-fr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zh-ru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50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pb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34.43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52.59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49.61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43.37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32.63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28.02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42.97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39.64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34.42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29.57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88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NMT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35.73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52.35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50.45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44.14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39.42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35.38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51.77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48.29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42.00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36.41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25" name="CustomShape 5"/>
          <p:cNvSpPr/>
          <p:nvPr/>
        </p:nvSpPr>
        <p:spPr>
          <a:xfrm>
            <a:off x="803880" y="6415560"/>
            <a:ext cx="345420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(Junczys-Dowmunt et al, 2014)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6"/>
          <p:cNvSpPr/>
          <p:nvPr/>
        </p:nvSpPr>
        <p:spPr>
          <a:xfrm>
            <a:off x="2366280" y="1306800"/>
            <a:ext cx="534528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United Nations Corpus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"/>
          <p:cNvSpPr/>
          <p:nvPr/>
        </p:nvSpPr>
        <p:spPr>
          <a:xfrm>
            <a:off x="656280" y="45360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Translation Quality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9" name="Table 3"/>
          <p:cNvGraphicFramePr/>
          <p:nvPr/>
        </p:nvGraphicFramePr>
        <p:xfrm>
          <a:off x="1447560" y="2020320"/>
          <a:ext cx="4479480" cy="1481400"/>
        </p:xfrm>
        <a:graphic>
          <a:graphicData uri="http://schemas.openxmlformats.org/drawingml/2006/table">
            <a:tbl>
              <a:tblPr/>
              <a:tblGrid>
                <a:gridCol w="2239920"/>
                <a:gridCol w="2239920"/>
              </a:tblGrid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BLEU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PB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25.8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Hierarchical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24.6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9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NMT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31.1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130" name="CustomShape 4"/>
          <p:cNvSpPr/>
          <p:nvPr/>
        </p:nvSpPr>
        <p:spPr>
          <a:xfrm>
            <a:off x="6055200" y="2071800"/>
            <a:ext cx="345420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(Bentivogli et al, 2016)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656280" y="1456200"/>
            <a:ext cx="3454200" cy="4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en-de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56280" y="45360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Translation Quality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3" name="Table 2"/>
          <p:cNvGraphicFramePr/>
          <p:nvPr/>
        </p:nvGraphicFramePr>
        <p:xfrm>
          <a:off x="1199520" y="2020320"/>
          <a:ext cx="3402720" cy="3706560"/>
        </p:xfrm>
        <a:graphic>
          <a:graphicData uri="http://schemas.openxmlformats.org/drawingml/2006/table">
            <a:tbl>
              <a:tblPr/>
              <a:tblGrid>
                <a:gridCol w="2239920"/>
                <a:gridCol w="1163160"/>
              </a:tblGrid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BLEU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uedin-nmt 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34.2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metamind 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32.3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NYU-UMontreal 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30.8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cambridge 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30.6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uedin-syntax 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30.6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KIT/LIMSI 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29.1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KIT 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29.0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uedin-pbmt 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28.4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369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jhu-syntax 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26.6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4" name="Table 3"/>
          <p:cNvGraphicFramePr/>
          <p:nvPr/>
        </p:nvGraphicFramePr>
        <p:xfrm>
          <a:off x="5924160" y="2020320"/>
          <a:ext cx="3402720" cy="2594160"/>
        </p:xfrm>
        <a:graphic>
          <a:graphicData uri="http://schemas.openxmlformats.org/drawingml/2006/table">
            <a:tbl>
              <a:tblPr/>
              <a:tblGrid>
                <a:gridCol w="2239920"/>
                <a:gridCol w="1163160"/>
              </a:tblGrid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BLEU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uedin-nmt 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38.6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uedin-pbmt 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35.1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jhu-pbmt 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34.5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uedin-syntax 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34.4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KIT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33.9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9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jhu-syntax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31.0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35" name="CustomShape 4"/>
          <p:cNvSpPr/>
          <p:nvPr/>
        </p:nvSpPr>
        <p:spPr>
          <a:xfrm>
            <a:off x="656280" y="1456200"/>
            <a:ext cx="3454200" cy="4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en-de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5396400" y="1456200"/>
            <a:ext cx="3454200" cy="4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en-de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6"/>
          <p:cNvSpPr/>
          <p:nvPr/>
        </p:nvSpPr>
        <p:spPr>
          <a:xfrm>
            <a:off x="5924160" y="4920120"/>
            <a:ext cx="284976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04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NMT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92d05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7"/>
          <p:cNvSpPr/>
          <p:nvPr/>
        </p:nvSpPr>
        <p:spPr>
          <a:xfrm>
            <a:off x="1146960" y="6262200"/>
            <a:ext cx="345420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(Sennrich, MTMA  2016)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Phrase-based v. Hierarchical SMT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40" name="Table 2"/>
          <p:cNvGraphicFramePr/>
          <p:nvPr/>
        </p:nvGraphicFramePr>
        <p:xfrm>
          <a:off x="1295280" y="1921320"/>
          <a:ext cx="4479480" cy="1481400"/>
        </p:xfrm>
        <a:graphic>
          <a:graphicData uri="http://schemas.openxmlformats.org/drawingml/2006/table">
            <a:tbl>
              <a:tblPr/>
              <a:tblGrid>
                <a:gridCol w="2239920"/>
                <a:gridCol w="2239920"/>
              </a:tblGrid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BLEU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PB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29.8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Hierarchical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32.56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9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NMT (LSTM)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32.19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141" name="CustomShape 3"/>
          <p:cNvSpPr/>
          <p:nvPr/>
        </p:nvSpPr>
        <p:spPr>
          <a:xfrm>
            <a:off x="504000" y="1357560"/>
            <a:ext cx="3454200" cy="4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en-jp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5902560" y="1921320"/>
            <a:ext cx="345420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(Zhu, 2015)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43" name="Table 5"/>
          <p:cNvGraphicFramePr/>
          <p:nvPr/>
        </p:nvGraphicFramePr>
        <p:xfrm>
          <a:off x="1377360" y="4457520"/>
          <a:ext cx="4315320" cy="1390680"/>
        </p:xfrm>
        <a:graphic>
          <a:graphicData uri="http://schemas.openxmlformats.org/drawingml/2006/table">
            <a:tbl>
              <a:tblPr/>
              <a:tblGrid>
                <a:gridCol w="1438560"/>
                <a:gridCol w="1438560"/>
                <a:gridCol w="1438560"/>
              </a:tblGrid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zh-en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en-zh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pb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43.0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37.84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hierarchical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47.3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marL="457200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41.7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NMT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51.8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46.82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44" name="CustomShape 6"/>
          <p:cNvSpPr/>
          <p:nvPr/>
        </p:nvSpPr>
        <p:spPr>
          <a:xfrm>
            <a:off x="5902560" y="4457520"/>
            <a:ext cx="345420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(Junczys-Dowmunt et al, 2014)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346320" y="3777480"/>
            <a:ext cx="3454200" cy="4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zh-en &amp; en-zh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Low-Resource Languages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47" name="Table 2"/>
          <p:cNvGraphicFramePr/>
          <p:nvPr/>
        </p:nvGraphicFramePr>
        <p:xfrm>
          <a:off x="1083600" y="1563480"/>
          <a:ext cx="6719760" cy="1852560"/>
        </p:xfrm>
        <a:graphic>
          <a:graphicData uri="http://schemas.openxmlformats.org/drawingml/2006/table">
            <a:tbl>
              <a:tblPr/>
              <a:tblGrid>
                <a:gridCol w="2239920"/>
                <a:gridCol w="2239920"/>
                <a:gridCol w="2240280"/>
              </a:tblGrid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SMT (Syntax)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NMT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Hausa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23.7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16.8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Turkish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20.4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11.4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Uzbek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17.9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10.7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9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Urdu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17.9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5.2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148" name="CustomShape 3"/>
          <p:cNvSpPr/>
          <p:nvPr/>
        </p:nvSpPr>
        <p:spPr>
          <a:xfrm>
            <a:off x="5662440" y="3690360"/>
            <a:ext cx="345420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(Zoph et al, 2016)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49" name="Table 4"/>
          <p:cNvGraphicFramePr/>
          <p:nvPr/>
        </p:nvGraphicFramePr>
        <p:xfrm>
          <a:off x="1083240" y="4680000"/>
          <a:ext cx="6719760" cy="739800"/>
        </p:xfrm>
        <a:graphic>
          <a:graphicData uri="http://schemas.openxmlformats.org/drawingml/2006/table">
            <a:tbl>
              <a:tblPr/>
              <a:tblGrid>
                <a:gridCol w="2239920"/>
                <a:gridCol w="2239920"/>
                <a:gridCol w="2240280"/>
              </a:tblGrid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SMT (PB)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NMT (GroundHog)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69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Mongolian-Chinese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29.48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27.32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150" name="CustomShape 5"/>
          <p:cNvSpPr/>
          <p:nvPr/>
        </p:nvSpPr>
        <p:spPr>
          <a:xfrm>
            <a:off x="5662440" y="5817240"/>
            <a:ext cx="345420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(Wu et al, 2016)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1437</TotalTime>
  <Application>LibreOffice/5.1.6.2$Linux_X86_64 LibreOffice_project/10m0$Build-2</Application>
  <Words>884</Words>
  <Paragraphs>324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2017-05-03T13:42:13Z</dcterms:created>
  <dc:creator/>
  <dc:description/>
  <dc:language>en-GB</dc:language>
  <cp:lastModifiedBy/>
  <dcterms:modified xsi:type="dcterms:W3CDTF">2017-05-21T18:16:38Z</dcterms:modified>
  <cp:revision>169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15.0033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